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docProps/app.xml" ContentType="application/vnd.openxmlformats-officedocument.extended-properties+xml"/>
  <Override PartName="/docProps/core.xml" ContentType="application/vnd.openxmlformats-package.core-properties+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Default Extension="png" ContentType="image/png"/>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Lst>
  <p:sldSz cx="12141200" cy="17183100"/>
  <p:notesSz cx="12141200" cy="17183100"/>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36" y="-84"/>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viewProps" Target="viewProps.xml"/><Relationship Id="rId4" Type="http://schemas.openxmlformats.org/officeDocument/2006/relationships/presProps" Target="presProps.xml"/><Relationship Id="rId5" Type="http://schemas.openxmlformats.org/officeDocument/2006/relationships/tableStyles" Target="tableStyles.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 Id="rId25" Type="http://schemas.openxmlformats.org/officeDocument/2006/relationships/slide" Target="slides/slide20.xml"/><Relationship Id="rId26" Type="http://schemas.openxmlformats.org/officeDocument/2006/relationships/slide" Target="slides/slide21.xml"/><Relationship Id="rId27" Type="http://schemas.openxmlformats.org/officeDocument/2006/relationships/slide" Target="slides/slide22.xml"/><Relationship Id="rId28" Type="http://schemas.openxmlformats.org/officeDocument/2006/relationships/slide" Target="slides/slide23.xml"/><Relationship Id="rId29" Type="http://schemas.openxmlformats.org/officeDocument/2006/relationships/slide" Target="slides/slide24.xml"/><Relationship Id="rId30" Type="http://schemas.openxmlformats.org/officeDocument/2006/relationships/slide" Target="slides/slide25.xml"/><Relationship Id="rId31" Type="http://schemas.openxmlformats.org/officeDocument/2006/relationships/slide" Target="slides/slide2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obj">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0590" y="5326761"/>
            <a:ext cx="10320020" cy="3608451"/>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1821180" y="9622536"/>
            <a:ext cx="8498840" cy="4295775"/>
          </a:xfrm>
          <a:prstGeom prst="rect">
            <a:avLst/>
          </a:prstGeom>
        </p:spPr>
        <p:txBody>
          <a:bodyPr wrap="square" lIns="0" tIns="0" rIns="0" bIns="0">
            <a:spAutoFit/>
          </a:bodyPr>
          <a:lstStyle>
            <a:lvl1pPr>
              <a:defRPr/>
            </a:lvl1pPr>
          </a:lstStyle>
          <a:p/>
        </p:txBody>
      </p:sp>
      <p:sp>
        <p:nvSpPr>
          <p:cNvPr id="4" name="Holder 4"/>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p:txBody>
          <a:bodyPr lIns="0" tIns="0" rIns="0" bIns="0"/>
          <a:lstStyle>
            <a:lvl1pPr>
              <a:defRPr sz="1300" b="0" i="0">
                <a:solidFill>
                  <a:schemeClr val="tx1"/>
                </a:solidFill>
                <a:latin typeface="Arial"/>
                <a:cs typeface="Arial"/>
              </a:defRPr>
            </a:lvl1pPr>
          </a:lstStyle>
          <a:p>
            <a:pPr marL="25400">
              <a:lnSpc>
                <a:spcPts val="1535"/>
              </a:lnSpc>
            </a:pPr>
            <a:fld id="{81D60167-4931-47E6-BA6A-407CBD079E47}" type="slidenum">
              <a:rPr dirty="0"/>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showMasterSp="0">
  <p:cSld name="Title and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4838666" y="9595766"/>
            <a:ext cx="2697999" cy="2558666"/>
          </a:xfrm>
          <a:prstGeom prst="rect">
            <a:avLst/>
          </a:prstGeom>
          <a:blipFill>
            <a:blip r:embed="rId2" cstate="print"/>
            <a:stretch>
              <a:fillRect/>
            </a:stretch>
          </a:blipFill>
        </p:spPr>
        <p:txBody>
          <a:bodyPr wrap="square" lIns="0" tIns="0" rIns="0" bIns="0" rtlCol="0"/>
          <a:lstStyle/>
          <a:p/>
        </p:txBody>
      </p:sp>
      <p:sp>
        <p:nvSpPr>
          <p:cNvPr id="2" name="Holder 2"/>
          <p:cNvSpPr>
            <a:spLocks noGrp="1"/>
          </p:cNvSpPr>
          <p:nvPr>
            <p:ph type="title"/>
          </p:nvPr>
        </p:nvSpPr>
        <p:spPr/>
        <p:txBody>
          <a:bodyPr lIns="0" tIns="0" rIns="0" bIns="0"/>
          <a:lstStyle>
            <a:lvl1pPr>
              <a:defRPr sz="3900" b="0" i="0">
                <a:solidFill>
                  <a:schemeClr val="tx1"/>
                </a:solidFill>
                <a:latin typeface="宋体"/>
                <a:cs typeface="宋体"/>
              </a:defRPr>
            </a:lvl1pPr>
          </a:lstStyle>
          <a:p/>
        </p:txBody>
      </p:sp>
      <p:sp>
        <p:nvSpPr>
          <p:cNvPr id="3" name="Holder 3"/>
          <p:cNvSpPr>
            <a:spLocks noGrp="1"/>
          </p:cNvSpPr>
          <p:nvPr>
            <p:ph type="body" idx="1"/>
          </p:nvPr>
        </p:nvSpPr>
        <p:spPr/>
        <p:txBody>
          <a:bodyPr lIns="0" tIns="0" rIns="0" bIns="0"/>
          <a:lstStyle>
            <a:lvl1pPr>
              <a:defRPr/>
            </a:lvl1pPr>
          </a:lstStyle>
          <a:p/>
        </p:txBody>
      </p:sp>
      <p:sp>
        <p:nvSpPr>
          <p:cNvPr id="4" name="Holder 4"/>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p:txBody>
          <a:bodyPr lIns="0" tIns="0" rIns="0" bIns="0"/>
          <a:lstStyle>
            <a:lvl1pPr>
              <a:defRPr sz="1300" b="0" i="0">
                <a:solidFill>
                  <a:schemeClr val="tx1"/>
                </a:solidFill>
                <a:latin typeface="Arial"/>
                <a:cs typeface="Arial"/>
              </a:defRPr>
            </a:lvl1pPr>
          </a:lstStyle>
          <a:p>
            <a:pPr marL="25400">
              <a:lnSpc>
                <a:spcPts val="1535"/>
              </a:lnSpc>
            </a:pPr>
            <a:fld id="{81D60167-4931-47E6-BA6A-407CBD079E47}" type="slidenum">
              <a:rPr dirty="0"/>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obj">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900" b="0" i="0">
                <a:solidFill>
                  <a:schemeClr val="tx1"/>
                </a:solidFill>
                <a:latin typeface="宋体"/>
                <a:cs typeface="宋体"/>
              </a:defRPr>
            </a:lvl1pPr>
          </a:lstStyle>
          <a:p/>
        </p:txBody>
      </p:sp>
      <p:sp>
        <p:nvSpPr>
          <p:cNvPr id="3" name="Holder 3"/>
          <p:cNvSpPr>
            <a:spLocks noGrp="1"/>
          </p:cNvSpPr>
          <p:nvPr>
            <p:ph idx="2" sz="half"/>
          </p:nvPr>
        </p:nvSpPr>
        <p:spPr>
          <a:xfrm>
            <a:off x="607060" y="3952113"/>
            <a:ext cx="5281422" cy="11340846"/>
          </a:xfrm>
          <a:prstGeom prst="rect">
            <a:avLst/>
          </a:prstGeom>
        </p:spPr>
        <p:txBody>
          <a:bodyPr wrap="square" lIns="0" tIns="0" rIns="0" bIns="0">
            <a:spAutoFit/>
          </a:bodyPr>
          <a:lstStyle>
            <a:lvl1pPr>
              <a:defRPr/>
            </a:lvl1pPr>
          </a:lstStyle>
          <a:p/>
        </p:txBody>
      </p:sp>
      <p:sp>
        <p:nvSpPr>
          <p:cNvPr id="4" name="Holder 4"/>
          <p:cNvSpPr>
            <a:spLocks noGrp="1"/>
          </p:cNvSpPr>
          <p:nvPr>
            <p:ph idx="3" sz="half"/>
          </p:nvPr>
        </p:nvSpPr>
        <p:spPr>
          <a:xfrm>
            <a:off x="6252718" y="3952113"/>
            <a:ext cx="5281422" cy="11340846"/>
          </a:xfrm>
          <a:prstGeom prst="rect">
            <a:avLst/>
          </a:prstGeom>
        </p:spPr>
        <p:txBody>
          <a:bodyPr wrap="square" lIns="0" tIns="0" rIns="0" bIns="0">
            <a:spAutoFit/>
          </a:bodyPr>
          <a:lstStyle>
            <a:lvl1pPr>
              <a:defRPr/>
            </a:lvl1pPr>
          </a:lstStyle>
          <a:p/>
        </p:txBody>
      </p:sp>
      <p:sp>
        <p:nvSpPr>
          <p:cNvPr id="5" name="Holder 5"/>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7" name="Holder 7"/>
          <p:cNvSpPr>
            <a:spLocks noGrp="1"/>
          </p:cNvSpPr>
          <p:nvPr>
            <p:ph type="sldNum" idx="7" sz="quarter"/>
          </p:nvPr>
        </p:nvSpPr>
        <p:spPr/>
        <p:txBody>
          <a:bodyPr lIns="0" tIns="0" rIns="0" bIns="0"/>
          <a:lstStyle>
            <a:lvl1pPr>
              <a:defRPr sz="1300" b="0" i="0">
                <a:solidFill>
                  <a:schemeClr val="tx1"/>
                </a:solidFill>
                <a:latin typeface="Arial"/>
                <a:cs typeface="Arial"/>
              </a:defRPr>
            </a:lvl1pPr>
          </a:lstStyle>
          <a:p>
            <a:pPr marL="25400">
              <a:lnSpc>
                <a:spcPts val="1535"/>
              </a:lnSpc>
            </a:pPr>
            <a:fld id="{81D60167-4931-47E6-BA6A-407CBD079E47}" type="slidenum">
              <a:rPr dirty="0"/>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obj">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900" b="0" i="0">
                <a:solidFill>
                  <a:schemeClr val="tx1"/>
                </a:solidFill>
                <a:latin typeface="宋体"/>
                <a:cs typeface="宋体"/>
              </a:defRPr>
            </a:lvl1pPr>
          </a:lstStyle>
          <a:p/>
        </p:txBody>
      </p:sp>
      <p:sp>
        <p:nvSpPr>
          <p:cNvPr id="3" name="Holder 3"/>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5" name="Holder 5"/>
          <p:cNvSpPr>
            <a:spLocks noGrp="1"/>
          </p:cNvSpPr>
          <p:nvPr>
            <p:ph type="sldNum" idx="7" sz="quarter"/>
          </p:nvPr>
        </p:nvSpPr>
        <p:spPr/>
        <p:txBody>
          <a:bodyPr lIns="0" tIns="0" rIns="0" bIns="0"/>
          <a:lstStyle>
            <a:lvl1pPr>
              <a:defRPr sz="1300" b="0" i="0">
                <a:solidFill>
                  <a:schemeClr val="tx1"/>
                </a:solidFill>
                <a:latin typeface="Arial"/>
                <a:cs typeface="Arial"/>
              </a:defRPr>
            </a:lvl1pPr>
          </a:lstStyle>
          <a:p>
            <a:pPr marL="25400">
              <a:lnSpc>
                <a:spcPts val="1535"/>
              </a:lnSpc>
            </a:pPr>
            <a:fld id="{81D60167-4931-47E6-BA6A-407CBD079E47}" type="slidenum">
              <a:rPr dirty="0"/>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obj">
  <p:cSld name="Blank">
    <p:spTree>
      <p:nvGrpSpPr>
        <p:cNvPr id="1" name=""/>
        <p:cNvGrpSpPr/>
        <p:nvPr/>
      </p:nvGrpSpPr>
      <p:grpSpPr>
        <a:xfrm>
          <a:off x="0" y="0"/>
          <a:ext cx="0" cy="0"/>
          <a:chOff x="0" y="0"/>
          <a:chExt cx="0" cy="0"/>
        </a:xfrm>
      </p:grpSpPr>
      <p:sp>
        <p:nvSpPr>
          <p:cNvPr id="2" name="Holder 2"/>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4" name="Holder 4"/>
          <p:cNvSpPr>
            <a:spLocks noGrp="1"/>
          </p:cNvSpPr>
          <p:nvPr>
            <p:ph type="sldNum" idx="7" sz="quarter"/>
          </p:nvPr>
        </p:nvSpPr>
        <p:spPr/>
        <p:txBody>
          <a:bodyPr lIns="0" tIns="0" rIns="0" bIns="0"/>
          <a:lstStyle>
            <a:lvl1pPr>
              <a:defRPr sz="1300" b="0" i="0">
                <a:solidFill>
                  <a:schemeClr val="tx1"/>
                </a:solidFill>
                <a:latin typeface="Arial"/>
                <a:cs typeface="Arial"/>
              </a:defRPr>
            </a:lvl1pPr>
          </a:lstStyle>
          <a:p>
            <a:pPr marL="25400">
              <a:lnSpc>
                <a:spcPts val="1535"/>
              </a:lnSpc>
            </a:pPr>
            <a:fld id="{81D60167-4931-47E6-BA6A-407CBD079E47}" type="slidenum">
              <a:rPr dirty="0"/>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070100" y="3911600"/>
            <a:ext cx="8001000" cy="619760"/>
          </a:xfrm>
          <a:prstGeom prst="rect">
            <a:avLst/>
          </a:prstGeom>
        </p:spPr>
        <p:txBody>
          <a:bodyPr wrap="square" lIns="0" tIns="0" rIns="0" bIns="0">
            <a:spAutoFit/>
          </a:bodyPr>
          <a:lstStyle>
            <a:lvl1pPr>
              <a:defRPr sz="3900" b="0" i="0">
                <a:solidFill>
                  <a:schemeClr val="tx1"/>
                </a:solidFill>
                <a:latin typeface="宋体"/>
                <a:cs typeface="宋体"/>
              </a:defRPr>
            </a:lvl1pPr>
          </a:lstStyle>
          <a:p/>
        </p:txBody>
      </p:sp>
      <p:sp>
        <p:nvSpPr>
          <p:cNvPr id="3" name="Holder 3"/>
          <p:cNvSpPr>
            <a:spLocks noGrp="1"/>
          </p:cNvSpPr>
          <p:nvPr>
            <p:ph type="body" idx="1"/>
          </p:nvPr>
        </p:nvSpPr>
        <p:spPr>
          <a:xfrm>
            <a:off x="607060" y="3952113"/>
            <a:ext cx="10927080" cy="11340846"/>
          </a:xfrm>
          <a:prstGeom prst="rect">
            <a:avLst/>
          </a:prstGeom>
        </p:spPr>
        <p:txBody>
          <a:bodyPr wrap="square" lIns="0" tIns="0" rIns="0" bIns="0">
            <a:spAutoFit/>
          </a:bodyPr>
          <a:lstStyle>
            <a:lvl1pPr>
              <a:defRPr/>
            </a:lvl1pPr>
          </a:lstStyle>
          <a:p/>
        </p:txBody>
      </p:sp>
      <p:sp>
        <p:nvSpPr>
          <p:cNvPr id="4" name="Holder 4"/>
          <p:cNvSpPr>
            <a:spLocks noGrp="1"/>
          </p:cNvSpPr>
          <p:nvPr>
            <p:ph type="ftr" idx="5" sz="quarter"/>
          </p:nvPr>
        </p:nvSpPr>
        <p:spPr>
          <a:xfrm>
            <a:off x="4128008" y="15980283"/>
            <a:ext cx="3885184" cy="859155"/>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idx="6" sz="half"/>
          </p:nvPr>
        </p:nvSpPr>
        <p:spPr>
          <a:xfrm>
            <a:off x="607060" y="15980283"/>
            <a:ext cx="2792476" cy="85915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a:xfrm>
            <a:off x="5905500" y="16004939"/>
            <a:ext cx="326389" cy="210184"/>
          </a:xfrm>
          <a:prstGeom prst="rect">
            <a:avLst/>
          </a:prstGeom>
        </p:spPr>
        <p:txBody>
          <a:bodyPr wrap="square" lIns="0" tIns="0" rIns="0" bIns="0">
            <a:spAutoFit/>
          </a:bodyPr>
          <a:lstStyle>
            <a:lvl1pPr>
              <a:defRPr sz="1300" b="0" i="0">
                <a:solidFill>
                  <a:schemeClr val="tx1"/>
                </a:solidFill>
                <a:latin typeface="Arial"/>
                <a:cs typeface="Arial"/>
              </a:defRPr>
            </a:lvl1pPr>
          </a:lstStyle>
          <a:p>
            <a:pPr marL="25400">
              <a:lnSpc>
                <a:spcPts val="1535"/>
              </a:lnSpc>
            </a:pPr>
            <a:fld id="{81D60167-4931-47E6-BA6A-407CBD079E47}" type="slidenum">
              <a:rPr dirty="0"/>
              <a:t>#</a:t>
            </a:fld>
          </a:p>
        </p:txBody>
      </p:sp>
    </p:spTree>
  </p:cSld>
  <p:clrMap folHlink="folHlink" hlink="hlink" accent1="accent1" accent2="accent2" accent3="accent3" accent4="accent4" accent5="accent5" accent6="accent6" tx2="dk2" bg2="lt2" tx1="dk1" bg1="lt1"/>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6.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7.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9.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0.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3.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4.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45100"/>
            <a:ext cx="12109333" cy="17137999"/>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1816100" y="1420142"/>
            <a:ext cx="8470900" cy="4785360"/>
          </a:xfrm>
          <a:prstGeom prst="rect">
            <a:avLst/>
          </a:prstGeom>
        </p:spPr>
        <p:txBody>
          <a:bodyPr wrap="square" lIns="0" tIns="192405" rIns="0" bIns="0" rtlCol="0" vert="horz">
            <a:spAutoFit/>
          </a:bodyPr>
          <a:lstStyle/>
          <a:p>
            <a:pPr algn="ctr" marR="132715">
              <a:lnSpc>
                <a:spcPct val="100000"/>
              </a:lnSpc>
              <a:spcBef>
                <a:spcPts val="1515"/>
              </a:spcBef>
            </a:pPr>
            <a:r>
              <a:rPr dirty="0" sz="2200">
                <a:latin typeface="宋体"/>
                <a:cs typeface="宋体"/>
              </a:rPr>
              <a:t>项目商务管理</a:t>
            </a:r>
            <a:endParaRPr sz="2200">
              <a:latin typeface="宋体"/>
              <a:cs typeface="宋体"/>
            </a:endParaRPr>
          </a:p>
          <a:p>
            <a:pPr marL="381000" indent="-368300">
              <a:lnSpc>
                <a:spcPct val="100000"/>
              </a:lnSpc>
              <a:spcBef>
                <a:spcPts val="1160"/>
              </a:spcBef>
              <a:buFont typeface="Arial"/>
              <a:buAutoNum type="arabicPlain"/>
              <a:tabLst>
                <a:tab pos="380365" algn="l"/>
                <a:tab pos="381000" algn="l"/>
              </a:tabLst>
            </a:pPr>
            <a:r>
              <a:rPr dirty="0" sz="1800">
                <a:latin typeface="宋体"/>
                <a:cs typeface="宋体"/>
              </a:rPr>
              <a:t>目的</a:t>
            </a:r>
            <a:endParaRPr sz="1800">
              <a:latin typeface="宋体"/>
              <a:cs typeface="宋体"/>
            </a:endParaRPr>
          </a:p>
          <a:p>
            <a:pPr marL="12700" marR="5080" indent="495300">
              <a:lnSpc>
                <a:spcPct val="173600"/>
              </a:lnSpc>
              <a:spcBef>
                <a:spcPts val="50"/>
              </a:spcBef>
              <a:tabLst>
                <a:tab pos="5600065" algn="l"/>
              </a:tabLst>
            </a:pPr>
            <a:r>
              <a:rPr dirty="0" sz="1800">
                <a:latin typeface="宋体"/>
                <a:cs typeface="宋体"/>
              </a:rPr>
              <a:t>对公司所有工程项目的商务实行全面预控管理、	过程监督和过程指导，</a:t>
            </a:r>
            <a:r>
              <a:rPr dirty="0" sz="1800" spc="-100">
                <a:latin typeface="宋体"/>
                <a:cs typeface="宋体"/>
              </a:rPr>
              <a:t> </a:t>
            </a:r>
            <a:r>
              <a:rPr dirty="0" sz="1800">
                <a:latin typeface="宋体"/>
                <a:cs typeface="宋体"/>
              </a:rPr>
              <a:t>以期 全面有效控制项目成本，</a:t>
            </a:r>
            <a:r>
              <a:rPr dirty="0" sz="1800" spc="265">
                <a:latin typeface="宋体"/>
                <a:cs typeface="宋体"/>
              </a:rPr>
              <a:t> </a:t>
            </a:r>
            <a:r>
              <a:rPr dirty="0" sz="1800">
                <a:latin typeface="宋体"/>
                <a:cs typeface="宋体"/>
              </a:rPr>
              <a:t>降低成本支出，</a:t>
            </a:r>
            <a:r>
              <a:rPr dirty="0" sz="1800" spc="-220">
                <a:latin typeface="宋体"/>
                <a:cs typeface="宋体"/>
              </a:rPr>
              <a:t> </a:t>
            </a:r>
            <a:r>
              <a:rPr dirty="0" sz="1800">
                <a:latin typeface="宋体"/>
                <a:cs typeface="宋体"/>
              </a:rPr>
              <a:t>获取最大利润，</a:t>
            </a:r>
            <a:r>
              <a:rPr dirty="0" sz="1800" spc="-220">
                <a:latin typeface="宋体"/>
                <a:cs typeface="宋体"/>
              </a:rPr>
              <a:t> </a:t>
            </a:r>
            <a:r>
              <a:rPr dirty="0" sz="1800">
                <a:latin typeface="宋体"/>
                <a:cs typeface="宋体"/>
              </a:rPr>
              <a:t>全面实现公司的综合效 益。</a:t>
            </a:r>
            <a:endParaRPr sz="1800">
              <a:latin typeface="宋体"/>
              <a:cs typeface="宋体"/>
            </a:endParaRPr>
          </a:p>
          <a:p>
            <a:pPr marL="381000" indent="-368300">
              <a:lnSpc>
                <a:spcPct val="100000"/>
              </a:lnSpc>
              <a:spcBef>
                <a:spcPts val="1639"/>
              </a:spcBef>
              <a:buFont typeface="Arial"/>
              <a:buAutoNum type="arabicPlain" startAt="2"/>
              <a:tabLst>
                <a:tab pos="380365" algn="l"/>
                <a:tab pos="381000" algn="l"/>
              </a:tabLst>
            </a:pPr>
            <a:r>
              <a:rPr dirty="0" sz="1800">
                <a:latin typeface="宋体"/>
                <a:cs typeface="宋体"/>
              </a:rPr>
              <a:t>适用范围</a:t>
            </a:r>
            <a:endParaRPr sz="1800">
              <a:latin typeface="宋体"/>
              <a:cs typeface="宋体"/>
            </a:endParaRPr>
          </a:p>
          <a:p>
            <a:pPr marL="508000">
              <a:lnSpc>
                <a:spcPct val="100000"/>
              </a:lnSpc>
              <a:spcBef>
                <a:spcPts val="1540"/>
              </a:spcBef>
            </a:pPr>
            <a:r>
              <a:rPr dirty="0" sz="1800">
                <a:latin typeface="宋体"/>
                <a:cs typeface="宋体"/>
              </a:rPr>
              <a:t>适用于公司所有工程项目的商务管理。</a:t>
            </a:r>
            <a:endParaRPr sz="1800">
              <a:latin typeface="宋体"/>
              <a:cs typeface="宋体"/>
            </a:endParaRPr>
          </a:p>
          <a:p>
            <a:pPr marL="381000" indent="-368300">
              <a:lnSpc>
                <a:spcPct val="100000"/>
              </a:lnSpc>
              <a:spcBef>
                <a:spcPts val="1639"/>
              </a:spcBef>
              <a:buFont typeface="Arial"/>
              <a:buAutoNum type="arabicPlain" startAt="3"/>
              <a:tabLst>
                <a:tab pos="380365" algn="l"/>
                <a:tab pos="381000" algn="l"/>
              </a:tabLst>
            </a:pPr>
            <a:r>
              <a:rPr dirty="0" sz="1800">
                <a:latin typeface="宋体"/>
                <a:cs typeface="宋体"/>
              </a:rPr>
              <a:t>职责</a:t>
            </a:r>
            <a:endParaRPr sz="1800">
              <a:latin typeface="宋体"/>
              <a:cs typeface="宋体"/>
            </a:endParaRPr>
          </a:p>
          <a:p>
            <a:pPr marL="12700">
              <a:lnSpc>
                <a:spcPct val="100000"/>
              </a:lnSpc>
              <a:spcBef>
                <a:spcPts val="1639"/>
              </a:spcBef>
            </a:pPr>
            <a:r>
              <a:rPr dirty="0" sz="1800" spc="-5">
                <a:latin typeface="Arial"/>
                <a:cs typeface="Arial"/>
              </a:rPr>
              <a:t>3.1</a:t>
            </a:r>
            <a:r>
              <a:rPr dirty="0" sz="1800" spc="390">
                <a:latin typeface="Arial"/>
                <a:cs typeface="Arial"/>
              </a:rPr>
              <a:t> </a:t>
            </a:r>
            <a:r>
              <a:rPr dirty="0" sz="1800">
                <a:latin typeface="宋体"/>
                <a:cs typeface="宋体"/>
              </a:rPr>
              <a:t>合约商务部门</a:t>
            </a:r>
            <a:endParaRPr sz="1800">
              <a:latin typeface="宋体"/>
              <a:cs typeface="宋体"/>
            </a:endParaRPr>
          </a:p>
          <a:p>
            <a:pPr marL="12700">
              <a:lnSpc>
                <a:spcPct val="100000"/>
              </a:lnSpc>
              <a:spcBef>
                <a:spcPts val="1540"/>
              </a:spcBef>
              <a:tabLst>
                <a:tab pos="685165" algn="l"/>
              </a:tabLst>
            </a:pPr>
            <a:r>
              <a:rPr dirty="0" sz="1800" spc="-5">
                <a:latin typeface="Arial"/>
                <a:cs typeface="Arial"/>
              </a:rPr>
              <a:t>3.1.1	</a:t>
            </a:r>
            <a:r>
              <a:rPr dirty="0" sz="1800">
                <a:latin typeface="宋体"/>
                <a:cs typeface="宋体"/>
              </a:rPr>
              <a:t>配合和指导项目部完善项目商务策划、结算策划。</a:t>
            </a:r>
            <a:endParaRPr sz="1800">
              <a:latin typeface="宋体"/>
              <a:cs typeface="宋体"/>
            </a:endParaRPr>
          </a:p>
        </p:txBody>
      </p:sp>
      <p:sp>
        <p:nvSpPr>
          <p:cNvPr id="10" name="object 10"/>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75</a:t>
            </a:r>
          </a:p>
        </p:txBody>
      </p:sp>
      <p:sp>
        <p:nvSpPr>
          <p:cNvPr id="4" name="object 4"/>
          <p:cNvSpPr txBox="1"/>
          <p:nvPr/>
        </p:nvSpPr>
        <p:spPr>
          <a:xfrm>
            <a:off x="1816100" y="6388100"/>
            <a:ext cx="5956300" cy="769620"/>
          </a:xfrm>
          <a:prstGeom prst="rect">
            <a:avLst/>
          </a:prstGeom>
        </p:spPr>
        <p:txBody>
          <a:bodyPr wrap="square" lIns="0" tIns="12700" rIns="0" bIns="0" rtlCol="0" vert="horz">
            <a:spAutoFit/>
          </a:bodyPr>
          <a:lstStyle/>
          <a:p>
            <a:pPr lvl="2" marL="685800" indent="-673100">
              <a:lnSpc>
                <a:spcPct val="100000"/>
              </a:lnSpc>
              <a:spcBef>
                <a:spcPts val="100"/>
              </a:spcBef>
              <a:buFont typeface="Arial"/>
              <a:buAutoNum type="arabicPeriod" startAt="2"/>
              <a:tabLst>
                <a:tab pos="685165" algn="l"/>
                <a:tab pos="685800" algn="l"/>
              </a:tabLst>
            </a:pPr>
            <a:r>
              <a:rPr dirty="0" sz="1800">
                <a:latin typeface="宋体"/>
                <a:cs typeface="宋体"/>
              </a:rPr>
              <a:t>负责对项目部编制的商务策划和结算策划进行评审。</a:t>
            </a:r>
            <a:endParaRPr sz="1800">
              <a:latin typeface="宋体"/>
              <a:cs typeface="宋体"/>
            </a:endParaRPr>
          </a:p>
          <a:p>
            <a:pPr lvl="2" marL="685800" indent="-673100">
              <a:lnSpc>
                <a:spcPct val="100000"/>
              </a:lnSpc>
              <a:spcBef>
                <a:spcPts val="1540"/>
              </a:spcBef>
              <a:buFont typeface="Arial"/>
              <a:buAutoNum type="arabicPeriod" startAt="2"/>
              <a:tabLst>
                <a:tab pos="685165" algn="l"/>
                <a:tab pos="685800" algn="l"/>
              </a:tabLst>
            </a:pPr>
            <a:r>
              <a:rPr dirty="0" sz="1800">
                <a:latin typeface="宋体"/>
                <a:cs typeface="宋体"/>
              </a:rPr>
              <a:t>负责对项目月报中的合约商务部分进行汇总和分析，</a:t>
            </a:r>
            <a:endParaRPr sz="1800">
              <a:latin typeface="宋体"/>
              <a:cs typeface="宋体"/>
            </a:endParaRPr>
          </a:p>
        </p:txBody>
      </p:sp>
      <p:sp>
        <p:nvSpPr>
          <p:cNvPr id="5" name="object 5"/>
          <p:cNvSpPr txBox="1"/>
          <p:nvPr/>
        </p:nvSpPr>
        <p:spPr>
          <a:xfrm>
            <a:off x="8102600" y="6858000"/>
            <a:ext cx="20828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并对分析的结果及时</a:t>
            </a:r>
            <a:endParaRPr sz="1800">
              <a:latin typeface="宋体"/>
              <a:cs typeface="宋体"/>
            </a:endParaRPr>
          </a:p>
        </p:txBody>
      </p:sp>
      <p:sp>
        <p:nvSpPr>
          <p:cNvPr id="6" name="object 6"/>
          <p:cNvSpPr txBox="1"/>
          <p:nvPr/>
        </p:nvSpPr>
        <p:spPr>
          <a:xfrm>
            <a:off x="1816100" y="7353300"/>
            <a:ext cx="4127500" cy="17221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制定纠偏措施并监督项目部落实。</a:t>
            </a:r>
            <a:endParaRPr sz="1800">
              <a:latin typeface="宋体"/>
              <a:cs typeface="宋体"/>
            </a:endParaRPr>
          </a:p>
          <a:p>
            <a:pPr lvl="2" marL="685800" indent="-673100">
              <a:lnSpc>
                <a:spcPct val="100000"/>
              </a:lnSpc>
              <a:spcBef>
                <a:spcPts val="1540"/>
              </a:spcBef>
              <a:buFont typeface="Arial"/>
              <a:buAutoNum type="arabicPeriod" startAt="4"/>
              <a:tabLst>
                <a:tab pos="685165" algn="l"/>
                <a:tab pos="685800" algn="l"/>
              </a:tabLst>
            </a:pPr>
            <a:r>
              <a:rPr dirty="0" sz="1800">
                <a:latin typeface="宋体"/>
                <a:cs typeface="宋体"/>
              </a:rPr>
              <a:t>配合项目部进行成本核算工作。</a:t>
            </a:r>
            <a:endParaRPr sz="1800">
              <a:latin typeface="宋体"/>
              <a:cs typeface="宋体"/>
            </a:endParaRPr>
          </a:p>
          <a:p>
            <a:pPr lvl="2" marL="685800" indent="-673100">
              <a:lnSpc>
                <a:spcPct val="100000"/>
              </a:lnSpc>
              <a:spcBef>
                <a:spcPts val="1640"/>
              </a:spcBef>
              <a:buFont typeface="Arial"/>
              <a:buAutoNum type="arabicPeriod" startAt="4"/>
              <a:tabLst>
                <a:tab pos="685165" algn="l"/>
                <a:tab pos="685800" algn="l"/>
              </a:tabLst>
            </a:pPr>
            <a:r>
              <a:rPr dirty="0" sz="1800">
                <a:latin typeface="宋体"/>
                <a:cs typeface="宋体"/>
              </a:rPr>
              <a:t>配合和指导项目部进行结算工作。</a:t>
            </a:r>
            <a:endParaRPr sz="1800">
              <a:latin typeface="宋体"/>
              <a:cs typeface="宋体"/>
            </a:endParaRPr>
          </a:p>
          <a:p>
            <a:pPr lvl="2" marL="685800" indent="-673100">
              <a:lnSpc>
                <a:spcPct val="100000"/>
              </a:lnSpc>
              <a:spcBef>
                <a:spcPts val="1540"/>
              </a:spcBef>
              <a:buFont typeface="Arial"/>
              <a:buAutoNum type="arabicPeriod" startAt="4"/>
              <a:tabLst>
                <a:tab pos="685165" algn="l"/>
                <a:tab pos="685800" algn="l"/>
              </a:tabLst>
            </a:pPr>
            <a:r>
              <a:rPr dirty="0" sz="1800">
                <a:latin typeface="宋体"/>
                <a:cs typeface="宋体"/>
              </a:rPr>
              <a:t>负责项目部成本还原工作。</a:t>
            </a:r>
            <a:endParaRPr sz="1800">
              <a:latin typeface="宋体"/>
              <a:cs typeface="宋体"/>
            </a:endParaRPr>
          </a:p>
        </p:txBody>
      </p:sp>
      <p:sp>
        <p:nvSpPr>
          <p:cNvPr id="7" name="object 7"/>
          <p:cNvSpPr txBox="1"/>
          <p:nvPr/>
        </p:nvSpPr>
        <p:spPr>
          <a:xfrm>
            <a:off x="7861300" y="9740900"/>
            <a:ext cx="23114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并对分析的结果及时制</a:t>
            </a:r>
            <a:endParaRPr sz="1800">
              <a:latin typeface="宋体"/>
              <a:cs typeface="宋体"/>
            </a:endParaRPr>
          </a:p>
        </p:txBody>
      </p:sp>
      <p:sp>
        <p:nvSpPr>
          <p:cNvPr id="8" name="object 8"/>
          <p:cNvSpPr txBox="1"/>
          <p:nvPr/>
        </p:nvSpPr>
        <p:spPr>
          <a:xfrm>
            <a:off x="1816100" y="9258300"/>
            <a:ext cx="5727700" cy="1252220"/>
          </a:xfrm>
          <a:prstGeom prst="rect">
            <a:avLst/>
          </a:prstGeom>
        </p:spPr>
        <p:txBody>
          <a:bodyPr wrap="square" lIns="0" tIns="12700" rIns="0" bIns="0" rtlCol="0" vert="horz">
            <a:spAutoFit/>
          </a:bodyPr>
          <a:lstStyle/>
          <a:p>
            <a:pPr marL="12700">
              <a:lnSpc>
                <a:spcPct val="100000"/>
              </a:lnSpc>
              <a:spcBef>
                <a:spcPts val="100"/>
              </a:spcBef>
            </a:pPr>
            <a:r>
              <a:rPr dirty="0" sz="1800" spc="-5">
                <a:latin typeface="Arial"/>
                <a:cs typeface="Arial"/>
              </a:rPr>
              <a:t>3.2</a:t>
            </a:r>
            <a:r>
              <a:rPr dirty="0" sz="1800" spc="390">
                <a:latin typeface="Arial"/>
                <a:cs typeface="Arial"/>
              </a:rPr>
              <a:t> </a:t>
            </a:r>
            <a:r>
              <a:rPr dirty="0" sz="1800">
                <a:latin typeface="宋体"/>
                <a:cs typeface="宋体"/>
              </a:rPr>
              <a:t>财务资金部门</a:t>
            </a:r>
            <a:endParaRPr sz="1800">
              <a:latin typeface="宋体"/>
              <a:cs typeface="宋体"/>
            </a:endParaRPr>
          </a:p>
          <a:p>
            <a:pPr marL="12700" marR="5080">
              <a:lnSpc>
                <a:spcPct val="171300"/>
              </a:lnSpc>
              <a:spcBef>
                <a:spcPts val="100"/>
              </a:spcBef>
              <a:tabLst>
                <a:tab pos="685165" algn="l"/>
              </a:tabLst>
            </a:pPr>
            <a:r>
              <a:rPr dirty="0" sz="1800" spc="-5">
                <a:latin typeface="Arial"/>
                <a:cs typeface="Arial"/>
              </a:rPr>
              <a:t>3.2.</a:t>
            </a:r>
            <a:r>
              <a:rPr dirty="0" sz="1800">
                <a:latin typeface="Arial"/>
                <a:cs typeface="Arial"/>
              </a:rPr>
              <a:t>1	</a:t>
            </a:r>
            <a:r>
              <a:rPr dirty="0" sz="1800">
                <a:latin typeface="宋体"/>
                <a:cs typeface="宋体"/>
              </a:rPr>
              <a:t>配合合约商务部门对项目部的成本控制进行分析， 定纠偏措施并监督项目部落实。</a:t>
            </a:r>
            <a:endParaRPr sz="1800">
              <a:latin typeface="宋体"/>
              <a:cs typeface="宋体"/>
            </a:endParaRPr>
          </a:p>
        </p:txBody>
      </p:sp>
      <p:sp>
        <p:nvSpPr>
          <p:cNvPr id="9" name="object 9"/>
          <p:cNvSpPr txBox="1"/>
          <p:nvPr/>
        </p:nvSpPr>
        <p:spPr>
          <a:xfrm>
            <a:off x="1816100" y="10693400"/>
            <a:ext cx="6184900" cy="4605020"/>
          </a:xfrm>
          <a:prstGeom prst="rect">
            <a:avLst/>
          </a:prstGeom>
        </p:spPr>
        <p:txBody>
          <a:bodyPr wrap="square" lIns="0" tIns="12700" rIns="0" bIns="0" rtlCol="0" vert="horz">
            <a:spAutoFit/>
          </a:bodyPr>
          <a:lstStyle/>
          <a:p>
            <a:pPr lvl="2" marL="685800" indent="-673100">
              <a:lnSpc>
                <a:spcPct val="100000"/>
              </a:lnSpc>
              <a:spcBef>
                <a:spcPts val="100"/>
              </a:spcBef>
              <a:buFont typeface="Arial"/>
              <a:buAutoNum type="arabicPeriod" startAt="2"/>
              <a:tabLst>
                <a:tab pos="685165" algn="l"/>
                <a:tab pos="685800" algn="l"/>
              </a:tabLst>
            </a:pPr>
            <a:r>
              <a:rPr dirty="0" sz="1800">
                <a:latin typeface="宋体"/>
                <a:cs typeface="宋体"/>
              </a:rPr>
              <a:t>配合项目进行成本核算工作。</a:t>
            </a:r>
            <a:endParaRPr sz="1800">
              <a:latin typeface="宋体"/>
              <a:cs typeface="宋体"/>
            </a:endParaRPr>
          </a:p>
          <a:p>
            <a:pPr lvl="2" marL="685800" indent="-673100">
              <a:lnSpc>
                <a:spcPct val="100000"/>
              </a:lnSpc>
              <a:spcBef>
                <a:spcPts val="1540"/>
              </a:spcBef>
              <a:buFont typeface="Arial"/>
              <a:buAutoNum type="arabicPeriod" startAt="2"/>
              <a:tabLst>
                <a:tab pos="685165" algn="l"/>
                <a:tab pos="685800" algn="l"/>
              </a:tabLst>
            </a:pPr>
            <a:r>
              <a:rPr dirty="0" sz="1800">
                <a:latin typeface="宋体"/>
                <a:cs typeface="宋体"/>
              </a:rPr>
              <a:t>配合项目进行成本还原检查工作。</a:t>
            </a:r>
            <a:endParaRPr sz="1800">
              <a:latin typeface="宋体"/>
              <a:cs typeface="宋体"/>
            </a:endParaRPr>
          </a:p>
          <a:p>
            <a:pPr lvl="2" marL="685800" indent="-673100">
              <a:lnSpc>
                <a:spcPct val="100000"/>
              </a:lnSpc>
              <a:spcBef>
                <a:spcPts val="1740"/>
              </a:spcBef>
              <a:buFont typeface="Arial"/>
              <a:buAutoNum type="arabicPeriod" startAt="2"/>
              <a:tabLst>
                <a:tab pos="685165" algn="l"/>
                <a:tab pos="685800" algn="l"/>
              </a:tabLst>
            </a:pPr>
            <a:r>
              <a:rPr dirty="0" sz="1800">
                <a:latin typeface="宋体"/>
                <a:cs typeface="宋体"/>
              </a:rPr>
              <a:t>配合项目部对项目的成本锁定工作。</a:t>
            </a:r>
            <a:endParaRPr sz="1800">
              <a:latin typeface="宋体"/>
              <a:cs typeface="宋体"/>
            </a:endParaRPr>
          </a:p>
          <a:p>
            <a:pPr lvl="1" marL="444500" indent="-431800">
              <a:lnSpc>
                <a:spcPct val="100000"/>
              </a:lnSpc>
              <a:spcBef>
                <a:spcPts val="1540"/>
              </a:spcBef>
              <a:buFont typeface="Arial"/>
              <a:buAutoNum type="arabicPeriod" startAt="3"/>
              <a:tabLst>
                <a:tab pos="444500" algn="l"/>
              </a:tabLst>
            </a:pPr>
            <a:r>
              <a:rPr dirty="0" sz="1800">
                <a:latin typeface="宋体"/>
                <a:cs typeface="宋体"/>
              </a:rPr>
              <a:t>项目部</a:t>
            </a:r>
            <a:endParaRPr sz="1800">
              <a:latin typeface="宋体"/>
              <a:cs typeface="宋体"/>
            </a:endParaRPr>
          </a:p>
          <a:p>
            <a:pPr lvl="2" marL="685800" indent="-673100">
              <a:lnSpc>
                <a:spcPct val="100000"/>
              </a:lnSpc>
              <a:spcBef>
                <a:spcPts val="1640"/>
              </a:spcBef>
              <a:buFont typeface="Arial"/>
              <a:buAutoNum type="arabicPeriod"/>
              <a:tabLst>
                <a:tab pos="685165" algn="l"/>
                <a:tab pos="685800" algn="l"/>
              </a:tabLst>
            </a:pPr>
            <a:r>
              <a:rPr dirty="0" sz="1800">
                <a:latin typeface="宋体"/>
                <a:cs typeface="宋体"/>
              </a:rPr>
              <a:t>负责编制项目商务策划书。</a:t>
            </a:r>
            <a:endParaRPr sz="1800">
              <a:latin typeface="宋体"/>
              <a:cs typeface="宋体"/>
            </a:endParaRPr>
          </a:p>
          <a:p>
            <a:pPr lvl="2" marL="685800" indent="-673100">
              <a:lnSpc>
                <a:spcPct val="100000"/>
              </a:lnSpc>
              <a:spcBef>
                <a:spcPts val="1540"/>
              </a:spcBef>
              <a:buFont typeface="Arial"/>
              <a:buAutoNum type="arabicPeriod"/>
              <a:tabLst>
                <a:tab pos="685165" algn="l"/>
                <a:tab pos="685800" algn="l"/>
              </a:tabLst>
            </a:pPr>
            <a:r>
              <a:rPr dirty="0" sz="1800">
                <a:latin typeface="宋体"/>
                <a:cs typeface="宋体"/>
              </a:rPr>
              <a:t>具体实施商务策划书，形成目标分解并进行控制管理。</a:t>
            </a:r>
            <a:endParaRPr sz="1800">
              <a:latin typeface="宋体"/>
              <a:cs typeface="宋体"/>
            </a:endParaRPr>
          </a:p>
          <a:p>
            <a:pPr lvl="2" marL="685800" indent="-673100">
              <a:lnSpc>
                <a:spcPct val="100000"/>
              </a:lnSpc>
              <a:spcBef>
                <a:spcPts val="1640"/>
              </a:spcBef>
              <a:buFont typeface="Arial"/>
              <a:buAutoNum type="arabicPeriod"/>
              <a:tabLst>
                <a:tab pos="685165" algn="l"/>
                <a:tab pos="685800" algn="l"/>
              </a:tabLst>
            </a:pPr>
            <a:r>
              <a:rPr dirty="0" sz="1800">
                <a:latin typeface="宋体"/>
                <a:cs typeface="宋体"/>
              </a:rPr>
              <a:t>负责项目成本核算工作。</a:t>
            </a:r>
            <a:endParaRPr sz="1800">
              <a:latin typeface="宋体"/>
              <a:cs typeface="宋体"/>
            </a:endParaRPr>
          </a:p>
          <a:p>
            <a:pPr lvl="2" marL="685800" indent="-673100">
              <a:lnSpc>
                <a:spcPct val="100000"/>
              </a:lnSpc>
              <a:spcBef>
                <a:spcPts val="1640"/>
              </a:spcBef>
              <a:buFont typeface="Arial"/>
              <a:buAutoNum type="arabicPeriod"/>
              <a:tabLst>
                <a:tab pos="685165" algn="l"/>
                <a:tab pos="685800" algn="l"/>
              </a:tabLst>
            </a:pPr>
            <a:r>
              <a:rPr dirty="0" sz="1800">
                <a:latin typeface="宋体"/>
                <a:cs typeface="宋体"/>
              </a:rPr>
              <a:t>配合项目成本还原工作。</a:t>
            </a:r>
            <a:endParaRPr sz="1800">
              <a:latin typeface="宋体"/>
              <a:cs typeface="宋体"/>
            </a:endParaRPr>
          </a:p>
          <a:p>
            <a:pPr lvl="2" marL="685800" indent="-673100">
              <a:lnSpc>
                <a:spcPct val="100000"/>
              </a:lnSpc>
              <a:spcBef>
                <a:spcPts val="1540"/>
              </a:spcBef>
              <a:buFont typeface="Arial"/>
              <a:buAutoNum type="arabicPeriod"/>
              <a:tabLst>
                <a:tab pos="685165" algn="l"/>
                <a:tab pos="685800" algn="l"/>
              </a:tabLst>
            </a:pPr>
            <a:r>
              <a:rPr dirty="0" sz="1800">
                <a:latin typeface="宋体"/>
                <a:cs typeface="宋体"/>
              </a:rPr>
              <a:t>负责工程结算策划书的编制工作。</a:t>
            </a:r>
            <a:endParaRPr sz="1800">
              <a:latin typeface="宋体"/>
              <a:cs typeface="宋体"/>
            </a:endParaRPr>
          </a:p>
          <a:p>
            <a:pPr lvl="2" marL="685800" indent="-673100">
              <a:lnSpc>
                <a:spcPct val="100000"/>
              </a:lnSpc>
              <a:spcBef>
                <a:spcPts val="1640"/>
              </a:spcBef>
              <a:buFont typeface="Arial"/>
              <a:buAutoNum type="arabicPeriod"/>
              <a:tabLst>
                <a:tab pos="685165" algn="l"/>
                <a:tab pos="685800" algn="l"/>
              </a:tabLst>
            </a:pPr>
            <a:r>
              <a:rPr dirty="0" sz="1800">
                <a:latin typeface="宋体"/>
                <a:cs typeface="宋体"/>
              </a:rPr>
              <a:t>负责工程过程报量工作。</a:t>
            </a:r>
            <a:endParaRPr sz="1800">
              <a:latin typeface="宋体"/>
              <a:cs typeface="宋体"/>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45100"/>
            <a:ext cx="12109333" cy="17137999"/>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1816100" y="1574800"/>
            <a:ext cx="8432800" cy="4122420"/>
          </a:xfrm>
          <a:prstGeom prst="rect">
            <a:avLst/>
          </a:prstGeom>
        </p:spPr>
        <p:txBody>
          <a:bodyPr wrap="square" lIns="0" tIns="12700" rIns="0" bIns="0" rtlCol="0" vert="horz">
            <a:spAutoFit/>
          </a:bodyPr>
          <a:lstStyle/>
          <a:p>
            <a:pPr marL="508000">
              <a:lnSpc>
                <a:spcPct val="100000"/>
              </a:lnSpc>
              <a:spcBef>
                <a:spcPts val="100"/>
              </a:spcBef>
            </a:pPr>
            <a:r>
              <a:rPr dirty="0" sz="1800">
                <a:latin typeface="宋体"/>
                <a:cs typeface="宋体"/>
              </a:rPr>
              <a:t>结算书评审前应向公司（分公司）合约商务部门提交结算策划书，详见《项</a:t>
            </a:r>
            <a:endParaRPr sz="1800">
              <a:latin typeface="宋体"/>
              <a:cs typeface="宋体"/>
            </a:endParaRPr>
          </a:p>
          <a:p>
            <a:pPr marL="12700" marR="297815">
              <a:lnSpc>
                <a:spcPts val="3800"/>
              </a:lnSpc>
              <a:spcBef>
                <a:spcPts val="300"/>
              </a:spcBef>
            </a:pPr>
            <a:r>
              <a:rPr dirty="0" sz="1800">
                <a:latin typeface="宋体"/>
                <a:cs typeface="宋体"/>
              </a:rPr>
              <a:t>目结算策划书》（</a:t>
            </a:r>
            <a:r>
              <a:rPr dirty="0" sz="1800" spc="125">
                <a:latin typeface="宋体"/>
                <a:cs typeface="宋体"/>
              </a:rPr>
              <a:t> </a:t>
            </a:r>
            <a:r>
              <a:rPr dirty="0" sz="1800" spc="-75">
                <a:latin typeface="Arial"/>
                <a:cs typeface="Arial"/>
              </a:rPr>
              <a:t>HW-XM-05-03</a:t>
            </a:r>
            <a:r>
              <a:rPr dirty="0" sz="1800" spc="-75">
                <a:latin typeface="宋体"/>
                <a:cs typeface="宋体"/>
              </a:rPr>
              <a:t>），</a:t>
            </a:r>
            <a:r>
              <a:rPr dirty="0" sz="1800">
                <a:latin typeface="宋体"/>
                <a:cs typeface="宋体"/>
              </a:rPr>
              <a:t>由公司（分公司）合约商务部门经理审批结 算策划书，汇总到公司合约商务部。</a:t>
            </a:r>
            <a:endParaRPr sz="1800">
              <a:latin typeface="宋体"/>
              <a:cs typeface="宋体"/>
            </a:endParaRPr>
          </a:p>
          <a:p>
            <a:pPr marL="12700" marR="5080" indent="495300">
              <a:lnSpc>
                <a:spcPts val="3700"/>
              </a:lnSpc>
              <a:spcBef>
                <a:spcPts val="80"/>
              </a:spcBef>
              <a:tabLst>
                <a:tab pos="7085965" algn="l"/>
              </a:tabLst>
            </a:pPr>
            <a:r>
              <a:rPr dirty="0" sz="1800">
                <a:latin typeface="宋体"/>
                <a:cs typeface="宋体"/>
              </a:rPr>
              <a:t>结算书初稿由项目部进行初审，</a:t>
            </a:r>
            <a:r>
              <a:rPr dirty="0" sz="1800" spc="160">
                <a:latin typeface="宋体"/>
                <a:cs typeface="宋体"/>
              </a:rPr>
              <a:t> </a:t>
            </a:r>
            <a:r>
              <a:rPr dirty="0" sz="1800">
                <a:latin typeface="宋体"/>
                <a:cs typeface="宋体"/>
              </a:rPr>
              <a:t>完善后的结算书按照分级授权原则上报上级 单位进行评审和审批，</a:t>
            </a:r>
            <a:r>
              <a:rPr dirty="0" sz="1800" spc="100">
                <a:latin typeface="宋体"/>
                <a:cs typeface="宋体"/>
              </a:rPr>
              <a:t> </a:t>
            </a:r>
            <a:r>
              <a:rPr dirty="0" sz="1800">
                <a:latin typeface="宋体"/>
                <a:cs typeface="宋体"/>
              </a:rPr>
              <a:t>公</a:t>
            </a:r>
            <a:r>
              <a:rPr dirty="0" sz="1800" spc="100">
                <a:latin typeface="宋体"/>
                <a:cs typeface="宋体"/>
              </a:rPr>
              <a:t>司</a:t>
            </a:r>
            <a:r>
              <a:rPr dirty="0" sz="1800">
                <a:latin typeface="宋体"/>
                <a:cs typeface="宋体"/>
              </a:rPr>
              <a:t>（分公司）</a:t>
            </a:r>
            <a:r>
              <a:rPr dirty="0" sz="1800" spc="-500">
                <a:latin typeface="宋体"/>
                <a:cs typeface="宋体"/>
              </a:rPr>
              <a:t> </a:t>
            </a:r>
            <a:r>
              <a:rPr dirty="0" sz="1800">
                <a:latin typeface="宋体"/>
                <a:cs typeface="宋体"/>
              </a:rPr>
              <a:t>合约商务部门在收到结算书	</a:t>
            </a:r>
            <a:r>
              <a:rPr dirty="0" sz="1800">
                <a:latin typeface="Arial"/>
                <a:cs typeface="Arial"/>
              </a:rPr>
              <a:t>5</a:t>
            </a:r>
            <a:r>
              <a:rPr dirty="0" sz="1800" spc="-105">
                <a:latin typeface="Arial"/>
                <a:cs typeface="Arial"/>
              </a:rPr>
              <a:t> </a:t>
            </a:r>
            <a:r>
              <a:rPr dirty="0" sz="1800">
                <a:latin typeface="宋体"/>
                <a:cs typeface="宋体"/>
              </a:rPr>
              <a:t>天内组织相</a:t>
            </a:r>
            <a:endParaRPr sz="1800">
              <a:latin typeface="宋体"/>
              <a:cs typeface="宋体"/>
            </a:endParaRPr>
          </a:p>
          <a:p>
            <a:pPr marL="12700" marR="132715">
              <a:lnSpc>
                <a:spcPts val="3700"/>
              </a:lnSpc>
              <a:spcBef>
                <a:spcPts val="200"/>
              </a:spcBef>
              <a:tabLst>
                <a:tab pos="4431665" algn="l"/>
              </a:tabLst>
            </a:pPr>
            <a:r>
              <a:rPr dirty="0" sz="1800">
                <a:latin typeface="宋体"/>
                <a:cs typeface="宋体"/>
              </a:rPr>
              <a:t>关部门评审，形成《项目结算审批表》（	</a:t>
            </a:r>
            <a:r>
              <a:rPr dirty="0" sz="1800" spc="-5">
                <a:latin typeface="Arial"/>
                <a:cs typeface="Arial"/>
              </a:rPr>
              <a:t>HW-XM-05-0</a:t>
            </a:r>
            <a:r>
              <a:rPr dirty="0" sz="1800" spc="-900">
                <a:latin typeface="Arial"/>
                <a:cs typeface="Arial"/>
              </a:rPr>
              <a:t>4</a:t>
            </a:r>
            <a:r>
              <a:rPr dirty="0" sz="1800">
                <a:latin typeface="宋体"/>
                <a:cs typeface="宋体"/>
              </a:rPr>
              <a:t>），并下达结算目标值并 报公司（分公司）分管领导审批。</a:t>
            </a:r>
            <a:endParaRPr sz="1800">
              <a:latin typeface="宋体"/>
              <a:cs typeface="宋体"/>
            </a:endParaRPr>
          </a:p>
          <a:p>
            <a:pPr marL="12700" marR="31115" indent="495300">
              <a:lnSpc>
                <a:spcPts val="3700"/>
              </a:lnSpc>
              <a:spcBef>
                <a:spcPts val="100"/>
              </a:spcBef>
              <a:tabLst>
                <a:tab pos="6590665" algn="l"/>
              </a:tabLst>
            </a:pPr>
            <a:r>
              <a:rPr dirty="0" sz="1800" spc="-5">
                <a:latin typeface="Arial"/>
                <a:cs typeface="Arial"/>
              </a:rPr>
              <a:t>5000</a:t>
            </a:r>
            <a:r>
              <a:rPr dirty="0" sz="1800" spc="-204">
                <a:latin typeface="Arial"/>
                <a:cs typeface="Arial"/>
              </a:rPr>
              <a:t> </a:t>
            </a:r>
            <a:r>
              <a:rPr dirty="0" sz="1800">
                <a:latin typeface="宋体"/>
                <a:cs typeface="宋体"/>
              </a:rPr>
              <a:t>万元至 </a:t>
            </a:r>
            <a:r>
              <a:rPr dirty="0" sz="1800">
                <a:latin typeface="Arial"/>
                <a:cs typeface="Arial"/>
              </a:rPr>
              <a:t>1</a:t>
            </a:r>
            <a:r>
              <a:rPr dirty="0" sz="1800" spc="-105">
                <a:latin typeface="Arial"/>
                <a:cs typeface="Arial"/>
              </a:rPr>
              <a:t> </a:t>
            </a:r>
            <a:r>
              <a:rPr dirty="0" sz="1800">
                <a:latin typeface="宋体"/>
                <a:cs typeface="宋体"/>
              </a:rPr>
              <a:t>亿元项目结算书由公司审批并报集团备案，	</a:t>
            </a:r>
            <a:r>
              <a:rPr dirty="0" sz="1800">
                <a:latin typeface="Arial"/>
                <a:cs typeface="Arial"/>
              </a:rPr>
              <a:t>1 </a:t>
            </a:r>
            <a:r>
              <a:rPr dirty="0" sz="1800">
                <a:latin typeface="宋体"/>
                <a:cs typeface="宋体"/>
              </a:rPr>
              <a:t>亿元以上项目结 算书报集团审批。</a:t>
            </a:r>
            <a:endParaRPr sz="1800">
              <a:latin typeface="宋体"/>
              <a:cs typeface="宋体"/>
            </a:endParaRPr>
          </a:p>
        </p:txBody>
      </p:sp>
      <p:sp>
        <p:nvSpPr>
          <p:cNvPr id="10" name="object 10"/>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84</a:t>
            </a:r>
          </a:p>
        </p:txBody>
      </p:sp>
      <p:sp>
        <p:nvSpPr>
          <p:cNvPr id="4" name="object 4"/>
          <p:cNvSpPr txBox="1"/>
          <p:nvPr/>
        </p:nvSpPr>
        <p:spPr>
          <a:xfrm>
            <a:off x="7124700" y="5880100"/>
            <a:ext cx="29972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在规定时间内向业主递交经审</a:t>
            </a:r>
            <a:endParaRPr sz="1800">
              <a:latin typeface="宋体"/>
              <a:cs typeface="宋体"/>
            </a:endParaRPr>
          </a:p>
        </p:txBody>
      </p:sp>
      <p:sp>
        <p:nvSpPr>
          <p:cNvPr id="5" name="object 5"/>
          <p:cNvSpPr txBox="1"/>
          <p:nvPr/>
        </p:nvSpPr>
        <p:spPr>
          <a:xfrm>
            <a:off x="1816100" y="5880100"/>
            <a:ext cx="5092700" cy="1252220"/>
          </a:xfrm>
          <a:prstGeom prst="rect">
            <a:avLst/>
          </a:prstGeom>
        </p:spPr>
        <p:txBody>
          <a:bodyPr wrap="square" lIns="0" tIns="12700" rIns="0" bIns="0" rtlCol="0" vert="horz">
            <a:spAutoFit/>
          </a:bodyPr>
          <a:lstStyle/>
          <a:p>
            <a:pPr marL="508000">
              <a:lnSpc>
                <a:spcPct val="100000"/>
              </a:lnSpc>
              <a:spcBef>
                <a:spcPts val="100"/>
              </a:spcBef>
            </a:pPr>
            <a:r>
              <a:rPr dirty="0" sz="1800">
                <a:latin typeface="宋体"/>
                <a:cs typeface="宋体"/>
              </a:rPr>
              <a:t>项目部根据评审意见对结算书进行修改完善，</a:t>
            </a:r>
            <a:endParaRPr sz="1800">
              <a:latin typeface="宋体"/>
              <a:cs typeface="宋体"/>
            </a:endParaRPr>
          </a:p>
          <a:p>
            <a:pPr marL="12700">
              <a:lnSpc>
                <a:spcPct val="100000"/>
              </a:lnSpc>
              <a:spcBef>
                <a:spcPts val="1540"/>
              </a:spcBef>
            </a:pPr>
            <a:r>
              <a:rPr dirty="0" sz="1800">
                <a:latin typeface="宋体"/>
                <a:cs typeface="宋体"/>
              </a:rPr>
              <a:t>批的结算书。</a:t>
            </a:r>
            <a:endParaRPr sz="1800">
              <a:latin typeface="宋体"/>
              <a:cs typeface="宋体"/>
            </a:endParaRPr>
          </a:p>
          <a:p>
            <a:pPr marL="508000">
              <a:lnSpc>
                <a:spcPct val="100000"/>
              </a:lnSpc>
              <a:spcBef>
                <a:spcPts val="1640"/>
              </a:spcBef>
            </a:pPr>
            <a:r>
              <a:rPr dirty="0" sz="1800" spc="30">
                <a:latin typeface="宋体"/>
                <a:cs typeface="宋体"/>
              </a:rPr>
              <a:t>（</a:t>
            </a:r>
            <a:r>
              <a:rPr dirty="0" sz="1800" spc="30">
                <a:latin typeface="Arial"/>
                <a:cs typeface="Arial"/>
              </a:rPr>
              <a:t>3</a:t>
            </a:r>
            <a:r>
              <a:rPr dirty="0" sz="1800" spc="30">
                <a:latin typeface="宋体"/>
                <a:cs typeface="宋体"/>
              </a:rPr>
              <a:t>）</a:t>
            </a:r>
            <a:r>
              <a:rPr dirty="0" sz="1800">
                <a:latin typeface="宋体"/>
                <a:cs typeface="宋体"/>
              </a:rPr>
              <a:t>结算书的报送</a:t>
            </a:r>
            <a:endParaRPr sz="1800">
              <a:latin typeface="宋体"/>
              <a:cs typeface="宋体"/>
            </a:endParaRPr>
          </a:p>
        </p:txBody>
      </p:sp>
      <p:sp>
        <p:nvSpPr>
          <p:cNvPr id="6" name="object 6"/>
          <p:cNvSpPr txBox="1"/>
          <p:nvPr/>
        </p:nvSpPr>
        <p:spPr>
          <a:xfrm>
            <a:off x="1816100" y="7315200"/>
            <a:ext cx="8470900" cy="4122420"/>
          </a:xfrm>
          <a:prstGeom prst="rect">
            <a:avLst/>
          </a:prstGeom>
        </p:spPr>
        <p:txBody>
          <a:bodyPr wrap="square" lIns="0" tIns="12700" rIns="0" bIns="0" rtlCol="0" vert="horz">
            <a:spAutoFit/>
          </a:bodyPr>
          <a:lstStyle/>
          <a:p>
            <a:pPr marL="508000">
              <a:lnSpc>
                <a:spcPct val="100000"/>
              </a:lnSpc>
              <a:spcBef>
                <a:spcPts val="100"/>
              </a:spcBef>
            </a:pPr>
            <a:r>
              <a:rPr dirty="0" sz="1800">
                <a:latin typeface="宋体"/>
                <a:cs typeface="宋体"/>
              </a:rPr>
              <a:t>结算书报出</a:t>
            </a:r>
            <a:r>
              <a:rPr dirty="0" sz="1800" spc="170">
                <a:latin typeface="宋体"/>
                <a:cs typeface="宋体"/>
              </a:rPr>
              <a:t> </a:t>
            </a:r>
            <a:r>
              <a:rPr dirty="0" sz="1800">
                <a:latin typeface="Arial"/>
                <a:cs typeface="Arial"/>
              </a:rPr>
              <a:t>7</a:t>
            </a:r>
            <a:r>
              <a:rPr dirty="0" sz="1800" spc="-15">
                <a:latin typeface="Arial"/>
                <a:cs typeface="Arial"/>
              </a:rPr>
              <a:t> </a:t>
            </a:r>
            <a:r>
              <a:rPr dirty="0" sz="1800">
                <a:latin typeface="宋体"/>
                <a:cs typeface="宋体"/>
              </a:rPr>
              <a:t>日前，公司（分公司）合约商务部门与结算责任人签订《项目</a:t>
            </a:r>
            <a:endParaRPr sz="1800">
              <a:latin typeface="宋体"/>
              <a:cs typeface="宋体"/>
            </a:endParaRPr>
          </a:p>
          <a:p>
            <a:pPr marL="12700">
              <a:lnSpc>
                <a:spcPct val="100000"/>
              </a:lnSpc>
              <a:spcBef>
                <a:spcPts val="1540"/>
              </a:spcBef>
            </a:pPr>
            <a:r>
              <a:rPr dirty="0" sz="1800">
                <a:latin typeface="宋体"/>
                <a:cs typeface="宋体"/>
              </a:rPr>
              <a:t>结算责任状》（</a:t>
            </a:r>
            <a:r>
              <a:rPr dirty="0" sz="1800" spc="95">
                <a:latin typeface="宋体"/>
                <a:cs typeface="宋体"/>
              </a:rPr>
              <a:t> </a:t>
            </a:r>
            <a:r>
              <a:rPr dirty="0" sz="1800" spc="-80">
                <a:latin typeface="Arial"/>
                <a:cs typeface="Arial"/>
              </a:rPr>
              <a:t>HW-XM-05-05</a:t>
            </a:r>
            <a:r>
              <a:rPr dirty="0" sz="1800" spc="-80">
                <a:latin typeface="宋体"/>
                <a:cs typeface="宋体"/>
              </a:rPr>
              <a:t>）</a:t>
            </a:r>
            <a:r>
              <a:rPr dirty="0" sz="1800">
                <a:latin typeface="宋体"/>
                <a:cs typeface="宋体"/>
              </a:rPr>
              <a:t>。</a:t>
            </a:r>
            <a:endParaRPr sz="1800">
              <a:latin typeface="宋体"/>
              <a:cs typeface="宋体"/>
            </a:endParaRPr>
          </a:p>
          <a:p>
            <a:pPr marL="12700" marR="43815" indent="495300">
              <a:lnSpc>
                <a:spcPct val="175900"/>
              </a:lnSpc>
            </a:pPr>
            <a:r>
              <a:rPr dirty="0" sz="1800">
                <a:latin typeface="宋体"/>
                <a:cs typeface="宋体"/>
              </a:rPr>
              <a:t>结算书报送之前，</a:t>
            </a:r>
            <a:r>
              <a:rPr dirty="0" sz="1800" spc="-225">
                <a:latin typeface="宋体"/>
                <a:cs typeface="宋体"/>
              </a:rPr>
              <a:t> </a:t>
            </a:r>
            <a:r>
              <a:rPr dirty="0" sz="1800">
                <a:latin typeface="宋体"/>
                <a:cs typeface="宋体"/>
              </a:rPr>
              <a:t>必须满足以下条件：</a:t>
            </a:r>
            <a:r>
              <a:rPr dirty="0" sz="1800" spc="65">
                <a:latin typeface="宋体"/>
                <a:cs typeface="宋体"/>
              </a:rPr>
              <a:t> </a:t>
            </a:r>
            <a:r>
              <a:rPr dirty="0" sz="1800">
                <a:latin typeface="宋体"/>
                <a:cs typeface="宋体"/>
              </a:rPr>
              <a:t>锁定所有分包工程结算，</a:t>
            </a:r>
            <a:r>
              <a:rPr dirty="0" sz="1800" spc="260">
                <a:latin typeface="宋体"/>
                <a:cs typeface="宋体"/>
              </a:rPr>
              <a:t> </a:t>
            </a:r>
            <a:r>
              <a:rPr dirty="0" sz="1800">
                <a:latin typeface="宋体"/>
                <a:cs typeface="宋体"/>
              </a:rPr>
              <a:t>项目成本得 到相关部门确认，按照授权范围经集团、公司完全评审，下达了结算目标值，签 订了结算目标责任状。</a:t>
            </a:r>
            <a:endParaRPr sz="1800">
              <a:latin typeface="宋体"/>
              <a:cs typeface="宋体"/>
            </a:endParaRPr>
          </a:p>
          <a:p>
            <a:pPr marL="12700" marR="234315" indent="495300">
              <a:lnSpc>
                <a:spcPts val="3800"/>
              </a:lnSpc>
              <a:spcBef>
                <a:spcPts val="300"/>
              </a:spcBef>
            </a:pPr>
            <a:r>
              <a:rPr dirty="0" sz="1800">
                <a:latin typeface="宋体"/>
                <a:cs typeface="宋体"/>
              </a:rPr>
              <a:t>结算书送交发包方时，</a:t>
            </a:r>
            <a:r>
              <a:rPr dirty="0" sz="1800" spc="-65">
                <a:latin typeface="宋体"/>
                <a:cs typeface="宋体"/>
              </a:rPr>
              <a:t> </a:t>
            </a:r>
            <a:r>
              <a:rPr dirty="0" sz="1800">
                <a:latin typeface="宋体"/>
                <a:cs typeface="宋体"/>
              </a:rPr>
              <a:t>要有签收纪录。</a:t>
            </a:r>
            <a:r>
              <a:rPr dirty="0" sz="1800" spc="-434">
                <a:latin typeface="宋体"/>
                <a:cs typeface="宋体"/>
              </a:rPr>
              <a:t> </a:t>
            </a:r>
            <a:r>
              <a:rPr dirty="0" sz="1800">
                <a:latin typeface="宋体"/>
                <a:cs typeface="宋体"/>
              </a:rPr>
              <a:t>并定期催促发包方按合同约定时间办 理结算。</a:t>
            </a:r>
            <a:endParaRPr sz="1800">
              <a:latin typeface="宋体"/>
              <a:cs typeface="宋体"/>
            </a:endParaRPr>
          </a:p>
          <a:p>
            <a:pPr marL="12700" marR="5080" indent="495300">
              <a:lnSpc>
                <a:spcPts val="3700"/>
              </a:lnSpc>
              <a:spcBef>
                <a:spcPts val="80"/>
              </a:spcBef>
              <a:tabLst>
                <a:tab pos="7771765" algn="l"/>
              </a:tabLst>
            </a:pPr>
            <a:r>
              <a:rPr dirty="0" sz="1800">
                <a:latin typeface="宋体"/>
                <a:cs typeface="宋体"/>
              </a:rPr>
              <a:t>项目经理组织商务人员与发包人或结算审查机构进行结算核对工作，	及时向 上级单位汇报结算过程核对情况，</a:t>
            </a:r>
            <a:r>
              <a:rPr dirty="0" sz="1800" spc="265">
                <a:latin typeface="宋体"/>
                <a:cs typeface="宋体"/>
              </a:rPr>
              <a:t> </a:t>
            </a:r>
            <a:r>
              <a:rPr dirty="0" sz="1800">
                <a:latin typeface="宋体"/>
                <a:cs typeface="宋体"/>
              </a:rPr>
              <a:t>最终结算额的确认必须经主管合约商务领导审</a:t>
            </a:r>
            <a:endParaRPr sz="1800">
              <a:latin typeface="宋体"/>
              <a:cs typeface="宋体"/>
            </a:endParaRPr>
          </a:p>
        </p:txBody>
      </p:sp>
      <p:sp>
        <p:nvSpPr>
          <p:cNvPr id="7" name="object 7"/>
          <p:cNvSpPr txBox="1"/>
          <p:nvPr/>
        </p:nvSpPr>
        <p:spPr>
          <a:xfrm>
            <a:off x="1816100" y="11620500"/>
            <a:ext cx="6134100" cy="7696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批同意。</a:t>
            </a:r>
            <a:endParaRPr sz="1800">
              <a:latin typeface="宋体"/>
              <a:cs typeface="宋体"/>
            </a:endParaRPr>
          </a:p>
          <a:p>
            <a:pPr marL="508000">
              <a:lnSpc>
                <a:spcPct val="100000"/>
              </a:lnSpc>
              <a:spcBef>
                <a:spcPts val="1540"/>
              </a:spcBef>
            </a:pPr>
            <a:r>
              <a:rPr dirty="0" sz="1800">
                <a:latin typeface="宋体"/>
                <a:cs typeface="宋体"/>
              </a:rPr>
              <a:t>以集团名义承接的工程，</a:t>
            </a:r>
            <a:r>
              <a:rPr dirty="0" sz="1800" spc="5">
                <a:latin typeface="宋体"/>
                <a:cs typeface="宋体"/>
              </a:rPr>
              <a:t> </a:t>
            </a:r>
            <a:r>
              <a:rPr dirty="0" sz="1800">
                <a:latin typeface="宋体"/>
                <a:cs typeface="宋体"/>
              </a:rPr>
              <a:t>竣工结算书需盖集团公章时，</a:t>
            </a:r>
            <a:endParaRPr sz="1800">
              <a:latin typeface="宋体"/>
              <a:cs typeface="宋体"/>
            </a:endParaRPr>
          </a:p>
        </p:txBody>
      </p:sp>
      <p:sp>
        <p:nvSpPr>
          <p:cNvPr id="8" name="object 8"/>
          <p:cNvSpPr txBox="1"/>
          <p:nvPr/>
        </p:nvSpPr>
        <p:spPr>
          <a:xfrm>
            <a:off x="8089900" y="12090400"/>
            <a:ext cx="20828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须填写工程结算印章</a:t>
            </a:r>
            <a:endParaRPr sz="1800">
              <a:latin typeface="宋体"/>
              <a:cs typeface="宋体"/>
            </a:endParaRPr>
          </a:p>
        </p:txBody>
      </p:sp>
      <p:sp>
        <p:nvSpPr>
          <p:cNvPr id="9" name="object 9"/>
          <p:cNvSpPr txBox="1"/>
          <p:nvPr/>
        </p:nvSpPr>
        <p:spPr>
          <a:xfrm>
            <a:off x="1816100" y="12573000"/>
            <a:ext cx="8369300" cy="27000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使用申请表、工程结算报审表到集团市场营销部办理。</a:t>
            </a:r>
            <a:endParaRPr sz="1800">
              <a:latin typeface="宋体"/>
              <a:cs typeface="宋体"/>
            </a:endParaRPr>
          </a:p>
          <a:p>
            <a:pPr marL="12700" marR="5080" indent="495300">
              <a:lnSpc>
                <a:spcPct val="173600"/>
              </a:lnSpc>
              <a:spcBef>
                <a:spcPts val="50"/>
              </a:spcBef>
            </a:pPr>
            <a:r>
              <a:rPr dirty="0" sz="1800">
                <a:latin typeface="宋体"/>
                <a:cs typeface="宋体"/>
              </a:rPr>
              <a:t>项目施工过程中所有结算资料原件必须确保项目商务经理、公司（分公司）  合约商务部门各执一份。</a:t>
            </a:r>
            <a:r>
              <a:rPr dirty="0" sz="1800" spc="254">
                <a:latin typeface="宋体"/>
                <a:cs typeface="宋体"/>
              </a:rPr>
              <a:t> </a:t>
            </a:r>
            <a:r>
              <a:rPr dirty="0" sz="1800">
                <a:latin typeface="宋体"/>
                <a:cs typeface="宋体"/>
              </a:rPr>
              <a:t>工程结算完成后，</a:t>
            </a:r>
            <a:r>
              <a:rPr dirty="0" sz="1800" spc="-130">
                <a:latin typeface="宋体"/>
                <a:cs typeface="宋体"/>
              </a:rPr>
              <a:t> </a:t>
            </a:r>
            <a:r>
              <a:rPr dirty="0" sz="1800">
                <a:latin typeface="宋体"/>
                <a:cs typeface="宋体"/>
              </a:rPr>
              <a:t>所有结算资料、</a:t>
            </a:r>
            <a:r>
              <a:rPr dirty="0" sz="1800" spc="-225">
                <a:latin typeface="宋体"/>
                <a:cs typeface="宋体"/>
              </a:rPr>
              <a:t> </a:t>
            </a:r>
            <a:r>
              <a:rPr dirty="0" sz="1800">
                <a:latin typeface="宋体"/>
                <a:cs typeface="宋体"/>
              </a:rPr>
              <a:t>最终结算书及审计报 告由公司（分公司）合约商务部门整理装订成册，并交档案室保管。</a:t>
            </a:r>
            <a:endParaRPr sz="1800">
              <a:latin typeface="宋体"/>
              <a:cs typeface="宋体"/>
            </a:endParaRPr>
          </a:p>
          <a:p>
            <a:pPr marL="508000">
              <a:lnSpc>
                <a:spcPct val="100000"/>
              </a:lnSpc>
              <a:spcBef>
                <a:spcPts val="1639"/>
              </a:spcBef>
            </a:pPr>
            <a:r>
              <a:rPr dirty="0" sz="1800" spc="30">
                <a:latin typeface="宋体"/>
                <a:cs typeface="宋体"/>
              </a:rPr>
              <a:t>（</a:t>
            </a:r>
            <a:r>
              <a:rPr dirty="0" sz="1800" spc="30">
                <a:latin typeface="Arial"/>
                <a:cs typeface="Arial"/>
              </a:rPr>
              <a:t>4</a:t>
            </a:r>
            <a:r>
              <a:rPr dirty="0" sz="1800" spc="30">
                <a:latin typeface="宋体"/>
                <a:cs typeface="宋体"/>
              </a:rPr>
              <a:t>）</a:t>
            </a:r>
            <a:r>
              <a:rPr dirty="0" sz="1800">
                <a:latin typeface="宋体"/>
                <a:cs typeface="宋体"/>
              </a:rPr>
              <a:t>结算考核</a:t>
            </a:r>
            <a:endParaRPr sz="1800">
              <a:latin typeface="宋体"/>
              <a:cs typeface="宋体"/>
            </a:endParaRPr>
          </a:p>
          <a:p>
            <a:pPr marL="508000">
              <a:lnSpc>
                <a:spcPct val="100000"/>
              </a:lnSpc>
              <a:spcBef>
                <a:spcPts val="1639"/>
              </a:spcBef>
            </a:pPr>
            <a:r>
              <a:rPr dirty="0" sz="1800">
                <a:latin typeface="宋体"/>
                <a:cs typeface="宋体"/>
              </a:rPr>
              <a:t>结算书报出</a:t>
            </a:r>
            <a:r>
              <a:rPr dirty="0" sz="1800" spc="165">
                <a:latin typeface="宋体"/>
                <a:cs typeface="宋体"/>
              </a:rPr>
              <a:t> </a:t>
            </a:r>
            <a:r>
              <a:rPr dirty="0" sz="1800">
                <a:latin typeface="Arial"/>
                <a:cs typeface="Arial"/>
              </a:rPr>
              <a:t>7</a:t>
            </a:r>
            <a:r>
              <a:rPr dirty="0" sz="1800" spc="-20">
                <a:latin typeface="Arial"/>
                <a:cs typeface="Arial"/>
              </a:rPr>
              <a:t> </a:t>
            </a:r>
            <a:r>
              <a:rPr dirty="0" sz="1800">
                <a:latin typeface="宋体"/>
                <a:cs typeface="宋体"/>
              </a:rPr>
              <a:t>日前</a:t>
            </a:r>
            <a:r>
              <a:rPr dirty="0" sz="1800" spc="100">
                <a:latin typeface="宋体"/>
                <a:cs typeface="宋体"/>
              </a:rPr>
              <a:t>，</a:t>
            </a:r>
            <a:r>
              <a:rPr dirty="0" sz="1800">
                <a:latin typeface="宋体"/>
                <a:cs typeface="宋体"/>
              </a:rPr>
              <a:t>公司（分公司）</a:t>
            </a:r>
            <a:r>
              <a:rPr dirty="0" sz="1800" spc="-515">
                <a:latin typeface="宋体"/>
                <a:cs typeface="宋体"/>
              </a:rPr>
              <a:t> </a:t>
            </a:r>
            <a:r>
              <a:rPr dirty="0" sz="1800">
                <a:latin typeface="宋体"/>
                <a:cs typeface="宋体"/>
              </a:rPr>
              <a:t>合约商务部门与结算责任人签订结算责</a:t>
            </a:r>
            <a:endParaRPr sz="1800">
              <a:latin typeface="宋体"/>
              <a:cs typeface="宋体"/>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45100"/>
            <a:ext cx="12109333" cy="17137999"/>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1816100" y="1574800"/>
            <a:ext cx="8026400" cy="98628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任状。结算责任人定期向公司（分公司）合约商务部门汇报结算进展情况，制定</a:t>
            </a:r>
            <a:endParaRPr sz="1800">
              <a:latin typeface="宋体"/>
              <a:cs typeface="宋体"/>
            </a:endParaRPr>
          </a:p>
          <a:p>
            <a:pPr marL="12700">
              <a:lnSpc>
                <a:spcPct val="100000"/>
              </a:lnSpc>
              <a:spcBef>
                <a:spcPts val="1540"/>
              </a:spcBef>
            </a:pPr>
            <a:r>
              <a:rPr dirty="0" sz="1800">
                <a:latin typeface="宋体"/>
                <a:cs typeface="宋体"/>
              </a:rPr>
              <a:t>下一步措施并实施。</a:t>
            </a:r>
            <a:endParaRPr sz="1800">
              <a:latin typeface="宋体"/>
              <a:cs typeface="宋体"/>
            </a:endParaRPr>
          </a:p>
          <a:p>
            <a:pPr marL="12700" marR="5080" indent="495300">
              <a:lnSpc>
                <a:spcPct val="173600"/>
              </a:lnSpc>
              <a:spcBef>
                <a:spcPts val="50"/>
              </a:spcBef>
            </a:pPr>
            <a:r>
              <a:rPr dirty="0" sz="1800">
                <a:latin typeface="宋体"/>
                <a:cs typeface="宋体"/>
              </a:rPr>
              <a:t>工程结算完成后，项目部及时进行书面总结并根据结算责任状申报结算奖 励，公司（分公司）合约商务部门对其进行考核，报公司（分公司）分管合约领 导审核，公司（分公司）总经理审批后执行。</a:t>
            </a:r>
            <a:endParaRPr sz="1800">
              <a:latin typeface="宋体"/>
              <a:cs typeface="宋体"/>
            </a:endParaRPr>
          </a:p>
          <a:p>
            <a:pPr marL="12700">
              <a:lnSpc>
                <a:spcPct val="100000"/>
              </a:lnSpc>
              <a:spcBef>
                <a:spcPts val="1739"/>
              </a:spcBef>
            </a:pPr>
            <a:r>
              <a:rPr dirty="0" sz="1800" spc="-5">
                <a:latin typeface="Arial"/>
                <a:cs typeface="Arial"/>
              </a:rPr>
              <a:t>4.3</a:t>
            </a:r>
            <a:r>
              <a:rPr dirty="0" sz="1800" spc="390">
                <a:latin typeface="Arial"/>
                <a:cs typeface="Arial"/>
              </a:rPr>
              <a:t> </a:t>
            </a:r>
            <a:r>
              <a:rPr dirty="0" sz="1800">
                <a:latin typeface="宋体"/>
                <a:cs typeface="宋体"/>
              </a:rPr>
              <a:t>监督检查</a:t>
            </a:r>
            <a:endParaRPr sz="1800">
              <a:latin typeface="宋体"/>
              <a:cs typeface="宋体"/>
            </a:endParaRPr>
          </a:p>
          <a:p>
            <a:pPr marL="508000">
              <a:lnSpc>
                <a:spcPct val="100000"/>
              </a:lnSpc>
              <a:spcBef>
                <a:spcPts val="1540"/>
              </a:spcBef>
            </a:pPr>
            <a:r>
              <a:rPr dirty="0" sz="1800">
                <a:latin typeface="宋体"/>
                <a:cs typeface="宋体"/>
              </a:rPr>
              <a:t>公司合约商务部负责建立、保持和监督本文件的执行。</a:t>
            </a:r>
            <a:endParaRPr sz="1800">
              <a:latin typeface="宋体"/>
              <a:cs typeface="宋体"/>
            </a:endParaRPr>
          </a:p>
          <a:p>
            <a:pPr marL="381000" indent="-368300">
              <a:lnSpc>
                <a:spcPct val="100000"/>
              </a:lnSpc>
              <a:spcBef>
                <a:spcPts val="1639"/>
              </a:spcBef>
              <a:buFont typeface="Arial"/>
              <a:buAutoNum type="arabicPlain" startAt="5"/>
              <a:tabLst>
                <a:tab pos="380365" algn="l"/>
                <a:tab pos="381000" algn="l"/>
              </a:tabLst>
            </a:pPr>
            <a:r>
              <a:rPr dirty="0" sz="1800">
                <a:latin typeface="宋体"/>
                <a:cs typeface="宋体"/>
              </a:rPr>
              <a:t>相关文件</a:t>
            </a:r>
            <a:endParaRPr sz="1800">
              <a:latin typeface="宋体"/>
              <a:cs typeface="宋体"/>
            </a:endParaRPr>
          </a:p>
          <a:p>
            <a:pPr marL="508000">
              <a:lnSpc>
                <a:spcPct val="100000"/>
              </a:lnSpc>
              <a:spcBef>
                <a:spcPts val="1540"/>
              </a:spcBef>
              <a:tabLst>
                <a:tab pos="3453765" algn="l"/>
              </a:tabLst>
            </a:pPr>
            <a:r>
              <a:rPr dirty="0" sz="1800">
                <a:latin typeface="宋体"/>
                <a:cs typeface="宋体"/>
              </a:rPr>
              <a:t>《项目工期及进度控制》（	</a:t>
            </a:r>
            <a:r>
              <a:rPr dirty="0" sz="1800" spc="-204">
                <a:latin typeface="Arial"/>
                <a:cs typeface="Arial"/>
              </a:rPr>
              <a:t>HW-XM-0</a:t>
            </a:r>
            <a:r>
              <a:rPr dirty="0" sz="1800" spc="-204">
                <a:latin typeface="宋体"/>
                <a:cs typeface="宋体"/>
              </a:rPr>
              <a:t>）</a:t>
            </a:r>
            <a:r>
              <a:rPr dirty="0" sz="1800" spc="-204">
                <a:latin typeface="Arial"/>
                <a:cs typeface="Arial"/>
              </a:rPr>
              <a:t>6</a:t>
            </a:r>
            <a:endParaRPr sz="1800">
              <a:latin typeface="Arial"/>
              <a:cs typeface="Arial"/>
            </a:endParaRPr>
          </a:p>
          <a:p>
            <a:pPr marL="508000">
              <a:lnSpc>
                <a:spcPct val="100000"/>
              </a:lnSpc>
              <a:spcBef>
                <a:spcPts val="1639"/>
              </a:spcBef>
            </a:pPr>
            <a:r>
              <a:rPr dirty="0" sz="1800">
                <a:latin typeface="宋体"/>
                <a:cs typeface="宋体"/>
              </a:rPr>
              <a:t>《物资管理</a:t>
            </a:r>
            <a:r>
              <a:rPr dirty="0" sz="1800" spc="-200">
                <a:latin typeface="宋体"/>
                <a:cs typeface="宋体"/>
              </a:rPr>
              <a:t>》</a:t>
            </a:r>
            <a:r>
              <a:rPr dirty="0" sz="1800" spc="-175">
                <a:latin typeface="宋体"/>
                <a:cs typeface="宋体"/>
              </a:rPr>
              <a:t>（</a:t>
            </a:r>
            <a:r>
              <a:rPr dirty="0" sz="1800" spc="-175">
                <a:latin typeface="Arial"/>
                <a:cs typeface="Arial"/>
              </a:rPr>
              <a:t>HW-XM-0</a:t>
            </a:r>
            <a:r>
              <a:rPr dirty="0" sz="1800" spc="-175">
                <a:latin typeface="宋体"/>
                <a:cs typeface="宋体"/>
              </a:rPr>
              <a:t>）</a:t>
            </a:r>
            <a:r>
              <a:rPr dirty="0" sz="1800" spc="-175">
                <a:latin typeface="Arial"/>
                <a:cs typeface="Arial"/>
              </a:rPr>
              <a:t>7</a:t>
            </a:r>
            <a:endParaRPr sz="1800">
              <a:latin typeface="Arial"/>
              <a:cs typeface="Arial"/>
            </a:endParaRPr>
          </a:p>
          <a:p>
            <a:pPr marL="508000">
              <a:lnSpc>
                <a:spcPct val="100000"/>
              </a:lnSpc>
              <a:spcBef>
                <a:spcPts val="1540"/>
              </a:spcBef>
            </a:pPr>
            <a:r>
              <a:rPr dirty="0" sz="1800">
                <a:latin typeface="宋体"/>
                <a:cs typeface="宋体"/>
              </a:rPr>
              <a:t>《质量管理》（</a:t>
            </a:r>
            <a:r>
              <a:rPr dirty="0" sz="1800" spc="-95">
                <a:latin typeface="宋体"/>
                <a:cs typeface="宋体"/>
              </a:rPr>
              <a:t> </a:t>
            </a:r>
            <a:r>
              <a:rPr dirty="0" sz="1800" spc="-204">
                <a:latin typeface="Arial"/>
                <a:cs typeface="Arial"/>
              </a:rPr>
              <a:t>HW-XM-1</a:t>
            </a:r>
            <a:r>
              <a:rPr dirty="0" sz="1800" spc="-204">
                <a:latin typeface="宋体"/>
                <a:cs typeface="宋体"/>
              </a:rPr>
              <a:t>）</a:t>
            </a:r>
            <a:r>
              <a:rPr dirty="0" sz="1800" spc="-204">
                <a:latin typeface="Arial"/>
                <a:cs typeface="Arial"/>
              </a:rPr>
              <a:t>0</a:t>
            </a:r>
            <a:endParaRPr sz="1800">
              <a:latin typeface="Arial"/>
              <a:cs typeface="Arial"/>
            </a:endParaRPr>
          </a:p>
          <a:p>
            <a:pPr marL="508000">
              <a:lnSpc>
                <a:spcPct val="100000"/>
              </a:lnSpc>
              <a:spcBef>
                <a:spcPts val="1639"/>
              </a:spcBef>
            </a:pPr>
            <a:r>
              <a:rPr dirty="0" sz="1800">
                <a:latin typeface="宋体"/>
                <a:cs typeface="宋体"/>
              </a:rPr>
              <a:t>《环境管理》（</a:t>
            </a:r>
            <a:r>
              <a:rPr dirty="0" sz="1800" spc="-95">
                <a:latin typeface="宋体"/>
                <a:cs typeface="宋体"/>
              </a:rPr>
              <a:t> </a:t>
            </a:r>
            <a:r>
              <a:rPr dirty="0" sz="1800" spc="-204">
                <a:latin typeface="Arial"/>
                <a:cs typeface="Arial"/>
              </a:rPr>
              <a:t>HW-XM-1</a:t>
            </a:r>
            <a:r>
              <a:rPr dirty="0" sz="1800" spc="-204">
                <a:latin typeface="宋体"/>
                <a:cs typeface="宋体"/>
              </a:rPr>
              <a:t>）</a:t>
            </a:r>
            <a:r>
              <a:rPr dirty="0" sz="1800" spc="-204">
                <a:latin typeface="Arial"/>
                <a:cs typeface="Arial"/>
              </a:rPr>
              <a:t>1</a:t>
            </a:r>
            <a:endParaRPr sz="1800">
              <a:latin typeface="Arial"/>
              <a:cs typeface="Arial"/>
            </a:endParaRPr>
          </a:p>
          <a:p>
            <a:pPr marL="508000">
              <a:lnSpc>
                <a:spcPct val="100000"/>
              </a:lnSpc>
              <a:spcBef>
                <a:spcPts val="1639"/>
              </a:spcBef>
              <a:tabLst>
                <a:tab pos="3199765" algn="l"/>
              </a:tabLst>
            </a:pPr>
            <a:r>
              <a:rPr dirty="0" sz="1800">
                <a:latin typeface="宋体"/>
                <a:cs typeface="宋体"/>
              </a:rPr>
              <a:t>《职业健康安全管理》（	</a:t>
            </a:r>
            <a:r>
              <a:rPr dirty="0" sz="1800" spc="-204">
                <a:latin typeface="Arial"/>
                <a:cs typeface="Arial"/>
              </a:rPr>
              <a:t>HW-XM-1</a:t>
            </a:r>
            <a:r>
              <a:rPr dirty="0" sz="1800" spc="-204">
                <a:latin typeface="宋体"/>
                <a:cs typeface="宋体"/>
              </a:rPr>
              <a:t>）</a:t>
            </a:r>
            <a:r>
              <a:rPr dirty="0" sz="1800" spc="-204">
                <a:latin typeface="Arial"/>
                <a:cs typeface="Arial"/>
              </a:rPr>
              <a:t>2</a:t>
            </a:r>
            <a:endParaRPr sz="1800">
              <a:latin typeface="Arial"/>
              <a:cs typeface="Arial"/>
            </a:endParaRPr>
          </a:p>
          <a:p>
            <a:pPr marL="508000">
              <a:lnSpc>
                <a:spcPct val="100000"/>
              </a:lnSpc>
              <a:spcBef>
                <a:spcPts val="1540"/>
              </a:spcBef>
            </a:pPr>
            <a:r>
              <a:rPr dirty="0" sz="1800">
                <a:latin typeface="宋体"/>
                <a:cs typeface="宋体"/>
              </a:rPr>
              <a:t>《专业分包管理</a:t>
            </a:r>
            <a:r>
              <a:rPr dirty="0" sz="1800" spc="100">
                <a:latin typeface="宋体"/>
                <a:cs typeface="宋体"/>
              </a:rPr>
              <a:t>》（</a:t>
            </a:r>
            <a:r>
              <a:rPr dirty="0" sz="1800" spc="-5">
                <a:latin typeface="Arial"/>
                <a:cs typeface="Arial"/>
              </a:rPr>
              <a:t>HW-XM-</a:t>
            </a:r>
            <a:r>
              <a:rPr dirty="0" sz="1800" spc="-200">
                <a:latin typeface="Arial"/>
                <a:cs typeface="Arial"/>
              </a:rPr>
              <a:t>1</a:t>
            </a:r>
            <a:r>
              <a:rPr dirty="0" sz="1800" spc="-1605">
                <a:latin typeface="宋体"/>
                <a:cs typeface="宋体"/>
              </a:rPr>
              <a:t>）</a:t>
            </a:r>
            <a:r>
              <a:rPr dirty="0" sz="1800" spc="-5">
                <a:latin typeface="Arial"/>
                <a:cs typeface="Arial"/>
              </a:rPr>
              <a:t>4</a:t>
            </a:r>
            <a:endParaRPr sz="1800">
              <a:latin typeface="Arial"/>
              <a:cs typeface="Arial"/>
            </a:endParaRPr>
          </a:p>
          <a:p>
            <a:pPr marL="508000">
              <a:lnSpc>
                <a:spcPct val="100000"/>
              </a:lnSpc>
              <a:spcBef>
                <a:spcPts val="1639"/>
              </a:spcBef>
            </a:pPr>
            <a:r>
              <a:rPr dirty="0" sz="1800">
                <a:latin typeface="宋体"/>
                <a:cs typeface="宋体"/>
              </a:rPr>
              <a:t>《劳务分包管理</a:t>
            </a:r>
            <a:r>
              <a:rPr dirty="0" sz="1800" spc="100">
                <a:latin typeface="宋体"/>
                <a:cs typeface="宋体"/>
              </a:rPr>
              <a:t>》（</a:t>
            </a:r>
            <a:r>
              <a:rPr dirty="0" sz="1800" spc="-5">
                <a:latin typeface="Arial"/>
                <a:cs typeface="Arial"/>
              </a:rPr>
              <a:t>HW-XM-</a:t>
            </a:r>
            <a:r>
              <a:rPr dirty="0" sz="1800" spc="-200">
                <a:latin typeface="Arial"/>
                <a:cs typeface="Arial"/>
              </a:rPr>
              <a:t>1</a:t>
            </a:r>
            <a:r>
              <a:rPr dirty="0" sz="1800" spc="-1605">
                <a:latin typeface="宋体"/>
                <a:cs typeface="宋体"/>
              </a:rPr>
              <a:t>）</a:t>
            </a:r>
            <a:r>
              <a:rPr dirty="0" sz="1800" spc="-5">
                <a:latin typeface="Arial"/>
                <a:cs typeface="Arial"/>
              </a:rPr>
              <a:t>5</a:t>
            </a:r>
            <a:endParaRPr sz="1800">
              <a:latin typeface="Arial"/>
              <a:cs typeface="Arial"/>
            </a:endParaRPr>
          </a:p>
          <a:p>
            <a:pPr marL="381000" indent="-368300">
              <a:lnSpc>
                <a:spcPct val="100000"/>
              </a:lnSpc>
              <a:spcBef>
                <a:spcPts val="1639"/>
              </a:spcBef>
              <a:buFont typeface="Arial"/>
              <a:buAutoNum type="arabicPlain" startAt="6"/>
              <a:tabLst>
                <a:tab pos="380365" algn="l"/>
                <a:tab pos="381000" algn="l"/>
              </a:tabLst>
            </a:pPr>
            <a:r>
              <a:rPr dirty="0" sz="1800">
                <a:latin typeface="宋体"/>
                <a:cs typeface="宋体"/>
              </a:rPr>
              <a:t>附表</a:t>
            </a:r>
            <a:endParaRPr sz="1800">
              <a:latin typeface="宋体"/>
              <a:cs typeface="宋体"/>
            </a:endParaRPr>
          </a:p>
          <a:p>
            <a:pPr marL="508000">
              <a:lnSpc>
                <a:spcPct val="100000"/>
              </a:lnSpc>
              <a:spcBef>
                <a:spcPts val="1639"/>
              </a:spcBef>
            </a:pPr>
            <a:r>
              <a:rPr dirty="0" sz="1800">
                <a:latin typeface="宋体"/>
                <a:cs typeface="宋体"/>
              </a:rPr>
              <a:t>《项目商务策划书》（</a:t>
            </a:r>
            <a:r>
              <a:rPr dirty="0" sz="1800" spc="395">
                <a:latin typeface="宋体"/>
                <a:cs typeface="宋体"/>
              </a:rPr>
              <a:t> </a:t>
            </a:r>
            <a:r>
              <a:rPr dirty="0" sz="1800" spc="-80">
                <a:latin typeface="Arial"/>
                <a:cs typeface="Arial"/>
              </a:rPr>
              <a:t>HW-XM-05-01</a:t>
            </a:r>
            <a:r>
              <a:rPr dirty="0" sz="1800" spc="-80">
                <a:latin typeface="宋体"/>
                <a:cs typeface="宋体"/>
              </a:rPr>
              <a:t>）</a:t>
            </a:r>
            <a:endParaRPr sz="1800">
              <a:latin typeface="宋体"/>
              <a:cs typeface="宋体"/>
            </a:endParaRPr>
          </a:p>
          <a:p>
            <a:pPr marL="508000">
              <a:lnSpc>
                <a:spcPct val="100000"/>
              </a:lnSpc>
              <a:spcBef>
                <a:spcPts val="1540"/>
              </a:spcBef>
            </a:pPr>
            <a:r>
              <a:rPr dirty="0" sz="1800">
                <a:latin typeface="宋体"/>
                <a:cs typeface="宋体"/>
              </a:rPr>
              <a:t>《项目月报》（</a:t>
            </a:r>
            <a:r>
              <a:rPr dirty="0" sz="1800" spc="-5">
                <a:latin typeface="宋体"/>
                <a:cs typeface="宋体"/>
              </a:rPr>
              <a:t> </a:t>
            </a:r>
            <a:r>
              <a:rPr dirty="0" sz="1800" spc="-80">
                <a:latin typeface="Arial"/>
                <a:cs typeface="Arial"/>
              </a:rPr>
              <a:t>HW-XM-05-02</a:t>
            </a:r>
            <a:r>
              <a:rPr dirty="0" sz="1800" spc="-80">
                <a:latin typeface="宋体"/>
                <a:cs typeface="宋体"/>
              </a:rPr>
              <a:t>）</a:t>
            </a:r>
            <a:endParaRPr sz="1800">
              <a:latin typeface="宋体"/>
              <a:cs typeface="宋体"/>
            </a:endParaRPr>
          </a:p>
          <a:p>
            <a:pPr marL="508000">
              <a:lnSpc>
                <a:spcPct val="100000"/>
              </a:lnSpc>
              <a:spcBef>
                <a:spcPts val="1639"/>
              </a:spcBef>
            </a:pPr>
            <a:r>
              <a:rPr dirty="0" sz="1800">
                <a:latin typeface="宋体"/>
                <a:cs typeface="宋体"/>
              </a:rPr>
              <a:t>《项目结算策划书》（</a:t>
            </a:r>
            <a:r>
              <a:rPr dirty="0" sz="1800" spc="310">
                <a:latin typeface="宋体"/>
                <a:cs typeface="宋体"/>
              </a:rPr>
              <a:t> </a:t>
            </a:r>
            <a:r>
              <a:rPr dirty="0" sz="1800" spc="-80">
                <a:latin typeface="Arial"/>
                <a:cs typeface="Arial"/>
              </a:rPr>
              <a:t>HW-XM-05-03</a:t>
            </a:r>
            <a:r>
              <a:rPr dirty="0" sz="1800" spc="-80">
                <a:latin typeface="宋体"/>
                <a:cs typeface="宋体"/>
              </a:rPr>
              <a:t>）</a:t>
            </a:r>
            <a:endParaRPr sz="1800">
              <a:latin typeface="宋体"/>
              <a:cs typeface="宋体"/>
            </a:endParaRPr>
          </a:p>
          <a:p>
            <a:pPr marL="508000">
              <a:lnSpc>
                <a:spcPct val="100000"/>
              </a:lnSpc>
              <a:spcBef>
                <a:spcPts val="1639"/>
              </a:spcBef>
            </a:pPr>
            <a:r>
              <a:rPr dirty="0" sz="1800">
                <a:latin typeface="宋体"/>
                <a:cs typeface="宋体"/>
              </a:rPr>
              <a:t>《项目结算审批表》（</a:t>
            </a:r>
            <a:r>
              <a:rPr dirty="0" sz="1800" spc="310">
                <a:latin typeface="宋体"/>
                <a:cs typeface="宋体"/>
              </a:rPr>
              <a:t> </a:t>
            </a:r>
            <a:r>
              <a:rPr dirty="0" sz="1800" spc="-80">
                <a:latin typeface="Arial"/>
                <a:cs typeface="Arial"/>
              </a:rPr>
              <a:t>HW-XM-05-04</a:t>
            </a:r>
            <a:r>
              <a:rPr dirty="0" sz="1800" spc="-80">
                <a:latin typeface="宋体"/>
                <a:cs typeface="宋体"/>
              </a:rPr>
              <a:t>）</a:t>
            </a:r>
            <a:endParaRPr sz="1800">
              <a:latin typeface="宋体"/>
              <a:cs typeface="宋体"/>
            </a:endParaRPr>
          </a:p>
          <a:p>
            <a:pPr marL="508000">
              <a:lnSpc>
                <a:spcPct val="100000"/>
              </a:lnSpc>
              <a:spcBef>
                <a:spcPts val="1540"/>
              </a:spcBef>
            </a:pPr>
            <a:r>
              <a:rPr dirty="0" sz="1800">
                <a:latin typeface="宋体"/>
                <a:cs typeface="宋体"/>
              </a:rPr>
              <a:t>《项目结算责任状》（</a:t>
            </a:r>
            <a:r>
              <a:rPr dirty="0" sz="1800" spc="310">
                <a:latin typeface="宋体"/>
                <a:cs typeface="宋体"/>
              </a:rPr>
              <a:t> </a:t>
            </a:r>
            <a:r>
              <a:rPr dirty="0" sz="1800" spc="-80">
                <a:latin typeface="Arial"/>
                <a:cs typeface="Arial"/>
              </a:rPr>
              <a:t>HW-XM-05-05</a:t>
            </a:r>
            <a:r>
              <a:rPr dirty="0" sz="1800" spc="-80">
                <a:latin typeface="宋体"/>
                <a:cs typeface="宋体"/>
              </a:rPr>
              <a:t>）</a:t>
            </a:r>
            <a:endParaRPr sz="1800">
              <a:latin typeface="宋体"/>
              <a:cs typeface="宋体"/>
            </a:endParaRPr>
          </a:p>
        </p:txBody>
      </p:sp>
      <p:sp>
        <p:nvSpPr>
          <p:cNvPr id="4" name="object 4"/>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85</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45100"/>
            <a:ext cx="12109333" cy="17137999"/>
          </a:xfrm>
          <a:prstGeom prst="rect">
            <a:avLst/>
          </a:prstGeom>
          <a:blipFill>
            <a:blip r:embed="rId2" cstate="print"/>
            <a:stretch>
              <a:fillRect/>
            </a:stretch>
          </a:blipFill>
        </p:spPr>
        <p:txBody>
          <a:bodyPr wrap="square" lIns="0" tIns="0" rIns="0" bIns="0" rtlCol="0"/>
          <a:lstStyle/>
          <a:p/>
        </p:txBody>
      </p:sp>
      <p:sp>
        <p:nvSpPr>
          <p:cNvPr id="3" name="object 3"/>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86</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118600" y="1511300"/>
            <a:ext cx="1242060" cy="254000"/>
          </a:xfrm>
          <a:prstGeom prst="rect">
            <a:avLst/>
          </a:prstGeom>
        </p:spPr>
        <p:txBody>
          <a:bodyPr wrap="square" lIns="0" tIns="12700" rIns="0" bIns="0" rtlCol="0" vert="horz">
            <a:spAutoFit/>
          </a:bodyPr>
          <a:lstStyle/>
          <a:p>
            <a:pPr marL="12700">
              <a:lnSpc>
                <a:spcPct val="100000"/>
              </a:lnSpc>
              <a:spcBef>
                <a:spcPts val="100"/>
              </a:spcBef>
            </a:pPr>
            <a:r>
              <a:rPr dirty="0" sz="1500" spc="-5">
                <a:latin typeface="Arial"/>
                <a:cs typeface="Arial"/>
              </a:rPr>
              <a:t>HW-XM-05-01</a:t>
            </a:r>
            <a:endParaRPr sz="1500">
              <a:latin typeface="Arial"/>
              <a:cs typeface="Arial"/>
            </a:endParaRPr>
          </a:p>
        </p:txBody>
      </p:sp>
      <p:sp>
        <p:nvSpPr>
          <p:cNvPr id="7" name="object 7"/>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87</a:t>
            </a:r>
          </a:p>
        </p:txBody>
      </p:sp>
      <p:sp>
        <p:nvSpPr>
          <p:cNvPr id="3" name="object 3"/>
          <p:cNvSpPr txBox="1">
            <a:spLocks noGrp="1"/>
          </p:cNvSpPr>
          <p:nvPr>
            <p:ph type="title"/>
          </p:nvPr>
        </p:nvSpPr>
        <p:spPr>
          <a:prstGeom prst="rect"/>
        </p:spPr>
        <p:txBody>
          <a:bodyPr wrap="square" lIns="0" tIns="12700" rIns="0" bIns="0" rtlCol="0" vert="horz">
            <a:spAutoFit/>
          </a:bodyPr>
          <a:lstStyle/>
          <a:p>
            <a:pPr marL="558800">
              <a:lnSpc>
                <a:spcPct val="100000"/>
              </a:lnSpc>
              <a:spcBef>
                <a:spcPts val="100"/>
              </a:spcBef>
            </a:pPr>
            <a:r>
              <a:rPr dirty="0"/>
              <a:t>深圳海外装饰</a:t>
            </a:r>
            <a:r>
              <a:rPr dirty="0" spc="555"/>
              <a:t> </a:t>
            </a:r>
            <a:r>
              <a:rPr dirty="0" spc="-5">
                <a:latin typeface="Arial"/>
                <a:cs typeface="Arial"/>
              </a:rPr>
              <a:t>XX</a:t>
            </a:r>
            <a:r>
              <a:rPr dirty="0"/>
              <a:t>项目商务策划书</a:t>
            </a:r>
          </a:p>
        </p:txBody>
      </p:sp>
      <p:sp>
        <p:nvSpPr>
          <p:cNvPr id="4" name="object 4"/>
          <p:cNvSpPr txBox="1"/>
          <p:nvPr/>
        </p:nvSpPr>
        <p:spPr>
          <a:xfrm>
            <a:off x="3390900" y="9283700"/>
            <a:ext cx="1358900" cy="345440"/>
          </a:xfrm>
          <a:prstGeom prst="rect">
            <a:avLst/>
          </a:prstGeom>
        </p:spPr>
        <p:txBody>
          <a:bodyPr wrap="square" lIns="0" tIns="12700" rIns="0" bIns="0" rtlCol="0" vert="horz">
            <a:spAutoFit/>
          </a:bodyPr>
          <a:lstStyle/>
          <a:p>
            <a:pPr marL="12700">
              <a:lnSpc>
                <a:spcPct val="100000"/>
              </a:lnSpc>
              <a:spcBef>
                <a:spcPts val="100"/>
              </a:spcBef>
            </a:pPr>
            <a:r>
              <a:rPr dirty="0" sz="2100">
                <a:latin typeface="宋体"/>
                <a:cs typeface="宋体"/>
              </a:rPr>
              <a:t>编制单位：</a:t>
            </a:r>
            <a:endParaRPr sz="2100">
              <a:latin typeface="宋体"/>
              <a:cs typeface="宋体"/>
            </a:endParaRPr>
          </a:p>
        </p:txBody>
      </p:sp>
      <p:graphicFrame>
        <p:nvGraphicFramePr>
          <p:cNvPr id="5" name="object 5"/>
          <p:cNvGraphicFramePr>
            <a:graphicFrameLocks noGrp="1"/>
          </p:cNvGraphicFramePr>
          <p:nvPr/>
        </p:nvGraphicFramePr>
        <p:xfrm>
          <a:off x="3371850" y="9981604"/>
          <a:ext cx="1447800" cy="1562100"/>
        </p:xfrm>
        <a:graphic>
          <a:graphicData uri="http://schemas.openxmlformats.org/drawingml/2006/table">
            <a:tbl>
              <a:tblPr firstRow="1" bandRow="1">
                <a:tableStyleId>{2D5ABB26-0587-4C30-8999-92F81FD0307C}</a:tableStyleId>
              </a:tblPr>
              <a:tblGrid>
                <a:gridCol w="381000"/>
                <a:gridCol w="425450"/>
                <a:gridCol w="641350"/>
              </a:tblGrid>
              <a:tr h="469602">
                <a:tc>
                  <a:txBody>
                    <a:bodyPr/>
                    <a:lstStyle/>
                    <a:p>
                      <a:pPr marL="31750">
                        <a:lnSpc>
                          <a:spcPts val="2225"/>
                        </a:lnSpc>
                      </a:pPr>
                      <a:r>
                        <a:rPr dirty="0" sz="2100">
                          <a:latin typeface="宋体"/>
                          <a:cs typeface="宋体"/>
                        </a:rPr>
                        <a:t>编</a:t>
                      </a:r>
                      <a:endParaRPr sz="2100">
                        <a:latin typeface="宋体"/>
                        <a:cs typeface="宋体"/>
                      </a:endParaRPr>
                    </a:p>
                  </a:txBody>
                  <a:tcPr marL="0" marR="0" marB="0" marT="0"/>
                </a:tc>
                <a:tc>
                  <a:txBody>
                    <a:bodyPr/>
                    <a:lstStyle/>
                    <a:p>
                      <a:pPr algn="r" marR="69215">
                        <a:lnSpc>
                          <a:spcPts val="2225"/>
                        </a:lnSpc>
                      </a:pPr>
                      <a:r>
                        <a:rPr dirty="0" sz="2100">
                          <a:latin typeface="宋体"/>
                          <a:cs typeface="宋体"/>
                        </a:rPr>
                        <a:t>制</a:t>
                      </a:r>
                      <a:endParaRPr sz="2100">
                        <a:latin typeface="宋体"/>
                        <a:cs typeface="宋体"/>
                      </a:endParaRPr>
                    </a:p>
                  </a:txBody>
                  <a:tcPr marL="0" marR="0" marB="0" marT="0"/>
                </a:tc>
                <a:tc>
                  <a:txBody>
                    <a:bodyPr/>
                    <a:lstStyle/>
                    <a:p>
                      <a:pPr algn="r" marR="24130">
                        <a:lnSpc>
                          <a:spcPts val="2225"/>
                        </a:lnSpc>
                      </a:pPr>
                      <a:r>
                        <a:rPr dirty="0" sz="2100">
                          <a:latin typeface="宋体"/>
                          <a:cs typeface="宋体"/>
                        </a:rPr>
                        <a:t>人：</a:t>
                      </a:r>
                      <a:endParaRPr sz="2100">
                        <a:latin typeface="宋体"/>
                        <a:cs typeface="宋体"/>
                      </a:endParaRPr>
                    </a:p>
                  </a:txBody>
                  <a:tcPr marL="0" marR="0" marB="0" marT="0"/>
                </a:tc>
              </a:tr>
              <a:tr h="628650">
                <a:tc>
                  <a:txBody>
                    <a:bodyPr/>
                    <a:lstStyle/>
                    <a:p>
                      <a:pPr marL="31750">
                        <a:lnSpc>
                          <a:spcPct val="100000"/>
                        </a:lnSpc>
                        <a:spcBef>
                          <a:spcPts val="1005"/>
                        </a:spcBef>
                      </a:pPr>
                      <a:r>
                        <a:rPr dirty="0" sz="2100">
                          <a:latin typeface="宋体"/>
                          <a:cs typeface="宋体"/>
                        </a:rPr>
                        <a:t>审</a:t>
                      </a:r>
                      <a:endParaRPr sz="2100">
                        <a:latin typeface="宋体"/>
                        <a:cs typeface="宋体"/>
                      </a:endParaRPr>
                    </a:p>
                  </a:txBody>
                  <a:tcPr marL="0" marR="0" marB="0" marT="127635"/>
                </a:tc>
                <a:tc>
                  <a:txBody>
                    <a:bodyPr/>
                    <a:lstStyle/>
                    <a:p>
                      <a:pPr algn="r" marR="69215">
                        <a:lnSpc>
                          <a:spcPct val="100000"/>
                        </a:lnSpc>
                        <a:spcBef>
                          <a:spcPts val="1005"/>
                        </a:spcBef>
                      </a:pPr>
                      <a:r>
                        <a:rPr dirty="0" sz="2100">
                          <a:latin typeface="宋体"/>
                          <a:cs typeface="宋体"/>
                        </a:rPr>
                        <a:t>核</a:t>
                      </a:r>
                      <a:endParaRPr sz="2100">
                        <a:latin typeface="宋体"/>
                        <a:cs typeface="宋体"/>
                      </a:endParaRPr>
                    </a:p>
                  </a:txBody>
                  <a:tcPr marL="0" marR="0" marB="0" marT="127635"/>
                </a:tc>
                <a:tc>
                  <a:txBody>
                    <a:bodyPr/>
                    <a:lstStyle/>
                    <a:p>
                      <a:pPr algn="r" marR="24130">
                        <a:lnSpc>
                          <a:spcPct val="100000"/>
                        </a:lnSpc>
                        <a:spcBef>
                          <a:spcPts val="1005"/>
                        </a:spcBef>
                      </a:pPr>
                      <a:r>
                        <a:rPr dirty="0" sz="2100">
                          <a:latin typeface="宋体"/>
                          <a:cs typeface="宋体"/>
                        </a:rPr>
                        <a:t>人：</a:t>
                      </a:r>
                      <a:endParaRPr sz="2100">
                        <a:latin typeface="宋体"/>
                        <a:cs typeface="宋体"/>
                      </a:endParaRPr>
                    </a:p>
                  </a:txBody>
                  <a:tcPr marL="0" marR="0" marB="0" marT="127635"/>
                </a:tc>
              </a:tr>
              <a:tr h="463252">
                <a:tc>
                  <a:txBody>
                    <a:bodyPr/>
                    <a:lstStyle/>
                    <a:p>
                      <a:pPr marL="31750">
                        <a:lnSpc>
                          <a:spcPct val="100000"/>
                        </a:lnSpc>
                        <a:spcBef>
                          <a:spcPts val="955"/>
                        </a:spcBef>
                      </a:pPr>
                      <a:r>
                        <a:rPr dirty="0" sz="2100">
                          <a:latin typeface="宋体"/>
                          <a:cs typeface="宋体"/>
                        </a:rPr>
                        <a:t>审</a:t>
                      </a:r>
                      <a:endParaRPr sz="2100">
                        <a:latin typeface="宋体"/>
                        <a:cs typeface="宋体"/>
                      </a:endParaRPr>
                    </a:p>
                  </a:txBody>
                  <a:tcPr marL="0" marR="0" marB="0" marT="121285"/>
                </a:tc>
                <a:tc>
                  <a:txBody>
                    <a:bodyPr/>
                    <a:lstStyle/>
                    <a:p>
                      <a:pPr algn="r" marR="69215">
                        <a:lnSpc>
                          <a:spcPct val="100000"/>
                        </a:lnSpc>
                        <a:spcBef>
                          <a:spcPts val="955"/>
                        </a:spcBef>
                      </a:pPr>
                      <a:r>
                        <a:rPr dirty="0" sz="2100">
                          <a:latin typeface="宋体"/>
                          <a:cs typeface="宋体"/>
                        </a:rPr>
                        <a:t>批</a:t>
                      </a:r>
                      <a:endParaRPr sz="2100">
                        <a:latin typeface="宋体"/>
                        <a:cs typeface="宋体"/>
                      </a:endParaRPr>
                    </a:p>
                  </a:txBody>
                  <a:tcPr marL="0" marR="0" marB="0" marT="121285"/>
                </a:tc>
                <a:tc>
                  <a:txBody>
                    <a:bodyPr/>
                    <a:lstStyle/>
                    <a:p>
                      <a:pPr algn="r" marR="24130">
                        <a:lnSpc>
                          <a:spcPct val="100000"/>
                        </a:lnSpc>
                        <a:spcBef>
                          <a:spcPts val="955"/>
                        </a:spcBef>
                      </a:pPr>
                      <a:r>
                        <a:rPr dirty="0" sz="2100">
                          <a:latin typeface="宋体"/>
                          <a:cs typeface="宋体"/>
                        </a:rPr>
                        <a:t>人：</a:t>
                      </a:r>
                      <a:endParaRPr sz="2100">
                        <a:latin typeface="宋体"/>
                        <a:cs typeface="宋体"/>
                      </a:endParaRPr>
                    </a:p>
                  </a:txBody>
                  <a:tcPr marL="0" marR="0" marB="0" marT="121285"/>
                </a:tc>
              </a:tr>
            </a:tbl>
          </a:graphicData>
        </a:graphic>
      </p:graphicFrame>
      <p:sp>
        <p:nvSpPr>
          <p:cNvPr id="6" name="object 6"/>
          <p:cNvSpPr txBox="1"/>
          <p:nvPr/>
        </p:nvSpPr>
        <p:spPr>
          <a:xfrm>
            <a:off x="3390900" y="11836400"/>
            <a:ext cx="1358900" cy="345440"/>
          </a:xfrm>
          <a:prstGeom prst="rect">
            <a:avLst/>
          </a:prstGeom>
        </p:spPr>
        <p:txBody>
          <a:bodyPr wrap="square" lIns="0" tIns="12700" rIns="0" bIns="0" rtlCol="0" vert="horz">
            <a:spAutoFit/>
          </a:bodyPr>
          <a:lstStyle/>
          <a:p>
            <a:pPr marL="12700">
              <a:lnSpc>
                <a:spcPct val="100000"/>
              </a:lnSpc>
              <a:spcBef>
                <a:spcPts val="100"/>
              </a:spcBef>
            </a:pPr>
            <a:r>
              <a:rPr dirty="0" sz="2100">
                <a:latin typeface="宋体"/>
                <a:cs typeface="宋体"/>
              </a:rPr>
              <a:t>编制时间：</a:t>
            </a:r>
            <a:endParaRPr sz="2100">
              <a:latin typeface="宋体"/>
              <a:cs typeface="宋体"/>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45100"/>
            <a:ext cx="12109333" cy="17137999"/>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5727700" y="1612900"/>
            <a:ext cx="317500" cy="375920"/>
          </a:xfrm>
          <a:prstGeom prst="rect">
            <a:avLst/>
          </a:prstGeom>
        </p:spPr>
        <p:txBody>
          <a:bodyPr wrap="square" lIns="0" tIns="12700" rIns="0" bIns="0" rtlCol="0" vert="horz">
            <a:spAutoFit/>
          </a:bodyPr>
          <a:lstStyle/>
          <a:p>
            <a:pPr marL="12700">
              <a:lnSpc>
                <a:spcPct val="100000"/>
              </a:lnSpc>
              <a:spcBef>
                <a:spcPts val="100"/>
              </a:spcBef>
            </a:pPr>
            <a:r>
              <a:rPr dirty="0" sz="2300">
                <a:latin typeface="宋体"/>
                <a:cs typeface="宋体"/>
              </a:rPr>
              <a:t>目</a:t>
            </a:r>
            <a:endParaRPr sz="2300">
              <a:latin typeface="宋体"/>
              <a:cs typeface="宋体"/>
            </a:endParaRPr>
          </a:p>
        </p:txBody>
      </p:sp>
      <p:sp>
        <p:nvSpPr>
          <p:cNvPr id="6" name="object 6"/>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88</a:t>
            </a:r>
          </a:p>
        </p:txBody>
      </p:sp>
      <p:sp>
        <p:nvSpPr>
          <p:cNvPr id="4" name="object 4"/>
          <p:cNvSpPr txBox="1"/>
          <p:nvPr/>
        </p:nvSpPr>
        <p:spPr>
          <a:xfrm>
            <a:off x="6705600" y="1612900"/>
            <a:ext cx="317500" cy="375920"/>
          </a:xfrm>
          <a:prstGeom prst="rect">
            <a:avLst/>
          </a:prstGeom>
        </p:spPr>
        <p:txBody>
          <a:bodyPr wrap="square" lIns="0" tIns="12700" rIns="0" bIns="0" rtlCol="0" vert="horz">
            <a:spAutoFit/>
          </a:bodyPr>
          <a:lstStyle/>
          <a:p>
            <a:pPr marL="12700">
              <a:lnSpc>
                <a:spcPct val="100000"/>
              </a:lnSpc>
              <a:spcBef>
                <a:spcPts val="100"/>
              </a:spcBef>
            </a:pPr>
            <a:r>
              <a:rPr dirty="0" sz="2300">
                <a:latin typeface="宋体"/>
                <a:cs typeface="宋体"/>
              </a:rPr>
              <a:t>录</a:t>
            </a:r>
            <a:endParaRPr sz="2300">
              <a:latin typeface="宋体"/>
              <a:cs typeface="宋体"/>
            </a:endParaRPr>
          </a:p>
        </p:txBody>
      </p:sp>
      <p:sp>
        <p:nvSpPr>
          <p:cNvPr id="5" name="object 5"/>
          <p:cNvSpPr txBox="1"/>
          <p:nvPr/>
        </p:nvSpPr>
        <p:spPr>
          <a:xfrm>
            <a:off x="2438400" y="2895600"/>
            <a:ext cx="5892800" cy="6736080"/>
          </a:xfrm>
          <a:prstGeom prst="rect">
            <a:avLst/>
          </a:prstGeom>
        </p:spPr>
        <p:txBody>
          <a:bodyPr wrap="square" lIns="0" tIns="12700" rIns="0" bIns="0" rtlCol="0" vert="horz">
            <a:spAutoFit/>
          </a:bodyPr>
          <a:lstStyle/>
          <a:p>
            <a:pPr marL="12700">
              <a:lnSpc>
                <a:spcPct val="100000"/>
              </a:lnSpc>
              <a:spcBef>
                <a:spcPts val="100"/>
              </a:spcBef>
            </a:pPr>
            <a:r>
              <a:rPr dirty="0" sz="2200">
                <a:latin typeface="宋体"/>
                <a:cs typeface="宋体"/>
              </a:rPr>
              <a:t>一、工程概况</a:t>
            </a:r>
            <a:endParaRPr sz="2200">
              <a:latin typeface="宋体"/>
              <a:cs typeface="宋体"/>
            </a:endParaRPr>
          </a:p>
          <a:p>
            <a:pPr>
              <a:lnSpc>
                <a:spcPct val="100000"/>
              </a:lnSpc>
            </a:pPr>
            <a:endParaRPr sz="2050">
              <a:latin typeface="Times New Roman"/>
              <a:cs typeface="Times New Roman"/>
            </a:endParaRPr>
          </a:p>
          <a:p>
            <a:pPr marL="12700">
              <a:lnSpc>
                <a:spcPct val="100000"/>
              </a:lnSpc>
            </a:pPr>
            <a:r>
              <a:rPr dirty="0" sz="2200">
                <a:latin typeface="宋体"/>
                <a:cs typeface="宋体"/>
              </a:rPr>
              <a:t>二、目标与指标</a:t>
            </a:r>
            <a:endParaRPr sz="2200">
              <a:latin typeface="宋体"/>
              <a:cs typeface="宋体"/>
            </a:endParaRPr>
          </a:p>
          <a:p>
            <a:pPr marL="12700" marR="5080">
              <a:lnSpc>
                <a:spcPct val="189400"/>
              </a:lnSpc>
              <a:spcBef>
                <a:spcPts val="100"/>
              </a:spcBef>
            </a:pPr>
            <a:r>
              <a:rPr dirty="0" sz="2200">
                <a:latin typeface="宋体"/>
                <a:cs typeface="宋体"/>
              </a:rPr>
              <a:t>三、合同、招标文件条款分析、风险分析及策划 四、投标报价与成本对比表</a:t>
            </a:r>
            <a:endParaRPr sz="2200">
              <a:latin typeface="宋体"/>
              <a:cs typeface="宋体"/>
            </a:endParaRPr>
          </a:p>
          <a:p>
            <a:pPr marL="12700" marR="1681480">
              <a:lnSpc>
                <a:spcPct val="189400"/>
              </a:lnSpc>
            </a:pPr>
            <a:r>
              <a:rPr dirty="0" sz="2200">
                <a:latin typeface="宋体"/>
                <a:cs typeface="宋体"/>
              </a:rPr>
              <a:t>五、工程量清单及不平衡报价分析 六、策划点分析</a:t>
            </a:r>
            <a:endParaRPr sz="2200">
              <a:latin typeface="宋体"/>
              <a:cs typeface="宋体"/>
            </a:endParaRPr>
          </a:p>
          <a:p>
            <a:pPr marL="12700" marR="2240280">
              <a:lnSpc>
                <a:spcPts val="5100"/>
              </a:lnSpc>
              <a:spcBef>
                <a:spcPts val="480"/>
              </a:spcBef>
            </a:pPr>
            <a:r>
              <a:rPr dirty="0" sz="2200">
                <a:latin typeface="宋体"/>
                <a:cs typeface="宋体"/>
              </a:rPr>
              <a:t>七、深化设计及施工方案策划 八、施工管理模式策划</a:t>
            </a:r>
            <a:endParaRPr sz="2200">
              <a:latin typeface="宋体"/>
              <a:cs typeface="宋体"/>
            </a:endParaRPr>
          </a:p>
          <a:p>
            <a:pPr marL="12700">
              <a:lnSpc>
                <a:spcPct val="100000"/>
              </a:lnSpc>
              <a:spcBef>
                <a:spcPts val="1780"/>
              </a:spcBef>
            </a:pPr>
            <a:r>
              <a:rPr dirty="0" sz="2200">
                <a:latin typeface="宋体"/>
                <a:cs typeface="宋体"/>
              </a:rPr>
              <a:t>九、动态实施情况表</a:t>
            </a:r>
            <a:endParaRPr sz="2200">
              <a:latin typeface="宋体"/>
              <a:cs typeface="宋体"/>
            </a:endParaRPr>
          </a:p>
          <a:p>
            <a:pPr marL="12700" marR="3637279">
              <a:lnSpc>
                <a:spcPct val="189400"/>
              </a:lnSpc>
            </a:pPr>
            <a:r>
              <a:rPr dirty="0" sz="2200">
                <a:latin typeface="宋体"/>
                <a:cs typeface="宋体"/>
              </a:rPr>
              <a:t>十、对外关系协调 十一、其他策划</a:t>
            </a:r>
            <a:endParaRPr sz="2200">
              <a:latin typeface="宋体"/>
              <a:cs typeface="宋体"/>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722666" y="2147766"/>
            <a:ext cx="9487333" cy="5091999"/>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1816100" y="1625600"/>
            <a:ext cx="1701800" cy="360680"/>
          </a:xfrm>
          <a:prstGeom prst="rect">
            <a:avLst/>
          </a:prstGeom>
        </p:spPr>
        <p:txBody>
          <a:bodyPr wrap="square" lIns="0" tIns="12700" rIns="0" bIns="0" rtlCol="0" vert="horz">
            <a:spAutoFit/>
          </a:bodyPr>
          <a:lstStyle/>
          <a:p>
            <a:pPr marL="12700">
              <a:lnSpc>
                <a:spcPct val="100000"/>
              </a:lnSpc>
              <a:spcBef>
                <a:spcPts val="100"/>
              </a:spcBef>
            </a:pPr>
            <a:r>
              <a:rPr dirty="0" sz="2200">
                <a:latin typeface="宋体"/>
                <a:cs typeface="宋体"/>
              </a:rPr>
              <a:t>一、工程概况</a:t>
            </a:r>
            <a:endParaRPr sz="2200">
              <a:latin typeface="宋体"/>
              <a:cs typeface="宋体"/>
            </a:endParaRPr>
          </a:p>
        </p:txBody>
      </p:sp>
      <p:sp>
        <p:nvSpPr>
          <p:cNvPr id="13" name="object 13"/>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89</a:t>
            </a:r>
          </a:p>
        </p:txBody>
      </p:sp>
      <p:sp>
        <p:nvSpPr>
          <p:cNvPr id="4" name="object 4"/>
          <p:cNvSpPr txBox="1"/>
          <p:nvPr/>
        </p:nvSpPr>
        <p:spPr>
          <a:xfrm>
            <a:off x="1816100" y="2273300"/>
            <a:ext cx="11684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工程名称：</a:t>
            </a:r>
            <a:endParaRPr sz="1800">
              <a:latin typeface="宋体"/>
              <a:cs typeface="宋体"/>
            </a:endParaRPr>
          </a:p>
        </p:txBody>
      </p:sp>
      <p:sp>
        <p:nvSpPr>
          <p:cNvPr id="5" name="object 5"/>
          <p:cNvSpPr txBox="1"/>
          <p:nvPr/>
        </p:nvSpPr>
        <p:spPr>
          <a:xfrm>
            <a:off x="7239000" y="2273300"/>
            <a:ext cx="11684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项目地点：</a:t>
            </a:r>
            <a:endParaRPr sz="1800">
              <a:latin typeface="宋体"/>
              <a:cs typeface="宋体"/>
            </a:endParaRPr>
          </a:p>
        </p:txBody>
      </p:sp>
      <p:sp>
        <p:nvSpPr>
          <p:cNvPr id="6" name="object 6"/>
          <p:cNvSpPr txBox="1"/>
          <p:nvPr/>
        </p:nvSpPr>
        <p:spPr>
          <a:xfrm>
            <a:off x="1816100" y="2844800"/>
            <a:ext cx="11684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建设单位：</a:t>
            </a:r>
            <a:endParaRPr sz="1800">
              <a:latin typeface="宋体"/>
              <a:cs typeface="宋体"/>
            </a:endParaRPr>
          </a:p>
        </p:txBody>
      </p:sp>
      <p:sp>
        <p:nvSpPr>
          <p:cNvPr id="7" name="object 7"/>
          <p:cNvSpPr txBox="1"/>
          <p:nvPr/>
        </p:nvSpPr>
        <p:spPr>
          <a:xfrm>
            <a:off x="7239000" y="2844800"/>
            <a:ext cx="11684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设计单位：</a:t>
            </a:r>
            <a:endParaRPr sz="1800">
              <a:latin typeface="宋体"/>
              <a:cs typeface="宋体"/>
            </a:endParaRPr>
          </a:p>
        </p:txBody>
      </p:sp>
      <p:sp>
        <p:nvSpPr>
          <p:cNvPr id="8" name="object 8"/>
          <p:cNvSpPr txBox="1"/>
          <p:nvPr/>
        </p:nvSpPr>
        <p:spPr>
          <a:xfrm>
            <a:off x="1816100" y="3403600"/>
            <a:ext cx="16256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总包单位名称：</a:t>
            </a:r>
            <a:endParaRPr sz="1800">
              <a:latin typeface="宋体"/>
              <a:cs typeface="宋体"/>
            </a:endParaRPr>
          </a:p>
        </p:txBody>
      </p:sp>
      <p:sp>
        <p:nvSpPr>
          <p:cNvPr id="9" name="object 9"/>
          <p:cNvSpPr txBox="1"/>
          <p:nvPr/>
        </p:nvSpPr>
        <p:spPr>
          <a:xfrm>
            <a:off x="7327900" y="3403600"/>
            <a:ext cx="11684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监理单位：</a:t>
            </a:r>
            <a:endParaRPr sz="1800">
              <a:latin typeface="宋体"/>
              <a:cs typeface="宋体"/>
            </a:endParaRPr>
          </a:p>
        </p:txBody>
      </p:sp>
      <p:sp>
        <p:nvSpPr>
          <p:cNvPr id="10" name="object 10"/>
          <p:cNvSpPr txBox="1"/>
          <p:nvPr/>
        </p:nvSpPr>
        <p:spPr>
          <a:xfrm>
            <a:off x="1816100" y="3987800"/>
            <a:ext cx="11684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建筑面积：</a:t>
            </a:r>
            <a:endParaRPr sz="1800">
              <a:latin typeface="宋体"/>
              <a:cs typeface="宋体"/>
            </a:endParaRPr>
          </a:p>
        </p:txBody>
      </p:sp>
      <p:sp>
        <p:nvSpPr>
          <p:cNvPr id="11" name="object 11"/>
          <p:cNvSpPr txBox="1"/>
          <p:nvPr/>
        </p:nvSpPr>
        <p:spPr>
          <a:xfrm>
            <a:off x="7327900" y="3987800"/>
            <a:ext cx="11684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合同工期：</a:t>
            </a:r>
            <a:endParaRPr sz="1800">
              <a:latin typeface="宋体"/>
              <a:cs typeface="宋体"/>
            </a:endParaRPr>
          </a:p>
        </p:txBody>
      </p:sp>
      <p:sp>
        <p:nvSpPr>
          <p:cNvPr id="12" name="object 12"/>
          <p:cNvSpPr txBox="1"/>
          <p:nvPr/>
        </p:nvSpPr>
        <p:spPr>
          <a:xfrm>
            <a:off x="1816100" y="4800600"/>
            <a:ext cx="2540000" cy="22682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承包范围：</a:t>
            </a:r>
            <a:endParaRPr sz="1800">
              <a:latin typeface="宋体"/>
              <a:cs typeface="宋体"/>
            </a:endParaRPr>
          </a:p>
          <a:p>
            <a:pPr>
              <a:lnSpc>
                <a:spcPct val="100000"/>
              </a:lnSpc>
              <a:spcBef>
                <a:spcPts val="45"/>
              </a:spcBef>
            </a:pPr>
            <a:endParaRPr sz="1700">
              <a:latin typeface="Times New Roman"/>
              <a:cs typeface="Times New Roman"/>
            </a:endParaRPr>
          </a:p>
          <a:p>
            <a:pPr marL="12700" marR="5080">
              <a:lnSpc>
                <a:spcPct val="208300"/>
              </a:lnSpc>
            </a:pPr>
            <a:r>
              <a:rPr dirty="0" sz="1800">
                <a:latin typeface="宋体"/>
                <a:cs typeface="宋体"/>
              </a:rPr>
              <a:t>工程款支付及结算方式： 计价方式：</a:t>
            </a:r>
            <a:endParaRPr sz="1800">
              <a:latin typeface="宋体"/>
              <a:cs typeface="宋体"/>
            </a:endParaRPr>
          </a:p>
          <a:p>
            <a:pPr>
              <a:lnSpc>
                <a:spcPct val="100000"/>
              </a:lnSpc>
              <a:spcBef>
                <a:spcPts val="40"/>
              </a:spcBef>
            </a:pPr>
            <a:endParaRPr sz="2000">
              <a:latin typeface="Times New Roman"/>
              <a:cs typeface="Times New Roman"/>
            </a:endParaRPr>
          </a:p>
          <a:p>
            <a:pPr marL="12700">
              <a:lnSpc>
                <a:spcPct val="100000"/>
              </a:lnSpc>
            </a:pPr>
            <a:r>
              <a:rPr dirty="0" sz="1800">
                <a:latin typeface="宋体"/>
                <a:cs typeface="宋体"/>
              </a:rPr>
              <a:t>其他：</a:t>
            </a:r>
            <a:endParaRPr sz="1800">
              <a:latin typeface="宋体"/>
              <a:cs typeface="宋体"/>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722666" y="2160433"/>
            <a:ext cx="8942666" cy="5509999"/>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2438400" y="1625600"/>
            <a:ext cx="1981200" cy="360680"/>
          </a:xfrm>
          <a:prstGeom prst="rect">
            <a:avLst/>
          </a:prstGeom>
        </p:spPr>
        <p:txBody>
          <a:bodyPr wrap="square" lIns="0" tIns="12700" rIns="0" bIns="0" rtlCol="0" vert="horz">
            <a:spAutoFit/>
          </a:bodyPr>
          <a:lstStyle/>
          <a:p>
            <a:pPr marL="12700">
              <a:lnSpc>
                <a:spcPct val="100000"/>
              </a:lnSpc>
              <a:spcBef>
                <a:spcPts val="100"/>
              </a:spcBef>
            </a:pPr>
            <a:r>
              <a:rPr dirty="0" sz="2200">
                <a:latin typeface="宋体"/>
                <a:cs typeface="宋体"/>
              </a:rPr>
              <a:t>二、目标与指标</a:t>
            </a:r>
            <a:endParaRPr sz="2200">
              <a:latin typeface="宋体"/>
              <a:cs typeface="宋体"/>
            </a:endParaRPr>
          </a:p>
        </p:txBody>
      </p:sp>
      <p:sp>
        <p:nvSpPr>
          <p:cNvPr id="8" name="object 8"/>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90</a:t>
            </a:r>
          </a:p>
        </p:txBody>
      </p:sp>
      <p:sp>
        <p:nvSpPr>
          <p:cNvPr id="4" name="object 4"/>
          <p:cNvSpPr txBox="1"/>
          <p:nvPr/>
        </p:nvSpPr>
        <p:spPr>
          <a:xfrm>
            <a:off x="2286000" y="2336800"/>
            <a:ext cx="9398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目标名称</a:t>
            </a:r>
            <a:endParaRPr sz="1800">
              <a:latin typeface="宋体"/>
              <a:cs typeface="宋体"/>
            </a:endParaRPr>
          </a:p>
        </p:txBody>
      </p:sp>
      <p:sp>
        <p:nvSpPr>
          <p:cNvPr id="5" name="object 5"/>
          <p:cNvSpPr txBox="1"/>
          <p:nvPr/>
        </p:nvSpPr>
        <p:spPr>
          <a:xfrm>
            <a:off x="5067300" y="2336800"/>
            <a:ext cx="9398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合同目标</a:t>
            </a:r>
            <a:endParaRPr sz="1800">
              <a:latin typeface="宋体"/>
              <a:cs typeface="宋体"/>
            </a:endParaRPr>
          </a:p>
        </p:txBody>
      </p:sp>
      <p:sp>
        <p:nvSpPr>
          <p:cNvPr id="6" name="object 6"/>
          <p:cNvSpPr txBox="1"/>
          <p:nvPr/>
        </p:nvSpPr>
        <p:spPr>
          <a:xfrm>
            <a:off x="8470900" y="2336800"/>
            <a:ext cx="9398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管理目标</a:t>
            </a:r>
            <a:endParaRPr sz="1800">
              <a:latin typeface="宋体"/>
              <a:cs typeface="宋体"/>
            </a:endParaRPr>
          </a:p>
        </p:txBody>
      </p:sp>
      <p:sp>
        <p:nvSpPr>
          <p:cNvPr id="7" name="object 7"/>
          <p:cNvSpPr txBox="1"/>
          <p:nvPr/>
        </p:nvSpPr>
        <p:spPr>
          <a:xfrm>
            <a:off x="1892300" y="3009900"/>
            <a:ext cx="1689100" cy="4439920"/>
          </a:xfrm>
          <a:prstGeom prst="rect">
            <a:avLst/>
          </a:prstGeom>
        </p:spPr>
        <p:txBody>
          <a:bodyPr wrap="square" lIns="0" tIns="12700" rIns="0" bIns="0" rtlCol="0" vert="horz">
            <a:spAutoFit/>
          </a:bodyPr>
          <a:lstStyle/>
          <a:p>
            <a:pPr marL="406400">
              <a:lnSpc>
                <a:spcPct val="100000"/>
              </a:lnSpc>
              <a:spcBef>
                <a:spcPts val="100"/>
              </a:spcBef>
            </a:pPr>
            <a:r>
              <a:rPr dirty="0" sz="1800">
                <a:latin typeface="宋体"/>
                <a:cs typeface="宋体"/>
              </a:rPr>
              <a:t>工期目标</a:t>
            </a:r>
            <a:endParaRPr sz="1800">
              <a:latin typeface="宋体"/>
              <a:cs typeface="宋体"/>
            </a:endParaRPr>
          </a:p>
          <a:p>
            <a:pPr algn="ctr" marL="152400" marR="157480" indent="50800">
              <a:lnSpc>
                <a:spcPts val="5500"/>
              </a:lnSpc>
              <a:spcBef>
                <a:spcPts val="540"/>
              </a:spcBef>
            </a:pPr>
            <a:r>
              <a:rPr dirty="0" sz="1800">
                <a:latin typeface="宋体"/>
                <a:cs typeface="宋体"/>
              </a:rPr>
              <a:t>质量目标 资金回收目标 经济上缴指标</a:t>
            </a:r>
            <a:endParaRPr sz="1800">
              <a:latin typeface="宋体"/>
              <a:cs typeface="宋体"/>
            </a:endParaRPr>
          </a:p>
          <a:p>
            <a:pPr algn="ctr" marL="12700" marR="5080">
              <a:lnSpc>
                <a:spcPct val="115700"/>
              </a:lnSpc>
              <a:spcBef>
                <a:spcPts val="860"/>
              </a:spcBef>
            </a:pPr>
            <a:r>
              <a:rPr dirty="0" sz="1800">
                <a:latin typeface="Arial"/>
                <a:cs typeface="Arial"/>
              </a:rPr>
              <a:t>X</a:t>
            </a:r>
            <a:r>
              <a:rPr dirty="0" sz="1800" spc="-105">
                <a:latin typeface="Arial"/>
                <a:cs typeface="Arial"/>
              </a:rPr>
              <a:t>X</a:t>
            </a:r>
            <a:r>
              <a:rPr dirty="0" sz="1800">
                <a:latin typeface="宋体"/>
                <a:cs typeface="宋体"/>
              </a:rPr>
              <a:t>材料损耗控制 目标</a:t>
            </a:r>
            <a:endParaRPr sz="1800">
              <a:latin typeface="宋体"/>
              <a:cs typeface="宋体"/>
            </a:endParaRPr>
          </a:p>
          <a:p>
            <a:pPr>
              <a:lnSpc>
                <a:spcPct val="100000"/>
              </a:lnSpc>
              <a:spcBef>
                <a:spcPts val="25"/>
              </a:spcBef>
            </a:pPr>
            <a:endParaRPr sz="1750">
              <a:latin typeface="Times New Roman"/>
              <a:cs typeface="Times New Roman"/>
            </a:endParaRPr>
          </a:p>
          <a:p>
            <a:pPr algn="ctr" marR="5080">
              <a:lnSpc>
                <a:spcPct val="100000"/>
              </a:lnSpc>
            </a:pPr>
            <a:r>
              <a:rPr dirty="0" sz="1800">
                <a:latin typeface="宋体"/>
                <a:cs typeface="宋体"/>
              </a:rPr>
              <a:t>（策划创效）</a:t>
            </a:r>
            <a:endParaRPr sz="1800">
              <a:latin typeface="宋体"/>
              <a:cs typeface="宋体"/>
            </a:endParaRPr>
          </a:p>
          <a:p>
            <a:pPr>
              <a:lnSpc>
                <a:spcPct val="100000"/>
              </a:lnSpc>
              <a:spcBef>
                <a:spcPts val="5"/>
              </a:spcBef>
            </a:pPr>
            <a:endParaRPr sz="2900">
              <a:latin typeface="Times New Roman"/>
              <a:cs typeface="Times New Roman"/>
            </a:endParaRPr>
          </a:p>
          <a:p>
            <a:pPr algn="ctr" marR="67945">
              <a:lnSpc>
                <a:spcPct val="100000"/>
              </a:lnSpc>
            </a:pPr>
            <a:r>
              <a:rPr dirty="0" sz="1800">
                <a:latin typeface="Arial"/>
                <a:cs typeface="Arial"/>
              </a:rPr>
              <a:t>,</a:t>
            </a:r>
            <a:endParaRPr sz="1800">
              <a:latin typeface="Arial"/>
              <a:cs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545333" y="2160433"/>
            <a:ext cx="9689999" cy="5155333"/>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1816100" y="1625600"/>
            <a:ext cx="5892800" cy="360680"/>
          </a:xfrm>
          <a:prstGeom prst="rect">
            <a:avLst/>
          </a:prstGeom>
        </p:spPr>
        <p:txBody>
          <a:bodyPr wrap="square" lIns="0" tIns="12700" rIns="0" bIns="0" rtlCol="0" vert="horz">
            <a:spAutoFit/>
          </a:bodyPr>
          <a:lstStyle/>
          <a:p>
            <a:pPr marL="12700">
              <a:lnSpc>
                <a:spcPct val="100000"/>
              </a:lnSpc>
              <a:spcBef>
                <a:spcPts val="100"/>
              </a:spcBef>
            </a:pPr>
            <a:r>
              <a:rPr dirty="0" sz="2200">
                <a:latin typeface="宋体"/>
                <a:cs typeface="宋体"/>
              </a:rPr>
              <a:t>三、合同、招标文件条款分析、风险分析及策划</a:t>
            </a:r>
            <a:endParaRPr sz="2200">
              <a:latin typeface="宋体"/>
              <a:cs typeface="宋体"/>
            </a:endParaRPr>
          </a:p>
        </p:txBody>
      </p:sp>
      <p:sp>
        <p:nvSpPr>
          <p:cNvPr id="15" name="object 15"/>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91</a:t>
            </a:r>
          </a:p>
        </p:txBody>
      </p:sp>
      <p:sp>
        <p:nvSpPr>
          <p:cNvPr id="4" name="object 4"/>
          <p:cNvSpPr txBox="1"/>
          <p:nvPr/>
        </p:nvSpPr>
        <p:spPr>
          <a:xfrm>
            <a:off x="1638300" y="2324100"/>
            <a:ext cx="5499100" cy="299720"/>
          </a:xfrm>
          <a:prstGeom prst="rect">
            <a:avLst/>
          </a:prstGeom>
        </p:spPr>
        <p:txBody>
          <a:bodyPr wrap="square" lIns="0" tIns="12700" rIns="0" bIns="0" rtlCol="0" vert="horz">
            <a:spAutoFit/>
          </a:bodyPr>
          <a:lstStyle/>
          <a:p>
            <a:pPr marL="12700">
              <a:lnSpc>
                <a:spcPct val="100000"/>
              </a:lnSpc>
              <a:spcBef>
                <a:spcPts val="100"/>
              </a:spcBef>
              <a:tabLst>
                <a:tab pos="901065" algn="l"/>
                <a:tab pos="2044064" algn="l"/>
                <a:tab pos="3301365" algn="l"/>
                <a:tab pos="4571365" algn="l"/>
              </a:tabLst>
            </a:pPr>
            <a:r>
              <a:rPr dirty="0" sz="1800">
                <a:latin typeface="宋体"/>
                <a:cs typeface="宋体"/>
              </a:rPr>
              <a:t>序号	条款号	条款内容	风险类别	风险分析</a:t>
            </a:r>
            <a:endParaRPr sz="1800">
              <a:latin typeface="宋体"/>
              <a:cs typeface="宋体"/>
            </a:endParaRPr>
          </a:p>
        </p:txBody>
      </p:sp>
      <p:sp>
        <p:nvSpPr>
          <p:cNvPr id="5" name="object 5"/>
          <p:cNvSpPr txBox="1"/>
          <p:nvPr/>
        </p:nvSpPr>
        <p:spPr>
          <a:xfrm>
            <a:off x="7429500" y="2115820"/>
            <a:ext cx="1168400" cy="660400"/>
          </a:xfrm>
          <a:prstGeom prst="rect">
            <a:avLst/>
          </a:prstGeom>
        </p:spPr>
        <p:txBody>
          <a:bodyPr wrap="square" lIns="0" tIns="12700" rIns="0" bIns="0" rtlCol="0" vert="horz">
            <a:spAutoFit/>
          </a:bodyPr>
          <a:lstStyle/>
          <a:p>
            <a:pPr marL="12700" marR="5080">
              <a:lnSpc>
                <a:spcPct val="115700"/>
              </a:lnSpc>
              <a:spcBef>
                <a:spcPts val="100"/>
              </a:spcBef>
            </a:pPr>
            <a:r>
              <a:rPr dirty="0" sz="1800">
                <a:latin typeface="宋体"/>
                <a:cs typeface="宋体"/>
              </a:rPr>
              <a:t>可能造成的 损失或收益</a:t>
            </a:r>
            <a:endParaRPr sz="1800">
              <a:latin typeface="宋体"/>
              <a:cs typeface="宋体"/>
            </a:endParaRPr>
          </a:p>
        </p:txBody>
      </p:sp>
      <p:sp>
        <p:nvSpPr>
          <p:cNvPr id="6" name="object 6"/>
          <p:cNvSpPr txBox="1"/>
          <p:nvPr/>
        </p:nvSpPr>
        <p:spPr>
          <a:xfrm>
            <a:off x="8902700" y="2324100"/>
            <a:ext cx="9398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应对措施</a:t>
            </a:r>
            <a:endParaRPr sz="1800">
              <a:latin typeface="宋体"/>
              <a:cs typeface="宋体"/>
            </a:endParaRPr>
          </a:p>
        </p:txBody>
      </p:sp>
      <p:sp>
        <p:nvSpPr>
          <p:cNvPr id="7" name="object 7"/>
          <p:cNvSpPr txBox="1"/>
          <p:nvPr/>
        </p:nvSpPr>
        <p:spPr>
          <a:xfrm>
            <a:off x="10121900" y="2115820"/>
            <a:ext cx="939800" cy="660400"/>
          </a:xfrm>
          <a:prstGeom prst="rect">
            <a:avLst/>
          </a:prstGeom>
        </p:spPr>
        <p:txBody>
          <a:bodyPr wrap="square" lIns="0" tIns="55880" rIns="0" bIns="0" rtlCol="0" vert="horz">
            <a:spAutoFit/>
          </a:bodyPr>
          <a:lstStyle/>
          <a:p>
            <a:pPr algn="ctr">
              <a:lnSpc>
                <a:spcPct val="100000"/>
              </a:lnSpc>
              <a:spcBef>
                <a:spcPts val="440"/>
              </a:spcBef>
            </a:pPr>
            <a:r>
              <a:rPr dirty="0" sz="1800">
                <a:latin typeface="宋体"/>
                <a:cs typeface="宋体"/>
              </a:rPr>
              <a:t>责任部门</a:t>
            </a:r>
            <a:endParaRPr sz="1800">
              <a:latin typeface="宋体"/>
              <a:cs typeface="宋体"/>
            </a:endParaRPr>
          </a:p>
          <a:p>
            <a:pPr algn="ctr">
              <a:lnSpc>
                <a:spcPct val="100000"/>
              </a:lnSpc>
              <a:spcBef>
                <a:spcPts val="340"/>
              </a:spcBef>
            </a:pPr>
            <a:r>
              <a:rPr dirty="0" sz="1800">
                <a:latin typeface="宋体"/>
                <a:cs typeface="宋体"/>
              </a:rPr>
              <a:t>（人）</a:t>
            </a:r>
            <a:endParaRPr sz="1800">
              <a:latin typeface="宋体"/>
              <a:cs typeface="宋体"/>
            </a:endParaRPr>
          </a:p>
        </p:txBody>
      </p:sp>
      <p:sp>
        <p:nvSpPr>
          <p:cNvPr id="8" name="object 8"/>
          <p:cNvSpPr txBox="1"/>
          <p:nvPr/>
        </p:nvSpPr>
        <p:spPr>
          <a:xfrm>
            <a:off x="4927600" y="2915920"/>
            <a:ext cx="939800" cy="1333500"/>
          </a:xfrm>
          <a:prstGeom prst="rect">
            <a:avLst/>
          </a:prstGeom>
        </p:spPr>
        <p:txBody>
          <a:bodyPr wrap="square" lIns="0" tIns="16510" rIns="0" bIns="0" rtlCol="0" vert="horz">
            <a:spAutoFit/>
          </a:bodyPr>
          <a:lstStyle/>
          <a:p>
            <a:pPr algn="just" marL="12700" marR="5080">
              <a:lnSpc>
                <a:spcPct val="118800"/>
              </a:lnSpc>
              <a:spcBef>
                <a:spcPts val="130"/>
              </a:spcBef>
            </a:pPr>
            <a:r>
              <a:rPr dirty="0" sz="1800">
                <a:latin typeface="宋体"/>
                <a:cs typeface="宋体"/>
              </a:rPr>
              <a:t>填写：管 理风险、 市场价格 风险等</a:t>
            </a:r>
            <a:endParaRPr sz="1800">
              <a:latin typeface="宋体"/>
              <a:cs typeface="宋体"/>
            </a:endParaRPr>
          </a:p>
        </p:txBody>
      </p:sp>
      <p:sp>
        <p:nvSpPr>
          <p:cNvPr id="9" name="object 9"/>
          <p:cNvSpPr txBox="1"/>
          <p:nvPr/>
        </p:nvSpPr>
        <p:spPr>
          <a:xfrm>
            <a:off x="1765300" y="2908300"/>
            <a:ext cx="1574800" cy="833119"/>
          </a:xfrm>
          <a:prstGeom prst="rect">
            <a:avLst/>
          </a:prstGeom>
        </p:spPr>
        <p:txBody>
          <a:bodyPr wrap="square" lIns="0" tIns="12700" rIns="0" bIns="0" rtlCol="0" vert="horz">
            <a:spAutoFit/>
          </a:bodyPr>
          <a:lstStyle/>
          <a:p>
            <a:pPr marL="12700">
              <a:lnSpc>
                <a:spcPct val="100000"/>
              </a:lnSpc>
              <a:spcBef>
                <a:spcPts val="100"/>
              </a:spcBef>
              <a:tabLst>
                <a:tab pos="647065" algn="l"/>
              </a:tabLst>
            </a:pPr>
            <a:r>
              <a:rPr dirty="0" sz="1800">
                <a:latin typeface="宋体"/>
                <a:cs typeface="宋体"/>
              </a:rPr>
              <a:t>一	有利条款</a:t>
            </a:r>
            <a:endParaRPr sz="1800">
              <a:latin typeface="宋体"/>
              <a:cs typeface="宋体"/>
            </a:endParaRPr>
          </a:p>
          <a:p>
            <a:pPr>
              <a:lnSpc>
                <a:spcPct val="100000"/>
              </a:lnSpc>
              <a:spcBef>
                <a:spcPts val="25"/>
              </a:spcBef>
            </a:pPr>
            <a:endParaRPr sz="1750">
              <a:latin typeface="Times New Roman"/>
              <a:cs typeface="Times New Roman"/>
            </a:endParaRPr>
          </a:p>
          <a:p>
            <a:pPr marL="63500">
              <a:lnSpc>
                <a:spcPct val="100000"/>
              </a:lnSpc>
            </a:pPr>
            <a:r>
              <a:rPr dirty="0" sz="1800">
                <a:latin typeface="Arial"/>
                <a:cs typeface="Arial"/>
              </a:rPr>
              <a:t>1</a:t>
            </a:r>
            <a:endParaRPr sz="1800">
              <a:latin typeface="Arial"/>
              <a:cs typeface="Arial"/>
            </a:endParaRPr>
          </a:p>
        </p:txBody>
      </p:sp>
      <p:sp>
        <p:nvSpPr>
          <p:cNvPr id="10" name="object 10"/>
          <p:cNvSpPr txBox="1"/>
          <p:nvPr/>
        </p:nvSpPr>
        <p:spPr>
          <a:xfrm>
            <a:off x="1638300" y="4000500"/>
            <a:ext cx="508000" cy="299720"/>
          </a:xfrm>
          <a:prstGeom prst="rect">
            <a:avLst/>
          </a:prstGeom>
        </p:spPr>
        <p:txBody>
          <a:bodyPr wrap="square" lIns="0" tIns="12700" rIns="0" bIns="0" rtlCol="0" vert="horz">
            <a:spAutoFit/>
          </a:bodyPr>
          <a:lstStyle/>
          <a:p>
            <a:pPr marL="12700">
              <a:lnSpc>
                <a:spcPct val="100000"/>
              </a:lnSpc>
              <a:spcBef>
                <a:spcPts val="100"/>
              </a:spcBef>
            </a:pPr>
            <a:r>
              <a:rPr dirty="0" sz="1800" spc="200">
                <a:latin typeface="宋体"/>
                <a:cs typeface="宋体"/>
              </a:rPr>
              <a:t>。</a:t>
            </a:r>
            <a:r>
              <a:rPr dirty="0" sz="1800">
                <a:latin typeface="宋体"/>
                <a:cs typeface="宋体"/>
              </a:rPr>
              <a:t>。</a:t>
            </a:r>
            <a:endParaRPr sz="1800">
              <a:latin typeface="宋体"/>
              <a:cs typeface="宋体"/>
            </a:endParaRPr>
          </a:p>
        </p:txBody>
      </p:sp>
      <p:sp>
        <p:nvSpPr>
          <p:cNvPr id="11" name="object 11"/>
          <p:cNvSpPr txBox="1"/>
          <p:nvPr/>
        </p:nvSpPr>
        <p:spPr>
          <a:xfrm>
            <a:off x="1638300" y="4559300"/>
            <a:ext cx="1701800" cy="1430020"/>
          </a:xfrm>
          <a:prstGeom prst="rect">
            <a:avLst/>
          </a:prstGeom>
        </p:spPr>
        <p:txBody>
          <a:bodyPr wrap="square" lIns="0" tIns="12700" rIns="0" bIns="0" rtlCol="0" vert="horz">
            <a:spAutoFit/>
          </a:bodyPr>
          <a:lstStyle/>
          <a:p>
            <a:pPr marL="139700">
              <a:lnSpc>
                <a:spcPct val="100000"/>
              </a:lnSpc>
              <a:spcBef>
                <a:spcPts val="100"/>
              </a:spcBef>
              <a:tabLst>
                <a:tab pos="774065" algn="l"/>
              </a:tabLst>
            </a:pPr>
            <a:r>
              <a:rPr dirty="0" sz="1800">
                <a:latin typeface="宋体"/>
                <a:cs typeface="宋体"/>
              </a:rPr>
              <a:t>二	不利条款</a:t>
            </a:r>
            <a:endParaRPr sz="1800">
              <a:latin typeface="宋体"/>
              <a:cs typeface="宋体"/>
            </a:endParaRPr>
          </a:p>
          <a:p>
            <a:pPr>
              <a:lnSpc>
                <a:spcPct val="100000"/>
              </a:lnSpc>
              <a:spcBef>
                <a:spcPts val="55"/>
              </a:spcBef>
            </a:pPr>
            <a:endParaRPr sz="1900">
              <a:latin typeface="Times New Roman"/>
              <a:cs typeface="Times New Roman"/>
            </a:endParaRPr>
          </a:p>
          <a:p>
            <a:pPr marL="190500">
              <a:lnSpc>
                <a:spcPct val="100000"/>
              </a:lnSpc>
            </a:pPr>
            <a:r>
              <a:rPr dirty="0" sz="1800">
                <a:latin typeface="Arial"/>
                <a:cs typeface="Arial"/>
              </a:rPr>
              <a:t>1</a:t>
            </a:r>
            <a:endParaRPr sz="1800">
              <a:latin typeface="Arial"/>
              <a:cs typeface="Arial"/>
            </a:endParaRPr>
          </a:p>
          <a:p>
            <a:pPr>
              <a:lnSpc>
                <a:spcPct val="100000"/>
              </a:lnSpc>
              <a:spcBef>
                <a:spcPts val="40"/>
              </a:spcBef>
            </a:pPr>
            <a:endParaRPr sz="2000">
              <a:latin typeface="Times New Roman"/>
              <a:cs typeface="Times New Roman"/>
            </a:endParaRPr>
          </a:p>
          <a:p>
            <a:pPr algn="ctr" marR="1186180">
              <a:lnSpc>
                <a:spcPct val="100000"/>
              </a:lnSpc>
            </a:pPr>
            <a:r>
              <a:rPr dirty="0" sz="1800" spc="200">
                <a:latin typeface="宋体"/>
                <a:cs typeface="宋体"/>
              </a:rPr>
              <a:t>。</a:t>
            </a:r>
            <a:r>
              <a:rPr dirty="0" sz="1800">
                <a:latin typeface="宋体"/>
                <a:cs typeface="宋体"/>
              </a:rPr>
              <a:t>。</a:t>
            </a:r>
            <a:endParaRPr sz="1800">
              <a:latin typeface="宋体"/>
              <a:cs typeface="宋体"/>
            </a:endParaRPr>
          </a:p>
        </p:txBody>
      </p:sp>
      <p:sp>
        <p:nvSpPr>
          <p:cNvPr id="12" name="object 12"/>
          <p:cNvSpPr txBox="1"/>
          <p:nvPr/>
        </p:nvSpPr>
        <p:spPr>
          <a:xfrm>
            <a:off x="1765300" y="6273800"/>
            <a:ext cx="2540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三</a:t>
            </a:r>
            <a:endParaRPr sz="1800">
              <a:latin typeface="宋体"/>
              <a:cs typeface="宋体"/>
            </a:endParaRPr>
          </a:p>
        </p:txBody>
      </p:sp>
      <p:sp>
        <p:nvSpPr>
          <p:cNvPr id="13" name="object 13"/>
          <p:cNvSpPr txBox="1"/>
          <p:nvPr/>
        </p:nvSpPr>
        <p:spPr>
          <a:xfrm>
            <a:off x="2654300" y="6273800"/>
            <a:ext cx="4826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其他</a:t>
            </a:r>
            <a:endParaRPr sz="1800">
              <a:latin typeface="宋体"/>
              <a:cs typeface="宋体"/>
            </a:endParaRPr>
          </a:p>
        </p:txBody>
      </p:sp>
      <p:sp>
        <p:nvSpPr>
          <p:cNvPr id="14" name="object 14"/>
          <p:cNvSpPr txBox="1"/>
          <p:nvPr/>
        </p:nvSpPr>
        <p:spPr>
          <a:xfrm>
            <a:off x="1816100" y="6845300"/>
            <a:ext cx="153035"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Arial"/>
                <a:cs typeface="Arial"/>
              </a:rPr>
              <a:t>1</a:t>
            </a:r>
            <a:endParaRPr sz="1800">
              <a:latin typeface="Arial"/>
              <a:cs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722666" y="2160433"/>
            <a:ext cx="8980666" cy="5535333"/>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1816100" y="1625600"/>
            <a:ext cx="7289800" cy="360680"/>
          </a:xfrm>
          <a:prstGeom prst="rect">
            <a:avLst/>
          </a:prstGeom>
        </p:spPr>
        <p:txBody>
          <a:bodyPr wrap="square" lIns="0" tIns="12700" rIns="0" bIns="0" rtlCol="0" vert="horz">
            <a:spAutoFit/>
          </a:bodyPr>
          <a:lstStyle/>
          <a:p>
            <a:pPr marL="12700">
              <a:lnSpc>
                <a:spcPct val="100000"/>
              </a:lnSpc>
              <a:spcBef>
                <a:spcPts val="100"/>
              </a:spcBef>
            </a:pPr>
            <a:r>
              <a:rPr dirty="0" sz="2200">
                <a:latin typeface="宋体"/>
                <a:cs typeface="宋体"/>
              </a:rPr>
              <a:t>四、投标报价与成本对比表（此表可根据各项目情况制定）</a:t>
            </a:r>
            <a:endParaRPr sz="2200">
              <a:latin typeface="宋体"/>
              <a:cs typeface="宋体"/>
            </a:endParaRPr>
          </a:p>
        </p:txBody>
      </p:sp>
      <p:sp>
        <p:nvSpPr>
          <p:cNvPr id="5" name="object 5"/>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92</a:t>
            </a:r>
          </a:p>
        </p:txBody>
      </p:sp>
      <p:graphicFrame>
        <p:nvGraphicFramePr>
          <p:cNvPr id="4" name="object 4"/>
          <p:cNvGraphicFramePr>
            <a:graphicFrameLocks noGrp="1"/>
          </p:cNvGraphicFramePr>
          <p:nvPr/>
        </p:nvGraphicFramePr>
        <p:xfrm>
          <a:off x="1797050" y="2363589"/>
          <a:ext cx="8521700" cy="5158105"/>
        </p:xfrm>
        <a:graphic>
          <a:graphicData uri="http://schemas.openxmlformats.org/drawingml/2006/table">
            <a:tbl>
              <a:tblPr firstRow="1" bandRow="1">
                <a:tableStyleId>{2D5ABB26-0587-4C30-8999-92F81FD0307C}</a:tableStyleId>
              </a:tblPr>
              <a:tblGrid>
                <a:gridCol w="654050"/>
                <a:gridCol w="1358900"/>
                <a:gridCol w="1447800"/>
                <a:gridCol w="1504950"/>
                <a:gridCol w="1104900"/>
                <a:gridCol w="1555750"/>
                <a:gridCol w="895350"/>
              </a:tblGrid>
              <a:tr h="421772">
                <a:tc>
                  <a:txBody>
                    <a:bodyPr/>
                    <a:lstStyle/>
                    <a:p>
                      <a:pPr algn="ctr" marR="202565">
                        <a:lnSpc>
                          <a:spcPts val="1590"/>
                        </a:lnSpc>
                      </a:pPr>
                      <a:r>
                        <a:rPr dirty="0" sz="1500">
                          <a:latin typeface="宋体"/>
                          <a:cs typeface="宋体"/>
                        </a:rPr>
                        <a:t>序号</a:t>
                      </a:r>
                      <a:endParaRPr sz="1500">
                        <a:latin typeface="宋体"/>
                        <a:cs typeface="宋体"/>
                      </a:endParaRPr>
                    </a:p>
                  </a:txBody>
                  <a:tcPr marL="0" marR="0" marB="0" marT="0"/>
                </a:tc>
                <a:tc>
                  <a:txBody>
                    <a:bodyPr/>
                    <a:lstStyle/>
                    <a:p>
                      <a:pPr algn="ctr" marR="55880">
                        <a:lnSpc>
                          <a:spcPts val="1590"/>
                        </a:lnSpc>
                      </a:pPr>
                      <a:r>
                        <a:rPr dirty="0" sz="1500">
                          <a:latin typeface="宋体"/>
                          <a:cs typeface="宋体"/>
                        </a:rPr>
                        <a:t>内容</a:t>
                      </a:r>
                      <a:endParaRPr sz="1500">
                        <a:latin typeface="宋体"/>
                        <a:cs typeface="宋体"/>
                      </a:endParaRPr>
                    </a:p>
                  </a:txBody>
                  <a:tcPr marL="0" marR="0" marB="0" marT="0"/>
                </a:tc>
                <a:tc>
                  <a:txBody>
                    <a:bodyPr/>
                    <a:lstStyle/>
                    <a:p>
                      <a:pPr marL="354965">
                        <a:lnSpc>
                          <a:spcPts val="1590"/>
                        </a:lnSpc>
                      </a:pPr>
                      <a:r>
                        <a:rPr dirty="0" sz="1500">
                          <a:latin typeface="宋体"/>
                          <a:cs typeface="宋体"/>
                        </a:rPr>
                        <a:t>投标报价</a:t>
                      </a:r>
                      <a:endParaRPr sz="1500">
                        <a:latin typeface="宋体"/>
                        <a:cs typeface="宋体"/>
                      </a:endParaRPr>
                    </a:p>
                  </a:txBody>
                  <a:tcPr marL="0" marR="0" marB="0" marT="0"/>
                </a:tc>
                <a:tc>
                  <a:txBody>
                    <a:bodyPr/>
                    <a:lstStyle/>
                    <a:p>
                      <a:pPr marL="329565">
                        <a:lnSpc>
                          <a:spcPts val="1590"/>
                        </a:lnSpc>
                      </a:pPr>
                      <a:r>
                        <a:rPr dirty="0" sz="1500">
                          <a:latin typeface="宋体"/>
                          <a:cs typeface="宋体"/>
                        </a:rPr>
                        <a:t>目标成本</a:t>
                      </a:r>
                      <a:endParaRPr sz="1500">
                        <a:latin typeface="宋体"/>
                        <a:cs typeface="宋体"/>
                      </a:endParaRPr>
                    </a:p>
                  </a:txBody>
                  <a:tcPr marL="0" marR="0" marB="0" marT="0"/>
                </a:tc>
                <a:tc>
                  <a:txBody>
                    <a:bodyPr/>
                    <a:lstStyle/>
                    <a:p>
                      <a:pPr marL="412115">
                        <a:lnSpc>
                          <a:spcPts val="1590"/>
                        </a:lnSpc>
                      </a:pPr>
                      <a:r>
                        <a:rPr dirty="0" sz="1500">
                          <a:latin typeface="宋体"/>
                          <a:cs typeface="宋体"/>
                        </a:rPr>
                        <a:t>差额</a:t>
                      </a:r>
                      <a:endParaRPr sz="1500">
                        <a:latin typeface="宋体"/>
                        <a:cs typeface="宋体"/>
                      </a:endParaRPr>
                    </a:p>
                  </a:txBody>
                  <a:tcPr marL="0" marR="0" marB="0" marT="0"/>
                </a:tc>
                <a:tc>
                  <a:txBody>
                    <a:bodyPr/>
                    <a:lstStyle/>
                    <a:p>
                      <a:pPr marL="310515">
                        <a:lnSpc>
                          <a:spcPts val="1590"/>
                        </a:lnSpc>
                      </a:pPr>
                      <a:r>
                        <a:rPr dirty="0" sz="1500">
                          <a:latin typeface="宋体"/>
                          <a:cs typeface="宋体"/>
                        </a:rPr>
                        <a:t>拟采取措施</a:t>
                      </a:r>
                      <a:endParaRPr sz="1500">
                        <a:latin typeface="宋体"/>
                        <a:cs typeface="宋体"/>
                      </a:endParaRPr>
                    </a:p>
                  </a:txBody>
                  <a:tcPr marL="0" marR="0" marB="0" marT="0"/>
                </a:tc>
                <a:tc>
                  <a:txBody>
                    <a:bodyPr/>
                    <a:lstStyle/>
                    <a:p>
                      <a:pPr marL="291465">
                        <a:lnSpc>
                          <a:spcPts val="1590"/>
                        </a:lnSpc>
                      </a:pPr>
                      <a:r>
                        <a:rPr dirty="0" sz="1500">
                          <a:latin typeface="宋体"/>
                          <a:cs typeface="宋体"/>
                        </a:rPr>
                        <a:t>责任人</a:t>
                      </a:r>
                      <a:endParaRPr sz="1500">
                        <a:latin typeface="宋体"/>
                        <a:cs typeface="宋体"/>
                      </a:endParaRPr>
                    </a:p>
                  </a:txBody>
                  <a:tcPr marL="0" marR="0" marB="0" marT="0"/>
                </a:tc>
              </a:tr>
              <a:tr h="635000">
                <a:tc>
                  <a:txBody>
                    <a:bodyPr/>
                    <a:lstStyle/>
                    <a:p>
                      <a:pPr algn="ctr" marR="172085">
                        <a:lnSpc>
                          <a:spcPct val="100000"/>
                        </a:lnSpc>
                        <a:spcBef>
                          <a:spcPts val="1465"/>
                        </a:spcBef>
                      </a:pPr>
                      <a:r>
                        <a:rPr dirty="0" sz="1500">
                          <a:latin typeface="Arial"/>
                          <a:cs typeface="Arial"/>
                        </a:rPr>
                        <a:t>1</a:t>
                      </a:r>
                      <a:endParaRPr sz="1500">
                        <a:latin typeface="Arial"/>
                        <a:cs typeface="Arial"/>
                      </a:endParaRPr>
                    </a:p>
                  </a:txBody>
                  <a:tcPr marL="0" marR="0" marB="0" marT="186055"/>
                </a:tc>
                <a:tc>
                  <a:txBody>
                    <a:bodyPr/>
                    <a:lstStyle/>
                    <a:p>
                      <a:pPr>
                        <a:lnSpc>
                          <a:spcPct val="100000"/>
                        </a:lnSpc>
                        <a:spcBef>
                          <a:spcPts val="15"/>
                        </a:spcBef>
                      </a:pPr>
                      <a:endParaRPr sz="1350">
                        <a:latin typeface="Times New Roman"/>
                        <a:cs typeface="Times New Roman"/>
                      </a:endParaRPr>
                    </a:p>
                    <a:p>
                      <a:pPr algn="ctr" marR="93980">
                        <a:lnSpc>
                          <a:spcPct val="100000"/>
                        </a:lnSpc>
                      </a:pPr>
                      <a:r>
                        <a:rPr dirty="0" sz="1500">
                          <a:latin typeface="宋体"/>
                          <a:cs typeface="宋体"/>
                        </a:rPr>
                        <a:t>人工费</a:t>
                      </a:r>
                      <a:endParaRPr sz="1500">
                        <a:latin typeface="宋体"/>
                        <a:cs typeface="宋体"/>
                      </a:endParaRPr>
                    </a:p>
                  </a:txBody>
                  <a:tcPr marL="0" marR="0" marB="0" marT="1905"/>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r>
              <a:tr h="615950">
                <a:tc>
                  <a:txBody>
                    <a:bodyPr/>
                    <a:lstStyle/>
                    <a:p>
                      <a:pPr algn="ctr" marR="172085">
                        <a:lnSpc>
                          <a:spcPct val="100000"/>
                        </a:lnSpc>
                        <a:spcBef>
                          <a:spcPts val="1365"/>
                        </a:spcBef>
                      </a:pPr>
                      <a:r>
                        <a:rPr dirty="0" sz="1500">
                          <a:latin typeface="Arial"/>
                          <a:cs typeface="Arial"/>
                        </a:rPr>
                        <a:t>2</a:t>
                      </a:r>
                      <a:endParaRPr sz="1500">
                        <a:latin typeface="Arial"/>
                        <a:cs typeface="Arial"/>
                      </a:endParaRPr>
                    </a:p>
                  </a:txBody>
                  <a:tcPr marL="0" marR="0" marB="0" marT="173355"/>
                </a:tc>
                <a:tc>
                  <a:txBody>
                    <a:bodyPr/>
                    <a:lstStyle/>
                    <a:p>
                      <a:pPr algn="ctr" marR="93980">
                        <a:lnSpc>
                          <a:spcPct val="100000"/>
                        </a:lnSpc>
                        <a:spcBef>
                          <a:spcPts val="1465"/>
                        </a:spcBef>
                      </a:pPr>
                      <a:r>
                        <a:rPr dirty="0" sz="1500">
                          <a:latin typeface="宋体"/>
                          <a:cs typeface="宋体"/>
                        </a:rPr>
                        <a:t>材料费</a:t>
                      </a:r>
                      <a:endParaRPr sz="1500">
                        <a:latin typeface="宋体"/>
                        <a:cs typeface="宋体"/>
                      </a:endParaRPr>
                    </a:p>
                  </a:txBody>
                  <a:tcPr marL="0" marR="0" marB="0" marT="186055"/>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r>
              <a:tr h="609600">
                <a:tc>
                  <a:txBody>
                    <a:bodyPr/>
                    <a:lstStyle/>
                    <a:p>
                      <a:pPr algn="ctr" marR="172085">
                        <a:lnSpc>
                          <a:spcPct val="100000"/>
                        </a:lnSpc>
                        <a:spcBef>
                          <a:spcPts val="1315"/>
                        </a:spcBef>
                      </a:pPr>
                      <a:r>
                        <a:rPr dirty="0" sz="1500">
                          <a:latin typeface="Arial"/>
                          <a:cs typeface="Arial"/>
                        </a:rPr>
                        <a:t>3</a:t>
                      </a:r>
                      <a:endParaRPr sz="1500">
                        <a:latin typeface="Arial"/>
                        <a:cs typeface="Arial"/>
                      </a:endParaRPr>
                    </a:p>
                  </a:txBody>
                  <a:tcPr marL="0" marR="0" marB="0" marT="167005"/>
                </a:tc>
                <a:tc>
                  <a:txBody>
                    <a:bodyPr/>
                    <a:lstStyle/>
                    <a:p>
                      <a:pPr algn="ctr" marR="93980">
                        <a:lnSpc>
                          <a:spcPct val="100000"/>
                        </a:lnSpc>
                        <a:spcBef>
                          <a:spcPts val="1415"/>
                        </a:spcBef>
                      </a:pPr>
                      <a:r>
                        <a:rPr dirty="0" sz="1500">
                          <a:latin typeface="宋体"/>
                          <a:cs typeface="宋体"/>
                        </a:rPr>
                        <a:t>机械费</a:t>
                      </a:r>
                      <a:endParaRPr sz="1500">
                        <a:latin typeface="宋体"/>
                        <a:cs typeface="宋体"/>
                      </a:endParaRPr>
                    </a:p>
                  </a:txBody>
                  <a:tcPr marL="0" marR="0" marB="0" marT="179705"/>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r>
              <a:tr h="609600">
                <a:tc>
                  <a:txBody>
                    <a:bodyPr/>
                    <a:lstStyle/>
                    <a:p>
                      <a:pPr algn="ctr" marR="172085">
                        <a:lnSpc>
                          <a:spcPct val="100000"/>
                        </a:lnSpc>
                        <a:spcBef>
                          <a:spcPts val="1315"/>
                        </a:spcBef>
                      </a:pPr>
                      <a:r>
                        <a:rPr dirty="0" sz="1500">
                          <a:latin typeface="Arial"/>
                          <a:cs typeface="Arial"/>
                        </a:rPr>
                        <a:t>4</a:t>
                      </a:r>
                      <a:endParaRPr sz="1500">
                        <a:latin typeface="Arial"/>
                        <a:cs typeface="Arial"/>
                      </a:endParaRPr>
                    </a:p>
                  </a:txBody>
                  <a:tcPr marL="0" marR="0" marB="0" marT="167005"/>
                </a:tc>
                <a:tc>
                  <a:txBody>
                    <a:bodyPr/>
                    <a:lstStyle/>
                    <a:p>
                      <a:pPr algn="ctr" marR="107314">
                        <a:lnSpc>
                          <a:spcPct val="100000"/>
                        </a:lnSpc>
                        <a:spcBef>
                          <a:spcPts val="1415"/>
                        </a:spcBef>
                      </a:pPr>
                      <a:r>
                        <a:rPr dirty="0" sz="1500">
                          <a:latin typeface="宋体"/>
                          <a:cs typeface="宋体"/>
                        </a:rPr>
                        <a:t>专业分包</a:t>
                      </a:r>
                      <a:endParaRPr sz="1500">
                        <a:latin typeface="宋体"/>
                        <a:cs typeface="宋体"/>
                      </a:endParaRPr>
                    </a:p>
                  </a:txBody>
                  <a:tcPr marL="0" marR="0" marB="0" marT="179705"/>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r>
              <a:tr h="615950">
                <a:tc>
                  <a:txBody>
                    <a:bodyPr/>
                    <a:lstStyle/>
                    <a:p>
                      <a:pPr algn="ctr" marR="172085">
                        <a:lnSpc>
                          <a:spcPct val="100000"/>
                        </a:lnSpc>
                        <a:spcBef>
                          <a:spcPts val="1315"/>
                        </a:spcBef>
                      </a:pPr>
                      <a:r>
                        <a:rPr dirty="0" sz="1500">
                          <a:latin typeface="Arial"/>
                          <a:cs typeface="Arial"/>
                        </a:rPr>
                        <a:t>5</a:t>
                      </a:r>
                      <a:endParaRPr sz="1500">
                        <a:latin typeface="Arial"/>
                        <a:cs typeface="Arial"/>
                      </a:endParaRPr>
                    </a:p>
                  </a:txBody>
                  <a:tcPr marL="0" marR="0" marB="0" marT="167005"/>
                </a:tc>
                <a:tc>
                  <a:txBody>
                    <a:bodyPr/>
                    <a:lstStyle/>
                    <a:p>
                      <a:pPr algn="ctr" marR="93980">
                        <a:lnSpc>
                          <a:spcPct val="100000"/>
                        </a:lnSpc>
                        <a:spcBef>
                          <a:spcPts val="1415"/>
                        </a:spcBef>
                      </a:pPr>
                      <a:r>
                        <a:rPr dirty="0" sz="1500">
                          <a:latin typeface="宋体"/>
                          <a:cs typeface="宋体"/>
                        </a:rPr>
                        <a:t>措施费</a:t>
                      </a:r>
                      <a:endParaRPr sz="1500">
                        <a:latin typeface="宋体"/>
                        <a:cs typeface="宋体"/>
                      </a:endParaRPr>
                    </a:p>
                  </a:txBody>
                  <a:tcPr marL="0" marR="0" marB="0" marT="179705"/>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r>
              <a:tr h="615950">
                <a:tc>
                  <a:txBody>
                    <a:bodyPr/>
                    <a:lstStyle/>
                    <a:p>
                      <a:pPr algn="ctr" marR="172085">
                        <a:lnSpc>
                          <a:spcPct val="100000"/>
                        </a:lnSpc>
                        <a:spcBef>
                          <a:spcPts val="1365"/>
                        </a:spcBef>
                      </a:pPr>
                      <a:r>
                        <a:rPr dirty="0" sz="1500">
                          <a:latin typeface="Arial"/>
                          <a:cs typeface="Arial"/>
                        </a:rPr>
                        <a:t>6</a:t>
                      </a:r>
                      <a:endParaRPr sz="1500">
                        <a:latin typeface="Arial"/>
                        <a:cs typeface="Arial"/>
                      </a:endParaRPr>
                    </a:p>
                  </a:txBody>
                  <a:tcPr marL="0" marR="0" marB="0" marT="173355"/>
                </a:tc>
                <a:tc>
                  <a:txBody>
                    <a:bodyPr/>
                    <a:lstStyle/>
                    <a:p>
                      <a:pPr algn="ctr" marR="107314">
                        <a:lnSpc>
                          <a:spcPct val="100000"/>
                        </a:lnSpc>
                        <a:spcBef>
                          <a:spcPts val="1465"/>
                        </a:spcBef>
                      </a:pPr>
                      <a:r>
                        <a:rPr dirty="0" sz="1500">
                          <a:latin typeface="宋体"/>
                          <a:cs typeface="宋体"/>
                        </a:rPr>
                        <a:t>现场经费</a:t>
                      </a:r>
                      <a:endParaRPr sz="1500">
                        <a:latin typeface="宋体"/>
                        <a:cs typeface="宋体"/>
                      </a:endParaRPr>
                    </a:p>
                  </a:txBody>
                  <a:tcPr marL="0" marR="0" marB="0" marT="186055"/>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r>
              <a:tr h="609600">
                <a:tc>
                  <a:txBody>
                    <a:bodyPr/>
                    <a:lstStyle/>
                    <a:p>
                      <a:pPr algn="ctr" marR="172085">
                        <a:lnSpc>
                          <a:spcPct val="100000"/>
                        </a:lnSpc>
                        <a:spcBef>
                          <a:spcPts val="1315"/>
                        </a:spcBef>
                      </a:pPr>
                      <a:r>
                        <a:rPr dirty="0" sz="1500">
                          <a:latin typeface="Arial"/>
                          <a:cs typeface="Arial"/>
                        </a:rPr>
                        <a:t>7</a:t>
                      </a:r>
                      <a:endParaRPr sz="1500">
                        <a:latin typeface="Arial"/>
                        <a:cs typeface="Arial"/>
                      </a:endParaRPr>
                    </a:p>
                  </a:txBody>
                  <a:tcPr marL="0" marR="0" marB="0" marT="167005"/>
                </a:tc>
                <a:tc>
                  <a:txBody>
                    <a:bodyPr/>
                    <a:lstStyle/>
                    <a:p>
                      <a:pPr algn="ctr" marR="55880">
                        <a:lnSpc>
                          <a:spcPct val="100000"/>
                        </a:lnSpc>
                        <a:spcBef>
                          <a:spcPts val="1415"/>
                        </a:spcBef>
                      </a:pPr>
                      <a:r>
                        <a:rPr dirty="0" sz="1500">
                          <a:latin typeface="宋体"/>
                          <a:cs typeface="宋体"/>
                        </a:rPr>
                        <a:t>其他</a:t>
                      </a:r>
                      <a:endParaRPr sz="1500">
                        <a:latin typeface="宋体"/>
                        <a:cs typeface="宋体"/>
                      </a:endParaRPr>
                    </a:p>
                  </a:txBody>
                  <a:tcPr marL="0" marR="0" marB="0" marT="179705"/>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r>
              <a:tr h="424166">
                <a:tc>
                  <a:txBody>
                    <a:bodyPr/>
                    <a:lstStyle/>
                    <a:p>
                      <a:pPr algn="ctr" marR="172085">
                        <a:lnSpc>
                          <a:spcPct val="100000"/>
                        </a:lnSpc>
                        <a:spcBef>
                          <a:spcPts val="1315"/>
                        </a:spcBef>
                      </a:pPr>
                      <a:r>
                        <a:rPr dirty="0" sz="1500">
                          <a:latin typeface="Arial"/>
                          <a:cs typeface="Arial"/>
                        </a:rPr>
                        <a:t>8</a:t>
                      </a:r>
                      <a:endParaRPr sz="1500">
                        <a:latin typeface="Arial"/>
                        <a:cs typeface="Arial"/>
                      </a:endParaRPr>
                    </a:p>
                  </a:txBody>
                  <a:tcPr marL="0" marR="0" marB="0" marT="167005"/>
                </a:tc>
                <a:tc>
                  <a:txBody>
                    <a:bodyPr/>
                    <a:lstStyle/>
                    <a:p>
                      <a:pPr algn="ctr" marR="55880">
                        <a:lnSpc>
                          <a:spcPct val="100000"/>
                        </a:lnSpc>
                        <a:spcBef>
                          <a:spcPts val="1415"/>
                        </a:spcBef>
                      </a:pPr>
                      <a:r>
                        <a:rPr dirty="0" sz="1500">
                          <a:latin typeface="宋体"/>
                          <a:cs typeface="宋体"/>
                        </a:rPr>
                        <a:t>合计</a:t>
                      </a:r>
                      <a:endParaRPr sz="1500">
                        <a:latin typeface="宋体"/>
                        <a:cs typeface="宋体"/>
                      </a:endParaRPr>
                    </a:p>
                  </a:txBody>
                  <a:tcPr marL="0" marR="0" marB="0" marT="179705"/>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c>
                  <a:txBody>
                    <a:bodyPr/>
                    <a:lstStyle/>
                    <a:p>
                      <a:pPr>
                        <a:lnSpc>
                          <a:spcPct val="100000"/>
                        </a:lnSpc>
                      </a:pPr>
                      <a:endParaRPr sz="1700">
                        <a:latin typeface="Times New Roman"/>
                        <a:cs typeface="Times New Roman"/>
                      </a:endParaRPr>
                    </a:p>
                  </a:txBody>
                  <a:tcPr marL="0" marR="0" marB="0" marT="0"/>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96666" y="2160433"/>
            <a:ext cx="10741333" cy="5294666"/>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876300" y="2501900"/>
            <a:ext cx="203200" cy="238760"/>
          </a:xfrm>
          <a:prstGeom prst="rect">
            <a:avLst/>
          </a:prstGeom>
        </p:spPr>
        <p:txBody>
          <a:bodyPr wrap="square" lIns="0" tIns="12700" rIns="0" bIns="0" rtlCol="0" vert="horz">
            <a:spAutoFit/>
          </a:bodyPr>
          <a:lstStyle/>
          <a:p>
            <a:pPr marL="12700">
              <a:lnSpc>
                <a:spcPct val="100000"/>
              </a:lnSpc>
              <a:spcBef>
                <a:spcPts val="100"/>
              </a:spcBef>
            </a:pPr>
            <a:r>
              <a:rPr dirty="0" sz="1400">
                <a:latin typeface="宋体"/>
                <a:cs typeface="宋体"/>
              </a:rPr>
              <a:t>序</a:t>
            </a:r>
            <a:endParaRPr sz="1400">
              <a:latin typeface="宋体"/>
              <a:cs typeface="宋体"/>
            </a:endParaRPr>
          </a:p>
        </p:txBody>
      </p:sp>
      <p:sp>
        <p:nvSpPr>
          <p:cNvPr id="23" name="object 23"/>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93</a:t>
            </a:r>
          </a:p>
        </p:txBody>
      </p:sp>
      <p:sp>
        <p:nvSpPr>
          <p:cNvPr id="4" name="object 4"/>
          <p:cNvSpPr txBox="1"/>
          <p:nvPr/>
        </p:nvSpPr>
        <p:spPr>
          <a:xfrm>
            <a:off x="876300" y="2971800"/>
            <a:ext cx="203200" cy="238760"/>
          </a:xfrm>
          <a:prstGeom prst="rect">
            <a:avLst/>
          </a:prstGeom>
        </p:spPr>
        <p:txBody>
          <a:bodyPr wrap="square" lIns="0" tIns="12700" rIns="0" bIns="0" rtlCol="0" vert="horz">
            <a:spAutoFit/>
          </a:bodyPr>
          <a:lstStyle/>
          <a:p>
            <a:pPr marL="12700">
              <a:lnSpc>
                <a:spcPct val="100000"/>
              </a:lnSpc>
              <a:spcBef>
                <a:spcPts val="100"/>
              </a:spcBef>
            </a:pPr>
            <a:r>
              <a:rPr dirty="0" sz="1400">
                <a:latin typeface="宋体"/>
                <a:cs typeface="宋体"/>
              </a:rPr>
              <a:t>号</a:t>
            </a:r>
            <a:endParaRPr sz="1400">
              <a:latin typeface="宋体"/>
              <a:cs typeface="宋体"/>
            </a:endParaRPr>
          </a:p>
        </p:txBody>
      </p:sp>
      <p:sp>
        <p:nvSpPr>
          <p:cNvPr id="5" name="object 5"/>
          <p:cNvSpPr txBox="1"/>
          <p:nvPr/>
        </p:nvSpPr>
        <p:spPr>
          <a:xfrm>
            <a:off x="1498600" y="2743200"/>
            <a:ext cx="736600" cy="238760"/>
          </a:xfrm>
          <a:prstGeom prst="rect">
            <a:avLst/>
          </a:prstGeom>
        </p:spPr>
        <p:txBody>
          <a:bodyPr wrap="square" lIns="0" tIns="12700" rIns="0" bIns="0" rtlCol="0" vert="horz">
            <a:spAutoFit/>
          </a:bodyPr>
          <a:lstStyle/>
          <a:p>
            <a:pPr marL="12700">
              <a:lnSpc>
                <a:spcPct val="100000"/>
              </a:lnSpc>
              <a:spcBef>
                <a:spcPts val="100"/>
              </a:spcBef>
            </a:pPr>
            <a:r>
              <a:rPr dirty="0" sz="1400">
                <a:latin typeface="宋体"/>
                <a:cs typeface="宋体"/>
              </a:rPr>
              <a:t>项目名称</a:t>
            </a:r>
            <a:endParaRPr sz="1400">
              <a:latin typeface="宋体"/>
              <a:cs typeface="宋体"/>
            </a:endParaRPr>
          </a:p>
        </p:txBody>
      </p:sp>
      <p:sp>
        <p:nvSpPr>
          <p:cNvPr id="6" name="object 6"/>
          <p:cNvSpPr txBox="1"/>
          <p:nvPr/>
        </p:nvSpPr>
        <p:spPr>
          <a:xfrm>
            <a:off x="2819400" y="2743200"/>
            <a:ext cx="381000" cy="238760"/>
          </a:xfrm>
          <a:prstGeom prst="rect">
            <a:avLst/>
          </a:prstGeom>
        </p:spPr>
        <p:txBody>
          <a:bodyPr wrap="square" lIns="0" tIns="12700" rIns="0" bIns="0" rtlCol="0" vert="horz">
            <a:spAutoFit/>
          </a:bodyPr>
          <a:lstStyle/>
          <a:p>
            <a:pPr marL="12700">
              <a:lnSpc>
                <a:spcPct val="100000"/>
              </a:lnSpc>
              <a:spcBef>
                <a:spcPts val="100"/>
              </a:spcBef>
            </a:pPr>
            <a:r>
              <a:rPr dirty="0" sz="1400">
                <a:latin typeface="宋体"/>
                <a:cs typeface="宋体"/>
              </a:rPr>
              <a:t>单位</a:t>
            </a:r>
            <a:endParaRPr sz="1400">
              <a:latin typeface="宋体"/>
              <a:cs typeface="宋体"/>
            </a:endParaRPr>
          </a:p>
        </p:txBody>
      </p:sp>
      <p:sp>
        <p:nvSpPr>
          <p:cNvPr id="7" name="object 7"/>
          <p:cNvSpPr txBox="1"/>
          <p:nvPr/>
        </p:nvSpPr>
        <p:spPr>
          <a:xfrm>
            <a:off x="2438400" y="1625600"/>
            <a:ext cx="4559300" cy="886460"/>
          </a:xfrm>
          <a:prstGeom prst="rect">
            <a:avLst/>
          </a:prstGeom>
        </p:spPr>
        <p:txBody>
          <a:bodyPr wrap="square" lIns="0" tIns="12700" rIns="0" bIns="0" rtlCol="0" vert="horz">
            <a:spAutoFit/>
          </a:bodyPr>
          <a:lstStyle/>
          <a:p>
            <a:pPr marL="12700">
              <a:lnSpc>
                <a:spcPct val="100000"/>
              </a:lnSpc>
              <a:spcBef>
                <a:spcPts val="100"/>
              </a:spcBef>
            </a:pPr>
            <a:r>
              <a:rPr dirty="0" sz="2200">
                <a:latin typeface="宋体"/>
                <a:cs typeface="宋体"/>
              </a:rPr>
              <a:t>五、工程量清单及不平衡报价分析</a:t>
            </a:r>
            <a:endParaRPr sz="2200">
              <a:latin typeface="宋体"/>
              <a:cs typeface="宋体"/>
            </a:endParaRPr>
          </a:p>
          <a:p>
            <a:pPr>
              <a:lnSpc>
                <a:spcPct val="100000"/>
              </a:lnSpc>
              <a:spcBef>
                <a:spcPts val="45"/>
              </a:spcBef>
            </a:pPr>
            <a:endParaRPr sz="2100">
              <a:latin typeface="Times New Roman"/>
              <a:cs typeface="Times New Roman"/>
            </a:endParaRPr>
          </a:p>
          <a:p>
            <a:pPr marL="1803400">
              <a:lnSpc>
                <a:spcPct val="100000"/>
              </a:lnSpc>
              <a:tabLst>
                <a:tab pos="3834765" algn="l"/>
              </a:tabLst>
            </a:pPr>
            <a:r>
              <a:rPr dirty="0" sz="1400">
                <a:latin typeface="宋体"/>
                <a:cs typeface="宋体"/>
              </a:rPr>
              <a:t>投标报价	成本测算</a:t>
            </a:r>
            <a:endParaRPr sz="1400">
              <a:latin typeface="宋体"/>
              <a:cs typeface="宋体"/>
            </a:endParaRPr>
          </a:p>
        </p:txBody>
      </p:sp>
      <p:sp>
        <p:nvSpPr>
          <p:cNvPr id="8" name="object 8"/>
          <p:cNvSpPr txBox="1"/>
          <p:nvPr/>
        </p:nvSpPr>
        <p:spPr>
          <a:xfrm>
            <a:off x="8496300" y="2273300"/>
            <a:ext cx="381000" cy="238760"/>
          </a:xfrm>
          <a:prstGeom prst="rect">
            <a:avLst/>
          </a:prstGeom>
        </p:spPr>
        <p:txBody>
          <a:bodyPr wrap="square" lIns="0" tIns="12700" rIns="0" bIns="0" rtlCol="0" vert="horz">
            <a:spAutoFit/>
          </a:bodyPr>
          <a:lstStyle/>
          <a:p>
            <a:pPr marL="12700">
              <a:lnSpc>
                <a:spcPct val="100000"/>
              </a:lnSpc>
              <a:spcBef>
                <a:spcPts val="100"/>
              </a:spcBef>
            </a:pPr>
            <a:r>
              <a:rPr dirty="0" sz="1400">
                <a:latin typeface="宋体"/>
                <a:cs typeface="宋体"/>
              </a:rPr>
              <a:t>差额</a:t>
            </a:r>
            <a:endParaRPr sz="1400">
              <a:latin typeface="宋体"/>
              <a:cs typeface="宋体"/>
            </a:endParaRPr>
          </a:p>
        </p:txBody>
      </p:sp>
      <p:sp>
        <p:nvSpPr>
          <p:cNvPr id="9" name="object 9"/>
          <p:cNvSpPr txBox="1"/>
          <p:nvPr/>
        </p:nvSpPr>
        <p:spPr>
          <a:xfrm>
            <a:off x="9613900" y="2743200"/>
            <a:ext cx="736600" cy="238760"/>
          </a:xfrm>
          <a:prstGeom prst="rect">
            <a:avLst/>
          </a:prstGeom>
        </p:spPr>
        <p:txBody>
          <a:bodyPr wrap="square" lIns="0" tIns="12700" rIns="0" bIns="0" rtlCol="0" vert="horz">
            <a:spAutoFit/>
          </a:bodyPr>
          <a:lstStyle/>
          <a:p>
            <a:pPr marL="12700">
              <a:lnSpc>
                <a:spcPct val="100000"/>
              </a:lnSpc>
              <a:spcBef>
                <a:spcPts val="100"/>
              </a:spcBef>
            </a:pPr>
            <a:r>
              <a:rPr dirty="0" sz="1400">
                <a:latin typeface="宋体"/>
                <a:cs typeface="宋体"/>
              </a:rPr>
              <a:t>风险分析</a:t>
            </a:r>
            <a:endParaRPr sz="1400">
              <a:latin typeface="宋体"/>
              <a:cs typeface="宋体"/>
            </a:endParaRPr>
          </a:p>
        </p:txBody>
      </p:sp>
      <p:sp>
        <p:nvSpPr>
          <p:cNvPr id="10" name="object 10"/>
          <p:cNvSpPr txBox="1"/>
          <p:nvPr/>
        </p:nvSpPr>
        <p:spPr>
          <a:xfrm>
            <a:off x="10706100" y="2273300"/>
            <a:ext cx="558800" cy="238760"/>
          </a:xfrm>
          <a:prstGeom prst="rect">
            <a:avLst/>
          </a:prstGeom>
        </p:spPr>
        <p:txBody>
          <a:bodyPr wrap="square" lIns="0" tIns="12700" rIns="0" bIns="0" rtlCol="0" vert="horz">
            <a:spAutoFit/>
          </a:bodyPr>
          <a:lstStyle/>
          <a:p>
            <a:pPr marL="12700">
              <a:lnSpc>
                <a:spcPct val="100000"/>
              </a:lnSpc>
              <a:spcBef>
                <a:spcPts val="100"/>
              </a:spcBef>
            </a:pPr>
            <a:r>
              <a:rPr dirty="0" sz="1400">
                <a:latin typeface="宋体"/>
                <a:cs typeface="宋体"/>
              </a:rPr>
              <a:t>拟采取</a:t>
            </a:r>
            <a:endParaRPr sz="1400">
              <a:latin typeface="宋体"/>
              <a:cs typeface="宋体"/>
            </a:endParaRPr>
          </a:p>
        </p:txBody>
      </p:sp>
      <p:sp>
        <p:nvSpPr>
          <p:cNvPr id="11" name="object 11"/>
          <p:cNvSpPr txBox="1"/>
          <p:nvPr/>
        </p:nvSpPr>
        <p:spPr>
          <a:xfrm>
            <a:off x="10706100" y="2743200"/>
            <a:ext cx="558800" cy="238760"/>
          </a:xfrm>
          <a:prstGeom prst="rect">
            <a:avLst/>
          </a:prstGeom>
        </p:spPr>
        <p:txBody>
          <a:bodyPr wrap="square" lIns="0" tIns="12700" rIns="0" bIns="0" rtlCol="0" vert="horz">
            <a:spAutoFit/>
          </a:bodyPr>
          <a:lstStyle/>
          <a:p>
            <a:pPr marL="12700">
              <a:lnSpc>
                <a:spcPct val="100000"/>
              </a:lnSpc>
              <a:spcBef>
                <a:spcPts val="100"/>
              </a:spcBef>
            </a:pPr>
            <a:r>
              <a:rPr dirty="0" sz="1400">
                <a:latin typeface="宋体"/>
                <a:cs typeface="宋体"/>
              </a:rPr>
              <a:t>措施及</a:t>
            </a:r>
            <a:endParaRPr sz="1400">
              <a:latin typeface="宋体"/>
              <a:cs typeface="宋体"/>
            </a:endParaRPr>
          </a:p>
        </p:txBody>
      </p:sp>
      <p:sp>
        <p:nvSpPr>
          <p:cNvPr id="12" name="object 12"/>
          <p:cNvSpPr txBox="1"/>
          <p:nvPr/>
        </p:nvSpPr>
        <p:spPr>
          <a:xfrm>
            <a:off x="10706100" y="3225800"/>
            <a:ext cx="381000" cy="238760"/>
          </a:xfrm>
          <a:prstGeom prst="rect">
            <a:avLst/>
          </a:prstGeom>
        </p:spPr>
        <p:txBody>
          <a:bodyPr wrap="square" lIns="0" tIns="12700" rIns="0" bIns="0" rtlCol="0" vert="horz">
            <a:spAutoFit/>
          </a:bodyPr>
          <a:lstStyle/>
          <a:p>
            <a:pPr marL="12700">
              <a:lnSpc>
                <a:spcPct val="100000"/>
              </a:lnSpc>
              <a:spcBef>
                <a:spcPts val="100"/>
              </a:spcBef>
            </a:pPr>
            <a:r>
              <a:rPr dirty="0" sz="1400">
                <a:latin typeface="宋体"/>
                <a:cs typeface="宋体"/>
              </a:rPr>
              <a:t>建议</a:t>
            </a:r>
            <a:endParaRPr sz="1400">
              <a:latin typeface="宋体"/>
              <a:cs typeface="宋体"/>
            </a:endParaRPr>
          </a:p>
        </p:txBody>
      </p:sp>
      <p:sp>
        <p:nvSpPr>
          <p:cNvPr id="13" name="object 13"/>
          <p:cNvSpPr txBox="1"/>
          <p:nvPr/>
        </p:nvSpPr>
        <p:spPr>
          <a:xfrm>
            <a:off x="3543300" y="2997200"/>
            <a:ext cx="5753100" cy="238760"/>
          </a:xfrm>
          <a:prstGeom prst="rect">
            <a:avLst/>
          </a:prstGeom>
        </p:spPr>
        <p:txBody>
          <a:bodyPr wrap="square" lIns="0" tIns="12700" rIns="0" bIns="0" rtlCol="0" vert="horz">
            <a:spAutoFit/>
          </a:bodyPr>
          <a:lstStyle/>
          <a:p>
            <a:pPr marL="12700">
              <a:lnSpc>
                <a:spcPct val="100000"/>
              </a:lnSpc>
              <a:spcBef>
                <a:spcPts val="100"/>
              </a:spcBef>
              <a:tabLst>
                <a:tab pos="697865" algn="l"/>
                <a:tab pos="1345565" algn="l"/>
                <a:tab pos="2031364" algn="l"/>
                <a:tab pos="2704465" algn="l"/>
                <a:tab pos="3364865" algn="l"/>
                <a:tab pos="4063365" algn="l"/>
                <a:tab pos="4749165" algn="l"/>
                <a:tab pos="5384165" algn="l"/>
              </a:tabLst>
            </a:pPr>
            <a:r>
              <a:rPr dirty="0" sz="1400">
                <a:latin typeface="宋体"/>
                <a:cs typeface="宋体"/>
              </a:rPr>
              <a:t>数量	单价	合价	数量	单价	合价	量差	价差	合计</a:t>
            </a:r>
            <a:endParaRPr sz="1400">
              <a:latin typeface="宋体"/>
              <a:cs typeface="宋体"/>
            </a:endParaRPr>
          </a:p>
        </p:txBody>
      </p:sp>
      <p:sp>
        <p:nvSpPr>
          <p:cNvPr id="14" name="object 14"/>
          <p:cNvSpPr txBox="1"/>
          <p:nvPr/>
        </p:nvSpPr>
        <p:spPr>
          <a:xfrm>
            <a:off x="876300" y="3670300"/>
            <a:ext cx="1244600" cy="657860"/>
          </a:xfrm>
          <a:prstGeom prst="rect">
            <a:avLst/>
          </a:prstGeom>
        </p:spPr>
        <p:txBody>
          <a:bodyPr wrap="square" lIns="0" tIns="12700" rIns="0" bIns="0" rtlCol="0" vert="horz">
            <a:spAutoFit/>
          </a:bodyPr>
          <a:lstStyle/>
          <a:p>
            <a:pPr marL="12700">
              <a:lnSpc>
                <a:spcPct val="100000"/>
              </a:lnSpc>
              <a:spcBef>
                <a:spcPts val="100"/>
              </a:spcBef>
              <a:tabLst>
                <a:tab pos="520065" algn="l"/>
              </a:tabLst>
            </a:pPr>
            <a:r>
              <a:rPr dirty="0" sz="1400">
                <a:latin typeface="宋体"/>
                <a:cs typeface="宋体"/>
              </a:rPr>
              <a:t>一	清单漏项</a:t>
            </a:r>
            <a:endParaRPr sz="1400">
              <a:latin typeface="宋体"/>
              <a:cs typeface="宋体"/>
            </a:endParaRPr>
          </a:p>
          <a:p>
            <a:pPr>
              <a:lnSpc>
                <a:spcPct val="100000"/>
              </a:lnSpc>
              <a:spcBef>
                <a:spcPts val="10"/>
              </a:spcBef>
            </a:pPr>
            <a:endParaRPr sz="1400">
              <a:latin typeface="Times New Roman"/>
              <a:cs typeface="Times New Roman"/>
            </a:endParaRPr>
          </a:p>
          <a:p>
            <a:pPr algn="r" marR="260350">
              <a:lnSpc>
                <a:spcPct val="100000"/>
              </a:lnSpc>
            </a:pPr>
            <a:r>
              <a:rPr dirty="0" sz="1400">
                <a:latin typeface="Arial"/>
                <a:cs typeface="Arial"/>
              </a:rPr>
              <a:t>,</a:t>
            </a:r>
            <a:endParaRPr sz="1400">
              <a:latin typeface="Arial"/>
              <a:cs typeface="Arial"/>
            </a:endParaRPr>
          </a:p>
        </p:txBody>
      </p:sp>
      <p:sp>
        <p:nvSpPr>
          <p:cNvPr id="15" name="object 15"/>
          <p:cNvSpPr txBox="1"/>
          <p:nvPr/>
        </p:nvSpPr>
        <p:spPr>
          <a:xfrm>
            <a:off x="863600" y="4622800"/>
            <a:ext cx="203200" cy="238760"/>
          </a:xfrm>
          <a:prstGeom prst="rect">
            <a:avLst/>
          </a:prstGeom>
        </p:spPr>
        <p:txBody>
          <a:bodyPr wrap="square" lIns="0" tIns="12700" rIns="0" bIns="0" rtlCol="0" vert="horz">
            <a:spAutoFit/>
          </a:bodyPr>
          <a:lstStyle/>
          <a:p>
            <a:pPr marL="12700">
              <a:lnSpc>
                <a:spcPct val="100000"/>
              </a:lnSpc>
              <a:spcBef>
                <a:spcPts val="100"/>
              </a:spcBef>
            </a:pPr>
            <a:r>
              <a:rPr dirty="0" sz="1400">
                <a:latin typeface="宋体"/>
                <a:cs typeface="宋体"/>
              </a:rPr>
              <a:t>二</a:t>
            </a:r>
            <a:endParaRPr sz="1400">
              <a:latin typeface="宋体"/>
              <a:cs typeface="宋体"/>
            </a:endParaRPr>
          </a:p>
        </p:txBody>
      </p:sp>
      <p:sp>
        <p:nvSpPr>
          <p:cNvPr id="16" name="object 16"/>
          <p:cNvSpPr txBox="1"/>
          <p:nvPr/>
        </p:nvSpPr>
        <p:spPr>
          <a:xfrm>
            <a:off x="1384300" y="4340859"/>
            <a:ext cx="1092200" cy="1054100"/>
          </a:xfrm>
          <a:prstGeom prst="rect">
            <a:avLst/>
          </a:prstGeom>
        </p:spPr>
        <p:txBody>
          <a:bodyPr wrap="square" lIns="0" tIns="12700" rIns="0" bIns="0" rtlCol="0" vert="horz">
            <a:spAutoFit/>
          </a:bodyPr>
          <a:lstStyle/>
          <a:p>
            <a:pPr algn="ctr" marL="12700" marR="5080">
              <a:lnSpc>
                <a:spcPct val="154800"/>
              </a:lnSpc>
              <a:spcBef>
                <a:spcPts val="100"/>
              </a:spcBef>
            </a:pPr>
            <a:r>
              <a:rPr dirty="0" sz="1400">
                <a:latin typeface="宋体"/>
                <a:cs typeface="宋体"/>
              </a:rPr>
              <a:t>清单量差（正 负较大量差）</a:t>
            </a:r>
            <a:endParaRPr sz="1400">
              <a:latin typeface="宋体"/>
              <a:cs typeface="宋体"/>
            </a:endParaRPr>
          </a:p>
          <a:p>
            <a:pPr algn="ctr">
              <a:lnSpc>
                <a:spcPct val="100000"/>
              </a:lnSpc>
              <a:spcBef>
                <a:spcPts val="1220"/>
              </a:spcBef>
            </a:pPr>
            <a:r>
              <a:rPr dirty="0" sz="1400">
                <a:latin typeface="Arial"/>
                <a:cs typeface="Arial"/>
              </a:rPr>
              <a:t>,</a:t>
            </a:r>
            <a:endParaRPr sz="1400">
              <a:latin typeface="Arial"/>
              <a:cs typeface="Arial"/>
            </a:endParaRPr>
          </a:p>
        </p:txBody>
      </p:sp>
      <p:sp>
        <p:nvSpPr>
          <p:cNvPr id="17" name="object 17"/>
          <p:cNvSpPr txBox="1"/>
          <p:nvPr/>
        </p:nvSpPr>
        <p:spPr>
          <a:xfrm>
            <a:off x="863600" y="5575300"/>
            <a:ext cx="203200" cy="238760"/>
          </a:xfrm>
          <a:prstGeom prst="rect">
            <a:avLst/>
          </a:prstGeom>
        </p:spPr>
        <p:txBody>
          <a:bodyPr wrap="square" lIns="0" tIns="12700" rIns="0" bIns="0" rtlCol="0" vert="horz">
            <a:spAutoFit/>
          </a:bodyPr>
          <a:lstStyle/>
          <a:p>
            <a:pPr marL="12700">
              <a:lnSpc>
                <a:spcPct val="100000"/>
              </a:lnSpc>
              <a:spcBef>
                <a:spcPts val="100"/>
              </a:spcBef>
            </a:pPr>
            <a:r>
              <a:rPr dirty="0" sz="1400">
                <a:latin typeface="宋体"/>
                <a:cs typeface="宋体"/>
              </a:rPr>
              <a:t>三</a:t>
            </a:r>
            <a:endParaRPr sz="1400">
              <a:latin typeface="宋体"/>
              <a:cs typeface="宋体"/>
            </a:endParaRPr>
          </a:p>
        </p:txBody>
      </p:sp>
      <p:sp>
        <p:nvSpPr>
          <p:cNvPr id="18" name="object 18"/>
          <p:cNvSpPr txBox="1"/>
          <p:nvPr/>
        </p:nvSpPr>
        <p:spPr>
          <a:xfrm>
            <a:off x="1485900" y="5575300"/>
            <a:ext cx="914400" cy="238760"/>
          </a:xfrm>
          <a:prstGeom prst="rect">
            <a:avLst/>
          </a:prstGeom>
        </p:spPr>
        <p:txBody>
          <a:bodyPr wrap="square" lIns="0" tIns="12700" rIns="0" bIns="0" rtlCol="0" vert="horz">
            <a:spAutoFit/>
          </a:bodyPr>
          <a:lstStyle/>
          <a:p>
            <a:pPr marL="12700">
              <a:lnSpc>
                <a:spcPct val="100000"/>
              </a:lnSpc>
              <a:spcBef>
                <a:spcPts val="100"/>
              </a:spcBef>
            </a:pPr>
            <a:r>
              <a:rPr dirty="0" sz="1400">
                <a:latin typeface="宋体"/>
                <a:cs typeface="宋体"/>
              </a:rPr>
              <a:t>不平衡报价</a:t>
            </a:r>
            <a:endParaRPr sz="1400">
              <a:latin typeface="宋体"/>
              <a:cs typeface="宋体"/>
            </a:endParaRPr>
          </a:p>
        </p:txBody>
      </p:sp>
      <p:sp>
        <p:nvSpPr>
          <p:cNvPr id="19" name="object 19"/>
          <p:cNvSpPr txBox="1"/>
          <p:nvPr/>
        </p:nvSpPr>
        <p:spPr>
          <a:xfrm>
            <a:off x="1892300" y="5994400"/>
            <a:ext cx="74930" cy="238760"/>
          </a:xfrm>
          <a:prstGeom prst="rect">
            <a:avLst/>
          </a:prstGeom>
        </p:spPr>
        <p:txBody>
          <a:bodyPr wrap="square" lIns="0" tIns="12700" rIns="0" bIns="0" rtlCol="0" vert="horz">
            <a:spAutoFit/>
          </a:bodyPr>
          <a:lstStyle/>
          <a:p>
            <a:pPr marL="12700">
              <a:lnSpc>
                <a:spcPct val="100000"/>
              </a:lnSpc>
              <a:spcBef>
                <a:spcPts val="100"/>
              </a:spcBef>
            </a:pPr>
            <a:r>
              <a:rPr dirty="0" sz="1400">
                <a:latin typeface="Arial"/>
                <a:cs typeface="Arial"/>
              </a:rPr>
              <a:t>,</a:t>
            </a:r>
            <a:endParaRPr sz="1400">
              <a:latin typeface="Arial"/>
              <a:cs typeface="Arial"/>
            </a:endParaRPr>
          </a:p>
        </p:txBody>
      </p:sp>
      <p:sp>
        <p:nvSpPr>
          <p:cNvPr id="20" name="object 20"/>
          <p:cNvSpPr txBox="1"/>
          <p:nvPr/>
        </p:nvSpPr>
        <p:spPr>
          <a:xfrm>
            <a:off x="863600" y="6400800"/>
            <a:ext cx="203200" cy="238760"/>
          </a:xfrm>
          <a:prstGeom prst="rect">
            <a:avLst/>
          </a:prstGeom>
        </p:spPr>
        <p:txBody>
          <a:bodyPr wrap="square" lIns="0" tIns="12700" rIns="0" bIns="0" rtlCol="0" vert="horz">
            <a:spAutoFit/>
          </a:bodyPr>
          <a:lstStyle/>
          <a:p>
            <a:pPr marL="12700">
              <a:lnSpc>
                <a:spcPct val="100000"/>
              </a:lnSpc>
              <a:spcBef>
                <a:spcPts val="100"/>
              </a:spcBef>
            </a:pPr>
            <a:r>
              <a:rPr dirty="0" sz="1400">
                <a:latin typeface="宋体"/>
                <a:cs typeface="宋体"/>
              </a:rPr>
              <a:t>四</a:t>
            </a:r>
            <a:endParaRPr sz="1400">
              <a:latin typeface="宋体"/>
              <a:cs typeface="宋体"/>
            </a:endParaRPr>
          </a:p>
        </p:txBody>
      </p:sp>
      <p:sp>
        <p:nvSpPr>
          <p:cNvPr id="21" name="object 21"/>
          <p:cNvSpPr txBox="1"/>
          <p:nvPr/>
        </p:nvSpPr>
        <p:spPr>
          <a:xfrm>
            <a:off x="1778000" y="6400800"/>
            <a:ext cx="381000" cy="238760"/>
          </a:xfrm>
          <a:prstGeom prst="rect">
            <a:avLst/>
          </a:prstGeom>
        </p:spPr>
        <p:txBody>
          <a:bodyPr wrap="square" lIns="0" tIns="12700" rIns="0" bIns="0" rtlCol="0" vert="horz">
            <a:spAutoFit/>
          </a:bodyPr>
          <a:lstStyle/>
          <a:p>
            <a:pPr marL="12700">
              <a:lnSpc>
                <a:spcPct val="100000"/>
              </a:lnSpc>
              <a:spcBef>
                <a:spcPts val="100"/>
              </a:spcBef>
            </a:pPr>
            <a:r>
              <a:rPr dirty="0" sz="1400">
                <a:latin typeface="宋体"/>
                <a:cs typeface="宋体"/>
              </a:rPr>
              <a:t>其他</a:t>
            </a:r>
            <a:endParaRPr sz="1400">
              <a:latin typeface="宋体"/>
              <a:cs typeface="宋体"/>
            </a:endParaRPr>
          </a:p>
        </p:txBody>
      </p:sp>
      <p:sp>
        <p:nvSpPr>
          <p:cNvPr id="22" name="object 22"/>
          <p:cNvSpPr txBox="1"/>
          <p:nvPr/>
        </p:nvSpPr>
        <p:spPr>
          <a:xfrm>
            <a:off x="1778000" y="6959600"/>
            <a:ext cx="5232400" cy="795020"/>
          </a:xfrm>
          <a:prstGeom prst="rect">
            <a:avLst/>
          </a:prstGeom>
        </p:spPr>
        <p:txBody>
          <a:bodyPr wrap="square" lIns="0" tIns="12700" rIns="0" bIns="0" rtlCol="0" vert="horz">
            <a:spAutoFit/>
          </a:bodyPr>
          <a:lstStyle/>
          <a:p>
            <a:pPr marL="12700">
              <a:lnSpc>
                <a:spcPct val="100000"/>
              </a:lnSpc>
              <a:spcBef>
                <a:spcPts val="100"/>
              </a:spcBef>
            </a:pPr>
            <a:r>
              <a:rPr dirty="0" sz="1400">
                <a:latin typeface="宋体"/>
                <a:cs typeface="宋体"/>
              </a:rPr>
              <a:t>合计</a:t>
            </a:r>
            <a:endParaRPr sz="1400">
              <a:latin typeface="宋体"/>
              <a:cs typeface="宋体"/>
            </a:endParaRPr>
          </a:p>
          <a:p>
            <a:pPr>
              <a:lnSpc>
                <a:spcPct val="100000"/>
              </a:lnSpc>
              <a:spcBef>
                <a:spcPts val="35"/>
              </a:spcBef>
            </a:pPr>
            <a:endParaRPr sz="1900">
              <a:latin typeface="Times New Roman"/>
              <a:cs typeface="Times New Roman"/>
            </a:endParaRPr>
          </a:p>
          <a:p>
            <a:pPr marL="50800">
              <a:lnSpc>
                <a:spcPct val="100000"/>
              </a:lnSpc>
            </a:pPr>
            <a:r>
              <a:rPr dirty="0" sz="1800" spc="200">
                <a:latin typeface="宋体"/>
                <a:cs typeface="宋体"/>
              </a:rPr>
              <a:t>注</a:t>
            </a:r>
            <a:r>
              <a:rPr dirty="0" sz="1800">
                <a:latin typeface="Arial"/>
                <a:cs typeface="Arial"/>
              </a:rPr>
              <a:t>:</a:t>
            </a:r>
            <a:r>
              <a:rPr dirty="0" sz="1800" spc="-185">
                <a:latin typeface="Arial"/>
                <a:cs typeface="Arial"/>
              </a:rPr>
              <a:t> </a:t>
            </a:r>
            <a:r>
              <a:rPr dirty="0" sz="1800">
                <a:latin typeface="宋体"/>
                <a:cs typeface="宋体"/>
              </a:rPr>
              <a:t>不平衡报价部分和清单量差部分不要重复填写。</a:t>
            </a:r>
            <a:endParaRPr sz="1800">
              <a:latin typeface="宋体"/>
              <a:cs typeface="宋体"/>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963333" y="2933100"/>
            <a:ext cx="8866666" cy="12565333"/>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7823200" y="3886200"/>
            <a:ext cx="12954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a:t>
            </a:r>
            <a:r>
              <a:rPr dirty="0" sz="1500" spc="155">
                <a:latin typeface="宋体"/>
                <a:cs typeface="宋体"/>
              </a:rPr>
              <a:t> </a:t>
            </a:r>
            <a:r>
              <a:rPr dirty="0" sz="1500">
                <a:latin typeface="宋体"/>
                <a:cs typeface="宋体"/>
              </a:rPr>
              <a:t>商务策划书</a:t>
            </a:r>
            <a:endParaRPr sz="1500">
              <a:latin typeface="宋体"/>
              <a:cs typeface="宋体"/>
            </a:endParaRPr>
          </a:p>
        </p:txBody>
      </p:sp>
      <p:sp>
        <p:nvSpPr>
          <p:cNvPr id="37" name="object 37"/>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76</a:t>
            </a:r>
          </a:p>
        </p:txBody>
      </p:sp>
      <p:sp>
        <p:nvSpPr>
          <p:cNvPr id="4" name="object 4"/>
          <p:cNvSpPr txBox="1"/>
          <p:nvPr/>
        </p:nvSpPr>
        <p:spPr>
          <a:xfrm>
            <a:off x="7823200" y="4368800"/>
            <a:ext cx="22479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a:t>
            </a:r>
            <a:r>
              <a:rPr dirty="0" sz="1500" spc="155">
                <a:latin typeface="宋体"/>
                <a:cs typeface="宋体"/>
              </a:rPr>
              <a:t> </a:t>
            </a:r>
            <a:r>
              <a:rPr dirty="0" sz="1500">
                <a:latin typeface="宋体"/>
                <a:cs typeface="宋体"/>
              </a:rPr>
              <a:t>商务策划书的评审记录</a:t>
            </a:r>
            <a:endParaRPr sz="1500">
              <a:latin typeface="宋体"/>
              <a:cs typeface="宋体"/>
            </a:endParaRPr>
          </a:p>
        </p:txBody>
      </p:sp>
      <p:sp>
        <p:nvSpPr>
          <p:cNvPr id="5" name="object 5"/>
          <p:cNvSpPr txBox="1"/>
          <p:nvPr/>
        </p:nvSpPr>
        <p:spPr>
          <a:xfrm>
            <a:off x="7823200" y="5334000"/>
            <a:ext cx="11049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a:t>
            </a:r>
            <a:r>
              <a:rPr dirty="0" sz="1500" spc="155">
                <a:latin typeface="宋体"/>
                <a:cs typeface="宋体"/>
              </a:rPr>
              <a:t> </a:t>
            </a:r>
            <a:r>
              <a:rPr dirty="0" sz="1500">
                <a:latin typeface="宋体"/>
                <a:cs typeface="宋体"/>
              </a:rPr>
              <a:t>项目月报</a:t>
            </a:r>
            <a:endParaRPr sz="1500">
              <a:latin typeface="宋体"/>
              <a:cs typeface="宋体"/>
            </a:endParaRPr>
          </a:p>
        </p:txBody>
      </p:sp>
      <p:sp>
        <p:nvSpPr>
          <p:cNvPr id="6" name="object 6"/>
          <p:cNvSpPr txBox="1"/>
          <p:nvPr/>
        </p:nvSpPr>
        <p:spPr>
          <a:xfrm>
            <a:off x="7823200" y="5803900"/>
            <a:ext cx="20574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a:t>
            </a:r>
            <a:r>
              <a:rPr dirty="0" sz="1500" spc="155">
                <a:latin typeface="宋体"/>
                <a:cs typeface="宋体"/>
              </a:rPr>
              <a:t> </a:t>
            </a:r>
            <a:r>
              <a:rPr dirty="0" sz="1500">
                <a:latin typeface="宋体"/>
                <a:cs typeface="宋体"/>
              </a:rPr>
              <a:t>商务策划书检查总结</a:t>
            </a:r>
            <a:endParaRPr sz="1500">
              <a:latin typeface="宋体"/>
              <a:cs typeface="宋体"/>
            </a:endParaRPr>
          </a:p>
        </p:txBody>
      </p:sp>
      <p:sp>
        <p:nvSpPr>
          <p:cNvPr id="7" name="object 7"/>
          <p:cNvSpPr txBox="1"/>
          <p:nvPr/>
        </p:nvSpPr>
        <p:spPr>
          <a:xfrm>
            <a:off x="7823200" y="6261100"/>
            <a:ext cx="20574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a:t>
            </a:r>
            <a:r>
              <a:rPr dirty="0" sz="1500" spc="155">
                <a:latin typeface="宋体"/>
                <a:cs typeface="宋体"/>
              </a:rPr>
              <a:t> </a:t>
            </a:r>
            <a:r>
              <a:rPr dirty="0" sz="1500">
                <a:latin typeface="宋体"/>
                <a:cs typeface="宋体"/>
              </a:rPr>
              <a:t>商务策划书调整记录</a:t>
            </a:r>
            <a:endParaRPr sz="1500">
              <a:latin typeface="宋体"/>
              <a:cs typeface="宋体"/>
            </a:endParaRPr>
          </a:p>
        </p:txBody>
      </p:sp>
      <p:sp>
        <p:nvSpPr>
          <p:cNvPr id="8" name="object 8"/>
          <p:cNvSpPr txBox="1"/>
          <p:nvPr/>
        </p:nvSpPr>
        <p:spPr>
          <a:xfrm>
            <a:off x="7823200" y="7213600"/>
            <a:ext cx="20574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a:t>
            </a:r>
            <a:r>
              <a:rPr dirty="0" sz="1500" spc="155">
                <a:latin typeface="宋体"/>
                <a:cs typeface="宋体"/>
              </a:rPr>
              <a:t> </a:t>
            </a:r>
            <a:r>
              <a:rPr dirty="0" sz="1500">
                <a:latin typeface="宋体"/>
                <a:cs typeface="宋体"/>
              </a:rPr>
              <a:t>项目预控成本测算表</a:t>
            </a:r>
            <a:endParaRPr sz="1500">
              <a:latin typeface="宋体"/>
              <a:cs typeface="宋体"/>
            </a:endParaRPr>
          </a:p>
        </p:txBody>
      </p:sp>
      <p:sp>
        <p:nvSpPr>
          <p:cNvPr id="9" name="object 9"/>
          <p:cNvSpPr txBox="1"/>
          <p:nvPr/>
        </p:nvSpPr>
        <p:spPr>
          <a:xfrm>
            <a:off x="7823200" y="7696200"/>
            <a:ext cx="12954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a:t>
            </a:r>
            <a:r>
              <a:rPr dirty="0" sz="1500" spc="155">
                <a:latin typeface="宋体"/>
                <a:cs typeface="宋体"/>
              </a:rPr>
              <a:t> </a:t>
            </a:r>
            <a:r>
              <a:rPr dirty="0" sz="1500">
                <a:latin typeface="宋体"/>
                <a:cs typeface="宋体"/>
              </a:rPr>
              <a:t>直接费控制</a:t>
            </a:r>
            <a:endParaRPr sz="1500">
              <a:latin typeface="宋体"/>
              <a:cs typeface="宋体"/>
            </a:endParaRPr>
          </a:p>
        </p:txBody>
      </p:sp>
      <p:sp>
        <p:nvSpPr>
          <p:cNvPr id="10" name="object 10"/>
          <p:cNvSpPr txBox="1"/>
          <p:nvPr/>
        </p:nvSpPr>
        <p:spPr>
          <a:xfrm>
            <a:off x="7823200" y="8166100"/>
            <a:ext cx="1676400" cy="736600"/>
          </a:xfrm>
          <a:prstGeom prst="rect">
            <a:avLst/>
          </a:prstGeom>
        </p:spPr>
        <p:txBody>
          <a:bodyPr wrap="square" lIns="0" tIns="12700" rIns="0" bIns="0" rtlCol="0" vert="horz">
            <a:spAutoFit/>
          </a:bodyPr>
          <a:lstStyle/>
          <a:p>
            <a:pPr marL="330200" indent="-317500">
              <a:lnSpc>
                <a:spcPct val="100000"/>
              </a:lnSpc>
              <a:spcBef>
                <a:spcPts val="100"/>
              </a:spcBef>
              <a:buChar char="□"/>
              <a:tabLst>
                <a:tab pos="330200" algn="l"/>
              </a:tabLst>
            </a:pPr>
            <a:r>
              <a:rPr dirty="0" sz="1500">
                <a:latin typeface="宋体"/>
                <a:cs typeface="宋体"/>
              </a:rPr>
              <a:t>项目管理费控制</a:t>
            </a:r>
            <a:endParaRPr sz="1500">
              <a:latin typeface="宋体"/>
              <a:cs typeface="宋体"/>
            </a:endParaRPr>
          </a:p>
          <a:p>
            <a:pPr>
              <a:lnSpc>
                <a:spcPct val="100000"/>
              </a:lnSpc>
              <a:spcBef>
                <a:spcPts val="45"/>
              </a:spcBef>
              <a:buFont typeface=""/>
              <a:buChar char="□"/>
            </a:pPr>
            <a:endParaRPr sz="1700">
              <a:latin typeface="Times New Roman"/>
              <a:cs typeface="Times New Roman"/>
            </a:endParaRPr>
          </a:p>
          <a:p>
            <a:pPr marL="330200" indent="-317500">
              <a:lnSpc>
                <a:spcPct val="100000"/>
              </a:lnSpc>
              <a:buChar char="□"/>
              <a:tabLst>
                <a:tab pos="330200" algn="l"/>
              </a:tabLst>
            </a:pPr>
            <a:r>
              <a:rPr dirty="0" sz="1500">
                <a:latin typeface="宋体"/>
                <a:cs typeface="宋体"/>
              </a:rPr>
              <a:t>项目月度报告书</a:t>
            </a:r>
            <a:endParaRPr sz="1500">
              <a:latin typeface="宋体"/>
              <a:cs typeface="宋体"/>
            </a:endParaRPr>
          </a:p>
        </p:txBody>
      </p:sp>
      <p:sp>
        <p:nvSpPr>
          <p:cNvPr id="11" name="object 11"/>
          <p:cNvSpPr txBox="1"/>
          <p:nvPr/>
        </p:nvSpPr>
        <p:spPr>
          <a:xfrm>
            <a:off x="7823200" y="9118600"/>
            <a:ext cx="16764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a:t>
            </a:r>
            <a:r>
              <a:rPr dirty="0" sz="1500" spc="155">
                <a:latin typeface="宋体"/>
                <a:cs typeface="宋体"/>
              </a:rPr>
              <a:t> </a:t>
            </a:r>
            <a:r>
              <a:rPr dirty="0" sz="1500">
                <a:latin typeface="宋体"/>
                <a:cs typeface="宋体"/>
              </a:rPr>
              <a:t>项目成本分析表</a:t>
            </a:r>
            <a:endParaRPr sz="1500">
              <a:latin typeface="宋体"/>
              <a:cs typeface="宋体"/>
            </a:endParaRPr>
          </a:p>
        </p:txBody>
      </p:sp>
      <p:sp>
        <p:nvSpPr>
          <p:cNvPr id="12" name="object 12"/>
          <p:cNvSpPr txBox="1"/>
          <p:nvPr/>
        </p:nvSpPr>
        <p:spPr>
          <a:xfrm>
            <a:off x="7823200" y="9601200"/>
            <a:ext cx="14859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a:t>
            </a:r>
            <a:r>
              <a:rPr dirty="0" sz="1500" spc="155">
                <a:latin typeface="宋体"/>
                <a:cs typeface="宋体"/>
              </a:rPr>
              <a:t> </a:t>
            </a:r>
            <a:r>
              <a:rPr dirty="0" sz="1500">
                <a:latin typeface="宋体"/>
                <a:cs typeface="宋体"/>
              </a:rPr>
              <a:t>过程考核记录</a:t>
            </a:r>
            <a:endParaRPr sz="1500">
              <a:latin typeface="宋体"/>
              <a:cs typeface="宋体"/>
            </a:endParaRPr>
          </a:p>
        </p:txBody>
      </p:sp>
      <p:sp>
        <p:nvSpPr>
          <p:cNvPr id="13" name="object 13"/>
          <p:cNvSpPr txBox="1"/>
          <p:nvPr/>
        </p:nvSpPr>
        <p:spPr>
          <a:xfrm>
            <a:off x="7823200" y="10083800"/>
            <a:ext cx="14859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a:t>
            </a:r>
            <a:r>
              <a:rPr dirty="0" sz="1500" spc="155">
                <a:latin typeface="宋体"/>
                <a:cs typeface="宋体"/>
              </a:rPr>
              <a:t> </a:t>
            </a:r>
            <a:r>
              <a:rPr dirty="0" sz="1500">
                <a:latin typeface="宋体"/>
                <a:cs typeface="宋体"/>
              </a:rPr>
              <a:t>最终考核记录</a:t>
            </a:r>
            <a:endParaRPr sz="1500">
              <a:latin typeface="宋体"/>
              <a:cs typeface="宋体"/>
            </a:endParaRPr>
          </a:p>
        </p:txBody>
      </p:sp>
      <p:sp>
        <p:nvSpPr>
          <p:cNvPr id="14" name="object 14"/>
          <p:cNvSpPr txBox="1"/>
          <p:nvPr/>
        </p:nvSpPr>
        <p:spPr>
          <a:xfrm>
            <a:off x="7950200" y="11518900"/>
            <a:ext cx="12954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a:t>
            </a:r>
            <a:r>
              <a:rPr dirty="0" sz="1500" spc="155">
                <a:latin typeface="宋体"/>
                <a:cs typeface="宋体"/>
              </a:rPr>
              <a:t> </a:t>
            </a:r>
            <a:r>
              <a:rPr dirty="0" sz="1500">
                <a:latin typeface="宋体"/>
                <a:cs typeface="宋体"/>
              </a:rPr>
              <a:t>工程结算书</a:t>
            </a:r>
            <a:endParaRPr sz="1500">
              <a:latin typeface="宋体"/>
              <a:cs typeface="宋体"/>
            </a:endParaRPr>
          </a:p>
        </p:txBody>
      </p:sp>
      <p:sp>
        <p:nvSpPr>
          <p:cNvPr id="15" name="object 15"/>
          <p:cNvSpPr txBox="1"/>
          <p:nvPr/>
        </p:nvSpPr>
        <p:spPr>
          <a:xfrm>
            <a:off x="7950200" y="12471400"/>
            <a:ext cx="16764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a:t>
            </a:r>
            <a:r>
              <a:rPr dirty="0" sz="1500" spc="155">
                <a:latin typeface="宋体"/>
                <a:cs typeface="宋体"/>
              </a:rPr>
              <a:t> </a:t>
            </a:r>
            <a:r>
              <a:rPr dirty="0" sz="1500">
                <a:latin typeface="宋体"/>
                <a:cs typeface="宋体"/>
              </a:rPr>
              <a:t>结算书评审记录</a:t>
            </a:r>
            <a:endParaRPr sz="1500">
              <a:latin typeface="宋体"/>
              <a:cs typeface="宋体"/>
            </a:endParaRPr>
          </a:p>
        </p:txBody>
      </p:sp>
      <p:sp>
        <p:nvSpPr>
          <p:cNvPr id="16" name="object 16"/>
          <p:cNvSpPr txBox="1"/>
          <p:nvPr/>
        </p:nvSpPr>
        <p:spPr>
          <a:xfrm>
            <a:off x="7950200" y="13423900"/>
            <a:ext cx="14859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a:t>
            </a:r>
            <a:r>
              <a:rPr dirty="0" sz="1500" spc="155">
                <a:latin typeface="宋体"/>
                <a:cs typeface="宋体"/>
              </a:rPr>
              <a:t> </a:t>
            </a:r>
            <a:r>
              <a:rPr dirty="0" sz="1500">
                <a:latin typeface="宋体"/>
                <a:cs typeface="宋体"/>
              </a:rPr>
              <a:t>文件签收记录</a:t>
            </a:r>
            <a:endParaRPr sz="1500">
              <a:latin typeface="宋体"/>
              <a:cs typeface="宋体"/>
            </a:endParaRPr>
          </a:p>
        </p:txBody>
      </p:sp>
      <p:sp>
        <p:nvSpPr>
          <p:cNvPr id="17" name="object 17"/>
          <p:cNvSpPr txBox="1"/>
          <p:nvPr/>
        </p:nvSpPr>
        <p:spPr>
          <a:xfrm>
            <a:off x="7950200" y="14389100"/>
            <a:ext cx="1485900" cy="736600"/>
          </a:xfrm>
          <a:prstGeom prst="rect">
            <a:avLst/>
          </a:prstGeom>
        </p:spPr>
        <p:txBody>
          <a:bodyPr wrap="square" lIns="0" tIns="12700" rIns="0" bIns="0" rtlCol="0" vert="horz">
            <a:spAutoFit/>
          </a:bodyPr>
          <a:lstStyle/>
          <a:p>
            <a:pPr marL="330200" indent="-317500">
              <a:lnSpc>
                <a:spcPct val="100000"/>
              </a:lnSpc>
              <a:spcBef>
                <a:spcPts val="100"/>
              </a:spcBef>
              <a:buChar char="□"/>
              <a:tabLst>
                <a:tab pos="330200" algn="l"/>
              </a:tabLst>
            </a:pPr>
            <a:r>
              <a:rPr dirty="0" sz="1500">
                <a:latin typeface="宋体"/>
                <a:cs typeface="宋体"/>
              </a:rPr>
              <a:t>结算情况简报</a:t>
            </a:r>
            <a:endParaRPr sz="1500">
              <a:latin typeface="宋体"/>
              <a:cs typeface="宋体"/>
            </a:endParaRPr>
          </a:p>
          <a:p>
            <a:pPr>
              <a:lnSpc>
                <a:spcPct val="100000"/>
              </a:lnSpc>
              <a:spcBef>
                <a:spcPts val="45"/>
              </a:spcBef>
              <a:buFont typeface=""/>
              <a:buChar char="□"/>
            </a:pPr>
            <a:endParaRPr sz="1700">
              <a:latin typeface="Times New Roman"/>
              <a:cs typeface="Times New Roman"/>
            </a:endParaRPr>
          </a:p>
          <a:p>
            <a:pPr marL="330200" indent="-317500">
              <a:lnSpc>
                <a:spcPct val="100000"/>
              </a:lnSpc>
              <a:buChar char="□"/>
              <a:tabLst>
                <a:tab pos="330200" algn="l"/>
              </a:tabLst>
            </a:pPr>
            <a:r>
              <a:rPr dirty="0" sz="1500">
                <a:latin typeface="宋体"/>
                <a:cs typeface="宋体"/>
              </a:rPr>
              <a:t>结算责任状</a:t>
            </a:r>
            <a:endParaRPr sz="1500">
              <a:latin typeface="宋体"/>
              <a:cs typeface="宋体"/>
            </a:endParaRPr>
          </a:p>
        </p:txBody>
      </p:sp>
      <p:sp>
        <p:nvSpPr>
          <p:cNvPr id="18" name="object 18"/>
          <p:cNvSpPr txBox="1"/>
          <p:nvPr/>
        </p:nvSpPr>
        <p:spPr>
          <a:xfrm>
            <a:off x="1816100" y="15328900"/>
            <a:ext cx="1828800" cy="299720"/>
          </a:xfrm>
          <a:prstGeom prst="rect">
            <a:avLst/>
          </a:prstGeom>
        </p:spPr>
        <p:txBody>
          <a:bodyPr wrap="square" lIns="0" tIns="12700" rIns="0" bIns="0" rtlCol="0" vert="horz">
            <a:spAutoFit/>
          </a:bodyPr>
          <a:lstStyle/>
          <a:p>
            <a:pPr marL="12700">
              <a:lnSpc>
                <a:spcPct val="100000"/>
              </a:lnSpc>
              <a:spcBef>
                <a:spcPts val="100"/>
              </a:spcBef>
            </a:pPr>
            <a:r>
              <a:rPr dirty="0" sz="1800" spc="-5">
                <a:latin typeface="Arial"/>
                <a:cs typeface="Arial"/>
              </a:rPr>
              <a:t>4.2</a:t>
            </a:r>
            <a:r>
              <a:rPr dirty="0" sz="1800" spc="310">
                <a:latin typeface="Arial"/>
                <a:cs typeface="Arial"/>
              </a:rPr>
              <a:t> </a:t>
            </a:r>
            <a:r>
              <a:rPr dirty="0" sz="1800">
                <a:latin typeface="宋体"/>
                <a:cs typeface="宋体"/>
              </a:rPr>
              <a:t>工作要点说明</a:t>
            </a:r>
            <a:endParaRPr sz="1800">
              <a:latin typeface="宋体"/>
              <a:cs typeface="宋体"/>
            </a:endParaRPr>
          </a:p>
        </p:txBody>
      </p:sp>
      <p:sp>
        <p:nvSpPr>
          <p:cNvPr id="19" name="object 19"/>
          <p:cNvSpPr txBox="1"/>
          <p:nvPr/>
        </p:nvSpPr>
        <p:spPr>
          <a:xfrm>
            <a:off x="2247900" y="5092700"/>
            <a:ext cx="11684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项目商务策划</a:t>
            </a:r>
            <a:endParaRPr sz="1500">
              <a:latin typeface="宋体"/>
              <a:cs typeface="宋体"/>
            </a:endParaRPr>
          </a:p>
        </p:txBody>
      </p:sp>
      <p:sp>
        <p:nvSpPr>
          <p:cNvPr id="20" name="object 20"/>
          <p:cNvSpPr txBox="1"/>
          <p:nvPr/>
        </p:nvSpPr>
        <p:spPr>
          <a:xfrm>
            <a:off x="2514600" y="9105900"/>
            <a:ext cx="7874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成本管理</a:t>
            </a:r>
            <a:endParaRPr sz="1500">
              <a:latin typeface="宋体"/>
              <a:cs typeface="宋体"/>
            </a:endParaRPr>
          </a:p>
        </p:txBody>
      </p:sp>
      <p:sp>
        <p:nvSpPr>
          <p:cNvPr id="21" name="object 21"/>
          <p:cNvSpPr txBox="1"/>
          <p:nvPr/>
        </p:nvSpPr>
        <p:spPr>
          <a:xfrm>
            <a:off x="2514600" y="13195300"/>
            <a:ext cx="7874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工程结算</a:t>
            </a:r>
            <a:endParaRPr sz="1500">
              <a:latin typeface="宋体"/>
              <a:cs typeface="宋体"/>
            </a:endParaRPr>
          </a:p>
        </p:txBody>
      </p:sp>
      <p:sp>
        <p:nvSpPr>
          <p:cNvPr id="22" name="object 22"/>
          <p:cNvSpPr txBox="1"/>
          <p:nvPr/>
        </p:nvSpPr>
        <p:spPr>
          <a:xfrm>
            <a:off x="8458200" y="3048000"/>
            <a:ext cx="17399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工作要点或输出文件</a:t>
            </a:r>
            <a:endParaRPr sz="1500">
              <a:latin typeface="宋体"/>
              <a:cs typeface="宋体"/>
            </a:endParaRPr>
          </a:p>
        </p:txBody>
      </p:sp>
      <p:sp>
        <p:nvSpPr>
          <p:cNvPr id="23" name="object 23"/>
          <p:cNvSpPr txBox="1"/>
          <p:nvPr/>
        </p:nvSpPr>
        <p:spPr>
          <a:xfrm>
            <a:off x="1816100" y="1430019"/>
            <a:ext cx="4724400" cy="1871980"/>
          </a:xfrm>
          <a:prstGeom prst="rect">
            <a:avLst/>
          </a:prstGeom>
        </p:spPr>
        <p:txBody>
          <a:bodyPr wrap="square" lIns="0" tIns="170180" rIns="0" bIns="0" rtlCol="0" vert="horz">
            <a:spAutoFit/>
          </a:bodyPr>
          <a:lstStyle/>
          <a:p>
            <a:pPr marL="12700">
              <a:lnSpc>
                <a:spcPct val="100000"/>
              </a:lnSpc>
              <a:spcBef>
                <a:spcPts val="1340"/>
              </a:spcBef>
              <a:tabLst>
                <a:tab pos="685165" algn="l"/>
              </a:tabLst>
            </a:pPr>
            <a:r>
              <a:rPr dirty="0" sz="1800" spc="-5">
                <a:latin typeface="Arial"/>
                <a:cs typeface="Arial"/>
              </a:rPr>
              <a:t>3.3.7	</a:t>
            </a:r>
            <a:r>
              <a:rPr dirty="0" sz="1800">
                <a:latin typeface="宋体"/>
                <a:cs typeface="宋体"/>
              </a:rPr>
              <a:t>负责工程结算书的编制和结算工作。</a:t>
            </a:r>
            <a:endParaRPr sz="1800">
              <a:latin typeface="宋体"/>
              <a:cs typeface="宋体"/>
            </a:endParaRPr>
          </a:p>
          <a:p>
            <a:pPr marL="12700">
              <a:lnSpc>
                <a:spcPct val="100000"/>
              </a:lnSpc>
              <a:spcBef>
                <a:spcPts val="1240"/>
              </a:spcBef>
              <a:tabLst>
                <a:tab pos="380365" algn="l"/>
              </a:tabLst>
            </a:pPr>
            <a:r>
              <a:rPr dirty="0" sz="1800">
                <a:latin typeface="Arial"/>
                <a:cs typeface="Arial"/>
              </a:rPr>
              <a:t>4	</a:t>
            </a:r>
            <a:r>
              <a:rPr dirty="0" sz="1800">
                <a:latin typeface="宋体"/>
                <a:cs typeface="宋体"/>
              </a:rPr>
              <a:t>工作流程及要点</a:t>
            </a:r>
            <a:endParaRPr sz="1800">
              <a:latin typeface="宋体"/>
              <a:cs typeface="宋体"/>
            </a:endParaRPr>
          </a:p>
          <a:p>
            <a:pPr marL="12700">
              <a:lnSpc>
                <a:spcPct val="100000"/>
              </a:lnSpc>
              <a:spcBef>
                <a:spcPts val="1240"/>
              </a:spcBef>
            </a:pPr>
            <a:r>
              <a:rPr dirty="0" sz="1800" spc="-5">
                <a:latin typeface="Arial"/>
                <a:cs typeface="Arial"/>
              </a:rPr>
              <a:t>4.1</a:t>
            </a:r>
            <a:r>
              <a:rPr dirty="0" sz="1800" spc="390">
                <a:latin typeface="Arial"/>
                <a:cs typeface="Arial"/>
              </a:rPr>
              <a:t> </a:t>
            </a:r>
            <a:r>
              <a:rPr dirty="0" sz="1800">
                <a:latin typeface="宋体"/>
                <a:cs typeface="宋体"/>
              </a:rPr>
              <a:t>工作流程</a:t>
            </a:r>
            <a:endParaRPr sz="1800">
              <a:latin typeface="宋体"/>
              <a:cs typeface="宋体"/>
            </a:endParaRPr>
          </a:p>
          <a:p>
            <a:pPr>
              <a:lnSpc>
                <a:spcPct val="100000"/>
              </a:lnSpc>
              <a:spcBef>
                <a:spcPts val="10"/>
              </a:spcBef>
            </a:pPr>
            <a:endParaRPr sz="2200">
              <a:latin typeface="Times New Roman"/>
              <a:cs typeface="Times New Roman"/>
            </a:endParaRPr>
          </a:p>
          <a:p>
            <a:pPr marL="533400">
              <a:lnSpc>
                <a:spcPct val="100000"/>
              </a:lnSpc>
              <a:tabLst>
                <a:tab pos="3568065" algn="l"/>
              </a:tabLst>
            </a:pPr>
            <a:r>
              <a:rPr dirty="0" sz="1500">
                <a:latin typeface="宋体"/>
                <a:cs typeface="宋体"/>
              </a:rPr>
              <a:t>主工作流程	阶段工作流程</a:t>
            </a:r>
            <a:endParaRPr sz="1500">
              <a:latin typeface="宋体"/>
              <a:cs typeface="宋体"/>
            </a:endParaRPr>
          </a:p>
        </p:txBody>
      </p:sp>
      <p:sp>
        <p:nvSpPr>
          <p:cNvPr id="24" name="object 24"/>
          <p:cNvSpPr txBox="1"/>
          <p:nvPr/>
        </p:nvSpPr>
        <p:spPr>
          <a:xfrm>
            <a:off x="5194300" y="3759200"/>
            <a:ext cx="15494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商务策划书的编制</a:t>
            </a:r>
            <a:endParaRPr sz="1500">
              <a:latin typeface="宋体"/>
              <a:cs typeface="宋体"/>
            </a:endParaRPr>
          </a:p>
        </p:txBody>
      </p:sp>
      <p:sp>
        <p:nvSpPr>
          <p:cNvPr id="25" name="object 25"/>
          <p:cNvSpPr txBox="1"/>
          <p:nvPr/>
        </p:nvSpPr>
        <p:spPr>
          <a:xfrm>
            <a:off x="5308600" y="4597400"/>
            <a:ext cx="13589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商务策划书评审</a:t>
            </a:r>
            <a:endParaRPr sz="1500">
              <a:latin typeface="宋体"/>
              <a:cs typeface="宋体"/>
            </a:endParaRPr>
          </a:p>
        </p:txBody>
      </p:sp>
      <p:sp>
        <p:nvSpPr>
          <p:cNvPr id="26" name="object 26"/>
          <p:cNvSpPr txBox="1"/>
          <p:nvPr/>
        </p:nvSpPr>
        <p:spPr>
          <a:xfrm>
            <a:off x="5295900" y="5448300"/>
            <a:ext cx="13589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商务策划书实施</a:t>
            </a:r>
            <a:endParaRPr sz="1500">
              <a:latin typeface="宋体"/>
              <a:cs typeface="宋体"/>
            </a:endParaRPr>
          </a:p>
        </p:txBody>
      </p:sp>
      <p:sp>
        <p:nvSpPr>
          <p:cNvPr id="27" name="object 27"/>
          <p:cNvSpPr txBox="1"/>
          <p:nvPr/>
        </p:nvSpPr>
        <p:spPr>
          <a:xfrm>
            <a:off x="5295900" y="6311900"/>
            <a:ext cx="13589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商务策划书调整</a:t>
            </a:r>
            <a:endParaRPr sz="1500">
              <a:latin typeface="宋体"/>
              <a:cs typeface="宋体"/>
            </a:endParaRPr>
          </a:p>
        </p:txBody>
      </p:sp>
      <p:sp>
        <p:nvSpPr>
          <p:cNvPr id="28" name="object 28"/>
          <p:cNvSpPr txBox="1"/>
          <p:nvPr/>
        </p:nvSpPr>
        <p:spPr>
          <a:xfrm>
            <a:off x="5727700" y="7073900"/>
            <a:ext cx="7874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成本测算</a:t>
            </a:r>
            <a:endParaRPr sz="1500">
              <a:latin typeface="宋体"/>
              <a:cs typeface="宋体"/>
            </a:endParaRPr>
          </a:p>
        </p:txBody>
      </p:sp>
      <p:sp>
        <p:nvSpPr>
          <p:cNvPr id="29" name="object 29"/>
          <p:cNvSpPr txBox="1"/>
          <p:nvPr/>
        </p:nvSpPr>
        <p:spPr>
          <a:xfrm>
            <a:off x="5727700" y="7988300"/>
            <a:ext cx="7874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成本控制</a:t>
            </a:r>
            <a:endParaRPr sz="1500">
              <a:latin typeface="宋体"/>
              <a:cs typeface="宋体"/>
            </a:endParaRPr>
          </a:p>
        </p:txBody>
      </p:sp>
      <p:sp>
        <p:nvSpPr>
          <p:cNvPr id="30" name="object 30"/>
          <p:cNvSpPr txBox="1"/>
          <p:nvPr/>
        </p:nvSpPr>
        <p:spPr>
          <a:xfrm>
            <a:off x="5727700" y="8902700"/>
            <a:ext cx="7874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成本分析</a:t>
            </a:r>
            <a:endParaRPr sz="1500">
              <a:latin typeface="宋体"/>
              <a:cs typeface="宋体"/>
            </a:endParaRPr>
          </a:p>
        </p:txBody>
      </p:sp>
      <p:sp>
        <p:nvSpPr>
          <p:cNvPr id="31" name="object 31"/>
          <p:cNvSpPr txBox="1"/>
          <p:nvPr/>
        </p:nvSpPr>
        <p:spPr>
          <a:xfrm>
            <a:off x="5727700" y="9817100"/>
            <a:ext cx="7874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成本考核</a:t>
            </a:r>
            <a:endParaRPr sz="1500">
              <a:latin typeface="宋体"/>
              <a:cs typeface="宋体"/>
            </a:endParaRPr>
          </a:p>
        </p:txBody>
      </p:sp>
      <p:sp>
        <p:nvSpPr>
          <p:cNvPr id="32" name="object 32"/>
          <p:cNvSpPr txBox="1"/>
          <p:nvPr/>
        </p:nvSpPr>
        <p:spPr>
          <a:xfrm>
            <a:off x="5575300" y="10744200"/>
            <a:ext cx="1168400" cy="800100"/>
          </a:xfrm>
          <a:prstGeom prst="rect">
            <a:avLst/>
          </a:prstGeom>
        </p:spPr>
        <p:txBody>
          <a:bodyPr wrap="square" lIns="0" tIns="12700" rIns="0" bIns="0" rtlCol="0" vert="horz">
            <a:spAutoFit/>
          </a:bodyPr>
          <a:lstStyle/>
          <a:p>
            <a:pPr algn="ctr" marL="100965">
              <a:lnSpc>
                <a:spcPct val="100000"/>
              </a:lnSpc>
              <a:spcBef>
                <a:spcPts val="100"/>
              </a:spcBef>
            </a:pPr>
            <a:r>
              <a:rPr dirty="0" sz="1500">
                <a:latin typeface="宋体"/>
                <a:cs typeface="宋体"/>
              </a:rPr>
              <a:t>成本还原</a:t>
            </a:r>
            <a:endParaRPr sz="1500">
              <a:latin typeface="宋体"/>
              <a:cs typeface="宋体"/>
            </a:endParaRPr>
          </a:p>
          <a:p>
            <a:pPr>
              <a:lnSpc>
                <a:spcPct val="100000"/>
              </a:lnSpc>
              <a:spcBef>
                <a:spcPts val="25"/>
              </a:spcBef>
            </a:pPr>
            <a:endParaRPr sz="2150">
              <a:latin typeface="Times New Roman"/>
              <a:cs typeface="Times New Roman"/>
            </a:endParaRPr>
          </a:p>
          <a:p>
            <a:pPr algn="ctr">
              <a:lnSpc>
                <a:spcPct val="100000"/>
              </a:lnSpc>
            </a:pPr>
            <a:r>
              <a:rPr dirty="0" sz="1500">
                <a:latin typeface="宋体"/>
                <a:cs typeface="宋体"/>
              </a:rPr>
              <a:t>结算书的编制</a:t>
            </a:r>
            <a:endParaRPr sz="1500">
              <a:latin typeface="宋体"/>
              <a:cs typeface="宋体"/>
            </a:endParaRPr>
          </a:p>
        </p:txBody>
      </p:sp>
      <p:sp>
        <p:nvSpPr>
          <p:cNvPr id="33" name="object 33"/>
          <p:cNvSpPr txBox="1"/>
          <p:nvPr/>
        </p:nvSpPr>
        <p:spPr>
          <a:xfrm>
            <a:off x="5588000" y="12242800"/>
            <a:ext cx="11684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结算书的评审</a:t>
            </a:r>
            <a:endParaRPr sz="1500">
              <a:latin typeface="宋体"/>
              <a:cs typeface="宋体"/>
            </a:endParaRPr>
          </a:p>
        </p:txBody>
      </p:sp>
      <p:sp>
        <p:nvSpPr>
          <p:cNvPr id="34" name="object 34"/>
          <p:cNvSpPr txBox="1"/>
          <p:nvPr/>
        </p:nvSpPr>
        <p:spPr>
          <a:xfrm>
            <a:off x="5689600" y="13195300"/>
            <a:ext cx="9779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结算书报出</a:t>
            </a:r>
            <a:endParaRPr sz="1500">
              <a:latin typeface="宋体"/>
              <a:cs typeface="宋体"/>
            </a:endParaRPr>
          </a:p>
        </p:txBody>
      </p:sp>
      <p:sp>
        <p:nvSpPr>
          <p:cNvPr id="35" name="object 35"/>
          <p:cNvSpPr txBox="1"/>
          <p:nvPr/>
        </p:nvSpPr>
        <p:spPr>
          <a:xfrm>
            <a:off x="6032500" y="14185900"/>
            <a:ext cx="4064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结算</a:t>
            </a:r>
            <a:endParaRPr sz="1500">
              <a:latin typeface="宋体"/>
              <a:cs typeface="宋体"/>
            </a:endParaRPr>
          </a:p>
        </p:txBody>
      </p:sp>
      <p:sp>
        <p:nvSpPr>
          <p:cNvPr id="36" name="object 36"/>
          <p:cNvSpPr txBox="1"/>
          <p:nvPr/>
        </p:nvSpPr>
        <p:spPr>
          <a:xfrm>
            <a:off x="5816600" y="15163800"/>
            <a:ext cx="7874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结算考核</a:t>
            </a:r>
            <a:endParaRPr sz="1500">
              <a:latin typeface="宋体"/>
              <a:cs typeface="宋体"/>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722666" y="2160433"/>
            <a:ext cx="9512666" cy="4914666"/>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4775200" y="2115820"/>
            <a:ext cx="482600" cy="660400"/>
          </a:xfrm>
          <a:prstGeom prst="rect">
            <a:avLst/>
          </a:prstGeom>
        </p:spPr>
        <p:txBody>
          <a:bodyPr wrap="square" lIns="0" tIns="12700" rIns="0" bIns="0" rtlCol="0" vert="horz">
            <a:spAutoFit/>
          </a:bodyPr>
          <a:lstStyle/>
          <a:p>
            <a:pPr marL="12700" marR="5080">
              <a:lnSpc>
                <a:spcPct val="115700"/>
              </a:lnSpc>
              <a:spcBef>
                <a:spcPts val="100"/>
              </a:spcBef>
            </a:pPr>
            <a:r>
              <a:rPr dirty="0" sz="1800">
                <a:latin typeface="宋体"/>
                <a:cs typeface="宋体"/>
              </a:rPr>
              <a:t>投标 情况</a:t>
            </a:r>
            <a:endParaRPr sz="1800">
              <a:latin typeface="宋体"/>
              <a:cs typeface="宋体"/>
            </a:endParaRPr>
          </a:p>
        </p:txBody>
      </p:sp>
      <p:sp>
        <p:nvSpPr>
          <p:cNvPr id="16" name="object 16"/>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94</a:t>
            </a:r>
          </a:p>
        </p:txBody>
      </p:sp>
      <p:sp>
        <p:nvSpPr>
          <p:cNvPr id="4" name="object 4"/>
          <p:cNvSpPr txBox="1"/>
          <p:nvPr/>
        </p:nvSpPr>
        <p:spPr>
          <a:xfrm>
            <a:off x="5613400" y="2324100"/>
            <a:ext cx="9398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策划目标</a:t>
            </a:r>
            <a:endParaRPr sz="1800">
              <a:latin typeface="宋体"/>
              <a:cs typeface="宋体"/>
            </a:endParaRPr>
          </a:p>
        </p:txBody>
      </p:sp>
      <p:sp>
        <p:nvSpPr>
          <p:cNvPr id="5" name="object 5"/>
          <p:cNvSpPr txBox="1"/>
          <p:nvPr/>
        </p:nvSpPr>
        <p:spPr>
          <a:xfrm>
            <a:off x="6845300" y="2324100"/>
            <a:ext cx="11684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拟采取措施</a:t>
            </a:r>
            <a:endParaRPr sz="1800">
              <a:latin typeface="宋体"/>
              <a:cs typeface="宋体"/>
            </a:endParaRPr>
          </a:p>
        </p:txBody>
      </p:sp>
      <p:sp>
        <p:nvSpPr>
          <p:cNvPr id="6" name="object 6"/>
          <p:cNvSpPr txBox="1"/>
          <p:nvPr/>
        </p:nvSpPr>
        <p:spPr>
          <a:xfrm>
            <a:off x="8305800" y="2324100"/>
            <a:ext cx="11684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拟实施时间</a:t>
            </a:r>
            <a:endParaRPr sz="1800">
              <a:latin typeface="宋体"/>
              <a:cs typeface="宋体"/>
            </a:endParaRPr>
          </a:p>
        </p:txBody>
      </p:sp>
      <p:sp>
        <p:nvSpPr>
          <p:cNvPr id="7" name="object 7"/>
          <p:cNvSpPr txBox="1"/>
          <p:nvPr/>
        </p:nvSpPr>
        <p:spPr>
          <a:xfrm>
            <a:off x="9817100" y="2115820"/>
            <a:ext cx="1168400" cy="660400"/>
          </a:xfrm>
          <a:prstGeom prst="rect">
            <a:avLst/>
          </a:prstGeom>
        </p:spPr>
        <p:txBody>
          <a:bodyPr wrap="square" lIns="0" tIns="12700" rIns="0" bIns="0" rtlCol="0" vert="horz">
            <a:spAutoFit/>
          </a:bodyPr>
          <a:lstStyle/>
          <a:p>
            <a:pPr marL="381000" marR="5080" indent="-368300">
              <a:lnSpc>
                <a:spcPct val="115700"/>
              </a:lnSpc>
              <a:spcBef>
                <a:spcPts val="100"/>
              </a:spcBef>
            </a:pPr>
            <a:r>
              <a:rPr dirty="0" sz="1800">
                <a:latin typeface="宋体"/>
                <a:cs typeface="宋体"/>
              </a:rPr>
              <a:t>责任人及配 合人</a:t>
            </a:r>
            <a:endParaRPr sz="1800">
              <a:latin typeface="宋体"/>
              <a:cs typeface="宋体"/>
            </a:endParaRPr>
          </a:p>
        </p:txBody>
      </p:sp>
      <p:sp>
        <p:nvSpPr>
          <p:cNvPr id="8" name="object 8"/>
          <p:cNvSpPr txBox="1"/>
          <p:nvPr/>
        </p:nvSpPr>
        <p:spPr>
          <a:xfrm>
            <a:off x="1816100" y="1625600"/>
            <a:ext cx="2298700" cy="1607820"/>
          </a:xfrm>
          <a:prstGeom prst="rect">
            <a:avLst/>
          </a:prstGeom>
        </p:spPr>
        <p:txBody>
          <a:bodyPr wrap="square" lIns="0" tIns="12700" rIns="0" bIns="0" rtlCol="0" vert="horz">
            <a:spAutoFit/>
          </a:bodyPr>
          <a:lstStyle/>
          <a:p>
            <a:pPr marL="12700">
              <a:lnSpc>
                <a:spcPct val="100000"/>
              </a:lnSpc>
              <a:spcBef>
                <a:spcPts val="100"/>
              </a:spcBef>
            </a:pPr>
            <a:r>
              <a:rPr dirty="0" sz="2200">
                <a:latin typeface="宋体"/>
                <a:cs typeface="宋体"/>
              </a:rPr>
              <a:t>六、策划点分析</a:t>
            </a:r>
            <a:endParaRPr sz="2200">
              <a:latin typeface="宋体"/>
              <a:cs typeface="宋体"/>
            </a:endParaRPr>
          </a:p>
          <a:p>
            <a:pPr marL="292100" marR="5080" indent="-127000">
              <a:lnSpc>
                <a:spcPct val="222200"/>
              </a:lnSpc>
              <a:spcBef>
                <a:spcPts val="220"/>
              </a:spcBef>
              <a:tabLst>
                <a:tab pos="1370965" algn="l"/>
                <a:tab pos="1612265" algn="l"/>
              </a:tabLst>
            </a:pPr>
            <a:r>
              <a:rPr dirty="0" sz="1800">
                <a:latin typeface="宋体"/>
                <a:cs typeface="宋体"/>
              </a:rPr>
              <a:t>序号	策划内容 一		开源</a:t>
            </a:r>
            <a:endParaRPr sz="1800">
              <a:latin typeface="宋体"/>
              <a:cs typeface="宋体"/>
            </a:endParaRPr>
          </a:p>
        </p:txBody>
      </p:sp>
      <p:sp>
        <p:nvSpPr>
          <p:cNvPr id="9" name="object 9"/>
          <p:cNvSpPr txBox="1"/>
          <p:nvPr/>
        </p:nvSpPr>
        <p:spPr>
          <a:xfrm>
            <a:off x="3708400" y="3530600"/>
            <a:ext cx="89535"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Arial"/>
                <a:cs typeface="Arial"/>
              </a:rPr>
              <a:t>,</a:t>
            </a:r>
            <a:endParaRPr sz="1800">
              <a:latin typeface="Arial"/>
              <a:cs typeface="Arial"/>
            </a:endParaRPr>
          </a:p>
        </p:txBody>
      </p:sp>
      <p:sp>
        <p:nvSpPr>
          <p:cNvPr id="10" name="object 10"/>
          <p:cNvSpPr txBox="1"/>
          <p:nvPr/>
        </p:nvSpPr>
        <p:spPr>
          <a:xfrm>
            <a:off x="2095500" y="4140200"/>
            <a:ext cx="2540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二</a:t>
            </a:r>
            <a:endParaRPr sz="1800">
              <a:latin typeface="宋体"/>
              <a:cs typeface="宋体"/>
            </a:endParaRPr>
          </a:p>
        </p:txBody>
      </p:sp>
      <p:sp>
        <p:nvSpPr>
          <p:cNvPr id="11" name="object 11"/>
          <p:cNvSpPr txBox="1"/>
          <p:nvPr/>
        </p:nvSpPr>
        <p:spPr>
          <a:xfrm>
            <a:off x="3416300" y="4140200"/>
            <a:ext cx="4826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节流</a:t>
            </a:r>
            <a:endParaRPr sz="1800">
              <a:latin typeface="宋体"/>
              <a:cs typeface="宋体"/>
            </a:endParaRPr>
          </a:p>
        </p:txBody>
      </p:sp>
      <p:sp>
        <p:nvSpPr>
          <p:cNvPr id="12" name="object 12"/>
          <p:cNvSpPr txBox="1"/>
          <p:nvPr/>
        </p:nvSpPr>
        <p:spPr>
          <a:xfrm>
            <a:off x="3543300" y="4737100"/>
            <a:ext cx="89535"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Arial"/>
                <a:cs typeface="Arial"/>
              </a:rPr>
              <a:t>,</a:t>
            </a:r>
            <a:endParaRPr sz="1800">
              <a:latin typeface="Arial"/>
              <a:cs typeface="Arial"/>
            </a:endParaRPr>
          </a:p>
        </p:txBody>
      </p:sp>
      <p:sp>
        <p:nvSpPr>
          <p:cNvPr id="13" name="object 13"/>
          <p:cNvSpPr txBox="1"/>
          <p:nvPr/>
        </p:nvSpPr>
        <p:spPr>
          <a:xfrm>
            <a:off x="2095500" y="5372100"/>
            <a:ext cx="2540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三</a:t>
            </a:r>
            <a:endParaRPr sz="1800">
              <a:latin typeface="宋体"/>
              <a:cs typeface="宋体"/>
            </a:endParaRPr>
          </a:p>
        </p:txBody>
      </p:sp>
      <p:sp>
        <p:nvSpPr>
          <p:cNvPr id="14" name="object 14"/>
          <p:cNvSpPr txBox="1"/>
          <p:nvPr/>
        </p:nvSpPr>
        <p:spPr>
          <a:xfrm>
            <a:off x="2857500" y="5163820"/>
            <a:ext cx="1625600" cy="1143000"/>
          </a:xfrm>
          <a:prstGeom prst="rect">
            <a:avLst/>
          </a:prstGeom>
        </p:spPr>
        <p:txBody>
          <a:bodyPr wrap="square" lIns="0" tIns="55879" rIns="0" bIns="0" rtlCol="0" vert="horz">
            <a:spAutoFit/>
          </a:bodyPr>
          <a:lstStyle/>
          <a:p>
            <a:pPr algn="ctr" marR="17780">
              <a:lnSpc>
                <a:spcPct val="100000"/>
              </a:lnSpc>
              <a:spcBef>
                <a:spcPts val="439"/>
              </a:spcBef>
            </a:pPr>
            <a:r>
              <a:rPr dirty="0" sz="1800">
                <a:latin typeface="宋体"/>
                <a:cs typeface="宋体"/>
              </a:rPr>
              <a:t>其他</a:t>
            </a:r>
            <a:endParaRPr sz="1800">
              <a:latin typeface="宋体"/>
              <a:cs typeface="宋体"/>
            </a:endParaRPr>
          </a:p>
          <a:p>
            <a:pPr algn="ctr">
              <a:lnSpc>
                <a:spcPct val="100000"/>
              </a:lnSpc>
              <a:spcBef>
                <a:spcPts val="340"/>
              </a:spcBef>
            </a:pPr>
            <a:r>
              <a:rPr dirty="0" sz="1800">
                <a:latin typeface="宋体"/>
                <a:cs typeface="宋体"/>
              </a:rPr>
              <a:t>（风险转嫁等）</a:t>
            </a:r>
            <a:endParaRPr sz="1800">
              <a:latin typeface="宋体"/>
              <a:cs typeface="宋体"/>
            </a:endParaRPr>
          </a:p>
          <a:p>
            <a:pPr algn="ctr" marR="156845">
              <a:lnSpc>
                <a:spcPct val="100000"/>
              </a:lnSpc>
              <a:spcBef>
                <a:spcPts val="1640"/>
              </a:spcBef>
            </a:pPr>
            <a:r>
              <a:rPr dirty="0" sz="1800">
                <a:latin typeface="Arial"/>
                <a:cs typeface="Arial"/>
              </a:rPr>
              <a:t>,</a:t>
            </a:r>
            <a:endParaRPr sz="1800">
              <a:latin typeface="Arial"/>
              <a:cs typeface="Arial"/>
            </a:endParaRPr>
          </a:p>
        </p:txBody>
      </p:sp>
      <p:sp>
        <p:nvSpPr>
          <p:cNvPr id="15" name="object 15"/>
          <p:cNvSpPr txBox="1"/>
          <p:nvPr/>
        </p:nvSpPr>
        <p:spPr>
          <a:xfrm>
            <a:off x="1816100" y="6604000"/>
            <a:ext cx="8051800" cy="1417320"/>
          </a:xfrm>
          <a:prstGeom prst="rect">
            <a:avLst/>
          </a:prstGeom>
        </p:spPr>
        <p:txBody>
          <a:bodyPr wrap="square" lIns="0" tIns="12700" rIns="0" bIns="0" rtlCol="0" vert="horz">
            <a:spAutoFit/>
          </a:bodyPr>
          <a:lstStyle/>
          <a:p>
            <a:pPr marL="1612900">
              <a:lnSpc>
                <a:spcPct val="100000"/>
              </a:lnSpc>
              <a:spcBef>
                <a:spcPts val="100"/>
              </a:spcBef>
            </a:pPr>
            <a:r>
              <a:rPr dirty="0" sz="1800">
                <a:latin typeface="宋体"/>
                <a:cs typeface="宋体"/>
              </a:rPr>
              <a:t>合计</a:t>
            </a:r>
            <a:endParaRPr sz="1800">
              <a:latin typeface="宋体"/>
              <a:cs typeface="宋体"/>
            </a:endParaRPr>
          </a:p>
          <a:p>
            <a:pPr marL="12700" marR="5080">
              <a:lnSpc>
                <a:spcPct val="118100"/>
              </a:lnSpc>
              <a:spcBef>
                <a:spcPts val="1150"/>
              </a:spcBef>
            </a:pPr>
            <a:r>
              <a:rPr dirty="0" sz="1800" spc="200">
                <a:latin typeface="宋体"/>
                <a:cs typeface="宋体"/>
              </a:rPr>
              <a:t>注</a:t>
            </a:r>
            <a:r>
              <a:rPr dirty="0" sz="1800">
                <a:latin typeface="Arial"/>
                <a:cs typeface="Arial"/>
              </a:rPr>
              <a:t>:</a:t>
            </a:r>
            <a:r>
              <a:rPr dirty="0" sz="1800" spc="-140">
                <a:latin typeface="Arial"/>
                <a:cs typeface="Arial"/>
              </a:rPr>
              <a:t> </a:t>
            </a:r>
            <a:r>
              <a:rPr dirty="0" sz="1800">
                <a:latin typeface="宋体"/>
                <a:cs typeface="宋体"/>
              </a:rPr>
              <a:t>“开源”从工程量、综合单价、清单漏项、认质认价、现场签证、索赔、科 技创效等方面分析</a:t>
            </a:r>
            <a:r>
              <a:rPr dirty="0" sz="1800" spc="200">
                <a:latin typeface="宋体"/>
                <a:cs typeface="宋体"/>
              </a:rPr>
              <a:t>。</a:t>
            </a:r>
            <a:r>
              <a:rPr dirty="0" sz="1800">
                <a:latin typeface="宋体"/>
                <a:cs typeface="宋体"/>
              </a:rPr>
              <a:t>“节流”从材料节约、措施费节约、现场经费节约等方面分 析。</a:t>
            </a:r>
            <a:endParaRPr sz="1800">
              <a:latin typeface="宋体"/>
              <a:cs typeface="宋体"/>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709999" y="2160433"/>
            <a:ext cx="8929999" cy="2913333"/>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1816100" y="1625600"/>
            <a:ext cx="3657600" cy="360680"/>
          </a:xfrm>
          <a:prstGeom prst="rect">
            <a:avLst/>
          </a:prstGeom>
        </p:spPr>
        <p:txBody>
          <a:bodyPr wrap="square" lIns="0" tIns="12700" rIns="0" bIns="0" rtlCol="0" vert="horz">
            <a:spAutoFit/>
          </a:bodyPr>
          <a:lstStyle/>
          <a:p>
            <a:pPr marL="12700">
              <a:lnSpc>
                <a:spcPct val="100000"/>
              </a:lnSpc>
              <a:spcBef>
                <a:spcPts val="100"/>
              </a:spcBef>
            </a:pPr>
            <a:r>
              <a:rPr dirty="0" sz="2200">
                <a:latin typeface="宋体"/>
                <a:cs typeface="宋体"/>
              </a:rPr>
              <a:t>七、深化设计及施工方案策划</a:t>
            </a:r>
            <a:endParaRPr sz="2200">
              <a:latin typeface="宋体"/>
              <a:cs typeface="宋体"/>
            </a:endParaRPr>
          </a:p>
        </p:txBody>
      </p:sp>
      <p:sp>
        <p:nvSpPr>
          <p:cNvPr id="10" name="object 10"/>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95</a:t>
            </a:r>
          </a:p>
        </p:txBody>
      </p:sp>
      <p:sp>
        <p:nvSpPr>
          <p:cNvPr id="4" name="object 4"/>
          <p:cNvSpPr txBox="1"/>
          <p:nvPr/>
        </p:nvSpPr>
        <p:spPr>
          <a:xfrm>
            <a:off x="1981200" y="2476500"/>
            <a:ext cx="4826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序号</a:t>
            </a:r>
            <a:endParaRPr sz="1800">
              <a:latin typeface="宋体"/>
              <a:cs typeface="宋体"/>
            </a:endParaRPr>
          </a:p>
        </p:txBody>
      </p:sp>
      <p:sp>
        <p:nvSpPr>
          <p:cNvPr id="5" name="object 5"/>
          <p:cNvSpPr txBox="1"/>
          <p:nvPr/>
        </p:nvSpPr>
        <p:spPr>
          <a:xfrm>
            <a:off x="3213100" y="2476500"/>
            <a:ext cx="9398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方案名称</a:t>
            </a:r>
            <a:endParaRPr sz="1800">
              <a:latin typeface="宋体"/>
              <a:cs typeface="宋体"/>
            </a:endParaRPr>
          </a:p>
        </p:txBody>
      </p:sp>
      <p:sp>
        <p:nvSpPr>
          <p:cNvPr id="6" name="object 6"/>
          <p:cNvSpPr txBox="1"/>
          <p:nvPr/>
        </p:nvSpPr>
        <p:spPr>
          <a:xfrm>
            <a:off x="5003800" y="2255520"/>
            <a:ext cx="1168400" cy="685800"/>
          </a:xfrm>
          <a:prstGeom prst="rect">
            <a:avLst/>
          </a:prstGeom>
        </p:spPr>
        <p:txBody>
          <a:bodyPr wrap="square" lIns="0" tIns="68580" rIns="0" bIns="0" rtlCol="0" vert="horz">
            <a:spAutoFit/>
          </a:bodyPr>
          <a:lstStyle/>
          <a:p>
            <a:pPr algn="ctr" marL="24765">
              <a:lnSpc>
                <a:spcPct val="100000"/>
              </a:lnSpc>
              <a:spcBef>
                <a:spcPts val="540"/>
              </a:spcBef>
            </a:pPr>
            <a:r>
              <a:rPr dirty="0" sz="1800">
                <a:latin typeface="宋体"/>
                <a:cs typeface="宋体"/>
              </a:rPr>
              <a:t>首选方案</a:t>
            </a:r>
            <a:endParaRPr sz="1800">
              <a:latin typeface="宋体"/>
              <a:cs typeface="宋体"/>
            </a:endParaRPr>
          </a:p>
          <a:p>
            <a:pPr algn="ctr">
              <a:lnSpc>
                <a:spcPct val="100000"/>
              </a:lnSpc>
              <a:spcBef>
                <a:spcPts val="440"/>
              </a:spcBef>
            </a:pPr>
            <a:r>
              <a:rPr dirty="0" sz="1800">
                <a:latin typeface="宋体"/>
                <a:cs typeface="宋体"/>
              </a:rPr>
              <a:t>（原方案）</a:t>
            </a:r>
            <a:endParaRPr sz="1800">
              <a:latin typeface="宋体"/>
              <a:cs typeface="宋体"/>
            </a:endParaRPr>
          </a:p>
        </p:txBody>
      </p:sp>
      <p:sp>
        <p:nvSpPr>
          <p:cNvPr id="7" name="object 7"/>
          <p:cNvSpPr txBox="1"/>
          <p:nvPr/>
        </p:nvSpPr>
        <p:spPr>
          <a:xfrm>
            <a:off x="6692900" y="2255520"/>
            <a:ext cx="1625600" cy="685800"/>
          </a:xfrm>
          <a:prstGeom prst="rect">
            <a:avLst/>
          </a:prstGeom>
        </p:spPr>
        <p:txBody>
          <a:bodyPr wrap="square" lIns="0" tIns="68580" rIns="0" bIns="0" rtlCol="0" vert="horz">
            <a:spAutoFit/>
          </a:bodyPr>
          <a:lstStyle/>
          <a:p>
            <a:pPr algn="ctr" marR="17780">
              <a:lnSpc>
                <a:spcPct val="100000"/>
              </a:lnSpc>
              <a:spcBef>
                <a:spcPts val="540"/>
              </a:spcBef>
            </a:pPr>
            <a:r>
              <a:rPr dirty="0" sz="1800">
                <a:latin typeface="宋体"/>
                <a:cs typeface="宋体"/>
              </a:rPr>
              <a:t>备选方案</a:t>
            </a:r>
            <a:endParaRPr sz="1800">
              <a:latin typeface="宋体"/>
              <a:cs typeface="宋体"/>
            </a:endParaRPr>
          </a:p>
          <a:p>
            <a:pPr algn="ctr">
              <a:lnSpc>
                <a:spcPct val="100000"/>
              </a:lnSpc>
              <a:spcBef>
                <a:spcPts val="440"/>
              </a:spcBef>
            </a:pPr>
            <a:r>
              <a:rPr dirty="0" sz="1800">
                <a:latin typeface="宋体"/>
                <a:cs typeface="宋体"/>
              </a:rPr>
              <a:t>（拟采用方案）</a:t>
            </a:r>
            <a:endParaRPr sz="1800">
              <a:latin typeface="宋体"/>
              <a:cs typeface="宋体"/>
            </a:endParaRPr>
          </a:p>
        </p:txBody>
      </p:sp>
      <p:sp>
        <p:nvSpPr>
          <p:cNvPr id="8" name="object 8"/>
          <p:cNvSpPr txBox="1"/>
          <p:nvPr/>
        </p:nvSpPr>
        <p:spPr>
          <a:xfrm>
            <a:off x="9055100" y="2476500"/>
            <a:ext cx="9398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方案比较</a:t>
            </a:r>
            <a:endParaRPr sz="1800">
              <a:latin typeface="宋体"/>
              <a:cs typeface="宋体"/>
            </a:endParaRPr>
          </a:p>
        </p:txBody>
      </p:sp>
      <p:sp>
        <p:nvSpPr>
          <p:cNvPr id="9" name="object 9"/>
          <p:cNvSpPr txBox="1"/>
          <p:nvPr/>
        </p:nvSpPr>
        <p:spPr>
          <a:xfrm>
            <a:off x="2159000" y="3276600"/>
            <a:ext cx="153035" cy="1582420"/>
          </a:xfrm>
          <a:prstGeom prst="rect">
            <a:avLst/>
          </a:prstGeom>
        </p:spPr>
        <p:txBody>
          <a:bodyPr wrap="square" lIns="0" tIns="12700" rIns="0" bIns="0" rtlCol="0" vert="horz">
            <a:spAutoFit/>
          </a:bodyPr>
          <a:lstStyle/>
          <a:p>
            <a:pPr marL="12700">
              <a:lnSpc>
                <a:spcPct val="100000"/>
              </a:lnSpc>
              <a:spcBef>
                <a:spcPts val="100"/>
              </a:spcBef>
            </a:pPr>
            <a:r>
              <a:rPr dirty="0" sz="1800">
                <a:latin typeface="Arial"/>
                <a:cs typeface="Arial"/>
              </a:rPr>
              <a:t>1</a:t>
            </a:r>
            <a:endParaRPr sz="1800">
              <a:latin typeface="Arial"/>
              <a:cs typeface="Arial"/>
            </a:endParaRPr>
          </a:p>
          <a:p>
            <a:pPr>
              <a:lnSpc>
                <a:spcPct val="100000"/>
              </a:lnSpc>
              <a:spcBef>
                <a:spcPts val="20"/>
              </a:spcBef>
            </a:pPr>
            <a:endParaRPr sz="2450">
              <a:latin typeface="Times New Roman"/>
              <a:cs typeface="Times New Roman"/>
            </a:endParaRPr>
          </a:p>
          <a:p>
            <a:pPr marL="12700">
              <a:lnSpc>
                <a:spcPct val="100000"/>
              </a:lnSpc>
            </a:pPr>
            <a:r>
              <a:rPr dirty="0" sz="1800">
                <a:latin typeface="Arial"/>
                <a:cs typeface="Arial"/>
              </a:rPr>
              <a:t>2</a:t>
            </a:r>
            <a:endParaRPr sz="1800">
              <a:latin typeface="Arial"/>
              <a:cs typeface="Arial"/>
            </a:endParaRPr>
          </a:p>
          <a:p>
            <a:pPr>
              <a:lnSpc>
                <a:spcPct val="100000"/>
              </a:lnSpc>
              <a:spcBef>
                <a:spcPts val="10"/>
              </a:spcBef>
            </a:pPr>
            <a:endParaRPr sz="2550">
              <a:latin typeface="Times New Roman"/>
              <a:cs typeface="Times New Roman"/>
            </a:endParaRPr>
          </a:p>
          <a:p>
            <a:pPr marL="12700">
              <a:lnSpc>
                <a:spcPct val="100000"/>
              </a:lnSpc>
            </a:pPr>
            <a:r>
              <a:rPr dirty="0" sz="1800">
                <a:latin typeface="Arial"/>
                <a:cs typeface="Arial"/>
              </a:rPr>
              <a:t>3</a:t>
            </a:r>
            <a:endParaRPr sz="1800">
              <a:latin typeface="Arial"/>
              <a:cs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646666" y="2160433"/>
            <a:ext cx="8853999" cy="3027333"/>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1816100" y="1625600"/>
            <a:ext cx="2819400" cy="360680"/>
          </a:xfrm>
          <a:prstGeom prst="rect">
            <a:avLst/>
          </a:prstGeom>
        </p:spPr>
        <p:txBody>
          <a:bodyPr wrap="square" lIns="0" tIns="12700" rIns="0" bIns="0" rtlCol="0" vert="horz">
            <a:spAutoFit/>
          </a:bodyPr>
          <a:lstStyle/>
          <a:p>
            <a:pPr marL="12700">
              <a:lnSpc>
                <a:spcPct val="100000"/>
              </a:lnSpc>
              <a:spcBef>
                <a:spcPts val="100"/>
              </a:spcBef>
            </a:pPr>
            <a:r>
              <a:rPr dirty="0" sz="2200">
                <a:latin typeface="宋体"/>
                <a:cs typeface="宋体"/>
              </a:rPr>
              <a:t>八、施工管理模式策划</a:t>
            </a:r>
            <a:endParaRPr sz="2200">
              <a:latin typeface="宋体"/>
              <a:cs typeface="宋体"/>
            </a:endParaRPr>
          </a:p>
        </p:txBody>
      </p:sp>
      <p:sp>
        <p:nvSpPr>
          <p:cNvPr id="9" name="object 9"/>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96</a:t>
            </a:r>
          </a:p>
        </p:txBody>
      </p:sp>
      <p:sp>
        <p:nvSpPr>
          <p:cNvPr id="4" name="object 4"/>
          <p:cNvSpPr txBox="1"/>
          <p:nvPr/>
        </p:nvSpPr>
        <p:spPr>
          <a:xfrm>
            <a:off x="1816100" y="2230120"/>
            <a:ext cx="254000" cy="660400"/>
          </a:xfrm>
          <a:prstGeom prst="rect">
            <a:avLst/>
          </a:prstGeom>
        </p:spPr>
        <p:txBody>
          <a:bodyPr wrap="square" lIns="0" tIns="12700" rIns="0" bIns="0" rtlCol="0" vert="horz">
            <a:spAutoFit/>
          </a:bodyPr>
          <a:lstStyle/>
          <a:p>
            <a:pPr marL="12700" marR="5080">
              <a:lnSpc>
                <a:spcPct val="115700"/>
              </a:lnSpc>
              <a:spcBef>
                <a:spcPts val="100"/>
              </a:spcBef>
            </a:pPr>
            <a:r>
              <a:rPr dirty="0" sz="1800">
                <a:latin typeface="宋体"/>
                <a:cs typeface="宋体"/>
              </a:rPr>
              <a:t>序 号</a:t>
            </a:r>
            <a:endParaRPr sz="1800">
              <a:latin typeface="宋体"/>
              <a:cs typeface="宋体"/>
            </a:endParaRPr>
          </a:p>
        </p:txBody>
      </p:sp>
      <p:sp>
        <p:nvSpPr>
          <p:cNvPr id="5" name="object 5"/>
          <p:cNvSpPr txBox="1"/>
          <p:nvPr/>
        </p:nvSpPr>
        <p:spPr>
          <a:xfrm>
            <a:off x="2387600" y="2438400"/>
            <a:ext cx="13970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分包项目名称</a:t>
            </a:r>
            <a:endParaRPr sz="1800">
              <a:latin typeface="宋体"/>
              <a:cs typeface="宋体"/>
            </a:endParaRPr>
          </a:p>
        </p:txBody>
      </p:sp>
      <p:sp>
        <p:nvSpPr>
          <p:cNvPr id="6" name="object 6"/>
          <p:cNvSpPr txBox="1"/>
          <p:nvPr/>
        </p:nvSpPr>
        <p:spPr>
          <a:xfrm>
            <a:off x="4089400" y="2230120"/>
            <a:ext cx="3771900" cy="660400"/>
          </a:xfrm>
          <a:prstGeom prst="rect">
            <a:avLst/>
          </a:prstGeom>
        </p:spPr>
        <p:txBody>
          <a:bodyPr wrap="square" lIns="0" tIns="12700" rIns="0" bIns="0" rtlCol="0" vert="horz">
            <a:spAutoFit/>
          </a:bodyPr>
          <a:lstStyle/>
          <a:p>
            <a:pPr marL="12700" marR="5080">
              <a:lnSpc>
                <a:spcPct val="115700"/>
              </a:lnSpc>
              <a:spcBef>
                <a:spcPts val="100"/>
              </a:spcBef>
              <a:tabLst>
                <a:tab pos="1282065" algn="l"/>
                <a:tab pos="2412365" algn="l"/>
                <a:tab pos="3301365" algn="l"/>
              </a:tabLst>
            </a:pPr>
            <a:r>
              <a:rPr dirty="0" sz="1800">
                <a:latin typeface="宋体"/>
                <a:cs typeface="宋体"/>
              </a:rPr>
              <a:t>投</a:t>
            </a:r>
            <a:r>
              <a:rPr dirty="0" sz="1800" spc="100">
                <a:latin typeface="宋体"/>
                <a:cs typeface="宋体"/>
              </a:rPr>
              <a:t> </a:t>
            </a:r>
            <a:r>
              <a:rPr dirty="0" sz="1800">
                <a:latin typeface="宋体"/>
                <a:cs typeface="宋体"/>
              </a:rPr>
              <a:t>标 报	分包签	盈亏	应对 价收入	约价格	分析	措施</a:t>
            </a:r>
            <a:endParaRPr sz="1800">
              <a:latin typeface="宋体"/>
              <a:cs typeface="宋体"/>
            </a:endParaRPr>
          </a:p>
        </p:txBody>
      </p:sp>
      <p:sp>
        <p:nvSpPr>
          <p:cNvPr id="7" name="object 7"/>
          <p:cNvSpPr txBox="1"/>
          <p:nvPr/>
        </p:nvSpPr>
        <p:spPr>
          <a:xfrm>
            <a:off x="8280400" y="2438400"/>
            <a:ext cx="2032000" cy="299720"/>
          </a:xfrm>
          <a:prstGeom prst="rect">
            <a:avLst/>
          </a:prstGeom>
        </p:spPr>
        <p:txBody>
          <a:bodyPr wrap="square" lIns="0" tIns="12700" rIns="0" bIns="0" rtlCol="0" vert="horz">
            <a:spAutoFit/>
          </a:bodyPr>
          <a:lstStyle/>
          <a:p>
            <a:pPr marL="12700">
              <a:lnSpc>
                <a:spcPct val="100000"/>
              </a:lnSpc>
              <a:spcBef>
                <a:spcPts val="100"/>
              </a:spcBef>
              <a:tabLst>
                <a:tab pos="1104265" algn="l"/>
              </a:tabLst>
            </a:pPr>
            <a:r>
              <a:rPr dirty="0" sz="1800">
                <a:latin typeface="宋体"/>
                <a:cs typeface="宋体"/>
              </a:rPr>
              <a:t>责任人	招标时间</a:t>
            </a:r>
            <a:endParaRPr sz="1800">
              <a:latin typeface="宋体"/>
              <a:cs typeface="宋体"/>
            </a:endParaRPr>
          </a:p>
        </p:txBody>
      </p:sp>
      <p:sp>
        <p:nvSpPr>
          <p:cNvPr id="8" name="object 8"/>
          <p:cNvSpPr txBox="1"/>
          <p:nvPr/>
        </p:nvSpPr>
        <p:spPr>
          <a:xfrm>
            <a:off x="1892300" y="3225800"/>
            <a:ext cx="153035" cy="1709420"/>
          </a:xfrm>
          <a:prstGeom prst="rect">
            <a:avLst/>
          </a:prstGeom>
        </p:spPr>
        <p:txBody>
          <a:bodyPr wrap="square" lIns="0" tIns="12700" rIns="0" bIns="0" rtlCol="0" vert="horz">
            <a:spAutoFit/>
          </a:bodyPr>
          <a:lstStyle/>
          <a:p>
            <a:pPr marL="12700">
              <a:lnSpc>
                <a:spcPct val="100000"/>
              </a:lnSpc>
              <a:spcBef>
                <a:spcPts val="100"/>
              </a:spcBef>
            </a:pPr>
            <a:r>
              <a:rPr dirty="0" sz="1800">
                <a:latin typeface="Arial"/>
                <a:cs typeface="Arial"/>
              </a:rPr>
              <a:t>1</a:t>
            </a:r>
            <a:endParaRPr sz="1800">
              <a:latin typeface="Arial"/>
              <a:cs typeface="Arial"/>
            </a:endParaRPr>
          </a:p>
          <a:p>
            <a:pPr>
              <a:lnSpc>
                <a:spcPct val="100000"/>
              </a:lnSpc>
              <a:spcBef>
                <a:spcPts val="45"/>
              </a:spcBef>
            </a:pPr>
            <a:endParaRPr sz="2950">
              <a:latin typeface="Times New Roman"/>
              <a:cs typeface="Times New Roman"/>
            </a:endParaRPr>
          </a:p>
          <a:p>
            <a:pPr marL="12700">
              <a:lnSpc>
                <a:spcPct val="100000"/>
              </a:lnSpc>
            </a:pPr>
            <a:r>
              <a:rPr dirty="0" sz="1800">
                <a:latin typeface="Arial"/>
                <a:cs typeface="Arial"/>
              </a:rPr>
              <a:t>2</a:t>
            </a:r>
            <a:endParaRPr sz="1800">
              <a:latin typeface="Arial"/>
              <a:cs typeface="Arial"/>
            </a:endParaRPr>
          </a:p>
          <a:p>
            <a:pPr>
              <a:lnSpc>
                <a:spcPct val="100000"/>
              </a:lnSpc>
              <a:spcBef>
                <a:spcPts val="5"/>
              </a:spcBef>
            </a:pPr>
            <a:endParaRPr sz="2900">
              <a:latin typeface="Times New Roman"/>
              <a:cs typeface="Times New Roman"/>
            </a:endParaRPr>
          </a:p>
          <a:p>
            <a:pPr marL="12700">
              <a:lnSpc>
                <a:spcPct val="100000"/>
              </a:lnSpc>
            </a:pPr>
            <a:r>
              <a:rPr dirty="0" sz="1800">
                <a:latin typeface="Arial"/>
                <a:cs typeface="Arial"/>
              </a:rPr>
              <a:t>3</a:t>
            </a:r>
            <a:endParaRPr sz="1800">
              <a:latin typeface="Arial"/>
              <a:cs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823999" y="3097766"/>
            <a:ext cx="8777999" cy="4268666"/>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1816100" y="1625600"/>
            <a:ext cx="5969000" cy="995680"/>
          </a:xfrm>
          <a:prstGeom prst="rect">
            <a:avLst/>
          </a:prstGeom>
        </p:spPr>
        <p:txBody>
          <a:bodyPr wrap="square" lIns="0" tIns="12700" rIns="0" bIns="0" rtlCol="0" vert="horz">
            <a:spAutoFit/>
          </a:bodyPr>
          <a:lstStyle/>
          <a:p>
            <a:pPr marL="12700">
              <a:lnSpc>
                <a:spcPct val="100000"/>
              </a:lnSpc>
              <a:spcBef>
                <a:spcPts val="100"/>
              </a:spcBef>
            </a:pPr>
            <a:r>
              <a:rPr dirty="0" sz="2200">
                <a:latin typeface="宋体"/>
                <a:cs typeface="宋体"/>
              </a:rPr>
              <a:t>九、</a:t>
            </a:r>
            <a:r>
              <a:rPr dirty="0" sz="2200" spc="490">
                <a:latin typeface="宋体"/>
                <a:cs typeface="宋体"/>
              </a:rPr>
              <a:t> </a:t>
            </a:r>
            <a:r>
              <a:rPr dirty="0" sz="2200">
                <a:latin typeface="宋体"/>
                <a:cs typeface="宋体"/>
              </a:rPr>
              <a:t>动态实施情况表</a:t>
            </a:r>
            <a:endParaRPr sz="2200">
              <a:latin typeface="宋体"/>
              <a:cs typeface="宋体"/>
            </a:endParaRPr>
          </a:p>
          <a:p>
            <a:pPr>
              <a:lnSpc>
                <a:spcPct val="100000"/>
              </a:lnSpc>
            </a:pPr>
            <a:endParaRPr sz="2050">
              <a:latin typeface="Times New Roman"/>
              <a:cs typeface="Times New Roman"/>
            </a:endParaRPr>
          </a:p>
          <a:p>
            <a:pPr marL="2882900">
              <a:lnSpc>
                <a:spcPct val="100000"/>
              </a:lnSpc>
            </a:pPr>
            <a:r>
              <a:rPr dirty="0" sz="2200">
                <a:latin typeface="宋体"/>
                <a:cs typeface="宋体"/>
              </a:rPr>
              <a:t>策划动态实施情况汇总表</a:t>
            </a:r>
            <a:endParaRPr sz="2200">
              <a:latin typeface="宋体"/>
              <a:cs typeface="宋体"/>
            </a:endParaRPr>
          </a:p>
        </p:txBody>
      </p:sp>
      <p:sp>
        <p:nvSpPr>
          <p:cNvPr id="17" name="object 17"/>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97</a:t>
            </a:r>
          </a:p>
        </p:txBody>
      </p:sp>
      <p:sp>
        <p:nvSpPr>
          <p:cNvPr id="4" name="object 4"/>
          <p:cNvSpPr txBox="1"/>
          <p:nvPr/>
        </p:nvSpPr>
        <p:spPr>
          <a:xfrm>
            <a:off x="1993900" y="3187700"/>
            <a:ext cx="215900" cy="685800"/>
          </a:xfrm>
          <a:prstGeom prst="rect">
            <a:avLst/>
          </a:prstGeom>
        </p:spPr>
        <p:txBody>
          <a:bodyPr wrap="square" lIns="0" tIns="12700" rIns="0" bIns="0" rtlCol="0" vert="horz">
            <a:spAutoFit/>
          </a:bodyPr>
          <a:lstStyle/>
          <a:p>
            <a:pPr marL="12700" marR="5080">
              <a:lnSpc>
                <a:spcPct val="144400"/>
              </a:lnSpc>
              <a:spcBef>
                <a:spcPts val="100"/>
              </a:spcBef>
            </a:pPr>
            <a:r>
              <a:rPr dirty="0" sz="1500">
                <a:latin typeface="宋体"/>
                <a:cs typeface="宋体"/>
              </a:rPr>
              <a:t>序 号</a:t>
            </a:r>
            <a:endParaRPr sz="1500">
              <a:latin typeface="宋体"/>
              <a:cs typeface="宋体"/>
            </a:endParaRPr>
          </a:p>
        </p:txBody>
      </p:sp>
      <p:sp>
        <p:nvSpPr>
          <p:cNvPr id="5" name="object 5"/>
          <p:cNvSpPr txBox="1"/>
          <p:nvPr/>
        </p:nvSpPr>
        <p:spPr>
          <a:xfrm>
            <a:off x="2616200" y="3187700"/>
            <a:ext cx="596900" cy="685800"/>
          </a:xfrm>
          <a:prstGeom prst="rect">
            <a:avLst/>
          </a:prstGeom>
        </p:spPr>
        <p:txBody>
          <a:bodyPr wrap="square" lIns="0" tIns="12700" rIns="0" bIns="0" rtlCol="0" vert="horz">
            <a:spAutoFit/>
          </a:bodyPr>
          <a:lstStyle/>
          <a:p>
            <a:pPr marL="215900" marR="5080" indent="-203200">
              <a:lnSpc>
                <a:spcPct val="144400"/>
              </a:lnSpc>
              <a:spcBef>
                <a:spcPts val="100"/>
              </a:spcBef>
            </a:pPr>
            <a:r>
              <a:rPr dirty="0" sz="1500">
                <a:latin typeface="宋体"/>
                <a:cs typeface="宋体"/>
              </a:rPr>
              <a:t>策划内 容</a:t>
            </a:r>
            <a:endParaRPr sz="1500">
              <a:latin typeface="宋体"/>
              <a:cs typeface="宋体"/>
            </a:endParaRPr>
          </a:p>
        </p:txBody>
      </p:sp>
      <p:sp>
        <p:nvSpPr>
          <p:cNvPr id="6" name="object 6"/>
          <p:cNvSpPr txBox="1"/>
          <p:nvPr/>
        </p:nvSpPr>
        <p:spPr>
          <a:xfrm>
            <a:off x="3619500" y="3187700"/>
            <a:ext cx="406400" cy="685800"/>
          </a:xfrm>
          <a:prstGeom prst="rect">
            <a:avLst/>
          </a:prstGeom>
        </p:spPr>
        <p:txBody>
          <a:bodyPr wrap="square" lIns="0" tIns="12700" rIns="0" bIns="0" rtlCol="0" vert="horz">
            <a:spAutoFit/>
          </a:bodyPr>
          <a:lstStyle/>
          <a:p>
            <a:pPr marL="12700" marR="5080">
              <a:lnSpc>
                <a:spcPct val="144400"/>
              </a:lnSpc>
              <a:spcBef>
                <a:spcPts val="100"/>
              </a:spcBef>
            </a:pPr>
            <a:r>
              <a:rPr dirty="0" sz="1500">
                <a:latin typeface="宋体"/>
                <a:cs typeface="宋体"/>
              </a:rPr>
              <a:t>策划 类型</a:t>
            </a:r>
            <a:endParaRPr sz="1500">
              <a:latin typeface="宋体"/>
              <a:cs typeface="宋体"/>
            </a:endParaRPr>
          </a:p>
        </p:txBody>
      </p:sp>
      <p:sp>
        <p:nvSpPr>
          <p:cNvPr id="7" name="object 7"/>
          <p:cNvSpPr txBox="1"/>
          <p:nvPr/>
        </p:nvSpPr>
        <p:spPr>
          <a:xfrm>
            <a:off x="4419600" y="3187700"/>
            <a:ext cx="787400" cy="685800"/>
          </a:xfrm>
          <a:prstGeom prst="rect">
            <a:avLst/>
          </a:prstGeom>
        </p:spPr>
        <p:txBody>
          <a:bodyPr wrap="square" lIns="0" tIns="12700" rIns="0" bIns="0" rtlCol="0" vert="horz">
            <a:spAutoFit/>
          </a:bodyPr>
          <a:lstStyle/>
          <a:p>
            <a:pPr marL="12700" marR="5080" indent="215900">
              <a:lnSpc>
                <a:spcPct val="144400"/>
              </a:lnSpc>
              <a:spcBef>
                <a:spcPts val="100"/>
              </a:spcBef>
            </a:pPr>
            <a:r>
              <a:rPr dirty="0" sz="1500">
                <a:latin typeface="宋体"/>
                <a:cs typeface="宋体"/>
              </a:rPr>
              <a:t>策划 预期目标</a:t>
            </a:r>
            <a:endParaRPr sz="1500">
              <a:latin typeface="宋体"/>
              <a:cs typeface="宋体"/>
            </a:endParaRPr>
          </a:p>
        </p:txBody>
      </p:sp>
      <p:sp>
        <p:nvSpPr>
          <p:cNvPr id="8" name="object 8"/>
          <p:cNvSpPr txBox="1"/>
          <p:nvPr/>
        </p:nvSpPr>
        <p:spPr>
          <a:xfrm>
            <a:off x="6858000" y="3187700"/>
            <a:ext cx="406400" cy="685800"/>
          </a:xfrm>
          <a:prstGeom prst="rect">
            <a:avLst/>
          </a:prstGeom>
        </p:spPr>
        <p:txBody>
          <a:bodyPr wrap="square" lIns="0" tIns="12700" rIns="0" bIns="0" rtlCol="0" vert="horz">
            <a:spAutoFit/>
          </a:bodyPr>
          <a:lstStyle/>
          <a:p>
            <a:pPr marL="12700" marR="5080">
              <a:lnSpc>
                <a:spcPct val="144400"/>
              </a:lnSpc>
              <a:spcBef>
                <a:spcPts val="100"/>
              </a:spcBef>
            </a:pPr>
            <a:r>
              <a:rPr dirty="0" sz="1500">
                <a:latin typeface="宋体"/>
                <a:cs typeface="宋体"/>
              </a:rPr>
              <a:t>实施 状态</a:t>
            </a:r>
            <a:endParaRPr sz="1500">
              <a:latin typeface="宋体"/>
              <a:cs typeface="宋体"/>
            </a:endParaRPr>
          </a:p>
        </p:txBody>
      </p:sp>
      <p:sp>
        <p:nvSpPr>
          <p:cNvPr id="9" name="object 9"/>
          <p:cNvSpPr txBox="1"/>
          <p:nvPr/>
        </p:nvSpPr>
        <p:spPr>
          <a:xfrm>
            <a:off x="7924800" y="3187700"/>
            <a:ext cx="406400" cy="685800"/>
          </a:xfrm>
          <a:prstGeom prst="rect">
            <a:avLst/>
          </a:prstGeom>
        </p:spPr>
        <p:txBody>
          <a:bodyPr wrap="square" lIns="0" tIns="12700" rIns="0" bIns="0" rtlCol="0" vert="horz">
            <a:spAutoFit/>
          </a:bodyPr>
          <a:lstStyle/>
          <a:p>
            <a:pPr marL="12700" marR="5080">
              <a:lnSpc>
                <a:spcPct val="144400"/>
              </a:lnSpc>
              <a:spcBef>
                <a:spcPts val="100"/>
              </a:spcBef>
            </a:pPr>
            <a:r>
              <a:rPr dirty="0" sz="1500">
                <a:latin typeface="宋体"/>
                <a:cs typeface="宋体"/>
              </a:rPr>
              <a:t>完成 时间</a:t>
            </a:r>
            <a:endParaRPr sz="1500">
              <a:latin typeface="宋体"/>
              <a:cs typeface="宋体"/>
            </a:endParaRPr>
          </a:p>
        </p:txBody>
      </p:sp>
      <p:sp>
        <p:nvSpPr>
          <p:cNvPr id="10" name="object 10"/>
          <p:cNvSpPr txBox="1"/>
          <p:nvPr/>
        </p:nvSpPr>
        <p:spPr>
          <a:xfrm>
            <a:off x="8991600" y="3187700"/>
            <a:ext cx="406400" cy="685800"/>
          </a:xfrm>
          <a:prstGeom prst="rect">
            <a:avLst/>
          </a:prstGeom>
        </p:spPr>
        <p:txBody>
          <a:bodyPr wrap="square" lIns="0" tIns="12700" rIns="0" bIns="0" rtlCol="0" vert="horz">
            <a:spAutoFit/>
          </a:bodyPr>
          <a:lstStyle/>
          <a:p>
            <a:pPr marL="12700" marR="5080">
              <a:lnSpc>
                <a:spcPct val="144400"/>
              </a:lnSpc>
              <a:spcBef>
                <a:spcPts val="100"/>
              </a:spcBef>
            </a:pPr>
            <a:r>
              <a:rPr dirty="0" sz="1500">
                <a:latin typeface="宋体"/>
                <a:cs typeface="宋体"/>
              </a:rPr>
              <a:t>实施 效果</a:t>
            </a:r>
            <a:endParaRPr sz="1500">
              <a:latin typeface="宋体"/>
              <a:cs typeface="宋体"/>
            </a:endParaRPr>
          </a:p>
        </p:txBody>
      </p:sp>
      <p:sp>
        <p:nvSpPr>
          <p:cNvPr id="11" name="object 11"/>
          <p:cNvSpPr txBox="1"/>
          <p:nvPr/>
        </p:nvSpPr>
        <p:spPr>
          <a:xfrm>
            <a:off x="9956800" y="3454400"/>
            <a:ext cx="4064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备注</a:t>
            </a:r>
            <a:endParaRPr sz="1500">
              <a:latin typeface="宋体"/>
              <a:cs typeface="宋体"/>
            </a:endParaRPr>
          </a:p>
        </p:txBody>
      </p:sp>
      <p:sp>
        <p:nvSpPr>
          <p:cNvPr id="12" name="object 12"/>
          <p:cNvSpPr txBox="1"/>
          <p:nvPr/>
        </p:nvSpPr>
        <p:spPr>
          <a:xfrm>
            <a:off x="2057400" y="4178300"/>
            <a:ext cx="131445"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Arial"/>
                <a:cs typeface="Arial"/>
              </a:rPr>
              <a:t>1</a:t>
            </a:r>
            <a:endParaRPr sz="1500">
              <a:latin typeface="Arial"/>
              <a:cs typeface="Arial"/>
            </a:endParaRPr>
          </a:p>
        </p:txBody>
      </p:sp>
      <p:sp>
        <p:nvSpPr>
          <p:cNvPr id="13" name="object 13"/>
          <p:cNvSpPr txBox="1"/>
          <p:nvPr/>
        </p:nvSpPr>
        <p:spPr>
          <a:xfrm>
            <a:off x="5638800" y="3048000"/>
            <a:ext cx="764540" cy="1955800"/>
          </a:xfrm>
          <a:prstGeom prst="rect">
            <a:avLst/>
          </a:prstGeom>
        </p:spPr>
        <p:txBody>
          <a:bodyPr wrap="square" lIns="0" tIns="12700" rIns="0" bIns="0" rtlCol="0" vert="horz">
            <a:spAutoFit/>
          </a:bodyPr>
          <a:lstStyle/>
          <a:p>
            <a:pPr algn="just" marL="177800" marR="197485">
              <a:lnSpc>
                <a:spcPct val="138900"/>
              </a:lnSpc>
              <a:spcBef>
                <a:spcPts val="100"/>
              </a:spcBef>
            </a:pPr>
            <a:r>
              <a:rPr dirty="0" sz="1500">
                <a:latin typeface="宋体"/>
                <a:cs typeface="宋体"/>
              </a:rPr>
              <a:t>计划 实施 时间</a:t>
            </a:r>
            <a:endParaRPr sz="1500">
              <a:latin typeface="宋体"/>
              <a:cs typeface="宋体"/>
            </a:endParaRPr>
          </a:p>
          <a:p>
            <a:pPr marL="63500">
              <a:lnSpc>
                <a:spcPct val="100000"/>
              </a:lnSpc>
              <a:spcBef>
                <a:spcPts val="800"/>
              </a:spcBef>
            </a:pPr>
            <a:r>
              <a:rPr dirty="0" sz="1500">
                <a:latin typeface="Arial"/>
                <a:cs typeface="Arial"/>
              </a:rPr>
              <a:t>XXXX.X</a:t>
            </a:r>
            <a:endParaRPr sz="1500">
              <a:latin typeface="Arial"/>
              <a:cs typeface="Arial"/>
            </a:endParaRPr>
          </a:p>
          <a:p>
            <a:pPr algn="ctr" marR="32384">
              <a:lnSpc>
                <a:spcPct val="100000"/>
              </a:lnSpc>
              <a:spcBef>
                <a:spcPts val="800"/>
              </a:spcBef>
            </a:pPr>
            <a:r>
              <a:rPr dirty="0" sz="1500">
                <a:latin typeface="Arial"/>
                <a:cs typeface="Arial"/>
              </a:rPr>
              <a:t>(</a:t>
            </a:r>
            <a:r>
              <a:rPr dirty="0" sz="1500" spc="-55">
                <a:latin typeface="Arial"/>
                <a:cs typeface="Arial"/>
              </a:rPr>
              <a:t> </a:t>
            </a:r>
            <a:r>
              <a:rPr dirty="0" sz="1500">
                <a:latin typeface="宋体"/>
                <a:cs typeface="宋体"/>
              </a:rPr>
              <a:t>例：</a:t>
            </a:r>
            <a:endParaRPr sz="1500">
              <a:latin typeface="宋体"/>
              <a:cs typeface="宋体"/>
            </a:endParaRPr>
          </a:p>
          <a:p>
            <a:pPr marL="12700">
              <a:lnSpc>
                <a:spcPct val="100000"/>
              </a:lnSpc>
              <a:spcBef>
                <a:spcPts val="700"/>
              </a:spcBef>
            </a:pPr>
            <a:r>
              <a:rPr dirty="0" sz="1500" spc="-5">
                <a:latin typeface="Arial"/>
                <a:cs typeface="Arial"/>
              </a:rPr>
              <a:t>2011.4)</a:t>
            </a:r>
            <a:endParaRPr sz="1500">
              <a:latin typeface="Arial"/>
              <a:cs typeface="Arial"/>
            </a:endParaRPr>
          </a:p>
        </p:txBody>
      </p:sp>
      <p:sp>
        <p:nvSpPr>
          <p:cNvPr id="14" name="object 14"/>
          <p:cNvSpPr txBox="1"/>
          <p:nvPr/>
        </p:nvSpPr>
        <p:spPr>
          <a:xfrm>
            <a:off x="7810500" y="4432300"/>
            <a:ext cx="71374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Arial"/>
                <a:cs typeface="Arial"/>
              </a:rPr>
              <a:t>XXXX.X</a:t>
            </a:r>
            <a:endParaRPr sz="1500">
              <a:latin typeface="Arial"/>
              <a:cs typeface="Arial"/>
            </a:endParaRPr>
          </a:p>
        </p:txBody>
      </p:sp>
      <p:sp>
        <p:nvSpPr>
          <p:cNvPr id="15" name="object 15"/>
          <p:cNvSpPr txBox="1"/>
          <p:nvPr/>
        </p:nvSpPr>
        <p:spPr>
          <a:xfrm>
            <a:off x="2057400" y="4660900"/>
            <a:ext cx="131445"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Arial"/>
                <a:cs typeface="Arial"/>
              </a:rPr>
              <a:t>2</a:t>
            </a:r>
            <a:endParaRPr sz="1500">
              <a:latin typeface="Arial"/>
              <a:cs typeface="Arial"/>
            </a:endParaRPr>
          </a:p>
        </p:txBody>
      </p:sp>
      <p:sp>
        <p:nvSpPr>
          <p:cNvPr id="16" name="object 16"/>
          <p:cNvSpPr txBox="1"/>
          <p:nvPr/>
        </p:nvSpPr>
        <p:spPr>
          <a:xfrm>
            <a:off x="1816100" y="5143500"/>
            <a:ext cx="7823200" cy="3454400"/>
          </a:xfrm>
          <a:prstGeom prst="rect">
            <a:avLst/>
          </a:prstGeom>
        </p:spPr>
        <p:txBody>
          <a:bodyPr wrap="square" lIns="0" tIns="12700" rIns="0" bIns="0" rtlCol="0" vert="horz">
            <a:spAutoFit/>
          </a:bodyPr>
          <a:lstStyle/>
          <a:p>
            <a:pPr marL="254000">
              <a:lnSpc>
                <a:spcPct val="100000"/>
              </a:lnSpc>
              <a:spcBef>
                <a:spcPts val="100"/>
              </a:spcBef>
            </a:pPr>
            <a:r>
              <a:rPr dirty="0" sz="1500">
                <a:latin typeface="Arial"/>
                <a:cs typeface="Arial"/>
              </a:rPr>
              <a:t>3</a:t>
            </a:r>
            <a:endParaRPr sz="1500">
              <a:latin typeface="Arial"/>
              <a:cs typeface="Arial"/>
            </a:endParaRPr>
          </a:p>
          <a:p>
            <a:pPr>
              <a:lnSpc>
                <a:spcPct val="100000"/>
              </a:lnSpc>
              <a:spcBef>
                <a:spcPts val="15"/>
              </a:spcBef>
            </a:pPr>
            <a:endParaRPr sz="1550">
              <a:latin typeface="Times New Roman"/>
              <a:cs typeface="Times New Roman"/>
            </a:endParaRPr>
          </a:p>
          <a:p>
            <a:pPr marL="254000">
              <a:lnSpc>
                <a:spcPct val="100000"/>
              </a:lnSpc>
            </a:pPr>
            <a:r>
              <a:rPr dirty="0" sz="1500">
                <a:latin typeface="Arial"/>
                <a:cs typeface="Arial"/>
              </a:rPr>
              <a:t>4</a:t>
            </a:r>
            <a:endParaRPr sz="1500">
              <a:latin typeface="Arial"/>
              <a:cs typeface="Arial"/>
            </a:endParaRPr>
          </a:p>
          <a:p>
            <a:pPr>
              <a:lnSpc>
                <a:spcPct val="100000"/>
              </a:lnSpc>
              <a:spcBef>
                <a:spcPts val="20"/>
              </a:spcBef>
            </a:pPr>
            <a:endParaRPr sz="1550">
              <a:latin typeface="Times New Roman"/>
              <a:cs typeface="Times New Roman"/>
            </a:endParaRPr>
          </a:p>
          <a:p>
            <a:pPr marL="254000">
              <a:lnSpc>
                <a:spcPct val="100000"/>
              </a:lnSpc>
            </a:pPr>
            <a:r>
              <a:rPr dirty="0" sz="1500">
                <a:latin typeface="Arial"/>
                <a:cs typeface="Arial"/>
              </a:rPr>
              <a:t>5</a:t>
            </a:r>
            <a:endParaRPr sz="1500">
              <a:latin typeface="Arial"/>
              <a:cs typeface="Arial"/>
            </a:endParaRPr>
          </a:p>
          <a:p>
            <a:pPr>
              <a:lnSpc>
                <a:spcPct val="100000"/>
              </a:lnSpc>
              <a:spcBef>
                <a:spcPts val="30"/>
              </a:spcBef>
            </a:pPr>
            <a:endParaRPr sz="1450">
              <a:latin typeface="Times New Roman"/>
              <a:cs typeface="Times New Roman"/>
            </a:endParaRPr>
          </a:p>
          <a:p>
            <a:pPr marL="190500">
              <a:lnSpc>
                <a:spcPct val="100000"/>
              </a:lnSpc>
            </a:pPr>
            <a:r>
              <a:rPr dirty="0" sz="1500">
                <a:latin typeface="Arial"/>
                <a:cs typeface="Arial"/>
              </a:rPr>
              <a:t>,</a:t>
            </a:r>
            <a:endParaRPr sz="1500">
              <a:latin typeface="Arial"/>
              <a:cs typeface="Arial"/>
            </a:endParaRPr>
          </a:p>
          <a:p>
            <a:pPr>
              <a:lnSpc>
                <a:spcPct val="100000"/>
              </a:lnSpc>
              <a:spcBef>
                <a:spcPts val="5"/>
              </a:spcBef>
            </a:pPr>
            <a:endParaRPr sz="1650">
              <a:latin typeface="Times New Roman"/>
              <a:cs typeface="Times New Roman"/>
            </a:endParaRPr>
          </a:p>
          <a:p>
            <a:pPr marL="749300">
              <a:lnSpc>
                <a:spcPct val="100000"/>
              </a:lnSpc>
              <a:tabLst>
                <a:tab pos="1282065" algn="l"/>
              </a:tabLst>
            </a:pPr>
            <a:r>
              <a:rPr dirty="0" sz="1500">
                <a:latin typeface="宋体"/>
                <a:cs typeface="宋体"/>
              </a:rPr>
              <a:t>合	计</a:t>
            </a:r>
            <a:endParaRPr sz="1500">
              <a:latin typeface="宋体"/>
              <a:cs typeface="宋体"/>
            </a:endParaRPr>
          </a:p>
          <a:p>
            <a:pPr marL="965200" marR="195580" indent="-952500">
              <a:lnSpc>
                <a:spcPct val="138900"/>
              </a:lnSpc>
              <a:spcBef>
                <a:spcPts val="800"/>
              </a:spcBef>
            </a:pPr>
            <a:r>
              <a:rPr dirty="0" sz="1500">
                <a:latin typeface="宋体"/>
                <a:cs typeface="宋体"/>
              </a:rPr>
              <a:t>备注：</a:t>
            </a:r>
            <a:r>
              <a:rPr dirty="0" sz="1500" spc="-250">
                <a:latin typeface="宋体"/>
                <a:cs typeface="宋体"/>
              </a:rPr>
              <a:t> </a:t>
            </a:r>
            <a:r>
              <a:rPr dirty="0" sz="1500" spc="-35">
                <a:latin typeface="Arial"/>
                <a:cs typeface="Arial"/>
              </a:rPr>
              <a:t>1</a:t>
            </a:r>
            <a:r>
              <a:rPr dirty="0" sz="1500">
                <a:latin typeface="宋体"/>
                <a:cs typeface="宋体"/>
              </a:rPr>
              <a:t>、策划属性为节流策划、开源策划、分包策划、风险化解策划、资金策划、关系协 调策划。</a:t>
            </a:r>
            <a:endParaRPr sz="1500">
              <a:latin typeface="宋体"/>
              <a:cs typeface="宋体"/>
            </a:endParaRPr>
          </a:p>
          <a:p>
            <a:pPr marL="660400">
              <a:lnSpc>
                <a:spcPct val="100000"/>
              </a:lnSpc>
              <a:spcBef>
                <a:spcPts val="700"/>
              </a:spcBef>
            </a:pPr>
            <a:r>
              <a:rPr dirty="0" sz="1500" spc="-35">
                <a:latin typeface="Arial"/>
                <a:cs typeface="Arial"/>
              </a:rPr>
              <a:t>2</a:t>
            </a:r>
            <a:r>
              <a:rPr dirty="0" sz="1500">
                <a:latin typeface="宋体"/>
                <a:cs typeface="宋体"/>
              </a:rPr>
              <a:t>、实施状态：为准备实施、正在实施、已完成、无法实施，如无法实施需备注原因。</a:t>
            </a:r>
            <a:endParaRPr sz="1500">
              <a:latin typeface="宋体"/>
              <a:cs typeface="宋体"/>
            </a:endParaRPr>
          </a:p>
          <a:p>
            <a:pPr marL="660400">
              <a:lnSpc>
                <a:spcPct val="100000"/>
              </a:lnSpc>
              <a:spcBef>
                <a:spcPts val="700"/>
              </a:spcBef>
            </a:pPr>
            <a:r>
              <a:rPr dirty="0" sz="1500" spc="-35">
                <a:latin typeface="Arial"/>
                <a:cs typeface="Arial"/>
              </a:rPr>
              <a:t>3</a:t>
            </a:r>
            <a:r>
              <a:rPr dirty="0" sz="1500">
                <a:latin typeface="宋体"/>
                <a:cs typeface="宋体"/>
              </a:rPr>
              <a:t>、策划预期目标：要求尽量量化，不能量化的请文字叙述。</a:t>
            </a:r>
            <a:endParaRPr sz="1500">
              <a:latin typeface="宋体"/>
              <a:cs typeface="宋体"/>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254000" y="1134433"/>
            <a:ext cx="9639333" cy="6358666"/>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4368800" y="1625600"/>
            <a:ext cx="3098800" cy="360680"/>
          </a:xfrm>
          <a:prstGeom prst="rect">
            <a:avLst/>
          </a:prstGeom>
        </p:spPr>
        <p:txBody>
          <a:bodyPr wrap="square" lIns="0" tIns="12700" rIns="0" bIns="0" rtlCol="0" vert="horz">
            <a:spAutoFit/>
          </a:bodyPr>
          <a:lstStyle/>
          <a:p>
            <a:pPr marL="12700">
              <a:lnSpc>
                <a:spcPct val="100000"/>
              </a:lnSpc>
              <a:spcBef>
                <a:spcPts val="100"/>
              </a:spcBef>
            </a:pPr>
            <a:r>
              <a:rPr dirty="0" sz="2200">
                <a:latin typeface="宋体"/>
                <a:cs typeface="宋体"/>
              </a:rPr>
              <a:t>策划动态实施情况明细表</a:t>
            </a:r>
            <a:endParaRPr sz="2200">
              <a:latin typeface="宋体"/>
              <a:cs typeface="宋体"/>
            </a:endParaRPr>
          </a:p>
        </p:txBody>
      </p:sp>
      <p:sp>
        <p:nvSpPr>
          <p:cNvPr id="17" name="object 17"/>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98</a:t>
            </a:r>
          </a:p>
        </p:txBody>
      </p:sp>
      <p:sp>
        <p:nvSpPr>
          <p:cNvPr id="4" name="object 4"/>
          <p:cNvSpPr txBox="1"/>
          <p:nvPr/>
        </p:nvSpPr>
        <p:spPr>
          <a:xfrm>
            <a:off x="1333500" y="2590800"/>
            <a:ext cx="1193800" cy="1308100"/>
          </a:xfrm>
          <a:prstGeom prst="rect">
            <a:avLst/>
          </a:prstGeom>
        </p:spPr>
        <p:txBody>
          <a:bodyPr wrap="square" lIns="0" tIns="114300" rIns="0" bIns="0" rtlCol="0" vert="horz">
            <a:spAutoFit/>
          </a:bodyPr>
          <a:lstStyle/>
          <a:p>
            <a:pPr algn="ctr" marR="30480">
              <a:lnSpc>
                <a:spcPct val="100000"/>
              </a:lnSpc>
              <a:spcBef>
                <a:spcPts val="900"/>
              </a:spcBef>
            </a:pPr>
            <a:r>
              <a:rPr dirty="0" sz="1500">
                <a:latin typeface="宋体"/>
                <a:cs typeface="宋体"/>
              </a:rPr>
              <a:t>策</a:t>
            </a:r>
            <a:endParaRPr sz="1500">
              <a:latin typeface="宋体"/>
              <a:cs typeface="宋体"/>
            </a:endParaRPr>
          </a:p>
          <a:p>
            <a:pPr marL="12700">
              <a:lnSpc>
                <a:spcPct val="100000"/>
              </a:lnSpc>
              <a:spcBef>
                <a:spcPts val="800"/>
              </a:spcBef>
              <a:tabLst>
                <a:tab pos="481965" algn="l"/>
                <a:tab pos="989965" algn="l"/>
              </a:tabLst>
            </a:pPr>
            <a:r>
              <a:rPr dirty="0" sz="1500">
                <a:latin typeface="宋体"/>
                <a:cs typeface="宋体"/>
              </a:rPr>
              <a:t>序	划	单</a:t>
            </a:r>
            <a:endParaRPr sz="1500">
              <a:latin typeface="宋体"/>
              <a:cs typeface="宋体"/>
            </a:endParaRPr>
          </a:p>
          <a:p>
            <a:pPr algn="ctr" marL="12700" marR="5080">
              <a:lnSpc>
                <a:spcPts val="2500"/>
              </a:lnSpc>
              <a:spcBef>
                <a:spcPts val="100"/>
              </a:spcBef>
              <a:tabLst>
                <a:tab pos="481965" algn="l"/>
                <a:tab pos="989965" algn="l"/>
              </a:tabLst>
            </a:pPr>
            <a:r>
              <a:rPr dirty="0" sz="1500">
                <a:latin typeface="宋体"/>
                <a:cs typeface="宋体"/>
              </a:rPr>
              <a:t>号	内	位 容</a:t>
            </a:r>
            <a:endParaRPr sz="1500">
              <a:latin typeface="宋体"/>
              <a:cs typeface="宋体"/>
            </a:endParaRPr>
          </a:p>
        </p:txBody>
      </p:sp>
      <p:sp>
        <p:nvSpPr>
          <p:cNvPr id="5" name="object 5"/>
          <p:cNvSpPr txBox="1"/>
          <p:nvPr/>
        </p:nvSpPr>
        <p:spPr>
          <a:xfrm>
            <a:off x="3073400" y="2451100"/>
            <a:ext cx="7874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投标情况</a:t>
            </a:r>
            <a:endParaRPr sz="1500">
              <a:latin typeface="宋体"/>
              <a:cs typeface="宋体"/>
            </a:endParaRPr>
          </a:p>
        </p:txBody>
      </p:sp>
      <p:sp>
        <p:nvSpPr>
          <p:cNvPr id="6" name="object 6"/>
          <p:cNvSpPr txBox="1"/>
          <p:nvPr/>
        </p:nvSpPr>
        <p:spPr>
          <a:xfrm>
            <a:off x="4749800" y="2451100"/>
            <a:ext cx="11684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成本测算情况</a:t>
            </a:r>
            <a:endParaRPr sz="1500">
              <a:latin typeface="宋体"/>
              <a:cs typeface="宋体"/>
            </a:endParaRPr>
          </a:p>
        </p:txBody>
      </p:sp>
      <p:sp>
        <p:nvSpPr>
          <p:cNvPr id="7" name="object 7"/>
          <p:cNvSpPr txBox="1"/>
          <p:nvPr/>
        </p:nvSpPr>
        <p:spPr>
          <a:xfrm>
            <a:off x="6692900" y="2451100"/>
            <a:ext cx="4064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盈亏</a:t>
            </a:r>
            <a:endParaRPr sz="1500">
              <a:latin typeface="宋体"/>
              <a:cs typeface="宋体"/>
            </a:endParaRPr>
          </a:p>
        </p:txBody>
      </p:sp>
      <p:sp>
        <p:nvSpPr>
          <p:cNvPr id="8" name="object 8"/>
          <p:cNvSpPr txBox="1"/>
          <p:nvPr/>
        </p:nvSpPr>
        <p:spPr>
          <a:xfrm>
            <a:off x="8115300" y="2451100"/>
            <a:ext cx="977900" cy="254000"/>
          </a:xfrm>
          <a:prstGeom prst="rect">
            <a:avLst/>
          </a:prstGeom>
        </p:spPr>
        <p:txBody>
          <a:bodyPr wrap="square" lIns="0" tIns="12700" rIns="0" bIns="0" rtlCol="0" vert="horz">
            <a:spAutoFit/>
          </a:bodyPr>
          <a:lstStyle/>
          <a:p>
            <a:pPr marL="12700">
              <a:lnSpc>
                <a:spcPct val="100000"/>
              </a:lnSpc>
              <a:spcBef>
                <a:spcPts val="100"/>
              </a:spcBef>
            </a:pPr>
            <a:r>
              <a:rPr dirty="0" sz="1500">
                <a:latin typeface="宋体"/>
                <a:cs typeface="宋体"/>
              </a:rPr>
              <a:t>采取措施后</a:t>
            </a:r>
            <a:endParaRPr sz="1500">
              <a:latin typeface="宋体"/>
              <a:cs typeface="宋体"/>
            </a:endParaRPr>
          </a:p>
        </p:txBody>
      </p:sp>
      <p:sp>
        <p:nvSpPr>
          <p:cNvPr id="9" name="object 9"/>
          <p:cNvSpPr txBox="1"/>
          <p:nvPr/>
        </p:nvSpPr>
        <p:spPr>
          <a:xfrm>
            <a:off x="10058400" y="2197100"/>
            <a:ext cx="596900" cy="660400"/>
          </a:xfrm>
          <a:prstGeom prst="rect">
            <a:avLst/>
          </a:prstGeom>
        </p:spPr>
        <p:txBody>
          <a:bodyPr wrap="square" lIns="0" tIns="12700" rIns="0" bIns="0" rtlCol="0" vert="horz">
            <a:spAutoFit/>
          </a:bodyPr>
          <a:lstStyle/>
          <a:p>
            <a:pPr marL="241300" marR="5080" indent="-228600">
              <a:lnSpc>
                <a:spcPct val="138900"/>
              </a:lnSpc>
              <a:spcBef>
                <a:spcPts val="100"/>
              </a:spcBef>
            </a:pPr>
            <a:r>
              <a:rPr dirty="0" sz="1500">
                <a:latin typeface="宋体"/>
                <a:cs typeface="宋体"/>
              </a:rPr>
              <a:t>策划效 益</a:t>
            </a:r>
            <a:endParaRPr sz="1500">
              <a:latin typeface="宋体"/>
              <a:cs typeface="宋体"/>
            </a:endParaRPr>
          </a:p>
        </p:txBody>
      </p:sp>
      <p:sp>
        <p:nvSpPr>
          <p:cNvPr id="10" name="object 10"/>
          <p:cNvSpPr txBox="1"/>
          <p:nvPr/>
        </p:nvSpPr>
        <p:spPr>
          <a:xfrm>
            <a:off x="2819400" y="3111500"/>
            <a:ext cx="215900" cy="965200"/>
          </a:xfrm>
          <a:prstGeom prst="rect">
            <a:avLst/>
          </a:prstGeom>
        </p:spPr>
        <p:txBody>
          <a:bodyPr wrap="square" lIns="0" tIns="0" rIns="0" bIns="0" rtlCol="0" vert="horz">
            <a:spAutoFit/>
          </a:bodyPr>
          <a:lstStyle/>
          <a:p>
            <a:pPr algn="just" marL="12700" marR="5080">
              <a:lnSpc>
                <a:spcPct val="138900"/>
              </a:lnSpc>
            </a:pPr>
            <a:r>
              <a:rPr dirty="0" sz="1500">
                <a:latin typeface="宋体"/>
                <a:cs typeface="宋体"/>
              </a:rPr>
              <a:t>工 程 量</a:t>
            </a:r>
            <a:endParaRPr sz="1500">
              <a:latin typeface="宋体"/>
              <a:cs typeface="宋体"/>
            </a:endParaRPr>
          </a:p>
        </p:txBody>
      </p:sp>
      <p:sp>
        <p:nvSpPr>
          <p:cNvPr id="11" name="object 11"/>
          <p:cNvSpPr txBox="1"/>
          <p:nvPr/>
        </p:nvSpPr>
        <p:spPr>
          <a:xfrm>
            <a:off x="3327400" y="2946400"/>
            <a:ext cx="965200" cy="1282700"/>
          </a:xfrm>
          <a:prstGeom prst="rect">
            <a:avLst/>
          </a:prstGeom>
        </p:spPr>
        <p:txBody>
          <a:bodyPr wrap="square" lIns="0" tIns="88900" rIns="0" bIns="0" rtlCol="0" vert="horz">
            <a:spAutoFit/>
          </a:bodyPr>
          <a:lstStyle/>
          <a:p>
            <a:pPr marL="12700">
              <a:lnSpc>
                <a:spcPct val="100000"/>
              </a:lnSpc>
              <a:spcBef>
                <a:spcPts val="700"/>
              </a:spcBef>
            </a:pPr>
            <a:r>
              <a:rPr dirty="0" sz="1500">
                <a:latin typeface="宋体"/>
                <a:cs typeface="宋体"/>
              </a:rPr>
              <a:t>投</a:t>
            </a:r>
            <a:endParaRPr sz="1500">
              <a:latin typeface="宋体"/>
              <a:cs typeface="宋体"/>
            </a:endParaRPr>
          </a:p>
          <a:p>
            <a:pPr marL="12700">
              <a:lnSpc>
                <a:spcPct val="100000"/>
              </a:lnSpc>
              <a:spcBef>
                <a:spcPts val="600"/>
              </a:spcBef>
              <a:tabLst>
                <a:tab pos="481965" algn="l"/>
              </a:tabLst>
            </a:pPr>
            <a:r>
              <a:rPr dirty="0" sz="1500">
                <a:latin typeface="宋体"/>
                <a:cs typeface="宋体"/>
              </a:rPr>
              <a:t>标	合价</a:t>
            </a:r>
            <a:endParaRPr sz="1500">
              <a:latin typeface="宋体"/>
              <a:cs typeface="宋体"/>
            </a:endParaRPr>
          </a:p>
          <a:p>
            <a:pPr marL="12700" marR="5080">
              <a:lnSpc>
                <a:spcPct val="138900"/>
              </a:lnSpc>
              <a:spcBef>
                <a:spcPts val="100"/>
              </a:spcBef>
              <a:tabLst>
                <a:tab pos="443865" algn="l"/>
              </a:tabLst>
            </a:pPr>
            <a:r>
              <a:rPr dirty="0" sz="1500">
                <a:latin typeface="宋体"/>
                <a:cs typeface="宋体"/>
              </a:rPr>
              <a:t>单	（</a:t>
            </a:r>
            <a:r>
              <a:rPr dirty="0" sz="1500" spc="-640">
                <a:latin typeface="宋体"/>
                <a:cs typeface="宋体"/>
              </a:rPr>
              <a:t> </a:t>
            </a:r>
            <a:r>
              <a:rPr dirty="0" sz="1500" spc="-20">
                <a:latin typeface="Arial"/>
                <a:cs typeface="Arial"/>
              </a:rPr>
              <a:t>1</a:t>
            </a:r>
            <a:r>
              <a:rPr dirty="0" sz="1500" spc="-20">
                <a:latin typeface="宋体"/>
                <a:cs typeface="宋体"/>
              </a:rPr>
              <a:t>） </a:t>
            </a:r>
            <a:r>
              <a:rPr dirty="0" sz="1500">
                <a:latin typeface="宋体"/>
                <a:cs typeface="宋体"/>
              </a:rPr>
              <a:t>价</a:t>
            </a:r>
            <a:endParaRPr sz="1500">
              <a:latin typeface="宋体"/>
              <a:cs typeface="宋体"/>
            </a:endParaRPr>
          </a:p>
        </p:txBody>
      </p:sp>
      <p:sp>
        <p:nvSpPr>
          <p:cNvPr id="12" name="object 12"/>
          <p:cNvSpPr txBox="1"/>
          <p:nvPr/>
        </p:nvSpPr>
        <p:spPr>
          <a:xfrm>
            <a:off x="4495800" y="3111500"/>
            <a:ext cx="215900" cy="965200"/>
          </a:xfrm>
          <a:prstGeom prst="rect">
            <a:avLst/>
          </a:prstGeom>
        </p:spPr>
        <p:txBody>
          <a:bodyPr wrap="square" lIns="0" tIns="0" rIns="0" bIns="0" rtlCol="0" vert="horz">
            <a:spAutoFit/>
          </a:bodyPr>
          <a:lstStyle/>
          <a:p>
            <a:pPr algn="just" marL="12700" marR="5080">
              <a:lnSpc>
                <a:spcPct val="138900"/>
              </a:lnSpc>
            </a:pPr>
            <a:r>
              <a:rPr dirty="0" sz="1500">
                <a:latin typeface="宋体"/>
                <a:cs typeface="宋体"/>
              </a:rPr>
              <a:t>工 程 量</a:t>
            </a:r>
            <a:endParaRPr sz="1500">
              <a:latin typeface="宋体"/>
              <a:cs typeface="宋体"/>
            </a:endParaRPr>
          </a:p>
        </p:txBody>
      </p:sp>
      <p:sp>
        <p:nvSpPr>
          <p:cNvPr id="13" name="object 13"/>
          <p:cNvSpPr txBox="1"/>
          <p:nvPr/>
        </p:nvSpPr>
        <p:spPr>
          <a:xfrm>
            <a:off x="5041900" y="3225800"/>
            <a:ext cx="2101215" cy="685800"/>
          </a:xfrm>
          <a:prstGeom prst="rect">
            <a:avLst/>
          </a:prstGeom>
        </p:spPr>
        <p:txBody>
          <a:bodyPr wrap="square" lIns="0" tIns="114300" rIns="0" bIns="0" rtlCol="0" vert="horz">
            <a:spAutoFit/>
          </a:bodyPr>
          <a:lstStyle/>
          <a:p>
            <a:pPr marL="12700">
              <a:lnSpc>
                <a:spcPct val="100000"/>
              </a:lnSpc>
              <a:spcBef>
                <a:spcPts val="900"/>
              </a:spcBef>
              <a:tabLst>
                <a:tab pos="799465" algn="l"/>
                <a:tab pos="1510665" algn="l"/>
              </a:tabLst>
            </a:pPr>
            <a:r>
              <a:rPr dirty="0" sz="1500">
                <a:latin typeface="宋体"/>
                <a:cs typeface="宋体"/>
              </a:rPr>
              <a:t>成本	合价	</a:t>
            </a:r>
            <a:r>
              <a:rPr dirty="0" sz="1500">
                <a:latin typeface="Arial"/>
                <a:cs typeface="Arial"/>
              </a:rPr>
              <a:t>(3)=(1)</a:t>
            </a:r>
            <a:endParaRPr sz="1500">
              <a:latin typeface="Arial"/>
              <a:cs typeface="Arial"/>
            </a:endParaRPr>
          </a:p>
          <a:p>
            <a:pPr marL="12700">
              <a:lnSpc>
                <a:spcPct val="100000"/>
              </a:lnSpc>
              <a:spcBef>
                <a:spcPts val="800"/>
              </a:spcBef>
              <a:tabLst>
                <a:tab pos="761365" algn="l"/>
                <a:tab pos="1663064" algn="l"/>
              </a:tabLst>
            </a:pPr>
            <a:r>
              <a:rPr dirty="0" sz="1500">
                <a:latin typeface="宋体"/>
                <a:cs typeface="宋体"/>
              </a:rPr>
              <a:t>单价	（</a:t>
            </a:r>
            <a:r>
              <a:rPr dirty="0" sz="1500" spc="-550">
                <a:latin typeface="宋体"/>
                <a:cs typeface="宋体"/>
              </a:rPr>
              <a:t> </a:t>
            </a:r>
            <a:r>
              <a:rPr dirty="0" sz="1500" spc="-20">
                <a:latin typeface="Arial"/>
                <a:cs typeface="Arial"/>
              </a:rPr>
              <a:t>2</a:t>
            </a:r>
            <a:r>
              <a:rPr dirty="0" sz="1500" spc="-20">
                <a:latin typeface="宋体"/>
                <a:cs typeface="宋体"/>
              </a:rPr>
              <a:t>）	</a:t>
            </a:r>
            <a:r>
              <a:rPr dirty="0" sz="1500">
                <a:latin typeface="Arial"/>
                <a:cs typeface="Arial"/>
              </a:rPr>
              <a:t>-(2)</a:t>
            </a:r>
            <a:endParaRPr sz="1500">
              <a:latin typeface="Arial"/>
              <a:cs typeface="Arial"/>
            </a:endParaRPr>
          </a:p>
        </p:txBody>
      </p:sp>
      <p:sp>
        <p:nvSpPr>
          <p:cNvPr id="14" name="object 14"/>
          <p:cNvSpPr txBox="1"/>
          <p:nvPr/>
        </p:nvSpPr>
        <p:spPr>
          <a:xfrm>
            <a:off x="7531100" y="3111500"/>
            <a:ext cx="215900" cy="965200"/>
          </a:xfrm>
          <a:prstGeom prst="rect">
            <a:avLst/>
          </a:prstGeom>
        </p:spPr>
        <p:txBody>
          <a:bodyPr wrap="square" lIns="0" tIns="0" rIns="0" bIns="0" rtlCol="0" vert="horz">
            <a:spAutoFit/>
          </a:bodyPr>
          <a:lstStyle/>
          <a:p>
            <a:pPr algn="just" marL="12700" marR="5080">
              <a:lnSpc>
                <a:spcPct val="138900"/>
              </a:lnSpc>
            </a:pPr>
            <a:r>
              <a:rPr dirty="0" sz="1500">
                <a:latin typeface="宋体"/>
                <a:cs typeface="宋体"/>
              </a:rPr>
              <a:t>工 程 量</a:t>
            </a:r>
            <a:endParaRPr sz="1500">
              <a:latin typeface="宋体"/>
              <a:cs typeface="宋体"/>
            </a:endParaRPr>
          </a:p>
        </p:txBody>
      </p:sp>
      <p:graphicFrame>
        <p:nvGraphicFramePr>
          <p:cNvPr id="15" name="object 15"/>
          <p:cNvGraphicFramePr>
            <a:graphicFrameLocks noGrp="1"/>
          </p:cNvGraphicFramePr>
          <p:nvPr/>
        </p:nvGraphicFramePr>
        <p:xfrm>
          <a:off x="8020050" y="3062089"/>
          <a:ext cx="2609215" cy="1170305"/>
        </p:xfrm>
        <a:graphic>
          <a:graphicData uri="http://schemas.openxmlformats.org/drawingml/2006/table">
            <a:tbl>
              <a:tblPr firstRow="1" bandRow="1">
                <a:tableStyleId>{2D5ABB26-0587-4C30-8999-92F81FD0307C}</a:tableStyleId>
              </a:tblPr>
              <a:tblGrid>
                <a:gridCol w="419100"/>
                <a:gridCol w="539750"/>
                <a:gridCol w="882650"/>
                <a:gridCol w="767080"/>
              </a:tblGrid>
              <a:tr h="256672">
                <a:tc>
                  <a:txBody>
                    <a:bodyPr/>
                    <a:lstStyle/>
                    <a:p>
                      <a:pPr marL="31750">
                        <a:lnSpc>
                          <a:spcPts val="1590"/>
                        </a:lnSpc>
                      </a:pPr>
                      <a:r>
                        <a:rPr dirty="0" sz="1500">
                          <a:latin typeface="宋体"/>
                          <a:cs typeface="宋体"/>
                        </a:rPr>
                        <a:t>收</a:t>
                      </a:r>
                      <a:endParaRPr sz="1500">
                        <a:latin typeface="宋体"/>
                        <a:cs typeface="宋体"/>
                      </a:endParaRPr>
                    </a:p>
                  </a:txBody>
                  <a:tcPr marL="0" marR="0" marB="0" marT="0"/>
                </a:tc>
                <a:tc>
                  <a:txBody>
                    <a:bodyPr/>
                    <a:lstStyle/>
                    <a:p>
                      <a:pPr algn="r" marR="145415">
                        <a:lnSpc>
                          <a:spcPts val="1590"/>
                        </a:lnSpc>
                      </a:pPr>
                      <a:r>
                        <a:rPr dirty="0" sz="1500">
                          <a:latin typeface="宋体"/>
                          <a:cs typeface="宋体"/>
                        </a:rPr>
                        <a:t>支</a:t>
                      </a:r>
                      <a:endParaRPr sz="1500">
                        <a:latin typeface="宋体"/>
                        <a:cs typeface="宋体"/>
                      </a:endParaRPr>
                    </a:p>
                  </a:txBody>
                  <a:tcPr marL="0" marR="0" marB="0" marT="0"/>
                </a:tc>
                <a:tc gridSpan="2">
                  <a:txBody>
                    <a:bodyPr/>
                    <a:lstStyle/>
                    <a:p>
                      <a:pPr>
                        <a:lnSpc>
                          <a:spcPct val="100000"/>
                        </a:lnSpc>
                      </a:pPr>
                      <a:endParaRPr sz="1500">
                        <a:latin typeface="Times New Roman"/>
                        <a:cs typeface="Times New Roman"/>
                      </a:endParaRPr>
                    </a:p>
                  </a:txBody>
                  <a:tcPr marL="0" marR="0" marB="0" marT="0"/>
                </a:tc>
                <a:tc hMerge="1">
                  <a:txBody>
                    <a:bodyPr/>
                    <a:lstStyle/>
                    <a:p>
                      <a:pPr/>
                    </a:p>
                  </a:txBody>
                  <a:tcPr marL="0" marR="0" marB="0" marT="0"/>
                </a:tc>
              </a:tr>
              <a:tr h="317500">
                <a:tc>
                  <a:txBody>
                    <a:bodyPr/>
                    <a:lstStyle/>
                    <a:p>
                      <a:pPr marL="31750">
                        <a:lnSpc>
                          <a:spcPct val="100000"/>
                        </a:lnSpc>
                        <a:spcBef>
                          <a:spcPts val="165"/>
                        </a:spcBef>
                      </a:pPr>
                      <a:r>
                        <a:rPr dirty="0" sz="1500">
                          <a:latin typeface="宋体"/>
                          <a:cs typeface="宋体"/>
                        </a:rPr>
                        <a:t>入</a:t>
                      </a:r>
                      <a:endParaRPr sz="1500">
                        <a:latin typeface="宋体"/>
                        <a:cs typeface="宋体"/>
                      </a:endParaRPr>
                    </a:p>
                  </a:txBody>
                  <a:tcPr marL="0" marR="0" marB="0" marT="20955"/>
                </a:tc>
                <a:tc>
                  <a:txBody>
                    <a:bodyPr/>
                    <a:lstStyle/>
                    <a:p>
                      <a:pPr algn="r" marR="145415">
                        <a:lnSpc>
                          <a:spcPct val="100000"/>
                        </a:lnSpc>
                        <a:spcBef>
                          <a:spcPts val="165"/>
                        </a:spcBef>
                      </a:pPr>
                      <a:r>
                        <a:rPr dirty="0" sz="1500">
                          <a:latin typeface="宋体"/>
                          <a:cs typeface="宋体"/>
                        </a:rPr>
                        <a:t>出</a:t>
                      </a:r>
                      <a:endParaRPr sz="1500">
                        <a:latin typeface="宋体"/>
                        <a:cs typeface="宋体"/>
                      </a:endParaRPr>
                    </a:p>
                  </a:txBody>
                  <a:tcPr marL="0" marR="0" marB="0" marT="20955"/>
                </a:tc>
                <a:tc>
                  <a:txBody>
                    <a:bodyPr/>
                    <a:lstStyle/>
                    <a:p>
                      <a:pPr algn="ctr">
                        <a:lnSpc>
                          <a:spcPct val="100000"/>
                        </a:lnSpc>
                        <a:spcBef>
                          <a:spcPts val="165"/>
                        </a:spcBef>
                      </a:pPr>
                      <a:r>
                        <a:rPr dirty="0" sz="1500">
                          <a:latin typeface="宋体"/>
                          <a:cs typeface="宋体"/>
                        </a:rPr>
                        <a:t>最终效</a:t>
                      </a:r>
                      <a:endParaRPr sz="1500">
                        <a:latin typeface="宋体"/>
                        <a:cs typeface="宋体"/>
                      </a:endParaRPr>
                    </a:p>
                  </a:txBody>
                  <a:tcPr marL="0" marR="0" marB="0" marT="20955"/>
                </a:tc>
                <a:tc>
                  <a:txBody>
                    <a:bodyPr/>
                    <a:lstStyle/>
                    <a:p>
                      <a:pPr algn="ctr" marL="126364">
                        <a:lnSpc>
                          <a:spcPct val="100000"/>
                        </a:lnSpc>
                        <a:spcBef>
                          <a:spcPts val="165"/>
                        </a:spcBef>
                      </a:pPr>
                      <a:r>
                        <a:rPr dirty="0" sz="1500">
                          <a:latin typeface="Arial"/>
                          <a:cs typeface="Arial"/>
                        </a:rPr>
                        <a:t>(5)=(4)</a:t>
                      </a:r>
                      <a:endParaRPr sz="1500">
                        <a:latin typeface="Arial"/>
                        <a:cs typeface="Arial"/>
                      </a:endParaRPr>
                    </a:p>
                  </a:txBody>
                  <a:tcPr marL="0" marR="0" marB="0" marT="20955"/>
                </a:tc>
              </a:tr>
              <a:tr h="595616">
                <a:tc>
                  <a:txBody>
                    <a:bodyPr/>
                    <a:lstStyle/>
                    <a:p>
                      <a:pPr marL="31750">
                        <a:lnSpc>
                          <a:spcPct val="100000"/>
                        </a:lnSpc>
                        <a:spcBef>
                          <a:spcPts val="265"/>
                        </a:spcBef>
                      </a:pPr>
                      <a:r>
                        <a:rPr dirty="0" sz="1500">
                          <a:latin typeface="宋体"/>
                          <a:cs typeface="宋体"/>
                        </a:rPr>
                        <a:t>单</a:t>
                      </a:r>
                      <a:endParaRPr sz="1500">
                        <a:latin typeface="宋体"/>
                        <a:cs typeface="宋体"/>
                      </a:endParaRPr>
                    </a:p>
                    <a:p>
                      <a:pPr marL="31750">
                        <a:lnSpc>
                          <a:spcPct val="100000"/>
                        </a:lnSpc>
                        <a:spcBef>
                          <a:spcPts val="700"/>
                        </a:spcBef>
                      </a:pPr>
                      <a:r>
                        <a:rPr dirty="0" sz="1500">
                          <a:latin typeface="宋体"/>
                          <a:cs typeface="宋体"/>
                        </a:rPr>
                        <a:t>价</a:t>
                      </a:r>
                      <a:endParaRPr sz="1500">
                        <a:latin typeface="宋体"/>
                        <a:cs typeface="宋体"/>
                      </a:endParaRPr>
                    </a:p>
                  </a:txBody>
                  <a:tcPr marL="0" marR="0" marB="0" marT="33655"/>
                </a:tc>
                <a:tc>
                  <a:txBody>
                    <a:bodyPr/>
                    <a:lstStyle/>
                    <a:p>
                      <a:pPr marL="196215">
                        <a:lnSpc>
                          <a:spcPct val="100000"/>
                        </a:lnSpc>
                        <a:spcBef>
                          <a:spcPts val="265"/>
                        </a:spcBef>
                      </a:pPr>
                      <a:r>
                        <a:rPr dirty="0" sz="1500">
                          <a:latin typeface="宋体"/>
                          <a:cs typeface="宋体"/>
                        </a:rPr>
                        <a:t>单</a:t>
                      </a:r>
                      <a:endParaRPr sz="1500">
                        <a:latin typeface="宋体"/>
                        <a:cs typeface="宋体"/>
                      </a:endParaRPr>
                    </a:p>
                    <a:p>
                      <a:pPr marL="196215">
                        <a:lnSpc>
                          <a:spcPct val="100000"/>
                        </a:lnSpc>
                        <a:spcBef>
                          <a:spcPts val="700"/>
                        </a:spcBef>
                      </a:pPr>
                      <a:r>
                        <a:rPr dirty="0" sz="1500">
                          <a:latin typeface="宋体"/>
                          <a:cs typeface="宋体"/>
                        </a:rPr>
                        <a:t>价</a:t>
                      </a:r>
                      <a:endParaRPr sz="1500">
                        <a:latin typeface="宋体"/>
                        <a:cs typeface="宋体"/>
                      </a:endParaRPr>
                    </a:p>
                  </a:txBody>
                  <a:tcPr marL="0" marR="0" marB="0" marT="33655"/>
                </a:tc>
                <a:tc>
                  <a:txBody>
                    <a:bodyPr/>
                    <a:lstStyle/>
                    <a:p>
                      <a:pPr algn="ctr">
                        <a:lnSpc>
                          <a:spcPct val="100000"/>
                        </a:lnSpc>
                        <a:spcBef>
                          <a:spcPts val="265"/>
                        </a:spcBef>
                      </a:pPr>
                      <a:r>
                        <a:rPr dirty="0" sz="1500" spc="200">
                          <a:latin typeface="宋体"/>
                          <a:cs typeface="宋体"/>
                        </a:rPr>
                        <a:t>益</a:t>
                      </a:r>
                      <a:r>
                        <a:rPr dirty="0" sz="1500">
                          <a:latin typeface="Arial"/>
                          <a:cs typeface="Arial"/>
                        </a:rPr>
                        <a:t>(4)</a:t>
                      </a:r>
                      <a:endParaRPr sz="1500">
                        <a:latin typeface="Arial"/>
                        <a:cs typeface="Arial"/>
                      </a:endParaRPr>
                    </a:p>
                  </a:txBody>
                  <a:tcPr marL="0" marR="0" marB="0" marT="33655"/>
                </a:tc>
                <a:tc>
                  <a:txBody>
                    <a:bodyPr/>
                    <a:lstStyle/>
                    <a:p>
                      <a:pPr algn="ctr" marL="176530">
                        <a:lnSpc>
                          <a:spcPct val="100000"/>
                        </a:lnSpc>
                        <a:spcBef>
                          <a:spcPts val="265"/>
                        </a:spcBef>
                      </a:pPr>
                      <a:r>
                        <a:rPr dirty="0" sz="1500">
                          <a:latin typeface="Arial"/>
                          <a:cs typeface="Arial"/>
                        </a:rPr>
                        <a:t>-(3)</a:t>
                      </a:r>
                      <a:endParaRPr sz="1500">
                        <a:latin typeface="Arial"/>
                        <a:cs typeface="Arial"/>
                      </a:endParaRPr>
                    </a:p>
                  </a:txBody>
                  <a:tcPr marL="0" marR="0" marB="0" marT="33655"/>
                </a:tc>
              </a:tr>
            </a:tbl>
          </a:graphicData>
        </a:graphic>
      </p:graphicFrame>
      <p:sp>
        <p:nvSpPr>
          <p:cNvPr id="16" name="object 16"/>
          <p:cNvSpPr txBox="1"/>
          <p:nvPr/>
        </p:nvSpPr>
        <p:spPr>
          <a:xfrm>
            <a:off x="1371600" y="4610100"/>
            <a:ext cx="131445" cy="1790700"/>
          </a:xfrm>
          <a:prstGeom prst="rect">
            <a:avLst/>
          </a:prstGeom>
        </p:spPr>
        <p:txBody>
          <a:bodyPr wrap="square" lIns="0" tIns="12700" rIns="0" bIns="0" rtlCol="0" vert="horz">
            <a:spAutoFit/>
          </a:bodyPr>
          <a:lstStyle/>
          <a:p>
            <a:pPr marL="12700">
              <a:lnSpc>
                <a:spcPct val="100000"/>
              </a:lnSpc>
              <a:spcBef>
                <a:spcPts val="100"/>
              </a:spcBef>
            </a:pPr>
            <a:r>
              <a:rPr dirty="0" sz="1500">
                <a:latin typeface="Arial"/>
                <a:cs typeface="Arial"/>
              </a:rPr>
              <a:t>1</a:t>
            </a:r>
            <a:endParaRPr sz="1500">
              <a:latin typeface="Arial"/>
              <a:cs typeface="Arial"/>
            </a:endParaRPr>
          </a:p>
          <a:p>
            <a:pPr>
              <a:lnSpc>
                <a:spcPct val="100000"/>
              </a:lnSpc>
            </a:pPr>
            <a:endParaRPr sz="1700">
              <a:latin typeface="Times New Roman"/>
              <a:cs typeface="Times New Roman"/>
            </a:endParaRPr>
          </a:p>
          <a:p>
            <a:pPr>
              <a:lnSpc>
                <a:spcPct val="100000"/>
              </a:lnSpc>
            </a:pPr>
            <a:endParaRPr sz="1950">
              <a:latin typeface="Times New Roman"/>
              <a:cs typeface="Times New Roman"/>
            </a:endParaRPr>
          </a:p>
          <a:p>
            <a:pPr marL="12700">
              <a:lnSpc>
                <a:spcPct val="100000"/>
              </a:lnSpc>
            </a:pPr>
            <a:r>
              <a:rPr dirty="0" sz="1500">
                <a:latin typeface="Arial"/>
                <a:cs typeface="Arial"/>
              </a:rPr>
              <a:t>2</a:t>
            </a:r>
            <a:endParaRPr sz="1500">
              <a:latin typeface="Arial"/>
              <a:cs typeface="Arial"/>
            </a:endParaRPr>
          </a:p>
          <a:p>
            <a:pPr>
              <a:lnSpc>
                <a:spcPct val="100000"/>
              </a:lnSpc>
            </a:pPr>
            <a:endParaRPr sz="1700">
              <a:latin typeface="Times New Roman"/>
              <a:cs typeface="Times New Roman"/>
            </a:endParaRPr>
          </a:p>
          <a:p>
            <a:pPr>
              <a:lnSpc>
                <a:spcPct val="100000"/>
              </a:lnSpc>
              <a:spcBef>
                <a:spcPts val="45"/>
              </a:spcBef>
            </a:pPr>
            <a:endParaRPr sz="2000">
              <a:latin typeface="Times New Roman"/>
              <a:cs typeface="Times New Roman"/>
            </a:endParaRPr>
          </a:p>
          <a:p>
            <a:pPr marL="12700">
              <a:lnSpc>
                <a:spcPct val="100000"/>
              </a:lnSpc>
            </a:pPr>
            <a:r>
              <a:rPr dirty="0" sz="1500">
                <a:latin typeface="Arial"/>
                <a:cs typeface="Arial"/>
              </a:rPr>
              <a:t>3</a:t>
            </a:r>
            <a:endParaRPr sz="1500">
              <a:latin typeface="Arial"/>
              <a:cs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722666" y="1134433"/>
            <a:ext cx="8638666" cy="8081333"/>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1816100" y="1625600"/>
            <a:ext cx="6731000" cy="360680"/>
          </a:xfrm>
          <a:prstGeom prst="rect">
            <a:avLst/>
          </a:prstGeom>
        </p:spPr>
        <p:txBody>
          <a:bodyPr wrap="square" lIns="0" tIns="12700" rIns="0" bIns="0" rtlCol="0" vert="horz">
            <a:spAutoFit/>
          </a:bodyPr>
          <a:lstStyle/>
          <a:p>
            <a:pPr marL="12700">
              <a:lnSpc>
                <a:spcPct val="100000"/>
              </a:lnSpc>
              <a:spcBef>
                <a:spcPts val="100"/>
              </a:spcBef>
            </a:pPr>
            <a:r>
              <a:rPr dirty="0" sz="2200">
                <a:latin typeface="宋体"/>
                <a:cs typeface="宋体"/>
              </a:rPr>
              <a:t>十、对外关系协调（此表内容根据项目具体情况调整）</a:t>
            </a:r>
            <a:endParaRPr sz="2200">
              <a:latin typeface="宋体"/>
              <a:cs typeface="宋体"/>
            </a:endParaRPr>
          </a:p>
        </p:txBody>
      </p:sp>
      <p:sp>
        <p:nvSpPr>
          <p:cNvPr id="6" name="object 6"/>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99</a:t>
            </a:r>
          </a:p>
        </p:txBody>
      </p:sp>
      <p:graphicFrame>
        <p:nvGraphicFramePr>
          <p:cNvPr id="4" name="object 4"/>
          <p:cNvGraphicFramePr>
            <a:graphicFrameLocks noGrp="1"/>
          </p:cNvGraphicFramePr>
          <p:nvPr/>
        </p:nvGraphicFramePr>
        <p:xfrm>
          <a:off x="2051050" y="2368946"/>
          <a:ext cx="7188200" cy="6026785"/>
        </p:xfrm>
        <a:graphic>
          <a:graphicData uri="http://schemas.openxmlformats.org/drawingml/2006/table">
            <a:tbl>
              <a:tblPr firstRow="1" bandRow="1">
                <a:tableStyleId>{2D5ABB26-0587-4C30-8999-92F81FD0307C}</a:tableStyleId>
              </a:tblPr>
              <a:tblGrid>
                <a:gridCol w="825500"/>
                <a:gridCol w="2559050"/>
                <a:gridCol w="2082800"/>
                <a:gridCol w="1720850"/>
              </a:tblGrid>
              <a:tr h="442627">
                <a:tc>
                  <a:txBody>
                    <a:bodyPr/>
                    <a:lstStyle/>
                    <a:p>
                      <a:pPr algn="ctr" marR="297815">
                        <a:lnSpc>
                          <a:spcPts val="1905"/>
                        </a:lnSpc>
                      </a:pPr>
                      <a:r>
                        <a:rPr dirty="0" sz="1800">
                          <a:latin typeface="宋体"/>
                          <a:cs typeface="宋体"/>
                        </a:rPr>
                        <a:t>序号</a:t>
                      </a:r>
                      <a:endParaRPr sz="1800">
                        <a:latin typeface="宋体"/>
                        <a:cs typeface="宋体"/>
                      </a:endParaRPr>
                    </a:p>
                  </a:txBody>
                  <a:tcPr marL="0" marR="0" marB="0" marT="0"/>
                </a:tc>
                <a:tc>
                  <a:txBody>
                    <a:bodyPr/>
                    <a:lstStyle/>
                    <a:p>
                      <a:pPr marL="818515">
                        <a:lnSpc>
                          <a:spcPts val="1905"/>
                        </a:lnSpc>
                      </a:pPr>
                      <a:r>
                        <a:rPr dirty="0" sz="1800">
                          <a:latin typeface="宋体"/>
                          <a:cs typeface="宋体"/>
                        </a:rPr>
                        <a:t>对接对象</a:t>
                      </a:r>
                      <a:endParaRPr sz="1800">
                        <a:latin typeface="宋体"/>
                        <a:cs typeface="宋体"/>
                      </a:endParaRPr>
                    </a:p>
                  </a:txBody>
                  <a:tcPr marL="0" marR="0" marB="0" marT="0"/>
                </a:tc>
                <a:tc>
                  <a:txBody>
                    <a:bodyPr/>
                    <a:lstStyle/>
                    <a:p>
                      <a:pPr marL="393065">
                        <a:lnSpc>
                          <a:spcPts val="1905"/>
                        </a:lnSpc>
                      </a:pPr>
                      <a:r>
                        <a:rPr dirty="0" sz="1800">
                          <a:latin typeface="宋体"/>
                          <a:cs typeface="宋体"/>
                        </a:rPr>
                        <a:t>协调人员</a:t>
                      </a:r>
                      <a:endParaRPr sz="1800">
                        <a:latin typeface="宋体"/>
                        <a:cs typeface="宋体"/>
                      </a:endParaRPr>
                    </a:p>
                  </a:txBody>
                  <a:tcPr marL="0" marR="0" marB="0" marT="0"/>
                </a:tc>
                <a:tc>
                  <a:txBody>
                    <a:bodyPr/>
                    <a:lstStyle/>
                    <a:p>
                      <a:pPr marL="774065">
                        <a:lnSpc>
                          <a:spcPts val="1905"/>
                        </a:lnSpc>
                      </a:pPr>
                      <a:r>
                        <a:rPr dirty="0" sz="1800">
                          <a:latin typeface="宋体"/>
                          <a:cs typeface="宋体"/>
                        </a:rPr>
                        <a:t>协调目标</a:t>
                      </a:r>
                      <a:endParaRPr sz="1800">
                        <a:latin typeface="宋体"/>
                        <a:cs typeface="宋体"/>
                      </a:endParaRPr>
                    </a:p>
                  </a:txBody>
                  <a:tcPr marL="0" marR="0" marB="0" marT="0"/>
                </a:tc>
              </a:tr>
              <a:tr h="635000">
                <a:tc>
                  <a:txBody>
                    <a:bodyPr/>
                    <a:lstStyle/>
                    <a:p>
                      <a:pPr algn="ctr" marR="271145">
                        <a:lnSpc>
                          <a:spcPct val="100000"/>
                        </a:lnSpc>
                        <a:spcBef>
                          <a:spcPts val="1260"/>
                        </a:spcBef>
                      </a:pPr>
                      <a:r>
                        <a:rPr dirty="0" sz="1800">
                          <a:latin typeface="Arial"/>
                          <a:cs typeface="Arial"/>
                        </a:rPr>
                        <a:t>1</a:t>
                      </a:r>
                      <a:endParaRPr sz="1800">
                        <a:latin typeface="Arial"/>
                        <a:cs typeface="Arial"/>
                      </a:endParaRPr>
                    </a:p>
                  </a:txBody>
                  <a:tcPr marL="0" marR="0" marB="0" marT="160020"/>
                </a:tc>
                <a:tc>
                  <a:txBody>
                    <a:bodyPr/>
                    <a:lstStyle/>
                    <a:p>
                      <a:pPr marL="335915">
                        <a:lnSpc>
                          <a:spcPct val="100000"/>
                        </a:lnSpc>
                        <a:spcBef>
                          <a:spcPts val="1260"/>
                        </a:spcBef>
                      </a:pPr>
                      <a:r>
                        <a:rPr dirty="0" sz="1800">
                          <a:latin typeface="宋体"/>
                          <a:cs typeface="宋体"/>
                        </a:rPr>
                        <a:t>业主主管项目领导</a:t>
                      </a:r>
                      <a:endParaRPr sz="1800">
                        <a:latin typeface="宋体"/>
                        <a:cs typeface="宋体"/>
                      </a:endParaRPr>
                    </a:p>
                  </a:txBody>
                  <a:tcPr marL="0" marR="0" marB="0" marT="160020"/>
                </a:tc>
                <a:tc>
                  <a:txBody>
                    <a:bodyPr/>
                    <a:lstStyle/>
                    <a:p>
                      <a:pPr>
                        <a:lnSpc>
                          <a:spcPct val="100000"/>
                        </a:lnSpc>
                      </a:pPr>
                      <a:endParaRPr sz="1900">
                        <a:latin typeface="Times New Roman"/>
                        <a:cs typeface="Times New Roman"/>
                      </a:endParaRPr>
                    </a:p>
                  </a:txBody>
                  <a:tcPr marL="0" marR="0" marB="0" marT="0"/>
                </a:tc>
                <a:tc>
                  <a:txBody>
                    <a:bodyPr/>
                    <a:lstStyle/>
                    <a:p>
                      <a:pPr>
                        <a:lnSpc>
                          <a:spcPct val="100000"/>
                        </a:lnSpc>
                      </a:pPr>
                      <a:endParaRPr sz="1900">
                        <a:latin typeface="Times New Roman"/>
                        <a:cs typeface="Times New Roman"/>
                      </a:endParaRPr>
                    </a:p>
                  </a:txBody>
                  <a:tcPr marL="0" marR="0" marB="0" marT="0"/>
                </a:tc>
              </a:tr>
              <a:tr h="628650">
                <a:tc>
                  <a:txBody>
                    <a:bodyPr/>
                    <a:lstStyle/>
                    <a:p>
                      <a:pPr algn="ctr" marR="271145">
                        <a:lnSpc>
                          <a:spcPct val="100000"/>
                        </a:lnSpc>
                        <a:spcBef>
                          <a:spcPts val="1260"/>
                        </a:spcBef>
                      </a:pPr>
                      <a:r>
                        <a:rPr dirty="0" sz="1800">
                          <a:latin typeface="Arial"/>
                          <a:cs typeface="Arial"/>
                        </a:rPr>
                        <a:t>2</a:t>
                      </a:r>
                      <a:endParaRPr sz="1800">
                        <a:latin typeface="Arial"/>
                        <a:cs typeface="Arial"/>
                      </a:endParaRPr>
                    </a:p>
                  </a:txBody>
                  <a:tcPr marL="0" marR="0" marB="0" marT="160020"/>
                </a:tc>
                <a:tc>
                  <a:txBody>
                    <a:bodyPr/>
                    <a:lstStyle/>
                    <a:p>
                      <a:pPr marL="450215">
                        <a:lnSpc>
                          <a:spcPct val="100000"/>
                        </a:lnSpc>
                        <a:spcBef>
                          <a:spcPts val="1260"/>
                        </a:spcBef>
                      </a:pPr>
                      <a:r>
                        <a:rPr dirty="0" sz="1800">
                          <a:latin typeface="宋体"/>
                          <a:cs typeface="宋体"/>
                        </a:rPr>
                        <a:t>业主现场负责人</a:t>
                      </a:r>
                      <a:endParaRPr sz="1800">
                        <a:latin typeface="宋体"/>
                        <a:cs typeface="宋体"/>
                      </a:endParaRPr>
                    </a:p>
                  </a:txBody>
                  <a:tcPr marL="0" marR="0" marB="0" marT="160020"/>
                </a:tc>
                <a:tc>
                  <a:txBody>
                    <a:bodyPr/>
                    <a:lstStyle/>
                    <a:p>
                      <a:pPr>
                        <a:lnSpc>
                          <a:spcPct val="100000"/>
                        </a:lnSpc>
                      </a:pPr>
                      <a:endParaRPr sz="1900">
                        <a:latin typeface="Times New Roman"/>
                        <a:cs typeface="Times New Roman"/>
                      </a:endParaRPr>
                    </a:p>
                  </a:txBody>
                  <a:tcPr marL="0" marR="0" marB="0" marT="0"/>
                </a:tc>
                <a:tc>
                  <a:txBody>
                    <a:bodyPr/>
                    <a:lstStyle/>
                    <a:p>
                      <a:pPr>
                        <a:lnSpc>
                          <a:spcPct val="100000"/>
                        </a:lnSpc>
                      </a:pPr>
                      <a:endParaRPr sz="1900">
                        <a:latin typeface="Times New Roman"/>
                        <a:cs typeface="Times New Roman"/>
                      </a:endParaRPr>
                    </a:p>
                  </a:txBody>
                  <a:tcPr marL="0" marR="0" marB="0" marT="0"/>
                </a:tc>
              </a:tr>
              <a:tr h="628650">
                <a:tc>
                  <a:txBody>
                    <a:bodyPr/>
                    <a:lstStyle/>
                    <a:p>
                      <a:pPr algn="ctr" marR="271145">
                        <a:lnSpc>
                          <a:spcPct val="100000"/>
                        </a:lnSpc>
                        <a:spcBef>
                          <a:spcPts val="1210"/>
                        </a:spcBef>
                      </a:pPr>
                      <a:r>
                        <a:rPr dirty="0" sz="1800">
                          <a:latin typeface="Arial"/>
                          <a:cs typeface="Arial"/>
                        </a:rPr>
                        <a:t>3</a:t>
                      </a:r>
                      <a:endParaRPr sz="1800">
                        <a:latin typeface="Arial"/>
                        <a:cs typeface="Arial"/>
                      </a:endParaRPr>
                    </a:p>
                  </a:txBody>
                  <a:tcPr marL="0" marR="0" marB="0" marT="153670"/>
                </a:tc>
                <a:tc>
                  <a:txBody>
                    <a:bodyPr/>
                    <a:lstStyle/>
                    <a:p>
                      <a:pPr marL="704215">
                        <a:lnSpc>
                          <a:spcPct val="100000"/>
                        </a:lnSpc>
                        <a:spcBef>
                          <a:spcPts val="1210"/>
                        </a:spcBef>
                      </a:pPr>
                      <a:r>
                        <a:rPr dirty="0" sz="1800">
                          <a:latin typeface="宋体"/>
                          <a:cs typeface="宋体"/>
                        </a:rPr>
                        <a:t>业主各部门</a:t>
                      </a:r>
                      <a:endParaRPr sz="1800">
                        <a:latin typeface="宋体"/>
                        <a:cs typeface="宋体"/>
                      </a:endParaRPr>
                    </a:p>
                  </a:txBody>
                  <a:tcPr marL="0" marR="0" marB="0" marT="153670"/>
                </a:tc>
                <a:tc>
                  <a:txBody>
                    <a:bodyPr/>
                    <a:lstStyle/>
                    <a:p>
                      <a:pPr>
                        <a:lnSpc>
                          <a:spcPct val="100000"/>
                        </a:lnSpc>
                      </a:pPr>
                      <a:endParaRPr sz="1900">
                        <a:latin typeface="Times New Roman"/>
                        <a:cs typeface="Times New Roman"/>
                      </a:endParaRPr>
                    </a:p>
                  </a:txBody>
                  <a:tcPr marL="0" marR="0" marB="0" marT="0"/>
                </a:tc>
                <a:tc>
                  <a:txBody>
                    <a:bodyPr/>
                    <a:lstStyle/>
                    <a:p>
                      <a:pPr>
                        <a:lnSpc>
                          <a:spcPct val="100000"/>
                        </a:lnSpc>
                      </a:pPr>
                      <a:endParaRPr sz="1900">
                        <a:latin typeface="Times New Roman"/>
                        <a:cs typeface="Times New Roman"/>
                      </a:endParaRPr>
                    </a:p>
                  </a:txBody>
                  <a:tcPr marL="0" marR="0" marB="0" marT="0"/>
                </a:tc>
              </a:tr>
              <a:tr h="641350">
                <a:tc>
                  <a:txBody>
                    <a:bodyPr/>
                    <a:lstStyle/>
                    <a:p>
                      <a:pPr algn="ctr" marR="271145">
                        <a:lnSpc>
                          <a:spcPct val="100000"/>
                        </a:lnSpc>
                        <a:spcBef>
                          <a:spcPts val="1260"/>
                        </a:spcBef>
                      </a:pPr>
                      <a:r>
                        <a:rPr dirty="0" sz="1800">
                          <a:latin typeface="Arial"/>
                          <a:cs typeface="Arial"/>
                        </a:rPr>
                        <a:t>4</a:t>
                      </a:r>
                      <a:endParaRPr sz="1800">
                        <a:latin typeface="Arial"/>
                        <a:cs typeface="Arial"/>
                      </a:endParaRPr>
                    </a:p>
                  </a:txBody>
                  <a:tcPr marL="0" marR="0" marB="0" marT="160020"/>
                </a:tc>
                <a:tc>
                  <a:txBody>
                    <a:bodyPr/>
                    <a:lstStyle/>
                    <a:p>
                      <a:pPr algn="ctr" marL="18415">
                        <a:lnSpc>
                          <a:spcPct val="100000"/>
                        </a:lnSpc>
                        <a:spcBef>
                          <a:spcPts val="1260"/>
                        </a:spcBef>
                      </a:pPr>
                      <a:r>
                        <a:rPr dirty="0" sz="1800">
                          <a:latin typeface="宋体"/>
                          <a:cs typeface="宋体"/>
                        </a:rPr>
                        <a:t>设计院</a:t>
                      </a:r>
                      <a:endParaRPr sz="1800">
                        <a:latin typeface="宋体"/>
                        <a:cs typeface="宋体"/>
                      </a:endParaRPr>
                    </a:p>
                  </a:txBody>
                  <a:tcPr marL="0" marR="0" marB="0" marT="160020"/>
                </a:tc>
                <a:tc>
                  <a:txBody>
                    <a:bodyPr/>
                    <a:lstStyle/>
                    <a:p>
                      <a:pPr>
                        <a:lnSpc>
                          <a:spcPct val="100000"/>
                        </a:lnSpc>
                      </a:pPr>
                      <a:endParaRPr sz="1900">
                        <a:latin typeface="Times New Roman"/>
                        <a:cs typeface="Times New Roman"/>
                      </a:endParaRPr>
                    </a:p>
                  </a:txBody>
                  <a:tcPr marL="0" marR="0" marB="0" marT="0"/>
                </a:tc>
                <a:tc>
                  <a:txBody>
                    <a:bodyPr/>
                    <a:lstStyle/>
                    <a:p>
                      <a:pPr>
                        <a:lnSpc>
                          <a:spcPct val="100000"/>
                        </a:lnSpc>
                      </a:pPr>
                      <a:endParaRPr sz="1900">
                        <a:latin typeface="Times New Roman"/>
                        <a:cs typeface="Times New Roman"/>
                      </a:endParaRPr>
                    </a:p>
                  </a:txBody>
                  <a:tcPr marL="0" marR="0" marB="0" marT="0"/>
                </a:tc>
              </a:tr>
              <a:tr h="647700">
                <a:tc>
                  <a:txBody>
                    <a:bodyPr/>
                    <a:lstStyle/>
                    <a:p>
                      <a:pPr algn="ctr" marR="271145">
                        <a:lnSpc>
                          <a:spcPct val="100000"/>
                        </a:lnSpc>
                        <a:spcBef>
                          <a:spcPts val="1310"/>
                        </a:spcBef>
                      </a:pPr>
                      <a:r>
                        <a:rPr dirty="0" sz="1800">
                          <a:latin typeface="Arial"/>
                          <a:cs typeface="Arial"/>
                        </a:rPr>
                        <a:t>5</a:t>
                      </a:r>
                      <a:endParaRPr sz="1800">
                        <a:latin typeface="Arial"/>
                        <a:cs typeface="Arial"/>
                      </a:endParaRPr>
                    </a:p>
                  </a:txBody>
                  <a:tcPr marL="0" marR="0" marB="0" marT="166370"/>
                </a:tc>
                <a:tc>
                  <a:txBody>
                    <a:bodyPr/>
                    <a:lstStyle/>
                    <a:p>
                      <a:pPr marL="818515">
                        <a:lnSpc>
                          <a:spcPct val="100000"/>
                        </a:lnSpc>
                        <a:spcBef>
                          <a:spcPts val="1310"/>
                        </a:spcBef>
                      </a:pPr>
                      <a:r>
                        <a:rPr dirty="0" sz="1800">
                          <a:latin typeface="宋体"/>
                          <a:cs typeface="宋体"/>
                        </a:rPr>
                        <a:t>监理总监</a:t>
                      </a:r>
                      <a:endParaRPr sz="1800">
                        <a:latin typeface="宋体"/>
                        <a:cs typeface="宋体"/>
                      </a:endParaRPr>
                    </a:p>
                  </a:txBody>
                  <a:tcPr marL="0" marR="0" marB="0" marT="166370"/>
                </a:tc>
                <a:tc>
                  <a:txBody>
                    <a:bodyPr/>
                    <a:lstStyle/>
                    <a:p>
                      <a:pPr>
                        <a:lnSpc>
                          <a:spcPct val="100000"/>
                        </a:lnSpc>
                      </a:pPr>
                      <a:endParaRPr sz="1900">
                        <a:latin typeface="Times New Roman"/>
                        <a:cs typeface="Times New Roman"/>
                      </a:endParaRPr>
                    </a:p>
                  </a:txBody>
                  <a:tcPr marL="0" marR="0" marB="0" marT="0"/>
                </a:tc>
                <a:tc>
                  <a:txBody>
                    <a:bodyPr/>
                    <a:lstStyle/>
                    <a:p>
                      <a:pPr>
                        <a:lnSpc>
                          <a:spcPct val="100000"/>
                        </a:lnSpc>
                      </a:pPr>
                      <a:endParaRPr sz="1900">
                        <a:latin typeface="Times New Roman"/>
                        <a:cs typeface="Times New Roman"/>
                      </a:endParaRPr>
                    </a:p>
                  </a:txBody>
                  <a:tcPr marL="0" marR="0" marB="0" marT="0"/>
                </a:tc>
              </a:tr>
              <a:tr h="647700">
                <a:tc>
                  <a:txBody>
                    <a:bodyPr/>
                    <a:lstStyle/>
                    <a:p>
                      <a:pPr algn="ctr" marR="271145">
                        <a:lnSpc>
                          <a:spcPct val="100000"/>
                        </a:lnSpc>
                        <a:spcBef>
                          <a:spcPts val="1310"/>
                        </a:spcBef>
                      </a:pPr>
                      <a:r>
                        <a:rPr dirty="0" sz="1800">
                          <a:latin typeface="Arial"/>
                          <a:cs typeface="Arial"/>
                        </a:rPr>
                        <a:t>6</a:t>
                      </a:r>
                      <a:endParaRPr sz="1800">
                        <a:latin typeface="Arial"/>
                        <a:cs typeface="Arial"/>
                      </a:endParaRPr>
                    </a:p>
                  </a:txBody>
                  <a:tcPr marL="0" marR="0" marB="0" marT="166370"/>
                </a:tc>
                <a:tc>
                  <a:txBody>
                    <a:bodyPr/>
                    <a:lstStyle/>
                    <a:p>
                      <a:pPr marL="818515">
                        <a:lnSpc>
                          <a:spcPct val="100000"/>
                        </a:lnSpc>
                        <a:spcBef>
                          <a:spcPts val="1310"/>
                        </a:spcBef>
                      </a:pPr>
                      <a:r>
                        <a:rPr dirty="0" sz="1800">
                          <a:latin typeface="宋体"/>
                          <a:cs typeface="宋体"/>
                        </a:rPr>
                        <a:t>总监代表</a:t>
                      </a:r>
                      <a:endParaRPr sz="1800">
                        <a:latin typeface="宋体"/>
                        <a:cs typeface="宋体"/>
                      </a:endParaRPr>
                    </a:p>
                  </a:txBody>
                  <a:tcPr marL="0" marR="0" marB="0" marT="166370"/>
                </a:tc>
                <a:tc>
                  <a:txBody>
                    <a:bodyPr/>
                    <a:lstStyle/>
                    <a:p>
                      <a:pPr>
                        <a:lnSpc>
                          <a:spcPct val="100000"/>
                        </a:lnSpc>
                      </a:pPr>
                      <a:endParaRPr sz="1900">
                        <a:latin typeface="Times New Roman"/>
                        <a:cs typeface="Times New Roman"/>
                      </a:endParaRPr>
                    </a:p>
                  </a:txBody>
                  <a:tcPr marL="0" marR="0" marB="0" marT="0"/>
                </a:tc>
                <a:tc>
                  <a:txBody>
                    <a:bodyPr/>
                    <a:lstStyle/>
                    <a:p>
                      <a:pPr>
                        <a:lnSpc>
                          <a:spcPct val="100000"/>
                        </a:lnSpc>
                      </a:pPr>
                      <a:endParaRPr sz="1900">
                        <a:latin typeface="Times New Roman"/>
                        <a:cs typeface="Times New Roman"/>
                      </a:endParaRPr>
                    </a:p>
                  </a:txBody>
                  <a:tcPr marL="0" marR="0" marB="0" marT="0"/>
                </a:tc>
              </a:tr>
              <a:tr h="641350">
                <a:tc>
                  <a:txBody>
                    <a:bodyPr/>
                    <a:lstStyle/>
                    <a:p>
                      <a:pPr algn="ctr" marR="271145">
                        <a:lnSpc>
                          <a:spcPct val="100000"/>
                        </a:lnSpc>
                        <a:spcBef>
                          <a:spcPts val="1310"/>
                        </a:spcBef>
                      </a:pPr>
                      <a:r>
                        <a:rPr dirty="0" sz="1800">
                          <a:latin typeface="Arial"/>
                          <a:cs typeface="Arial"/>
                        </a:rPr>
                        <a:t>7</a:t>
                      </a:r>
                      <a:endParaRPr sz="1800">
                        <a:latin typeface="Arial"/>
                        <a:cs typeface="Arial"/>
                      </a:endParaRPr>
                    </a:p>
                  </a:txBody>
                  <a:tcPr marL="0" marR="0" marB="0" marT="166370"/>
                </a:tc>
                <a:tc>
                  <a:txBody>
                    <a:bodyPr/>
                    <a:lstStyle/>
                    <a:p>
                      <a:pPr marL="577215">
                        <a:lnSpc>
                          <a:spcPct val="100000"/>
                        </a:lnSpc>
                        <a:spcBef>
                          <a:spcPts val="1310"/>
                        </a:spcBef>
                      </a:pPr>
                      <a:r>
                        <a:rPr dirty="0" sz="1800">
                          <a:latin typeface="宋体"/>
                          <a:cs typeface="宋体"/>
                        </a:rPr>
                        <a:t>监理相关部门</a:t>
                      </a:r>
                      <a:endParaRPr sz="1800">
                        <a:latin typeface="宋体"/>
                        <a:cs typeface="宋体"/>
                      </a:endParaRPr>
                    </a:p>
                  </a:txBody>
                  <a:tcPr marL="0" marR="0" marB="0" marT="166370"/>
                </a:tc>
                <a:tc>
                  <a:txBody>
                    <a:bodyPr/>
                    <a:lstStyle/>
                    <a:p>
                      <a:pPr>
                        <a:lnSpc>
                          <a:spcPct val="100000"/>
                        </a:lnSpc>
                      </a:pPr>
                      <a:endParaRPr sz="1900">
                        <a:latin typeface="Times New Roman"/>
                        <a:cs typeface="Times New Roman"/>
                      </a:endParaRPr>
                    </a:p>
                  </a:txBody>
                  <a:tcPr marL="0" marR="0" marB="0" marT="0"/>
                </a:tc>
                <a:tc>
                  <a:txBody>
                    <a:bodyPr/>
                    <a:lstStyle/>
                    <a:p>
                      <a:pPr>
                        <a:lnSpc>
                          <a:spcPct val="100000"/>
                        </a:lnSpc>
                      </a:pPr>
                      <a:endParaRPr sz="1900">
                        <a:latin typeface="Times New Roman"/>
                        <a:cs typeface="Times New Roman"/>
                      </a:endParaRPr>
                    </a:p>
                  </a:txBody>
                  <a:tcPr marL="0" marR="0" marB="0" marT="0"/>
                </a:tc>
              </a:tr>
              <a:tr h="647700">
                <a:tc>
                  <a:txBody>
                    <a:bodyPr/>
                    <a:lstStyle/>
                    <a:p>
                      <a:pPr algn="ctr" marR="271145">
                        <a:lnSpc>
                          <a:spcPct val="100000"/>
                        </a:lnSpc>
                        <a:spcBef>
                          <a:spcPts val="1260"/>
                        </a:spcBef>
                      </a:pPr>
                      <a:r>
                        <a:rPr dirty="0" sz="1800">
                          <a:latin typeface="Arial"/>
                          <a:cs typeface="Arial"/>
                        </a:rPr>
                        <a:t>8</a:t>
                      </a:r>
                      <a:endParaRPr sz="1800">
                        <a:latin typeface="Arial"/>
                        <a:cs typeface="Arial"/>
                      </a:endParaRPr>
                    </a:p>
                  </a:txBody>
                  <a:tcPr marL="0" marR="0" marB="0" marT="160020"/>
                </a:tc>
                <a:tc>
                  <a:txBody>
                    <a:bodyPr/>
                    <a:lstStyle/>
                    <a:p>
                      <a:pPr algn="ctr" marL="18415">
                        <a:lnSpc>
                          <a:spcPct val="100000"/>
                        </a:lnSpc>
                        <a:spcBef>
                          <a:spcPts val="1260"/>
                        </a:spcBef>
                      </a:pPr>
                      <a:r>
                        <a:rPr dirty="0" sz="1800">
                          <a:latin typeface="宋体"/>
                          <a:cs typeface="宋体"/>
                        </a:rPr>
                        <a:t>实验室</a:t>
                      </a:r>
                      <a:endParaRPr sz="1800">
                        <a:latin typeface="宋体"/>
                        <a:cs typeface="宋体"/>
                      </a:endParaRPr>
                    </a:p>
                  </a:txBody>
                  <a:tcPr marL="0" marR="0" marB="0" marT="160020"/>
                </a:tc>
                <a:tc>
                  <a:txBody>
                    <a:bodyPr/>
                    <a:lstStyle/>
                    <a:p>
                      <a:pPr>
                        <a:lnSpc>
                          <a:spcPct val="100000"/>
                        </a:lnSpc>
                      </a:pPr>
                      <a:endParaRPr sz="1900">
                        <a:latin typeface="Times New Roman"/>
                        <a:cs typeface="Times New Roman"/>
                      </a:endParaRPr>
                    </a:p>
                  </a:txBody>
                  <a:tcPr marL="0" marR="0" marB="0" marT="0"/>
                </a:tc>
                <a:tc>
                  <a:txBody>
                    <a:bodyPr/>
                    <a:lstStyle/>
                    <a:p>
                      <a:pPr>
                        <a:lnSpc>
                          <a:spcPct val="100000"/>
                        </a:lnSpc>
                      </a:pPr>
                      <a:endParaRPr sz="1900">
                        <a:latin typeface="Times New Roman"/>
                        <a:cs typeface="Times New Roman"/>
                      </a:endParaRPr>
                    </a:p>
                  </a:txBody>
                  <a:tcPr marL="0" marR="0" marB="0" marT="0"/>
                </a:tc>
              </a:tr>
              <a:tr h="465819">
                <a:tc>
                  <a:txBody>
                    <a:bodyPr/>
                    <a:lstStyle/>
                    <a:p>
                      <a:pPr algn="ctr" marR="271145">
                        <a:lnSpc>
                          <a:spcPct val="100000"/>
                        </a:lnSpc>
                        <a:spcBef>
                          <a:spcPts val="1360"/>
                        </a:spcBef>
                      </a:pPr>
                      <a:r>
                        <a:rPr dirty="0" sz="1800">
                          <a:latin typeface="Arial"/>
                          <a:cs typeface="Arial"/>
                        </a:rPr>
                        <a:t>9</a:t>
                      </a:r>
                      <a:endParaRPr sz="1800">
                        <a:latin typeface="Arial"/>
                        <a:cs typeface="Arial"/>
                      </a:endParaRPr>
                    </a:p>
                  </a:txBody>
                  <a:tcPr marL="0" marR="0" marB="0" marT="172720"/>
                </a:tc>
                <a:tc>
                  <a:txBody>
                    <a:bodyPr/>
                    <a:lstStyle/>
                    <a:p>
                      <a:pPr marL="653415">
                        <a:lnSpc>
                          <a:spcPct val="100000"/>
                        </a:lnSpc>
                        <a:spcBef>
                          <a:spcPts val="1360"/>
                        </a:spcBef>
                      </a:pPr>
                      <a:r>
                        <a:rPr dirty="0" sz="1800">
                          <a:latin typeface="宋体"/>
                          <a:cs typeface="宋体"/>
                        </a:rPr>
                        <a:t>造价管理部门</a:t>
                      </a:r>
                      <a:endParaRPr sz="1800">
                        <a:latin typeface="宋体"/>
                        <a:cs typeface="宋体"/>
                      </a:endParaRPr>
                    </a:p>
                  </a:txBody>
                  <a:tcPr marL="0" marR="0" marB="0" marT="172720"/>
                </a:tc>
                <a:tc>
                  <a:txBody>
                    <a:bodyPr/>
                    <a:lstStyle/>
                    <a:p>
                      <a:pPr>
                        <a:lnSpc>
                          <a:spcPct val="100000"/>
                        </a:lnSpc>
                      </a:pPr>
                      <a:endParaRPr sz="1900">
                        <a:latin typeface="Times New Roman"/>
                        <a:cs typeface="Times New Roman"/>
                      </a:endParaRPr>
                    </a:p>
                  </a:txBody>
                  <a:tcPr marL="0" marR="0" marB="0" marT="0"/>
                </a:tc>
                <a:tc>
                  <a:txBody>
                    <a:bodyPr/>
                    <a:lstStyle/>
                    <a:p>
                      <a:pPr>
                        <a:lnSpc>
                          <a:spcPct val="100000"/>
                        </a:lnSpc>
                      </a:pPr>
                      <a:endParaRPr sz="1900">
                        <a:latin typeface="Times New Roman"/>
                        <a:cs typeface="Times New Roman"/>
                      </a:endParaRPr>
                    </a:p>
                  </a:txBody>
                  <a:tcPr marL="0" marR="0" marB="0" marT="0"/>
                </a:tc>
              </a:tr>
            </a:tbl>
          </a:graphicData>
        </a:graphic>
      </p:graphicFrame>
      <p:sp>
        <p:nvSpPr>
          <p:cNvPr id="5" name="object 5"/>
          <p:cNvSpPr txBox="1"/>
          <p:nvPr/>
        </p:nvSpPr>
        <p:spPr>
          <a:xfrm>
            <a:off x="4305300" y="8724900"/>
            <a:ext cx="89535"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Arial"/>
                <a:cs typeface="Arial"/>
              </a:rPr>
              <a:t>,</a:t>
            </a:r>
            <a:endParaRPr sz="1800">
              <a:latin typeface="Arial"/>
              <a:cs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811333" y="1134433"/>
            <a:ext cx="8499333" cy="12666"/>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2438400" y="1625600"/>
            <a:ext cx="5613400" cy="995680"/>
          </a:xfrm>
          <a:prstGeom prst="rect">
            <a:avLst/>
          </a:prstGeom>
        </p:spPr>
        <p:txBody>
          <a:bodyPr wrap="square" lIns="0" tIns="12700" rIns="0" bIns="0" rtlCol="0" vert="horz">
            <a:spAutoFit/>
          </a:bodyPr>
          <a:lstStyle/>
          <a:p>
            <a:pPr marL="12700">
              <a:lnSpc>
                <a:spcPct val="100000"/>
              </a:lnSpc>
              <a:spcBef>
                <a:spcPts val="100"/>
              </a:spcBef>
            </a:pPr>
            <a:r>
              <a:rPr dirty="0" sz="2200">
                <a:latin typeface="宋体"/>
                <a:cs typeface="宋体"/>
              </a:rPr>
              <a:t>十一、其他策划</a:t>
            </a:r>
            <a:endParaRPr sz="2200">
              <a:latin typeface="宋体"/>
              <a:cs typeface="宋体"/>
            </a:endParaRPr>
          </a:p>
          <a:p>
            <a:pPr>
              <a:lnSpc>
                <a:spcPct val="100000"/>
              </a:lnSpc>
            </a:pPr>
            <a:endParaRPr sz="2050">
              <a:latin typeface="Times New Roman"/>
              <a:cs typeface="Times New Roman"/>
            </a:endParaRPr>
          </a:p>
          <a:p>
            <a:pPr marL="12700">
              <a:lnSpc>
                <a:spcPct val="100000"/>
              </a:lnSpc>
            </a:pPr>
            <a:r>
              <a:rPr dirty="0" sz="2200">
                <a:latin typeface="宋体"/>
                <a:cs typeface="宋体"/>
              </a:rPr>
              <a:t>如需要各项目部根据自身情况制订其他策划。</a:t>
            </a:r>
            <a:endParaRPr sz="2200">
              <a:latin typeface="宋体"/>
              <a:cs typeface="宋体"/>
            </a:endParaRPr>
          </a:p>
        </p:txBody>
      </p:sp>
      <p:sp>
        <p:nvSpPr>
          <p:cNvPr id="4" name="object 4"/>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100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45100"/>
            <a:ext cx="12109333" cy="17137999"/>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1816100" y="1574800"/>
            <a:ext cx="8407400" cy="3169920"/>
          </a:xfrm>
          <a:prstGeom prst="rect">
            <a:avLst/>
          </a:prstGeom>
        </p:spPr>
        <p:txBody>
          <a:bodyPr wrap="square" lIns="0" tIns="12700" rIns="0" bIns="0" rtlCol="0" vert="horz">
            <a:spAutoFit/>
          </a:bodyPr>
          <a:lstStyle/>
          <a:p>
            <a:pPr marL="12700">
              <a:lnSpc>
                <a:spcPct val="100000"/>
              </a:lnSpc>
              <a:spcBef>
                <a:spcPts val="100"/>
              </a:spcBef>
              <a:tabLst>
                <a:tab pos="685165" algn="l"/>
              </a:tabLst>
            </a:pPr>
            <a:r>
              <a:rPr dirty="0" sz="1800" spc="-5">
                <a:latin typeface="Arial"/>
                <a:cs typeface="Arial"/>
              </a:rPr>
              <a:t>4.2.1	</a:t>
            </a:r>
            <a:r>
              <a:rPr dirty="0" sz="1800">
                <a:latin typeface="宋体"/>
                <a:cs typeface="宋体"/>
              </a:rPr>
              <a:t>项目商务策划</a:t>
            </a:r>
            <a:endParaRPr sz="1800">
              <a:latin typeface="宋体"/>
              <a:cs typeface="宋体"/>
            </a:endParaRPr>
          </a:p>
          <a:p>
            <a:pPr marL="508000">
              <a:lnSpc>
                <a:spcPct val="100000"/>
              </a:lnSpc>
              <a:spcBef>
                <a:spcPts val="1540"/>
              </a:spcBef>
            </a:pPr>
            <a:r>
              <a:rPr dirty="0" sz="1800" spc="30">
                <a:latin typeface="宋体"/>
                <a:cs typeface="宋体"/>
              </a:rPr>
              <a:t>（</a:t>
            </a:r>
            <a:r>
              <a:rPr dirty="0" sz="1800" spc="30">
                <a:latin typeface="Arial"/>
                <a:cs typeface="Arial"/>
              </a:rPr>
              <a:t>1</a:t>
            </a:r>
            <a:r>
              <a:rPr dirty="0" sz="1800" spc="30">
                <a:latin typeface="宋体"/>
                <a:cs typeface="宋体"/>
              </a:rPr>
              <a:t>）</a:t>
            </a:r>
            <a:r>
              <a:rPr dirty="0" sz="1800">
                <a:latin typeface="宋体"/>
                <a:cs typeface="宋体"/>
              </a:rPr>
              <a:t>项目商务策划编制</a:t>
            </a:r>
            <a:endParaRPr sz="1800">
              <a:latin typeface="宋体"/>
              <a:cs typeface="宋体"/>
            </a:endParaRPr>
          </a:p>
          <a:p>
            <a:pPr marL="12700" marR="348615" indent="495300">
              <a:lnSpc>
                <a:spcPct val="175900"/>
              </a:lnSpc>
            </a:pPr>
            <a:r>
              <a:rPr dirty="0" sz="1800">
                <a:latin typeface="宋体"/>
                <a:cs typeface="宋体"/>
              </a:rPr>
              <a:t>编制依据：招投标文件、投标工程量清单、投标成本测算、施工合同、施工 图纸、合同评审资料、法律法规、施工方案、现场履约情况等。</a:t>
            </a:r>
            <a:endParaRPr sz="1800">
              <a:latin typeface="宋体"/>
              <a:cs typeface="宋体"/>
            </a:endParaRPr>
          </a:p>
          <a:p>
            <a:pPr marL="508000">
              <a:lnSpc>
                <a:spcPct val="100000"/>
              </a:lnSpc>
              <a:spcBef>
                <a:spcPts val="1540"/>
              </a:spcBef>
              <a:tabLst>
                <a:tab pos="4736465" algn="l"/>
              </a:tabLst>
            </a:pPr>
            <a:r>
              <a:rPr dirty="0" sz="1800">
                <a:latin typeface="宋体"/>
                <a:cs typeface="宋体"/>
              </a:rPr>
              <a:t>编制时间：项目部主要管理人员进场后	</a:t>
            </a:r>
            <a:r>
              <a:rPr dirty="0" sz="1800" spc="-5">
                <a:latin typeface="Arial"/>
                <a:cs typeface="Arial"/>
              </a:rPr>
              <a:t>20</a:t>
            </a:r>
            <a:r>
              <a:rPr dirty="0" sz="1800" spc="-130">
                <a:latin typeface="Arial"/>
                <a:cs typeface="Arial"/>
              </a:rPr>
              <a:t> </a:t>
            </a:r>
            <a:r>
              <a:rPr dirty="0" sz="1800">
                <a:latin typeface="宋体"/>
                <a:cs typeface="宋体"/>
              </a:rPr>
              <a:t>天内，组织骨干人员成立商务策</a:t>
            </a:r>
            <a:endParaRPr sz="1800">
              <a:latin typeface="宋体"/>
              <a:cs typeface="宋体"/>
            </a:endParaRPr>
          </a:p>
          <a:p>
            <a:pPr marL="12700" marR="5080">
              <a:lnSpc>
                <a:spcPct val="171300"/>
              </a:lnSpc>
              <a:spcBef>
                <a:spcPts val="200"/>
              </a:spcBef>
              <a:tabLst>
                <a:tab pos="6793865" algn="l"/>
              </a:tabLst>
            </a:pPr>
            <a:r>
              <a:rPr dirty="0" sz="1800">
                <a:latin typeface="宋体"/>
                <a:cs typeface="宋体"/>
              </a:rPr>
              <a:t>划小组，</a:t>
            </a:r>
            <a:r>
              <a:rPr dirty="0" sz="1800" spc="-700">
                <a:latin typeface="宋体"/>
                <a:cs typeface="宋体"/>
              </a:rPr>
              <a:t> </a:t>
            </a:r>
            <a:r>
              <a:rPr dirty="0" sz="1800">
                <a:latin typeface="宋体"/>
                <a:cs typeface="宋体"/>
              </a:rPr>
              <a:t>结合投标策略、</a:t>
            </a:r>
            <a:r>
              <a:rPr dirty="0" sz="1800" spc="-200">
                <a:latin typeface="宋体"/>
                <a:cs typeface="宋体"/>
              </a:rPr>
              <a:t> </a:t>
            </a:r>
            <a:r>
              <a:rPr dirty="0" sz="1800">
                <a:latin typeface="宋体"/>
                <a:cs typeface="宋体"/>
              </a:rPr>
              <a:t>施工合同等编制施工阶段商务策划书。	工期紧或合同签 订滞后的项目可进行分段策划。</a:t>
            </a:r>
            <a:endParaRPr sz="1800">
              <a:latin typeface="宋体"/>
              <a:cs typeface="宋体"/>
            </a:endParaRPr>
          </a:p>
        </p:txBody>
      </p:sp>
      <p:sp>
        <p:nvSpPr>
          <p:cNvPr id="12" name="object 12"/>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77</a:t>
            </a:r>
          </a:p>
        </p:txBody>
      </p:sp>
      <p:sp>
        <p:nvSpPr>
          <p:cNvPr id="4" name="object 4"/>
          <p:cNvSpPr txBox="1"/>
          <p:nvPr/>
        </p:nvSpPr>
        <p:spPr>
          <a:xfrm>
            <a:off x="2311400" y="4927600"/>
            <a:ext cx="6515100" cy="7696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编制的主要内容：</a:t>
            </a:r>
            <a:endParaRPr sz="1800">
              <a:latin typeface="宋体"/>
              <a:cs typeface="宋体"/>
            </a:endParaRPr>
          </a:p>
          <a:p>
            <a:pPr marL="12700">
              <a:lnSpc>
                <a:spcPct val="100000"/>
              </a:lnSpc>
              <a:spcBef>
                <a:spcPts val="1540"/>
              </a:spcBef>
            </a:pPr>
            <a:r>
              <a:rPr dirty="0" sz="1800">
                <a:latin typeface="宋体"/>
                <a:cs typeface="宋体"/>
              </a:rPr>
              <a:t>——成本对比分析：</a:t>
            </a:r>
            <a:r>
              <a:rPr dirty="0" sz="1800" spc="-290">
                <a:latin typeface="宋体"/>
                <a:cs typeface="宋体"/>
              </a:rPr>
              <a:t> </a:t>
            </a:r>
            <a:r>
              <a:rPr dirty="0" sz="1800">
                <a:latin typeface="宋体"/>
                <a:cs typeface="宋体"/>
              </a:rPr>
              <a:t>做好投标预算与目标成本的对比分析工作，</a:t>
            </a:r>
            <a:endParaRPr sz="1800">
              <a:latin typeface="宋体"/>
              <a:cs typeface="宋体"/>
            </a:endParaRPr>
          </a:p>
        </p:txBody>
      </p:sp>
      <p:sp>
        <p:nvSpPr>
          <p:cNvPr id="5" name="object 5"/>
          <p:cNvSpPr txBox="1"/>
          <p:nvPr/>
        </p:nvSpPr>
        <p:spPr>
          <a:xfrm>
            <a:off x="9067800" y="5397500"/>
            <a:ext cx="11684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重点分析投</a:t>
            </a:r>
            <a:endParaRPr sz="1800">
              <a:latin typeface="宋体"/>
              <a:cs typeface="宋体"/>
            </a:endParaRPr>
          </a:p>
        </p:txBody>
      </p:sp>
      <p:sp>
        <p:nvSpPr>
          <p:cNvPr id="6" name="object 6"/>
          <p:cNvSpPr txBox="1"/>
          <p:nvPr/>
        </p:nvSpPr>
        <p:spPr>
          <a:xfrm>
            <a:off x="1816100" y="5880100"/>
            <a:ext cx="6324600" cy="7696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标清单中的盈利子目、亏损子目和量差子目。</a:t>
            </a:r>
            <a:endParaRPr sz="1800">
              <a:latin typeface="宋体"/>
              <a:cs typeface="宋体"/>
            </a:endParaRPr>
          </a:p>
          <a:p>
            <a:pPr marL="508000">
              <a:lnSpc>
                <a:spcPct val="100000"/>
              </a:lnSpc>
              <a:spcBef>
                <a:spcPts val="1540"/>
              </a:spcBef>
            </a:pPr>
            <a:r>
              <a:rPr dirty="0" sz="1800">
                <a:latin typeface="宋体"/>
                <a:cs typeface="宋体"/>
              </a:rPr>
              <a:t>——风险管理策划：</a:t>
            </a:r>
            <a:r>
              <a:rPr dirty="0" sz="1800" spc="-290">
                <a:latin typeface="宋体"/>
                <a:cs typeface="宋体"/>
              </a:rPr>
              <a:t> </a:t>
            </a:r>
            <a:r>
              <a:rPr dirty="0" sz="1800">
                <a:latin typeface="宋体"/>
                <a:cs typeface="宋体"/>
              </a:rPr>
              <a:t>采用列举法列出项目风险因素清单，</a:t>
            </a:r>
            <a:endParaRPr sz="1800">
              <a:latin typeface="宋体"/>
              <a:cs typeface="宋体"/>
            </a:endParaRPr>
          </a:p>
        </p:txBody>
      </p:sp>
      <p:sp>
        <p:nvSpPr>
          <p:cNvPr id="7" name="object 7"/>
          <p:cNvSpPr txBox="1"/>
          <p:nvPr/>
        </p:nvSpPr>
        <p:spPr>
          <a:xfrm>
            <a:off x="8331200" y="6350000"/>
            <a:ext cx="18542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分析风险发生概率</a:t>
            </a:r>
            <a:endParaRPr sz="1800">
              <a:latin typeface="宋体"/>
              <a:cs typeface="宋体"/>
            </a:endParaRPr>
          </a:p>
        </p:txBody>
      </p:sp>
      <p:sp>
        <p:nvSpPr>
          <p:cNvPr id="8" name="object 8"/>
          <p:cNvSpPr txBox="1"/>
          <p:nvPr/>
        </p:nvSpPr>
        <p:spPr>
          <a:xfrm>
            <a:off x="1816100" y="6832600"/>
            <a:ext cx="8496300" cy="4605020"/>
          </a:xfrm>
          <a:prstGeom prst="rect">
            <a:avLst/>
          </a:prstGeom>
        </p:spPr>
        <p:txBody>
          <a:bodyPr wrap="square" lIns="0" tIns="12700" rIns="0" bIns="0" rtlCol="0" vert="horz">
            <a:spAutoFit/>
          </a:bodyPr>
          <a:lstStyle/>
          <a:p>
            <a:pPr marL="12700">
              <a:lnSpc>
                <a:spcPct val="100000"/>
              </a:lnSpc>
              <a:spcBef>
                <a:spcPts val="100"/>
              </a:spcBef>
              <a:tabLst>
                <a:tab pos="8013065" algn="l"/>
              </a:tabLst>
            </a:pPr>
            <a:r>
              <a:rPr dirty="0" sz="1800">
                <a:latin typeface="宋体"/>
                <a:cs typeface="宋体"/>
              </a:rPr>
              <a:t>和严重程度</a:t>
            </a:r>
            <a:r>
              <a:rPr dirty="0" sz="1800" spc="-100">
                <a:latin typeface="宋体"/>
                <a:cs typeface="宋体"/>
              </a:rPr>
              <a:t>、</a:t>
            </a:r>
            <a:r>
              <a:rPr dirty="0" sz="1800">
                <a:latin typeface="宋体"/>
                <a:cs typeface="宋体"/>
              </a:rPr>
              <a:t>涉及金额等</a:t>
            </a:r>
            <a:r>
              <a:rPr dirty="0" sz="1800" spc="-100">
                <a:latin typeface="宋体"/>
                <a:cs typeface="宋体"/>
              </a:rPr>
              <a:t>，</a:t>
            </a:r>
            <a:r>
              <a:rPr dirty="0" sz="1800">
                <a:latin typeface="宋体"/>
                <a:cs typeface="宋体"/>
              </a:rPr>
              <a:t>根据风险因素影响度大小排序并逐一确定风险对策	（包</a:t>
            </a:r>
            <a:endParaRPr sz="1800">
              <a:latin typeface="宋体"/>
              <a:cs typeface="宋体"/>
            </a:endParaRPr>
          </a:p>
          <a:p>
            <a:pPr marL="12700" marR="56515">
              <a:lnSpc>
                <a:spcPct val="171300"/>
              </a:lnSpc>
              <a:spcBef>
                <a:spcPts val="100"/>
              </a:spcBef>
              <a:tabLst>
                <a:tab pos="5092065" algn="l"/>
              </a:tabLst>
            </a:pPr>
            <a:r>
              <a:rPr dirty="0" sz="1800">
                <a:latin typeface="宋体"/>
                <a:cs typeface="宋体"/>
              </a:rPr>
              <a:t>括进度控制风险、</a:t>
            </a:r>
            <a:r>
              <a:rPr dirty="0" sz="1800" spc="-100">
                <a:latin typeface="宋体"/>
                <a:cs typeface="宋体"/>
              </a:rPr>
              <a:t> </a:t>
            </a:r>
            <a:r>
              <a:rPr dirty="0" sz="1800">
                <a:latin typeface="宋体"/>
                <a:cs typeface="宋体"/>
              </a:rPr>
              <a:t>建设单位验工计价滞后风险、	主材价格的风险识别、</a:t>
            </a:r>
            <a:r>
              <a:rPr dirty="0" sz="1800" spc="100">
                <a:latin typeface="宋体"/>
                <a:cs typeface="宋体"/>
              </a:rPr>
              <a:t> </a:t>
            </a:r>
            <a:r>
              <a:rPr dirty="0" sz="1800">
                <a:latin typeface="宋体"/>
                <a:cs typeface="宋体"/>
              </a:rPr>
              <a:t>不平衡报 价的风险识别、错项、漏项的风险以及合同条款涉及的风险等）。</a:t>
            </a:r>
            <a:endParaRPr sz="1800">
              <a:latin typeface="宋体"/>
              <a:cs typeface="宋体"/>
            </a:endParaRPr>
          </a:p>
          <a:p>
            <a:pPr marL="12700" marR="81915" indent="495300">
              <a:lnSpc>
                <a:spcPct val="175900"/>
              </a:lnSpc>
              <a:tabLst>
                <a:tab pos="3885565" algn="l"/>
                <a:tab pos="6044565" algn="l"/>
                <a:tab pos="7263765" algn="l"/>
              </a:tabLst>
            </a:pPr>
            <a:r>
              <a:rPr dirty="0" sz="1800">
                <a:latin typeface="宋体"/>
                <a:cs typeface="宋体"/>
              </a:rPr>
              <a:t>——深化设计及施工方案选择：	编制专项深化设计及施工方案，	对深化设计 及施工方案进行对比、 讨论和优化并结合经济技术分析，	选择科学合理的深化设 计及施工方案。</a:t>
            </a:r>
            <a:endParaRPr sz="1800">
              <a:latin typeface="宋体"/>
              <a:cs typeface="宋体"/>
            </a:endParaRPr>
          </a:p>
          <a:p>
            <a:pPr marL="12700" marR="196215" indent="495300">
              <a:lnSpc>
                <a:spcPts val="3800"/>
              </a:lnSpc>
              <a:spcBef>
                <a:spcPts val="300"/>
              </a:spcBef>
            </a:pPr>
            <a:r>
              <a:rPr dirty="0" sz="1800">
                <a:latin typeface="宋体"/>
                <a:cs typeface="宋体"/>
              </a:rPr>
              <a:t>——施工管理模式的策划：</a:t>
            </a:r>
            <a:r>
              <a:rPr dirty="0" sz="1800" spc="140">
                <a:latin typeface="宋体"/>
                <a:cs typeface="宋体"/>
              </a:rPr>
              <a:t> </a:t>
            </a:r>
            <a:r>
              <a:rPr dirty="0" sz="1800">
                <a:latin typeface="宋体"/>
                <a:cs typeface="宋体"/>
              </a:rPr>
              <a:t>对部分施工内容、</a:t>
            </a:r>
            <a:r>
              <a:rPr dirty="0" sz="1800" spc="-140">
                <a:latin typeface="宋体"/>
                <a:cs typeface="宋体"/>
              </a:rPr>
              <a:t> </a:t>
            </a:r>
            <a:r>
              <a:rPr dirty="0" sz="1800">
                <a:latin typeface="宋体"/>
                <a:cs typeface="宋体"/>
              </a:rPr>
              <a:t>进场时间和作业方法等进行策 划，对于不同的分包管理模式进行测算，分解风险，降本增效。</a:t>
            </a:r>
            <a:endParaRPr sz="1800">
              <a:latin typeface="宋体"/>
              <a:cs typeface="宋体"/>
            </a:endParaRPr>
          </a:p>
          <a:p>
            <a:pPr marL="12700" marR="5080" indent="495300">
              <a:lnSpc>
                <a:spcPts val="3700"/>
              </a:lnSpc>
              <a:spcBef>
                <a:spcPts val="80"/>
              </a:spcBef>
              <a:tabLst>
                <a:tab pos="5828665" algn="l"/>
              </a:tabLst>
            </a:pPr>
            <a:r>
              <a:rPr dirty="0" sz="1800">
                <a:latin typeface="宋体"/>
                <a:cs typeface="宋体"/>
              </a:rPr>
              <a:t>——二次经营策划：分析项目盈利点、亏损点、风险点、索赔点等，围绕经 济与技术紧密结合展开，</a:t>
            </a:r>
            <a:r>
              <a:rPr dirty="0" sz="1800" spc="300">
                <a:latin typeface="宋体"/>
                <a:cs typeface="宋体"/>
              </a:rPr>
              <a:t> </a:t>
            </a:r>
            <a:r>
              <a:rPr dirty="0" sz="1800">
                <a:latin typeface="宋体"/>
                <a:cs typeface="宋体"/>
              </a:rPr>
              <a:t>通过合同价款的调整与确认，	材料认质认价的报批、</a:t>
            </a:r>
            <a:r>
              <a:rPr dirty="0" sz="1800" spc="100">
                <a:latin typeface="宋体"/>
                <a:cs typeface="宋体"/>
              </a:rPr>
              <a:t> </a:t>
            </a:r>
            <a:r>
              <a:rPr dirty="0" sz="1800">
                <a:latin typeface="宋体"/>
                <a:cs typeface="宋体"/>
              </a:rPr>
              <a:t>签</a:t>
            </a:r>
            <a:endParaRPr sz="1800">
              <a:latin typeface="宋体"/>
              <a:cs typeface="宋体"/>
            </a:endParaRPr>
          </a:p>
        </p:txBody>
      </p:sp>
      <p:sp>
        <p:nvSpPr>
          <p:cNvPr id="9" name="object 9"/>
          <p:cNvSpPr txBox="1"/>
          <p:nvPr/>
        </p:nvSpPr>
        <p:spPr>
          <a:xfrm>
            <a:off x="1816100" y="11620500"/>
            <a:ext cx="5892800" cy="7696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证方式等策划，增强盈利能力。</a:t>
            </a:r>
            <a:endParaRPr sz="1800">
              <a:latin typeface="宋体"/>
              <a:cs typeface="宋体"/>
            </a:endParaRPr>
          </a:p>
          <a:p>
            <a:pPr marL="508000">
              <a:lnSpc>
                <a:spcPct val="100000"/>
              </a:lnSpc>
              <a:spcBef>
                <a:spcPts val="1540"/>
              </a:spcBef>
            </a:pPr>
            <a:r>
              <a:rPr dirty="0" sz="1800">
                <a:latin typeface="宋体"/>
                <a:cs typeface="宋体"/>
              </a:rPr>
              <a:t>——关系协调策划：</a:t>
            </a:r>
            <a:r>
              <a:rPr dirty="0" sz="1800" spc="-90">
                <a:latin typeface="宋体"/>
                <a:cs typeface="宋体"/>
              </a:rPr>
              <a:t> </a:t>
            </a:r>
            <a:r>
              <a:rPr dirty="0" sz="1800">
                <a:latin typeface="宋体"/>
                <a:cs typeface="宋体"/>
              </a:rPr>
              <a:t>根据各岗位的工作性质和需要，</a:t>
            </a:r>
            <a:endParaRPr sz="1800">
              <a:latin typeface="宋体"/>
              <a:cs typeface="宋体"/>
            </a:endParaRPr>
          </a:p>
        </p:txBody>
      </p:sp>
      <p:sp>
        <p:nvSpPr>
          <p:cNvPr id="10" name="object 10"/>
          <p:cNvSpPr txBox="1"/>
          <p:nvPr/>
        </p:nvSpPr>
        <p:spPr>
          <a:xfrm>
            <a:off x="7886700" y="12090400"/>
            <a:ext cx="24003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进行分工合作，</a:t>
            </a:r>
            <a:r>
              <a:rPr dirty="0" sz="1800" spc="-290">
                <a:latin typeface="宋体"/>
                <a:cs typeface="宋体"/>
              </a:rPr>
              <a:t> </a:t>
            </a:r>
            <a:r>
              <a:rPr dirty="0" sz="1800">
                <a:latin typeface="宋体"/>
                <a:cs typeface="宋体"/>
              </a:rPr>
              <a:t>建立全</a:t>
            </a:r>
            <a:endParaRPr sz="1800">
              <a:latin typeface="宋体"/>
              <a:cs typeface="宋体"/>
            </a:endParaRPr>
          </a:p>
        </p:txBody>
      </p:sp>
      <p:sp>
        <p:nvSpPr>
          <p:cNvPr id="11" name="object 11"/>
          <p:cNvSpPr txBox="1"/>
          <p:nvPr/>
        </p:nvSpPr>
        <p:spPr>
          <a:xfrm>
            <a:off x="1816100" y="12573000"/>
            <a:ext cx="8445500" cy="27000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方位、多层次的关系协调网络和协调工作机制。</a:t>
            </a:r>
            <a:endParaRPr sz="1800">
              <a:latin typeface="宋体"/>
              <a:cs typeface="宋体"/>
            </a:endParaRPr>
          </a:p>
          <a:p>
            <a:pPr marL="12700" marR="5080" indent="495300">
              <a:lnSpc>
                <a:spcPct val="173600"/>
              </a:lnSpc>
              <a:spcBef>
                <a:spcPts val="50"/>
              </a:spcBef>
              <a:tabLst>
                <a:tab pos="4317365" algn="l"/>
              </a:tabLst>
            </a:pPr>
            <a:r>
              <a:rPr dirty="0" sz="1800">
                <a:latin typeface="宋体"/>
                <a:cs typeface="宋体"/>
              </a:rPr>
              <a:t>——现场成本的控制策划：</a:t>
            </a:r>
            <a:r>
              <a:rPr dirty="0" sz="1800" spc="260">
                <a:latin typeface="宋体"/>
                <a:cs typeface="宋体"/>
              </a:rPr>
              <a:t> </a:t>
            </a:r>
            <a:r>
              <a:rPr dirty="0" sz="1800">
                <a:latin typeface="宋体"/>
                <a:cs typeface="宋体"/>
              </a:rPr>
              <a:t>通过样板工程，</a:t>
            </a:r>
            <a:r>
              <a:rPr dirty="0" sz="1800" spc="-225">
                <a:latin typeface="宋体"/>
                <a:cs typeface="宋体"/>
              </a:rPr>
              <a:t> </a:t>
            </a:r>
            <a:r>
              <a:rPr dirty="0" sz="1800">
                <a:latin typeface="宋体"/>
                <a:cs typeface="宋体"/>
              </a:rPr>
              <a:t>确认优化的施工工艺，</a:t>
            </a:r>
            <a:r>
              <a:rPr dirty="0" sz="1800" spc="165">
                <a:latin typeface="宋体"/>
                <a:cs typeface="宋体"/>
              </a:rPr>
              <a:t> </a:t>
            </a:r>
            <a:r>
              <a:rPr dirty="0" sz="1800">
                <a:latin typeface="宋体"/>
                <a:cs typeface="宋体"/>
              </a:rPr>
              <a:t>避免材料 浪费、避免因成品破坏造成的二次施工。	做好内部材料损耗和零星人工的使用等 内部成本的控制工作。</a:t>
            </a:r>
            <a:endParaRPr sz="1800">
              <a:latin typeface="宋体"/>
              <a:cs typeface="宋体"/>
            </a:endParaRPr>
          </a:p>
          <a:p>
            <a:pPr marL="508000">
              <a:lnSpc>
                <a:spcPct val="100000"/>
              </a:lnSpc>
              <a:spcBef>
                <a:spcPts val="1639"/>
              </a:spcBef>
              <a:tabLst>
                <a:tab pos="5904865" algn="l"/>
              </a:tabLst>
            </a:pPr>
            <a:r>
              <a:rPr dirty="0" sz="1800">
                <a:latin typeface="宋体"/>
                <a:cs typeface="宋体"/>
              </a:rPr>
              <a:t>——项目商务策划格式详见《项目商务策划书》（	</a:t>
            </a:r>
            <a:r>
              <a:rPr dirty="0" sz="1800" spc="-80">
                <a:latin typeface="Arial"/>
                <a:cs typeface="Arial"/>
              </a:rPr>
              <a:t>HW-XM-05-01</a:t>
            </a:r>
            <a:r>
              <a:rPr dirty="0" sz="1800" spc="-80">
                <a:latin typeface="宋体"/>
                <a:cs typeface="宋体"/>
              </a:rPr>
              <a:t>）</a:t>
            </a:r>
            <a:r>
              <a:rPr dirty="0" sz="1800">
                <a:latin typeface="宋体"/>
                <a:cs typeface="宋体"/>
              </a:rPr>
              <a:t>。</a:t>
            </a:r>
            <a:endParaRPr sz="1800">
              <a:latin typeface="宋体"/>
              <a:cs typeface="宋体"/>
            </a:endParaRPr>
          </a:p>
          <a:p>
            <a:pPr marL="635000">
              <a:lnSpc>
                <a:spcPct val="100000"/>
              </a:lnSpc>
              <a:spcBef>
                <a:spcPts val="1639"/>
              </a:spcBef>
            </a:pPr>
            <a:r>
              <a:rPr dirty="0" sz="1800" spc="30">
                <a:latin typeface="宋体"/>
                <a:cs typeface="宋体"/>
              </a:rPr>
              <a:t>（</a:t>
            </a:r>
            <a:r>
              <a:rPr dirty="0" sz="1800" spc="30">
                <a:latin typeface="Arial"/>
                <a:cs typeface="Arial"/>
              </a:rPr>
              <a:t>2</a:t>
            </a:r>
            <a:r>
              <a:rPr dirty="0" sz="1800" spc="30">
                <a:latin typeface="宋体"/>
                <a:cs typeface="宋体"/>
              </a:rPr>
              <a:t>）</a:t>
            </a:r>
            <a:r>
              <a:rPr dirty="0" sz="1800">
                <a:latin typeface="宋体"/>
                <a:cs typeface="宋体"/>
              </a:rPr>
              <a:t>项目商务策划评审</a:t>
            </a:r>
            <a:endParaRPr sz="1800">
              <a:latin typeface="宋体"/>
              <a:cs typeface="宋体"/>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45100"/>
            <a:ext cx="12109333" cy="17137999"/>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1816100" y="1574800"/>
            <a:ext cx="8305800" cy="3169920"/>
          </a:xfrm>
          <a:prstGeom prst="rect">
            <a:avLst/>
          </a:prstGeom>
        </p:spPr>
        <p:txBody>
          <a:bodyPr wrap="square" lIns="0" tIns="12700" rIns="0" bIns="0" rtlCol="0" vert="horz">
            <a:spAutoFit/>
          </a:bodyPr>
          <a:lstStyle/>
          <a:p>
            <a:pPr marL="508000">
              <a:lnSpc>
                <a:spcPct val="100000"/>
              </a:lnSpc>
              <a:spcBef>
                <a:spcPts val="100"/>
              </a:spcBef>
            </a:pPr>
            <a:r>
              <a:rPr dirty="0" sz="1800">
                <a:latin typeface="宋体"/>
                <a:cs typeface="宋体"/>
              </a:rPr>
              <a:t>小型、中型项目的商务策划由公司（分公司）合约商务部门组织评审，汇总</a:t>
            </a:r>
            <a:endParaRPr sz="1800">
              <a:latin typeface="宋体"/>
              <a:cs typeface="宋体"/>
            </a:endParaRPr>
          </a:p>
          <a:p>
            <a:pPr marL="12700">
              <a:lnSpc>
                <a:spcPct val="100000"/>
              </a:lnSpc>
              <a:spcBef>
                <a:spcPts val="1540"/>
              </a:spcBef>
            </a:pPr>
            <a:r>
              <a:rPr dirty="0" sz="1800">
                <a:latin typeface="宋体"/>
                <a:cs typeface="宋体"/>
              </a:rPr>
              <a:t>到公司合约商务部；</a:t>
            </a:r>
            <a:endParaRPr sz="1800">
              <a:latin typeface="宋体"/>
              <a:cs typeface="宋体"/>
            </a:endParaRPr>
          </a:p>
          <a:p>
            <a:pPr marL="508000" marR="1847214">
              <a:lnSpc>
                <a:spcPct val="175900"/>
              </a:lnSpc>
            </a:pPr>
            <a:r>
              <a:rPr dirty="0" sz="1800">
                <a:latin typeface="宋体"/>
                <a:cs typeface="宋体"/>
              </a:rPr>
              <a:t>大型、特大型项目的商务策划由公司合约商务部组织评审； 以集团名义承接的特大型项目由集团组织；</a:t>
            </a:r>
            <a:endParaRPr sz="1800">
              <a:latin typeface="宋体"/>
              <a:cs typeface="宋体"/>
            </a:endParaRPr>
          </a:p>
          <a:p>
            <a:pPr marL="508000">
              <a:lnSpc>
                <a:spcPct val="100000"/>
              </a:lnSpc>
              <a:spcBef>
                <a:spcPts val="1540"/>
              </a:spcBef>
              <a:tabLst>
                <a:tab pos="3009265" algn="l"/>
              </a:tabLst>
            </a:pPr>
            <a:r>
              <a:rPr dirty="0" sz="1800">
                <a:latin typeface="宋体"/>
                <a:cs typeface="宋体"/>
              </a:rPr>
              <a:t>集团重点工程、签约额	</a:t>
            </a:r>
            <a:r>
              <a:rPr dirty="0" sz="1800" spc="-5">
                <a:latin typeface="Arial"/>
                <a:cs typeface="Arial"/>
              </a:rPr>
              <a:t>5000</a:t>
            </a:r>
            <a:r>
              <a:rPr dirty="0" sz="1800" spc="-114">
                <a:latin typeface="Arial"/>
                <a:cs typeface="Arial"/>
              </a:rPr>
              <a:t> </a:t>
            </a:r>
            <a:r>
              <a:rPr dirty="0" sz="1800">
                <a:latin typeface="宋体"/>
                <a:cs typeface="宋体"/>
              </a:rPr>
              <a:t>万元以上项目的商务策划书报集团备案。</a:t>
            </a:r>
            <a:endParaRPr sz="1800">
              <a:latin typeface="宋体"/>
              <a:cs typeface="宋体"/>
            </a:endParaRPr>
          </a:p>
          <a:p>
            <a:pPr marL="508000">
              <a:lnSpc>
                <a:spcPct val="100000"/>
              </a:lnSpc>
              <a:spcBef>
                <a:spcPts val="1739"/>
              </a:spcBef>
            </a:pPr>
            <a:r>
              <a:rPr dirty="0" sz="1800" spc="30">
                <a:latin typeface="宋体"/>
                <a:cs typeface="宋体"/>
              </a:rPr>
              <a:t>（</a:t>
            </a:r>
            <a:r>
              <a:rPr dirty="0" sz="1800" spc="30">
                <a:latin typeface="Arial"/>
                <a:cs typeface="Arial"/>
              </a:rPr>
              <a:t>3</a:t>
            </a:r>
            <a:r>
              <a:rPr dirty="0" sz="1800" spc="30">
                <a:latin typeface="宋体"/>
                <a:cs typeface="宋体"/>
              </a:rPr>
              <a:t>）</a:t>
            </a:r>
            <a:r>
              <a:rPr dirty="0" sz="1800">
                <a:latin typeface="宋体"/>
                <a:cs typeface="宋体"/>
              </a:rPr>
              <a:t>项目商务策划实施</a:t>
            </a:r>
            <a:endParaRPr sz="1800">
              <a:latin typeface="宋体"/>
              <a:cs typeface="宋体"/>
            </a:endParaRPr>
          </a:p>
          <a:p>
            <a:pPr marL="508000">
              <a:lnSpc>
                <a:spcPct val="100000"/>
              </a:lnSpc>
              <a:spcBef>
                <a:spcPts val="1540"/>
              </a:spcBef>
            </a:pPr>
            <a:r>
              <a:rPr dirty="0" sz="1800">
                <a:latin typeface="宋体"/>
                <a:cs typeface="宋体"/>
              </a:rPr>
              <a:t>商务策划书评审完成后，</a:t>
            </a:r>
            <a:r>
              <a:rPr dirty="0" sz="1800" spc="50">
                <a:latin typeface="宋体"/>
                <a:cs typeface="宋体"/>
              </a:rPr>
              <a:t> </a:t>
            </a:r>
            <a:r>
              <a:rPr dirty="0" sz="1800">
                <a:latin typeface="宋体"/>
                <a:cs typeface="宋体"/>
              </a:rPr>
              <a:t>项目部负责对其实施。</a:t>
            </a:r>
            <a:r>
              <a:rPr dirty="0" sz="1800" spc="-45">
                <a:latin typeface="宋体"/>
                <a:cs typeface="宋体"/>
              </a:rPr>
              <a:t> </a:t>
            </a:r>
            <a:r>
              <a:rPr dirty="0" sz="1800">
                <a:latin typeface="宋体"/>
                <a:cs typeface="宋体"/>
              </a:rPr>
              <a:t>项目经理将商务策划书内容</a:t>
            </a:r>
            <a:endParaRPr sz="1800">
              <a:latin typeface="宋体"/>
              <a:cs typeface="宋体"/>
            </a:endParaRPr>
          </a:p>
        </p:txBody>
      </p:sp>
      <p:sp>
        <p:nvSpPr>
          <p:cNvPr id="10" name="object 10"/>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78</a:t>
            </a:r>
          </a:p>
        </p:txBody>
      </p:sp>
      <p:sp>
        <p:nvSpPr>
          <p:cNvPr id="4" name="object 4"/>
          <p:cNvSpPr txBox="1"/>
          <p:nvPr/>
        </p:nvSpPr>
        <p:spPr>
          <a:xfrm>
            <a:off x="1816100" y="4927600"/>
            <a:ext cx="5321300" cy="7696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按岗位职责进行分解，落实到相关责任人。</a:t>
            </a:r>
            <a:endParaRPr sz="1800">
              <a:latin typeface="宋体"/>
              <a:cs typeface="宋体"/>
            </a:endParaRPr>
          </a:p>
          <a:p>
            <a:pPr marL="508000">
              <a:lnSpc>
                <a:spcPct val="100000"/>
              </a:lnSpc>
              <a:spcBef>
                <a:spcPts val="1540"/>
              </a:spcBef>
            </a:pPr>
            <a:r>
              <a:rPr dirty="0" sz="1800">
                <a:latin typeface="宋体"/>
                <a:cs typeface="宋体"/>
              </a:rPr>
              <a:t>项目部负责对商务策划进行实施全程动态管理，</a:t>
            </a:r>
            <a:endParaRPr sz="1800">
              <a:latin typeface="宋体"/>
              <a:cs typeface="宋体"/>
            </a:endParaRPr>
          </a:p>
        </p:txBody>
      </p:sp>
      <p:sp>
        <p:nvSpPr>
          <p:cNvPr id="5" name="object 5"/>
          <p:cNvSpPr txBox="1"/>
          <p:nvPr/>
        </p:nvSpPr>
        <p:spPr>
          <a:xfrm>
            <a:off x="7366000" y="5397500"/>
            <a:ext cx="27686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在每月成本分析中应对当期</a:t>
            </a:r>
            <a:endParaRPr sz="1800">
              <a:latin typeface="宋体"/>
              <a:cs typeface="宋体"/>
            </a:endParaRPr>
          </a:p>
        </p:txBody>
      </p:sp>
      <p:sp>
        <p:nvSpPr>
          <p:cNvPr id="6" name="object 6"/>
          <p:cNvSpPr txBox="1"/>
          <p:nvPr/>
        </p:nvSpPr>
        <p:spPr>
          <a:xfrm>
            <a:off x="1816100" y="5880100"/>
            <a:ext cx="8470900" cy="6040120"/>
          </a:xfrm>
          <a:prstGeom prst="rect">
            <a:avLst/>
          </a:prstGeom>
        </p:spPr>
        <p:txBody>
          <a:bodyPr wrap="square" lIns="0" tIns="12700" rIns="0" bIns="0" rtlCol="0" vert="horz">
            <a:spAutoFit/>
          </a:bodyPr>
          <a:lstStyle/>
          <a:p>
            <a:pPr marL="12700">
              <a:lnSpc>
                <a:spcPct val="100000"/>
              </a:lnSpc>
              <a:spcBef>
                <a:spcPts val="100"/>
              </a:spcBef>
              <a:tabLst>
                <a:tab pos="8000365" algn="l"/>
              </a:tabLst>
            </a:pPr>
            <a:r>
              <a:rPr dirty="0" sz="1800">
                <a:latin typeface="宋体"/>
                <a:cs typeface="宋体"/>
              </a:rPr>
              <a:t>商务策划完成情况进行总结，</a:t>
            </a:r>
            <a:r>
              <a:rPr dirty="0" sz="1800" spc="400">
                <a:latin typeface="宋体"/>
                <a:cs typeface="宋体"/>
              </a:rPr>
              <a:t> </a:t>
            </a:r>
            <a:r>
              <a:rPr dirty="0" sz="1800">
                <a:latin typeface="宋体"/>
                <a:cs typeface="宋体"/>
              </a:rPr>
              <a:t>制定下月商务策划实施重点及相应调整措施。	每月</a:t>
            </a:r>
            <a:endParaRPr sz="1800">
              <a:latin typeface="宋体"/>
              <a:cs typeface="宋体"/>
            </a:endParaRPr>
          </a:p>
          <a:p>
            <a:pPr marL="12700">
              <a:lnSpc>
                <a:spcPct val="100000"/>
              </a:lnSpc>
              <a:spcBef>
                <a:spcPts val="1540"/>
              </a:spcBef>
              <a:tabLst>
                <a:tab pos="3009265" algn="l"/>
                <a:tab pos="5600065" algn="l"/>
              </a:tabLst>
            </a:pPr>
            <a:r>
              <a:rPr dirty="0" sz="1800">
                <a:latin typeface="宋体"/>
                <a:cs typeface="宋体"/>
              </a:rPr>
              <a:t>按照公司合约商务部的要求	</a:t>
            </a:r>
            <a:r>
              <a:rPr dirty="0" sz="1800" spc="-5">
                <a:latin typeface="Arial"/>
                <a:cs typeface="Arial"/>
              </a:rPr>
              <a:t>22 </a:t>
            </a:r>
            <a:r>
              <a:rPr dirty="0" sz="1800">
                <a:latin typeface="宋体"/>
                <a:cs typeface="宋体"/>
              </a:rPr>
              <a:t>号报送《项目月报》	</a:t>
            </a:r>
            <a:r>
              <a:rPr dirty="0" sz="1800">
                <a:latin typeface="Arial"/>
                <a:cs typeface="Arial"/>
              </a:rPr>
              <a:t>(</a:t>
            </a:r>
            <a:r>
              <a:rPr dirty="0" sz="1800" spc="290">
                <a:latin typeface="Arial"/>
                <a:cs typeface="Arial"/>
              </a:rPr>
              <a:t> </a:t>
            </a:r>
            <a:r>
              <a:rPr dirty="0" sz="1800" spc="-60">
                <a:latin typeface="宋体"/>
                <a:cs typeface="宋体"/>
              </a:rPr>
              <a:t>（</a:t>
            </a:r>
            <a:r>
              <a:rPr dirty="0" sz="1800" spc="-60">
                <a:latin typeface="Arial"/>
                <a:cs typeface="Arial"/>
              </a:rPr>
              <a:t>HW-XM-05-02</a:t>
            </a:r>
            <a:r>
              <a:rPr dirty="0" sz="1800" spc="-60">
                <a:latin typeface="宋体"/>
                <a:cs typeface="宋体"/>
              </a:rPr>
              <a:t>）</a:t>
            </a:r>
            <a:r>
              <a:rPr dirty="0" sz="1800">
                <a:latin typeface="宋体"/>
                <a:cs typeface="宋体"/>
              </a:rPr>
              <a:t>。</a:t>
            </a:r>
            <a:endParaRPr sz="1800">
              <a:latin typeface="宋体"/>
              <a:cs typeface="宋体"/>
            </a:endParaRPr>
          </a:p>
          <a:p>
            <a:pPr marL="12700" marR="18415" indent="495300">
              <a:lnSpc>
                <a:spcPct val="175900"/>
              </a:lnSpc>
              <a:tabLst>
                <a:tab pos="4622165" algn="l"/>
              </a:tabLst>
            </a:pPr>
            <a:r>
              <a:rPr dirty="0" sz="1800">
                <a:latin typeface="宋体"/>
                <a:cs typeface="宋体"/>
              </a:rPr>
              <a:t>当外部环境发生变化或需补遗修改时，	及时对原商务策划进行调整，</a:t>
            </a:r>
            <a:r>
              <a:rPr dirty="0" sz="1800" spc="300">
                <a:latin typeface="宋体"/>
                <a:cs typeface="宋体"/>
              </a:rPr>
              <a:t> </a:t>
            </a:r>
            <a:r>
              <a:rPr dirty="0" sz="1800">
                <a:latin typeface="宋体"/>
                <a:cs typeface="宋体"/>
              </a:rPr>
              <a:t>并做好 调整记录。调整情况及时向主管部门汇报。</a:t>
            </a:r>
            <a:endParaRPr sz="1800">
              <a:latin typeface="宋体"/>
              <a:cs typeface="宋体"/>
            </a:endParaRPr>
          </a:p>
          <a:p>
            <a:pPr marL="508000">
              <a:lnSpc>
                <a:spcPct val="100000"/>
              </a:lnSpc>
              <a:spcBef>
                <a:spcPts val="1540"/>
              </a:spcBef>
            </a:pPr>
            <a:r>
              <a:rPr dirty="0" sz="1800">
                <a:latin typeface="宋体"/>
                <a:cs typeface="宋体"/>
              </a:rPr>
              <a:t>公司按照分级指导原则每季度对商务策划实施进行过程指导、监督和检查。</a:t>
            </a:r>
            <a:endParaRPr sz="1800">
              <a:latin typeface="宋体"/>
              <a:cs typeface="宋体"/>
            </a:endParaRPr>
          </a:p>
          <a:p>
            <a:pPr marL="12700">
              <a:lnSpc>
                <a:spcPct val="100000"/>
              </a:lnSpc>
              <a:spcBef>
                <a:spcPts val="1639"/>
              </a:spcBef>
              <a:tabLst>
                <a:tab pos="685165" algn="l"/>
              </a:tabLst>
            </a:pPr>
            <a:r>
              <a:rPr dirty="0" sz="1800" spc="-5">
                <a:latin typeface="Arial"/>
                <a:cs typeface="Arial"/>
              </a:rPr>
              <a:t>4.2.2	</a:t>
            </a:r>
            <a:r>
              <a:rPr dirty="0" sz="1800">
                <a:latin typeface="宋体"/>
                <a:cs typeface="宋体"/>
              </a:rPr>
              <a:t>目标成本测算</a:t>
            </a:r>
            <a:endParaRPr sz="1800">
              <a:latin typeface="宋体"/>
              <a:cs typeface="宋体"/>
            </a:endParaRPr>
          </a:p>
          <a:p>
            <a:pPr marL="508000">
              <a:lnSpc>
                <a:spcPct val="100000"/>
              </a:lnSpc>
              <a:spcBef>
                <a:spcPts val="1639"/>
              </a:spcBef>
            </a:pPr>
            <a:r>
              <a:rPr dirty="0" sz="1800" spc="30">
                <a:latin typeface="宋体"/>
                <a:cs typeface="宋体"/>
              </a:rPr>
              <a:t>（</a:t>
            </a:r>
            <a:r>
              <a:rPr dirty="0" sz="1800" spc="30">
                <a:latin typeface="Arial"/>
                <a:cs typeface="Arial"/>
              </a:rPr>
              <a:t>1</a:t>
            </a:r>
            <a:r>
              <a:rPr dirty="0" sz="1800" spc="30">
                <a:latin typeface="宋体"/>
                <a:cs typeface="宋体"/>
              </a:rPr>
              <a:t>）</a:t>
            </a:r>
            <a:r>
              <a:rPr dirty="0" sz="1800">
                <a:latin typeface="宋体"/>
                <a:cs typeface="宋体"/>
              </a:rPr>
              <a:t>项目目标成本测算要求</a:t>
            </a:r>
            <a:endParaRPr sz="1800">
              <a:latin typeface="宋体"/>
              <a:cs typeface="宋体"/>
            </a:endParaRPr>
          </a:p>
          <a:p>
            <a:pPr marL="12700" marR="259715" indent="495300">
              <a:lnSpc>
                <a:spcPct val="173600"/>
              </a:lnSpc>
              <a:spcBef>
                <a:spcPts val="50"/>
              </a:spcBef>
            </a:pPr>
            <a:r>
              <a:rPr dirty="0" sz="1800">
                <a:latin typeface="宋体"/>
                <a:cs typeface="宋体"/>
              </a:rPr>
              <a:t>项目投标阶段，</a:t>
            </a:r>
            <a:r>
              <a:rPr dirty="0" sz="1800" spc="-360">
                <a:latin typeface="宋体"/>
                <a:cs typeface="宋体"/>
              </a:rPr>
              <a:t> </a:t>
            </a:r>
            <a:r>
              <a:rPr dirty="0" sz="1800">
                <a:latin typeface="宋体"/>
                <a:cs typeface="宋体"/>
              </a:rPr>
              <a:t>由公</a:t>
            </a:r>
            <a:r>
              <a:rPr dirty="0" sz="1800" spc="200">
                <a:latin typeface="宋体"/>
                <a:cs typeface="宋体"/>
              </a:rPr>
              <a:t>司</a:t>
            </a:r>
            <a:r>
              <a:rPr dirty="0" sz="1800">
                <a:latin typeface="宋体"/>
                <a:cs typeface="宋体"/>
              </a:rPr>
              <a:t>（分公司）</a:t>
            </a:r>
            <a:r>
              <a:rPr dirty="0" sz="1800" spc="-540">
                <a:latin typeface="宋体"/>
                <a:cs typeface="宋体"/>
              </a:rPr>
              <a:t> </a:t>
            </a:r>
            <a:r>
              <a:rPr dirty="0" sz="1800">
                <a:latin typeface="宋体"/>
                <a:cs typeface="宋体"/>
              </a:rPr>
              <a:t>合约商务部门组织相关部门编制投标报价 及施工方案，依据投标方案进行投标成本测算，找出盈利点、亏损点、风险点，  制定投标策略。</a:t>
            </a:r>
            <a:endParaRPr sz="1800">
              <a:latin typeface="宋体"/>
              <a:cs typeface="宋体"/>
            </a:endParaRPr>
          </a:p>
          <a:p>
            <a:pPr marL="12700" marR="412115" indent="495300">
              <a:lnSpc>
                <a:spcPct val="171300"/>
              </a:lnSpc>
              <a:spcBef>
                <a:spcPts val="100"/>
              </a:spcBef>
            </a:pPr>
            <a:r>
              <a:rPr dirty="0" sz="1800">
                <a:latin typeface="宋体"/>
                <a:cs typeface="宋体"/>
              </a:rPr>
              <a:t>开工后，项目部结合投标成本测算、方案优化和二次、三次经营等措施，测 算项目目标责任成本，签订目标责任书。</a:t>
            </a:r>
            <a:endParaRPr sz="1800">
              <a:latin typeface="宋体"/>
              <a:cs typeface="宋体"/>
            </a:endParaRPr>
          </a:p>
          <a:p>
            <a:pPr marL="508000">
              <a:lnSpc>
                <a:spcPct val="100000"/>
              </a:lnSpc>
              <a:spcBef>
                <a:spcPts val="1639"/>
              </a:spcBef>
              <a:tabLst>
                <a:tab pos="5358765" algn="l"/>
              </a:tabLst>
            </a:pPr>
            <a:r>
              <a:rPr dirty="0" sz="1800">
                <a:latin typeface="宋体"/>
                <a:cs typeface="宋体"/>
              </a:rPr>
              <a:t>项目部要结合目标责任成本及项目实际情况，	编制项目成本计划，</a:t>
            </a:r>
            <a:r>
              <a:rPr dirty="0" sz="1800" spc="-265">
                <a:latin typeface="宋体"/>
                <a:cs typeface="宋体"/>
              </a:rPr>
              <a:t> </a:t>
            </a:r>
            <a:r>
              <a:rPr dirty="0" sz="1800">
                <a:latin typeface="宋体"/>
                <a:cs typeface="宋体"/>
              </a:rPr>
              <a:t>每月进行</a:t>
            </a:r>
            <a:endParaRPr sz="1800">
              <a:latin typeface="宋体"/>
              <a:cs typeface="宋体"/>
            </a:endParaRPr>
          </a:p>
        </p:txBody>
      </p:sp>
      <p:sp>
        <p:nvSpPr>
          <p:cNvPr id="7" name="object 7"/>
          <p:cNvSpPr txBox="1"/>
          <p:nvPr/>
        </p:nvSpPr>
        <p:spPr>
          <a:xfrm>
            <a:off x="8089900" y="12090400"/>
            <a:ext cx="20828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保持成本计划的实效</a:t>
            </a:r>
            <a:endParaRPr sz="1800">
              <a:latin typeface="宋体"/>
              <a:cs typeface="宋体"/>
            </a:endParaRPr>
          </a:p>
        </p:txBody>
      </p:sp>
      <p:sp>
        <p:nvSpPr>
          <p:cNvPr id="8" name="object 8"/>
          <p:cNvSpPr txBox="1"/>
          <p:nvPr/>
        </p:nvSpPr>
        <p:spPr>
          <a:xfrm>
            <a:off x="1816100" y="12090400"/>
            <a:ext cx="6134100" cy="22174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项目实施过程中的成本测算，</a:t>
            </a:r>
            <a:r>
              <a:rPr dirty="0" sz="1800" spc="305">
                <a:latin typeface="宋体"/>
                <a:cs typeface="宋体"/>
              </a:rPr>
              <a:t> </a:t>
            </a:r>
            <a:r>
              <a:rPr dirty="0" sz="1800">
                <a:latin typeface="宋体"/>
                <a:cs typeface="宋体"/>
              </a:rPr>
              <a:t>根据现场实施情况不断完善，</a:t>
            </a:r>
            <a:endParaRPr sz="1800">
              <a:latin typeface="宋体"/>
              <a:cs typeface="宋体"/>
            </a:endParaRPr>
          </a:p>
          <a:p>
            <a:pPr marL="12700">
              <a:lnSpc>
                <a:spcPct val="100000"/>
              </a:lnSpc>
              <a:spcBef>
                <a:spcPts val="1640"/>
              </a:spcBef>
            </a:pPr>
            <a:r>
              <a:rPr dirty="0" sz="1800">
                <a:latin typeface="宋体"/>
                <a:cs typeface="宋体"/>
              </a:rPr>
              <a:t>性、指导性。</a:t>
            </a:r>
            <a:endParaRPr sz="1800">
              <a:latin typeface="宋体"/>
              <a:cs typeface="宋体"/>
            </a:endParaRPr>
          </a:p>
          <a:p>
            <a:pPr marL="508000">
              <a:lnSpc>
                <a:spcPct val="100000"/>
              </a:lnSpc>
              <a:spcBef>
                <a:spcPts val="1640"/>
              </a:spcBef>
            </a:pPr>
            <a:r>
              <a:rPr dirty="0" sz="1800" spc="30">
                <a:latin typeface="宋体"/>
                <a:cs typeface="宋体"/>
              </a:rPr>
              <a:t>（</a:t>
            </a:r>
            <a:r>
              <a:rPr dirty="0" sz="1800" spc="30">
                <a:latin typeface="Arial"/>
                <a:cs typeface="Arial"/>
              </a:rPr>
              <a:t>2</a:t>
            </a:r>
            <a:r>
              <a:rPr dirty="0" sz="1800" spc="30">
                <a:latin typeface="宋体"/>
                <a:cs typeface="宋体"/>
              </a:rPr>
              <a:t>）</a:t>
            </a:r>
            <a:r>
              <a:rPr dirty="0" sz="1800">
                <a:latin typeface="宋体"/>
                <a:cs typeface="宋体"/>
              </a:rPr>
              <a:t>项目目标成本测算依据</a:t>
            </a:r>
            <a:endParaRPr sz="1800">
              <a:latin typeface="宋体"/>
              <a:cs typeface="宋体"/>
            </a:endParaRPr>
          </a:p>
          <a:p>
            <a:pPr marL="508000" marR="818515">
              <a:lnSpc>
                <a:spcPct val="171300"/>
              </a:lnSpc>
              <a:spcBef>
                <a:spcPts val="100"/>
              </a:spcBef>
            </a:pPr>
            <a:r>
              <a:rPr dirty="0" sz="1800">
                <a:latin typeface="宋体"/>
                <a:cs typeface="宋体"/>
              </a:rPr>
              <a:t>项目所在地建筑工程消耗定额与有关文件规定； 项目所在地有关物价参考资料或调研资料；</a:t>
            </a:r>
            <a:endParaRPr sz="1800">
              <a:latin typeface="宋体"/>
              <a:cs typeface="宋体"/>
            </a:endParaRPr>
          </a:p>
        </p:txBody>
      </p:sp>
      <p:sp>
        <p:nvSpPr>
          <p:cNvPr id="9" name="object 9"/>
          <p:cNvSpPr txBox="1"/>
          <p:nvPr/>
        </p:nvSpPr>
        <p:spPr>
          <a:xfrm>
            <a:off x="2311400" y="14490700"/>
            <a:ext cx="61976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项目合同文件及有关项目目标责任书、项目商务策划等资料；</a:t>
            </a:r>
            <a:endParaRPr sz="1800">
              <a:latin typeface="宋体"/>
              <a:cs typeface="宋体"/>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45100"/>
            <a:ext cx="12109333" cy="17137999"/>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2311400" y="1574800"/>
            <a:ext cx="36830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公司颁布的关于人力资源薪酬管理、</a:t>
            </a:r>
            <a:endParaRPr sz="1800">
              <a:latin typeface="宋体"/>
              <a:cs typeface="宋体"/>
            </a:endParaRPr>
          </a:p>
        </p:txBody>
      </p:sp>
      <p:sp>
        <p:nvSpPr>
          <p:cNvPr id="6" name="object 6"/>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79</a:t>
            </a:r>
          </a:p>
        </p:txBody>
      </p:sp>
      <p:sp>
        <p:nvSpPr>
          <p:cNvPr id="4" name="object 4"/>
          <p:cNvSpPr txBox="1"/>
          <p:nvPr/>
        </p:nvSpPr>
        <p:spPr>
          <a:xfrm>
            <a:off x="6184900" y="1574800"/>
            <a:ext cx="39370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项目管理</a:t>
            </a:r>
            <a:r>
              <a:rPr dirty="0" sz="1800" spc="200">
                <a:latin typeface="宋体"/>
                <a:cs typeface="宋体"/>
              </a:rPr>
              <a:t>、</a:t>
            </a:r>
            <a:r>
              <a:rPr dirty="0" sz="1800">
                <a:latin typeface="宋体"/>
                <a:cs typeface="宋体"/>
              </a:rPr>
              <a:t>现场经费标准等管理文件规</a:t>
            </a:r>
            <a:endParaRPr sz="1800">
              <a:latin typeface="宋体"/>
              <a:cs typeface="宋体"/>
            </a:endParaRPr>
          </a:p>
        </p:txBody>
      </p:sp>
      <p:sp>
        <p:nvSpPr>
          <p:cNvPr id="5" name="object 5"/>
          <p:cNvSpPr txBox="1"/>
          <p:nvPr/>
        </p:nvSpPr>
        <p:spPr>
          <a:xfrm>
            <a:off x="1816100" y="2044700"/>
            <a:ext cx="8483600" cy="13228319"/>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定；</a:t>
            </a:r>
            <a:endParaRPr sz="1800">
              <a:latin typeface="宋体"/>
              <a:cs typeface="宋体"/>
            </a:endParaRPr>
          </a:p>
          <a:p>
            <a:pPr marL="508000">
              <a:lnSpc>
                <a:spcPct val="100000"/>
              </a:lnSpc>
              <a:spcBef>
                <a:spcPts val="1639"/>
              </a:spcBef>
            </a:pPr>
            <a:r>
              <a:rPr dirty="0" sz="1800">
                <a:latin typeface="宋体"/>
                <a:cs typeface="宋体"/>
              </a:rPr>
              <a:t>其它有关资料。</a:t>
            </a:r>
            <a:endParaRPr sz="1800">
              <a:latin typeface="宋体"/>
              <a:cs typeface="宋体"/>
            </a:endParaRPr>
          </a:p>
          <a:p>
            <a:pPr marL="1105535" indent="-597535">
              <a:lnSpc>
                <a:spcPct val="100000"/>
              </a:lnSpc>
              <a:spcBef>
                <a:spcPts val="1639"/>
              </a:spcBef>
              <a:buSzPct val="94444"/>
              <a:buAutoNum type="arabicPlain" startAt="3"/>
              <a:tabLst>
                <a:tab pos="1105535" algn="l"/>
              </a:tabLst>
            </a:pPr>
            <a:r>
              <a:rPr dirty="0" sz="1800">
                <a:latin typeface="宋体"/>
                <a:cs typeface="宋体"/>
              </a:rPr>
              <a:t>项目目标成本测算原则</a:t>
            </a:r>
            <a:endParaRPr sz="1800">
              <a:latin typeface="宋体"/>
              <a:cs typeface="宋体"/>
            </a:endParaRPr>
          </a:p>
          <a:p>
            <a:pPr marL="508000" marR="3853815">
              <a:lnSpc>
                <a:spcPts val="3900"/>
              </a:lnSpc>
              <a:spcBef>
                <a:spcPts val="220"/>
              </a:spcBef>
            </a:pPr>
            <a:r>
              <a:rPr dirty="0" sz="1800">
                <a:latin typeface="宋体"/>
                <a:cs typeface="宋体"/>
              </a:rPr>
              <a:t>符合项目管理模式要求和具体工程特点； 符合费用权责发生制的要求；</a:t>
            </a:r>
            <a:endParaRPr sz="1800">
              <a:latin typeface="宋体"/>
              <a:cs typeface="宋体"/>
            </a:endParaRPr>
          </a:p>
          <a:p>
            <a:pPr marL="508000">
              <a:lnSpc>
                <a:spcPct val="100000"/>
              </a:lnSpc>
              <a:spcBef>
                <a:spcPts val="1120"/>
              </a:spcBef>
            </a:pPr>
            <a:r>
              <a:rPr dirty="0" sz="1800">
                <a:latin typeface="宋体"/>
                <a:cs typeface="宋体"/>
              </a:rPr>
              <a:t>体现项目管理的社会平均先进水平；</a:t>
            </a:r>
            <a:endParaRPr sz="1800">
              <a:latin typeface="宋体"/>
              <a:cs typeface="宋体"/>
            </a:endParaRPr>
          </a:p>
          <a:p>
            <a:pPr marL="508000" marR="4768215">
              <a:lnSpc>
                <a:spcPct val="171300"/>
              </a:lnSpc>
              <a:spcBef>
                <a:spcPts val="100"/>
              </a:spcBef>
            </a:pPr>
            <a:r>
              <a:rPr dirty="0" sz="1800">
                <a:latin typeface="宋体"/>
                <a:cs typeface="宋体"/>
              </a:rPr>
              <a:t>保证实现项目效益最大性目标； 成本最低化原则；</a:t>
            </a:r>
            <a:endParaRPr sz="1800">
              <a:latin typeface="宋体"/>
              <a:cs typeface="宋体"/>
            </a:endParaRPr>
          </a:p>
          <a:p>
            <a:pPr marL="508000" marR="5682615">
              <a:lnSpc>
                <a:spcPct val="173600"/>
              </a:lnSpc>
              <a:spcBef>
                <a:spcPts val="50"/>
              </a:spcBef>
            </a:pPr>
            <a:r>
              <a:rPr dirty="0" sz="1800">
                <a:latin typeface="宋体"/>
                <a:cs typeface="宋体"/>
              </a:rPr>
              <a:t>全面成本管理原则；  成本目标责任制原则； 动态控制原则。</a:t>
            </a:r>
            <a:endParaRPr sz="1800">
              <a:latin typeface="宋体"/>
              <a:cs typeface="宋体"/>
            </a:endParaRPr>
          </a:p>
          <a:p>
            <a:pPr marL="1105535" indent="-597535">
              <a:lnSpc>
                <a:spcPct val="100000"/>
              </a:lnSpc>
              <a:spcBef>
                <a:spcPts val="1639"/>
              </a:spcBef>
              <a:buSzPct val="94444"/>
              <a:buAutoNum type="arabicPlain" startAt="4"/>
              <a:tabLst>
                <a:tab pos="1105535" algn="l"/>
              </a:tabLst>
            </a:pPr>
            <a:r>
              <a:rPr dirty="0" sz="1800">
                <a:latin typeface="宋体"/>
                <a:cs typeface="宋体"/>
              </a:rPr>
              <a:t>项目目标成本测算内容和方法</a:t>
            </a:r>
            <a:endParaRPr sz="1800">
              <a:latin typeface="宋体"/>
              <a:cs typeface="宋体"/>
            </a:endParaRPr>
          </a:p>
          <a:p>
            <a:pPr algn="just" marL="12700" marR="424815" indent="495300">
              <a:lnSpc>
                <a:spcPts val="3800"/>
              </a:lnSpc>
              <a:spcBef>
                <a:spcPts val="300"/>
              </a:spcBef>
            </a:pPr>
            <a:r>
              <a:rPr dirty="0" sz="1800">
                <a:latin typeface="宋体"/>
                <a:cs typeface="宋体"/>
              </a:rPr>
              <a:t>工程预控成本包括人工费、材料费、机械费、分包费用、措施费、其它直接 费、暂定金额、临时工程、现场管理费、深化设计费、总包配合服务费、中标服 务费、税金、其它费用等。</a:t>
            </a:r>
            <a:endParaRPr sz="1800">
              <a:latin typeface="宋体"/>
              <a:cs typeface="宋体"/>
            </a:endParaRPr>
          </a:p>
          <a:p>
            <a:pPr marL="12700" marR="335915" indent="495300">
              <a:lnSpc>
                <a:spcPts val="3700"/>
              </a:lnSpc>
              <a:spcBef>
                <a:spcPts val="80"/>
              </a:spcBef>
            </a:pPr>
            <a:r>
              <a:rPr dirty="0" sz="1800">
                <a:latin typeface="Arial"/>
                <a:cs typeface="Arial"/>
              </a:rPr>
              <a:t>a</a:t>
            </a:r>
            <a:r>
              <a:rPr dirty="0" sz="1800" spc="-120">
                <a:latin typeface="Arial"/>
                <a:cs typeface="Arial"/>
              </a:rPr>
              <a:t> </a:t>
            </a:r>
            <a:r>
              <a:rPr dirty="0" sz="1800">
                <a:latin typeface="宋体"/>
                <a:cs typeface="宋体"/>
              </a:rPr>
              <a:t>人工费—本测算规范中工程直接费的人工费是指工人使用生产工具（机 具</a:t>
            </a:r>
            <a:r>
              <a:rPr dirty="0" sz="1800" spc="-50">
                <a:latin typeface="宋体"/>
                <a:cs typeface="宋体"/>
              </a:rPr>
              <a:t>），</a:t>
            </a:r>
            <a:r>
              <a:rPr dirty="0" sz="1800">
                <a:latin typeface="宋体"/>
                <a:cs typeface="宋体"/>
              </a:rPr>
              <a:t>采用一定的施工方法、</a:t>
            </a:r>
            <a:r>
              <a:rPr dirty="0" sz="1800" spc="100">
                <a:latin typeface="宋体"/>
                <a:cs typeface="宋体"/>
              </a:rPr>
              <a:t> </a:t>
            </a:r>
            <a:r>
              <a:rPr dirty="0" sz="1800">
                <a:latin typeface="宋体"/>
                <a:cs typeface="宋体"/>
              </a:rPr>
              <a:t>工艺将建筑材料价值转移至工程实体过程中所消耗</a:t>
            </a:r>
            <a:endParaRPr sz="1800">
              <a:latin typeface="宋体"/>
              <a:cs typeface="宋体"/>
            </a:endParaRPr>
          </a:p>
          <a:p>
            <a:pPr marL="12700">
              <a:lnSpc>
                <a:spcPct val="100000"/>
              </a:lnSpc>
              <a:spcBef>
                <a:spcPts val="1260"/>
              </a:spcBef>
            </a:pPr>
            <a:r>
              <a:rPr dirty="0" sz="1800">
                <a:latin typeface="宋体"/>
                <a:cs typeface="宋体"/>
              </a:rPr>
              <a:t>的劳动。</a:t>
            </a:r>
            <a:endParaRPr sz="1800">
              <a:latin typeface="宋体"/>
              <a:cs typeface="宋体"/>
            </a:endParaRPr>
          </a:p>
          <a:p>
            <a:pPr marL="508000">
              <a:lnSpc>
                <a:spcPct val="100000"/>
              </a:lnSpc>
              <a:spcBef>
                <a:spcPts val="1639"/>
              </a:spcBef>
            </a:pPr>
            <a:r>
              <a:rPr dirty="0" sz="1800">
                <a:latin typeface="宋体"/>
                <a:cs typeface="宋体"/>
              </a:rPr>
              <a:t>人工费预控成本可根据报价书中的清单人工工日数结合社会平均先进的劳</a:t>
            </a:r>
            <a:endParaRPr sz="1800">
              <a:latin typeface="宋体"/>
              <a:cs typeface="宋体"/>
            </a:endParaRPr>
          </a:p>
          <a:p>
            <a:pPr marL="12700" marR="5080">
              <a:lnSpc>
                <a:spcPts val="3800"/>
              </a:lnSpc>
              <a:spcBef>
                <a:spcPts val="300"/>
              </a:spcBef>
              <a:tabLst>
                <a:tab pos="4330065" algn="l"/>
              </a:tabLst>
            </a:pPr>
            <a:r>
              <a:rPr dirty="0" sz="1800">
                <a:latin typeface="宋体"/>
                <a:cs typeface="宋体"/>
              </a:rPr>
              <a:t>动力生产水平及市场人工单价计算得出。	即人工费预控成本</a:t>
            </a:r>
            <a:r>
              <a:rPr dirty="0" sz="1800" spc="145">
                <a:latin typeface="宋体"/>
                <a:cs typeface="宋体"/>
              </a:rPr>
              <a:t> </a:t>
            </a:r>
            <a:r>
              <a:rPr dirty="0" sz="1800" spc="-55">
                <a:latin typeface="Arial"/>
                <a:cs typeface="Arial"/>
              </a:rPr>
              <a:t>=</a:t>
            </a:r>
            <a:r>
              <a:rPr dirty="0" sz="1800">
                <a:latin typeface="宋体"/>
                <a:cs typeface="宋体"/>
              </a:rPr>
              <a:t>实际人工工日</a:t>
            </a:r>
            <a:r>
              <a:rPr dirty="0" sz="1800" spc="-229">
                <a:latin typeface="宋体"/>
                <a:cs typeface="宋体"/>
              </a:rPr>
              <a:t> </a:t>
            </a:r>
            <a:r>
              <a:rPr dirty="0" sz="1800">
                <a:latin typeface="Arial"/>
                <a:cs typeface="Arial"/>
              </a:rPr>
              <a:t>*</a:t>
            </a:r>
            <a:r>
              <a:rPr dirty="0" sz="1800" spc="-220">
                <a:latin typeface="Arial"/>
                <a:cs typeface="Arial"/>
              </a:rPr>
              <a:t> </a:t>
            </a:r>
            <a:r>
              <a:rPr dirty="0" sz="1800">
                <a:latin typeface="宋体"/>
                <a:cs typeface="宋体"/>
              </a:rPr>
              <a:t>综合 人工单价。</a:t>
            </a:r>
            <a:endParaRPr sz="1800">
              <a:latin typeface="宋体"/>
              <a:cs typeface="宋体"/>
            </a:endParaRPr>
          </a:p>
          <a:p>
            <a:pPr marL="508000">
              <a:lnSpc>
                <a:spcPct val="100000"/>
              </a:lnSpc>
              <a:spcBef>
                <a:spcPts val="1140"/>
              </a:spcBef>
              <a:tabLst>
                <a:tab pos="7517765" algn="l"/>
              </a:tabLst>
            </a:pPr>
            <a:r>
              <a:rPr dirty="0" sz="1800">
                <a:latin typeface="Arial"/>
                <a:cs typeface="Arial"/>
              </a:rPr>
              <a:t>b</a:t>
            </a:r>
            <a:r>
              <a:rPr dirty="0" sz="1800" spc="-105">
                <a:latin typeface="Arial"/>
                <a:cs typeface="Arial"/>
              </a:rPr>
              <a:t> </a:t>
            </a:r>
            <a:r>
              <a:rPr dirty="0" sz="1800">
                <a:latin typeface="宋体"/>
                <a:cs typeface="宋体"/>
              </a:rPr>
              <a:t>材料费—成本测算规范中的工程直接费材料费是指一次性消耗，	直接构成</a:t>
            </a:r>
            <a:endParaRPr sz="1800">
              <a:latin typeface="宋体"/>
              <a:cs typeface="宋体"/>
            </a:endParaRPr>
          </a:p>
          <a:p>
            <a:pPr marL="12700" marR="285115">
              <a:lnSpc>
                <a:spcPct val="175900"/>
              </a:lnSpc>
            </a:pPr>
            <a:r>
              <a:rPr dirty="0" sz="1800">
                <a:latin typeface="宋体"/>
                <a:cs typeface="宋体"/>
              </a:rPr>
              <a:t>工程实体所需的各种建筑材料</a:t>
            </a:r>
            <a:r>
              <a:rPr dirty="0" sz="1800" spc="300">
                <a:latin typeface="宋体"/>
                <a:cs typeface="宋体"/>
              </a:rPr>
              <a:t> </a:t>
            </a:r>
            <a:r>
              <a:rPr dirty="0" sz="1800">
                <a:latin typeface="宋体"/>
                <a:cs typeface="宋体"/>
              </a:rPr>
              <a:t>（设备</a:t>
            </a:r>
            <a:r>
              <a:rPr dirty="0" sz="1800" spc="100">
                <a:latin typeface="宋体"/>
                <a:cs typeface="宋体"/>
              </a:rPr>
              <a:t>）</a:t>
            </a:r>
            <a:r>
              <a:rPr dirty="0" sz="1800">
                <a:latin typeface="宋体"/>
                <a:cs typeface="宋体"/>
              </a:rPr>
              <a:t>和能多次反复使用直接用于工程实体施工 中的工具性材料。</a:t>
            </a:r>
            <a:endParaRPr sz="1800">
              <a:latin typeface="宋体"/>
              <a:cs typeface="宋体"/>
            </a:endParaRPr>
          </a:p>
          <a:p>
            <a:pPr marL="508000">
              <a:lnSpc>
                <a:spcPct val="100000"/>
              </a:lnSpc>
              <a:spcBef>
                <a:spcPts val="1639"/>
              </a:spcBef>
            </a:pPr>
            <a:r>
              <a:rPr dirty="0" sz="1800">
                <a:latin typeface="宋体"/>
                <a:cs typeface="宋体"/>
              </a:rPr>
              <a:t>在本测算规范中根据测算需要，将工程直接费中的材料费划分为暂估材料</a:t>
            </a:r>
            <a:endParaRPr sz="1800">
              <a:latin typeface="宋体"/>
              <a:cs typeface="宋体"/>
            </a:endParaRPr>
          </a:p>
          <a:p>
            <a:pPr marL="12700">
              <a:lnSpc>
                <a:spcPct val="100000"/>
              </a:lnSpc>
              <a:spcBef>
                <a:spcPts val="1540"/>
              </a:spcBef>
            </a:pPr>
            <a:r>
              <a:rPr dirty="0" sz="1800">
                <a:latin typeface="宋体"/>
                <a:cs typeface="宋体"/>
              </a:rPr>
              <a:t>（设备）费、主要材料费、其它材料费。</a:t>
            </a:r>
            <a:endParaRPr sz="1800">
              <a:latin typeface="宋体"/>
              <a:cs typeface="宋体"/>
            </a:endParaRPr>
          </a:p>
          <a:p>
            <a:pPr marL="12700" marR="424815" indent="495300">
              <a:lnSpc>
                <a:spcPct val="175900"/>
              </a:lnSpc>
            </a:pPr>
            <a:r>
              <a:rPr dirty="0" sz="1800">
                <a:latin typeface="宋体"/>
                <a:cs typeface="宋体"/>
              </a:rPr>
              <a:t>暂估材料（设备）—是指发包方在招标文件中暂时给出材料（设备）单价， 结算时可以调整的材料（设备）。</a:t>
            </a:r>
            <a:endParaRPr sz="1800">
              <a:latin typeface="宋体"/>
              <a:cs typeface="宋体"/>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45100"/>
            <a:ext cx="12109333" cy="17137999"/>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6781800" y="1574800"/>
            <a:ext cx="2451100" cy="299720"/>
          </a:xfrm>
          <a:prstGeom prst="rect">
            <a:avLst/>
          </a:prstGeom>
        </p:spPr>
        <p:txBody>
          <a:bodyPr wrap="square" lIns="0" tIns="12700" rIns="0" bIns="0" rtlCol="0" vert="horz">
            <a:spAutoFit/>
          </a:bodyPr>
          <a:lstStyle/>
          <a:p>
            <a:pPr marL="12700">
              <a:lnSpc>
                <a:spcPct val="100000"/>
              </a:lnSpc>
              <a:spcBef>
                <a:spcPts val="100"/>
              </a:spcBef>
            </a:pPr>
            <a:r>
              <a:rPr dirty="0" sz="1800" spc="-5">
                <a:latin typeface="Arial"/>
                <a:cs typeface="Arial"/>
              </a:rPr>
              <a:t>85</a:t>
            </a:r>
            <a:r>
              <a:rPr dirty="0" sz="1800" spc="-705">
                <a:latin typeface="Arial"/>
                <a:cs typeface="Arial"/>
              </a:rPr>
              <a:t>%</a:t>
            </a:r>
            <a:r>
              <a:rPr dirty="0" sz="1800">
                <a:latin typeface="宋体"/>
                <a:cs typeface="宋体"/>
              </a:rPr>
              <a:t>以上拟采购的材料。</a:t>
            </a:r>
            <a:endParaRPr sz="1800">
              <a:latin typeface="宋体"/>
              <a:cs typeface="宋体"/>
            </a:endParaRPr>
          </a:p>
        </p:txBody>
      </p:sp>
      <p:sp>
        <p:nvSpPr>
          <p:cNvPr id="6" name="object 6"/>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80</a:t>
            </a:r>
          </a:p>
        </p:txBody>
      </p:sp>
      <p:sp>
        <p:nvSpPr>
          <p:cNvPr id="4" name="object 4"/>
          <p:cNvSpPr txBox="1"/>
          <p:nvPr/>
        </p:nvSpPr>
        <p:spPr>
          <a:xfrm>
            <a:off x="2311400" y="1574800"/>
            <a:ext cx="4140200" cy="7696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主要材料—是指在累计占合同材料造价的</a:t>
            </a:r>
            <a:endParaRPr sz="1800">
              <a:latin typeface="宋体"/>
              <a:cs typeface="宋体"/>
            </a:endParaRPr>
          </a:p>
          <a:p>
            <a:pPr marL="12700">
              <a:lnSpc>
                <a:spcPct val="100000"/>
              </a:lnSpc>
              <a:spcBef>
                <a:spcPts val="1540"/>
              </a:spcBef>
            </a:pPr>
            <a:r>
              <a:rPr dirty="0" sz="1800">
                <a:latin typeface="宋体"/>
                <a:cs typeface="宋体"/>
              </a:rPr>
              <a:t>其它材料—是指以上几项未包括的材料。</a:t>
            </a:r>
            <a:endParaRPr sz="1800">
              <a:latin typeface="宋体"/>
              <a:cs typeface="宋体"/>
            </a:endParaRPr>
          </a:p>
        </p:txBody>
      </p:sp>
      <p:sp>
        <p:nvSpPr>
          <p:cNvPr id="5" name="object 5"/>
          <p:cNvSpPr txBox="1"/>
          <p:nvPr/>
        </p:nvSpPr>
        <p:spPr>
          <a:xfrm>
            <a:off x="1816100" y="2527300"/>
            <a:ext cx="8483600" cy="12263120"/>
          </a:xfrm>
          <a:prstGeom prst="rect">
            <a:avLst/>
          </a:prstGeom>
        </p:spPr>
        <p:txBody>
          <a:bodyPr wrap="square" lIns="0" tIns="12700" rIns="0" bIns="0" rtlCol="0" vert="horz">
            <a:spAutoFit/>
          </a:bodyPr>
          <a:lstStyle/>
          <a:p>
            <a:pPr marL="508000">
              <a:lnSpc>
                <a:spcPct val="100000"/>
              </a:lnSpc>
              <a:spcBef>
                <a:spcPts val="100"/>
              </a:spcBef>
            </a:pPr>
            <a:r>
              <a:rPr dirty="0" sz="1800">
                <a:latin typeface="宋体"/>
                <a:cs typeface="宋体"/>
              </a:rPr>
              <a:t>材料费预控成本根据投标报价书中的定额材料数量及材料价格计算得出，</a:t>
            </a:r>
            <a:endParaRPr sz="1800">
              <a:latin typeface="宋体"/>
              <a:cs typeface="宋体"/>
            </a:endParaRPr>
          </a:p>
          <a:p>
            <a:pPr marL="508000" marR="1097915">
              <a:lnSpc>
                <a:spcPct val="171300"/>
              </a:lnSpc>
              <a:spcBef>
                <a:spcPts val="100"/>
              </a:spcBef>
            </a:pPr>
            <a:r>
              <a:rPr dirty="0" sz="1800">
                <a:latin typeface="宋体"/>
                <a:cs typeface="宋体"/>
              </a:rPr>
              <a:t>即材料费预控成本</a:t>
            </a:r>
            <a:r>
              <a:rPr dirty="0" sz="1800" spc="70">
                <a:latin typeface="宋体"/>
                <a:cs typeface="宋体"/>
              </a:rPr>
              <a:t> </a:t>
            </a:r>
            <a:r>
              <a:rPr dirty="0" sz="1800" spc="-55">
                <a:latin typeface="Arial"/>
                <a:cs typeface="Arial"/>
              </a:rPr>
              <a:t>=</a:t>
            </a:r>
            <a:r>
              <a:rPr dirty="0" sz="1800">
                <a:latin typeface="宋体"/>
                <a:cs typeface="宋体"/>
              </a:rPr>
              <a:t>材料定额数量</a:t>
            </a:r>
            <a:r>
              <a:rPr dirty="0" sz="1800" spc="-125">
                <a:latin typeface="宋体"/>
                <a:cs typeface="宋体"/>
              </a:rPr>
              <a:t> </a:t>
            </a:r>
            <a:r>
              <a:rPr dirty="0" sz="1800">
                <a:latin typeface="Arial"/>
                <a:cs typeface="Arial"/>
              </a:rPr>
              <a:t>*</a:t>
            </a:r>
            <a:r>
              <a:rPr dirty="0" sz="1800" spc="-215">
                <a:latin typeface="Arial"/>
                <a:cs typeface="Arial"/>
              </a:rPr>
              <a:t> </a:t>
            </a:r>
            <a:r>
              <a:rPr dirty="0" sz="1800">
                <a:latin typeface="宋体"/>
                <a:cs typeface="宋体"/>
              </a:rPr>
              <a:t>材料价格</a:t>
            </a:r>
            <a:r>
              <a:rPr dirty="0" sz="1800" spc="-415">
                <a:latin typeface="宋体"/>
                <a:cs typeface="宋体"/>
              </a:rPr>
              <a:t> </a:t>
            </a:r>
            <a:r>
              <a:rPr dirty="0" sz="1800">
                <a:latin typeface="Arial"/>
                <a:cs typeface="Arial"/>
              </a:rPr>
              <a:t>*</a:t>
            </a:r>
            <a:r>
              <a:rPr dirty="0" sz="1800" spc="-215">
                <a:latin typeface="Arial"/>
                <a:cs typeface="Arial"/>
              </a:rPr>
              <a:t> </a:t>
            </a:r>
            <a:r>
              <a:rPr dirty="0" sz="1800" spc="30">
                <a:latin typeface="宋体"/>
                <a:cs typeface="宋体"/>
              </a:rPr>
              <a:t>（</a:t>
            </a:r>
            <a:r>
              <a:rPr dirty="0" sz="1800" spc="30">
                <a:latin typeface="Arial"/>
                <a:cs typeface="Arial"/>
              </a:rPr>
              <a:t>1-</a:t>
            </a:r>
            <a:r>
              <a:rPr dirty="0" sz="1800" spc="-210">
                <a:latin typeface="Arial"/>
                <a:cs typeface="Arial"/>
              </a:rPr>
              <a:t> </a:t>
            </a:r>
            <a:r>
              <a:rPr dirty="0" sz="1800">
                <a:latin typeface="宋体"/>
                <a:cs typeface="宋体"/>
              </a:rPr>
              <a:t>材料节余指标）  材料费节余指标分别按暂估价材料、主要材料、其它材料给出。</a:t>
            </a:r>
            <a:endParaRPr sz="1800">
              <a:latin typeface="宋体"/>
              <a:cs typeface="宋体"/>
            </a:endParaRPr>
          </a:p>
          <a:p>
            <a:pPr marL="12700" marR="5080" indent="495300">
              <a:lnSpc>
                <a:spcPct val="173600"/>
              </a:lnSpc>
              <a:spcBef>
                <a:spcPts val="150"/>
              </a:spcBef>
              <a:tabLst>
                <a:tab pos="5409565" algn="l"/>
                <a:tab pos="8013065" algn="l"/>
              </a:tabLst>
            </a:pPr>
            <a:r>
              <a:rPr dirty="0" sz="1800">
                <a:latin typeface="宋体"/>
                <a:cs typeface="宋体"/>
              </a:rPr>
              <a:t>暂估价材</a:t>
            </a:r>
            <a:r>
              <a:rPr dirty="0" sz="1800" spc="300">
                <a:latin typeface="宋体"/>
                <a:cs typeface="宋体"/>
              </a:rPr>
              <a:t>料</a:t>
            </a:r>
            <a:r>
              <a:rPr dirty="0" sz="1800">
                <a:latin typeface="宋体"/>
                <a:cs typeface="宋体"/>
              </a:rPr>
              <a:t>（设备）</a:t>
            </a:r>
            <a:r>
              <a:rPr dirty="0" sz="1800" spc="-600">
                <a:latin typeface="宋体"/>
                <a:cs typeface="宋体"/>
              </a:rPr>
              <a:t> </a:t>
            </a:r>
            <a:r>
              <a:rPr dirty="0" sz="1800">
                <a:latin typeface="宋体"/>
                <a:cs typeface="宋体"/>
              </a:rPr>
              <a:t>的材料价格按招标文件中发包方给定的价格测算；	主要 材料的材料价格按投标时应采用的市场优惠价测算	</a:t>
            </a:r>
            <a:r>
              <a:rPr dirty="0" sz="1800">
                <a:latin typeface="Arial"/>
                <a:cs typeface="Arial"/>
              </a:rPr>
              <a:t>,</a:t>
            </a:r>
            <a:r>
              <a:rPr dirty="0" sz="1800" spc="-30">
                <a:latin typeface="Arial"/>
                <a:cs typeface="Arial"/>
              </a:rPr>
              <a:t> </a:t>
            </a:r>
            <a:r>
              <a:rPr dirty="0" sz="1800">
                <a:latin typeface="宋体"/>
                <a:cs typeface="宋体"/>
              </a:rPr>
              <a:t>原则不能突破公司的指导限 价；此两项应确定利润指标（或降低指标）来测算。</a:t>
            </a:r>
            <a:endParaRPr sz="1800">
              <a:latin typeface="宋体"/>
              <a:cs typeface="宋体"/>
            </a:endParaRPr>
          </a:p>
          <a:p>
            <a:pPr marL="12700" marR="704215" indent="495300">
              <a:lnSpc>
                <a:spcPts val="3800"/>
              </a:lnSpc>
              <a:spcBef>
                <a:spcPts val="300"/>
              </a:spcBef>
            </a:pPr>
            <a:r>
              <a:rPr dirty="0" sz="1800">
                <a:latin typeface="Arial"/>
                <a:cs typeface="Arial"/>
              </a:rPr>
              <a:t>c</a:t>
            </a:r>
            <a:r>
              <a:rPr dirty="0" sz="1800" spc="-105">
                <a:latin typeface="Arial"/>
                <a:cs typeface="Arial"/>
              </a:rPr>
              <a:t> </a:t>
            </a:r>
            <a:r>
              <a:rPr dirty="0" sz="1800">
                <a:latin typeface="宋体"/>
                <a:cs typeface="宋体"/>
              </a:rPr>
              <a:t>机械费—本测算规范中工程直接费中的机械费是指为完成工程实体所必 需的机具设备。</a:t>
            </a:r>
            <a:endParaRPr sz="1800">
              <a:latin typeface="宋体"/>
              <a:cs typeface="宋体"/>
            </a:endParaRPr>
          </a:p>
          <a:p>
            <a:pPr marL="508000">
              <a:lnSpc>
                <a:spcPct val="100000"/>
              </a:lnSpc>
              <a:spcBef>
                <a:spcPts val="1140"/>
              </a:spcBef>
            </a:pPr>
            <a:r>
              <a:rPr dirty="0" sz="1800">
                <a:latin typeface="宋体"/>
                <a:cs typeface="宋体"/>
              </a:rPr>
              <a:t>本测算规范中工程直接费中的机械费的内容相应于直接费中大型机械使用</a:t>
            </a:r>
            <a:endParaRPr sz="1800">
              <a:latin typeface="宋体"/>
              <a:cs typeface="宋体"/>
            </a:endParaRPr>
          </a:p>
          <a:p>
            <a:pPr marL="12700">
              <a:lnSpc>
                <a:spcPct val="100000"/>
              </a:lnSpc>
              <a:spcBef>
                <a:spcPts val="1639"/>
              </a:spcBef>
            </a:pPr>
            <a:r>
              <a:rPr dirty="0" sz="1800">
                <a:latin typeface="宋体"/>
                <a:cs typeface="宋体"/>
              </a:rPr>
              <a:t>费、中小型机械使用费所含内容。</a:t>
            </a:r>
            <a:endParaRPr sz="1800">
              <a:latin typeface="宋体"/>
              <a:cs typeface="宋体"/>
            </a:endParaRPr>
          </a:p>
          <a:p>
            <a:pPr marL="12700" marR="81915" indent="495300">
              <a:lnSpc>
                <a:spcPct val="173600"/>
              </a:lnSpc>
              <a:spcBef>
                <a:spcPts val="50"/>
              </a:spcBef>
              <a:tabLst>
                <a:tab pos="6793865" algn="l"/>
              </a:tabLst>
            </a:pPr>
            <a:r>
              <a:rPr dirty="0" sz="1800">
                <a:latin typeface="宋体"/>
                <a:cs typeface="宋体"/>
              </a:rPr>
              <a:t>一般是根据目前市场的机械价格信息来测定综合降低费率。	若大型机械由总 包提供，则按租赁考虑。按照我部现行惯例，中小型机械一般包给分包商，本测 算规范不考虑此费用。</a:t>
            </a:r>
            <a:endParaRPr sz="1800">
              <a:latin typeface="宋体"/>
              <a:cs typeface="宋体"/>
            </a:endParaRPr>
          </a:p>
          <a:p>
            <a:pPr marL="508000">
              <a:lnSpc>
                <a:spcPct val="100000"/>
              </a:lnSpc>
              <a:spcBef>
                <a:spcPts val="1639"/>
              </a:spcBef>
            </a:pPr>
            <a:r>
              <a:rPr dirty="0" sz="1800">
                <a:latin typeface="Arial"/>
                <a:cs typeface="Arial"/>
              </a:rPr>
              <a:t>d</a:t>
            </a:r>
            <a:r>
              <a:rPr dirty="0" sz="1800" spc="-114">
                <a:latin typeface="Arial"/>
                <a:cs typeface="Arial"/>
              </a:rPr>
              <a:t> </a:t>
            </a:r>
            <a:r>
              <a:rPr dirty="0" sz="1800">
                <a:latin typeface="宋体"/>
                <a:cs typeface="宋体"/>
              </a:rPr>
              <a:t>分包费用—本测算规范中工程分包费是指构成工程实体所发生的各种费</a:t>
            </a:r>
            <a:endParaRPr sz="1800">
              <a:latin typeface="宋体"/>
              <a:cs typeface="宋体"/>
            </a:endParaRPr>
          </a:p>
          <a:p>
            <a:pPr marL="12700">
              <a:lnSpc>
                <a:spcPct val="100000"/>
              </a:lnSpc>
              <a:spcBef>
                <a:spcPts val="1639"/>
              </a:spcBef>
            </a:pPr>
            <a:r>
              <a:rPr dirty="0" sz="1800">
                <a:latin typeface="宋体"/>
                <a:cs typeface="宋体"/>
              </a:rPr>
              <a:t>用。</a:t>
            </a:r>
            <a:endParaRPr sz="1800">
              <a:latin typeface="宋体"/>
              <a:cs typeface="宋体"/>
            </a:endParaRPr>
          </a:p>
          <a:p>
            <a:pPr marL="12700" marR="94615" indent="495300">
              <a:lnSpc>
                <a:spcPts val="3800"/>
              </a:lnSpc>
              <a:spcBef>
                <a:spcPts val="300"/>
              </a:spcBef>
              <a:tabLst>
                <a:tab pos="6882765" algn="l"/>
              </a:tabLst>
            </a:pPr>
            <a:r>
              <a:rPr dirty="0" sz="1800">
                <a:latin typeface="宋体"/>
                <a:cs typeface="宋体"/>
              </a:rPr>
              <a:t>分包费用预控成本参考报价书中的清单报价并结合项目具体情况综合考虑，  其余事项在发生时做具体调整。具体测算方法为，分包费用子项	</a:t>
            </a:r>
            <a:r>
              <a:rPr dirty="0" sz="1800" spc="-55">
                <a:latin typeface="Arial"/>
                <a:cs typeface="Arial"/>
              </a:rPr>
              <a:t>=</a:t>
            </a:r>
            <a:r>
              <a:rPr dirty="0" sz="1800">
                <a:latin typeface="宋体"/>
                <a:cs typeface="宋体"/>
              </a:rPr>
              <a:t>相应子项清单 费</a:t>
            </a:r>
            <a:r>
              <a:rPr dirty="0" sz="1800" spc="300">
                <a:latin typeface="宋体"/>
                <a:cs typeface="宋体"/>
              </a:rPr>
              <a:t>用</a:t>
            </a:r>
            <a:r>
              <a:rPr dirty="0" sz="1800">
                <a:latin typeface="Arial"/>
                <a:cs typeface="Arial"/>
              </a:rPr>
              <a:t>*</a:t>
            </a:r>
            <a:r>
              <a:rPr dirty="0" sz="1800" spc="-210">
                <a:latin typeface="Arial"/>
                <a:cs typeface="Arial"/>
              </a:rPr>
              <a:t> </a:t>
            </a:r>
            <a:r>
              <a:rPr dirty="0" sz="1800" spc="30">
                <a:latin typeface="宋体"/>
                <a:cs typeface="宋体"/>
              </a:rPr>
              <a:t>（</a:t>
            </a:r>
            <a:r>
              <a:rPr dirty="0" sz="1800" spc="30">
                <a:latin typeface="Arial"/>
                <a:cs typeface="Arial"/>
              </a:rPr>
              <a:t>1-</a:t>
            </a:r>
            <a:r>
              <a:rPr dirty="0" sz="1800" spc="-204">
                <a:latin typeface="Arial"/>
                <a:cs typeface="Arial"/>
              </a:rPr>
              <a:t> </a:t>
            </a:r>
            <a:r>
              <a:rPr dirty="0" sz="1800">
                <a:latin typeface="宋体"/>
                <a:cs typeface="宋体"/>
              </a:rPr>
              <a:t>调整指标）。</a:t>
            </a:r>
            <a:endParaRPr sz="1800">
              <a:latin typeface="宋体"/>
              <a:cs typeface="宋体"/>
            </a:endParaRPr>
          </a:p>
          <a:p>
            <a:pPr marL="508000">
              <a:lnSpc>
                <a:spcPct val="100000"/>
              </a:lnSpc>
              <a:spcBef>
                <a:spcPts val="1140"/>
              </a:spcBef>
            </a:pPr>
            <a:r>
              <a:rPr dirty="0" sz="1800">
                <a:latin typeface="Arial"/>
                <a:cs typeface="Arial"/>
              </a:rPr>
              <a:t>e</a:t>
            </a:r>
            <a:r>
              <a:rPr dirty="0" sz="1800" spc="-114">
                <a:latin typeface="Arial"/>
                <a:cs typeface="Arial"/>
              </a:rPr>
              <a:t> </a:t>
            </a:r>
            <a:r>
              <a:rPr dirty="0" sz="1800">
                <a:latin typeface="宋体"/>
                <a:cs typeface="宋体"/>
              </a:rPr>
              <a:t>措施费—本测算规范中措施费按照投标报价书栏目中相关子目分别乘以</a:t>
            </a:r>
            <a:endParaRPr sz="1800">
              <a:latin typeface="宋体"/>
              <a:cs typeface="宋体"/>
            </a:endParaRPr>
          </a:p>
          <a:p>
            <a:pPr marL="12700">
              <a:lnSpc>
                <a:spcPct val="100000"/>
              </a:lnSpc>
              <a:spcBef>
                <a:spcPts val="1639"/>
              </a:spcBef>
            </a:pPr>
            <a:r>
              <a:rPr dirty="0" sz="1800">
                <a:latin typeface="宋体"/>
                <a:cs typeface="宋体"/>
              </a:rPr>
              <a:t>（</a:t>
            </a:r>
            <a:r>
              <a:rPr dirty="0" sz="1800" spc="-705">
                <a:latin typeface="宋体"/>
                <a:cs typeface="宋体"/>
              </a:rPr>
              <a:t> </a:t>
            </a:r>
            <a:r>
              <a:rPr dirty="0" sz="1800" spc="-5">
                <a:latin typeface="Arial"/>
                <a:cs typeface="Arial"/>
              </a:rPr>
              <a:t>1-</a:t>
            </a:r>
            <a:r>
              <a:rPr dirty="0" sz="1800" spc="-204">
                <a:latin typeface="Arial"/>
                <a:cs typeface="Arial"/>
              </a:rPr>
              <a:t> </a:t>
            </a:r>
            <a:r>
              <a:rPr dirty="0" sz="1800">
                <a:latin typeface="宋体"/>
                <a:cs typeface="宋体"/>
              </a:rPr>
              <a:t>调整指标）并结合施工技术方案综合测算得出相应的测算结果；</a:t>
            </a:r>
            <a:endParaRPr sz="1800">
              <a:latin typeface="宋体"/>
              <a:cs typeface="宋体"/>
            </a:endParaRPr>
          </a:p>
          <a:p>
            <a:pPr marL="508000">
              <a:lnSpc>
                <a:spcPct val="100000"/>
              </a:lnSpc>
              <a:spcBef>
                <a:spcPts val="1540"/>
              </a:spcBef>
            </a:pPr>
            <a:r>
              <a:rPr dirty="0" sz="1800">
                <a:latin typeface="Arial"/>
                <a:cs typeface="Arial"/>
              </a:rPr>
              <a:t>f</a:t>
            </a:r>
            <a:r>
              <a:rPr dirty="0" sz="1800" spc="380">
                <a:latin typeface="Arial"/>
                <a:cs typeface="Arial"/>
              </a:rPr>
              <a:t> </a:t>
            </a:r>
            <a:r>
              <a:rPr dirty="0" sz="1800">
                <a:latin typeface="宋体"/>
                <a:cs typeface="宋体"/>
              </a:rPr>
              <a:t>其它直接费—本测算规范中预算书栏目中其它直接费各个子项分别乘以</a:t>
            </a:r>
            <a:endParaRPr sz="1800">
              <a:latin typeface="宋体"/>
              <a:cs typeface="宋体"/>
            </a:endParaRPr>
          </a:p>
          <a:p>
            <a:pPr marL="12700">
              <a:lnSpc>
                <a:spcPct val="100000"/>
              </a:lnSpc>
              <a:spcBef>
                <a:spcPts val="1639"/>
              </a:spcBef>
            </a:pPr>
            <a:r>
              <a:rPr dirty="0" sz="1800">
                <a:latin typeface="宋体"/>
                <a:cs typeface="宋体"/>
              </a:rPr>
              <a:t>（</a:t>
            </a:r>
            <a:r>
              <a:rPr dirty="0" sz="1800" spc="-705">
                <a:latin typeface="宋体"/>
                <a:cs typeface="宋体"/>
              </a:rPr>
              <a:t> </a:t>
            </a:r>
            <a:r>
              <a:rPr dirty="0" sz="1800" spc="-5">
                <a:latin typeface="Arial"/>
                <a:cs typeface="Arial"/>
              </a:rPr>
              <a:t>1-</a:t>
            </a:r>
            <a:r>
              <a:rPr dirty="0" sz="1800" spc="-204">
                <a:latin typeface="Arial"/>
                <a:cs typeface="Arial"/>
              </a:rPr>
              <a:t> </a:t>
            </a:r>
            <a:r>
              <a:rPr dirty="0" sz="1800">
                <a:latin typeface="宋体"/>
                <a:cs typeface="宋体"/>
              </a:rPr>
              <a:t>调整指标）得出相应的测算结果；</a:t>
            </a:r>
            <a:endParaRPr sz="1800">
              <a:latin typeface="宋体"/>
              <a:cs typeface="宋体"/>
            </a:endParaRPr>
          </a:p>
          <a:p>
            <a:pPr marL="12700" marR="704215" indent="495300">
              <a:lnSpc>
                <a:spcPct val="175900"/>
              </a:lnSpc>
            </a:pPr>
            <a:r>
              <a:rPr dirty="0" sz="1800">
                <a:latin typeface="Arial"/>
                <a:cs typeface="Arial"/>
              </a:rPr>
              <a:t>g</a:t>
            </a:r>
            <a:r>
              <a:rPr dirty="0" sz="1800" spc="-204">
                <a:latin typeface="Arial"/>
                <a:cs typeface="Arial"/>
              </a:rPr>
              <a:t> </a:t>
            </a:r>
            <a:r>
              <a:rPr dirty="0" sz="1800">
                <a:latin typeface="宋体"/>
                <a:cs typeface="宋体"/>
              </a:rPr>
              <a:t>现场管理费—现场管理费预控成本参考公司项目薪酬管理规定并结合项 目地区差别综合计算所的，此费用包干使用。</a:t>
            </a:r>
            <a:endParaRPr sz="1800">
              <a:latin typeface="宋体"/>
              <a:cs typeface="宋体"/>
            </a:endParaRPr>
          </a:p>
          <a:p>
            <a:pPr marL="12700" marR="158115" indent="495300">
              <a:lnSpc>
                <a:spcPts val="3800"/>
              </a:lnSpc>
              <a:spcBef>
                <a:spcPts val="300"/>
              </a:spcBef>
              <a:tabLst>
                <a:tab pos="5803265" algn="l"/>
              </a:tabLst>
            </a:pPr>
            <a:r>
              <a:rPr dirty="0" sz="1800">
                <a:latin typeface="Arial"/>
                <a:cs typeface="Arial"/>
              </a:rPr>
              <a:t>h</a:t>
            </a:r>
            <a:r>
              <a:rPr dirty="0" sz="1800" spc="-105">
                <a:latin typeface="Arial"/>
                <a:cs typeface="Arial"/>
              </a:rPr>
              <a:t> </a:t>
            </a:r>
            <a:r>
              <a:rPr dirty="0" sz="1800">
                <a:latin typeface="宋体"/>
                <a:cs typeface="宋体"/>
              </a:rPr>
              <a:t>暂定金额—对于投标报价书中规定的暂定金额，	测算时按照公司要求的上 缴指标进行预估，具体根据项目实施情况给与调整。</a:t>
            </a:r>
            <a:endParaRPr sz="1800">
              <a:latin typeface="宋体"/>
              <a:cs typeface="宋体"/>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45100"/>
            <a:ext cx="12109333" cy="17137999"/>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7607300" y="1574800"/>
            <a:ext cx="25400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测算时按照公司要求的上</a:t>
            </a:r>
            <a:endParaRPr sz="1800">
              <a:latin typeface="宋体"/>
              <a:cs typeface="宋体"/>
            </a:endParaRPr>
          </a:p>
        </p:txBody>
      </p:sp>
      <p:sp>
        <p:nvSpPr>
          <p:cNvPr id="8" name="object 8"/>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81</a:t>
            </a:r>
          </a:p>
        </p:txBody>
      </p:sp>
      <p:sp>
        <p:nvSpPr>
          <p:cNvPr id="4" name="object 4"/>
          <p:cNvSpPr txBox="1"/>
          <p:nvPr/>
        </p:nvSpPr>
        <p:spPr>
          <a:xfrm>
            <a:off x="1816100" y="1574800"/>
            <a:ext cx="5499100" cy="769620"/>
          </a:xfrm>
          <a:prstGeom prst="rect">
            <a:avLst/>
          </a:prstGeom>
        </p:spPr>
        <p:txBody>
          <a:bodyPr wrap="square" lIns="0" tIns="12700" rIns="0" bIns="0" rtlCol="0" vert="horz">
            <a:spAutoFit/>
          </a:bodyPr>
          <a:lstStyle/>
          <a:p>
            <a:pPr marL="508000">
              <a:lnSpc>
                <a:spcPct val="100000"/>
              </a:lnSpc>
              <a:spcBef>
                <a:spcPts val="100"/>
              </a:spcBef>
            </a:pPr>
            <a:r>
              <a:rPr dirty="0" sz="1800">
                <a:latin typeface="Arial"/>
                <a:cs typeface="Arial"/>
              </a:rPr>
              <a:t>i</a:t>
            </a:r>
            <a:r>
              <a:rPr dirty="0" sz="1800" spc="400">
                <a:latin typeface="Arial"/>
                <a:cs typeface="Arial"/>
              </a:rPr>
              <a:t> </a:t>
            </a:r>
            <a:r>
              <a:rPr dirty="0" sz="1800">
                <a:latin typeface="宋体"/>
                <a:cs typeface="宋体"/>
              </a:rPr>
              <a:t>临时工程—对于投标报价书中规定的临时工程，</a:t>
            </a:r>
            <a:endParaRPr sz="1800">
              <a:latin typeface="宋体"/>
              <a:cs typeface="宋体"/>
            </a:endParaRPr>
          </a:p>
          <a:p>
            <a:pPr marL="12700">
              <a:lnSpc>
                <a:spcPct val="100000"/>
              </a:lnSpc>
              <a:spcBef>
                <a:spcPts val="1540"/>
              </a:spcBef>
            </a:pPr>
            <a:r>
              <a:rPr dirty="0" sz="1800">
                <a:latin typeface="宋体"/>
                <a:cs typeface="宋体"/>
              </a:rPr>
              <a:t>缴指标进行预估，具体根据项目实施情况给与调整。</a:t>
            </a:r>
            <a:endParaRPr sz="1800">
              <a:latin typeface="宋体"/>
              <a:cs typeface="宋体"/>
            </a:endParaRPr>
          </a:p>
        </p:txBody>
      </p:sp>
      <p:sp>
        <p:nvSpPr>
          <p:cNvPr id="5" name="object 5"/>
          <p:cNvSpPr txBox="1"/>
          <p:nvPr/>
        </p:nvSpPr>
        <p:spPr>
          <a:xfrm>
            <a:off x="9321800" y="2527300"/>
            <a:ext cx="9398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测算时按</a:t>
            </a:r>
            <a:endParaRPr sz="1800">
              <a:latin typeface="宋体"/>
              <a:cs typeface="宋体"/>
            </a:endParaRPr>
          </a:p>
        </p:txBody>
      </p:sp>
      <p:sp>
        <p:nvSpPr>
          <p:cNvPr id="6" name="object 6"/>
          <p:cNvSpPr txBox="1"/>
          <p:nvPr/>
        </p:nvSpPr>
        <p:spPr>
          <a:xfrm>
            <a:off x="1816100" y="2527300"/>
            <a:ext cx="8039100" cy="1252220"/>
          </a:xfrm>
          <a:prstGeom prst="rect">
            <a:avLst/>
          </a:prstGeom>
        </p:spPr>
        <p:txBody>
          <a:bodyPr wrap="square" lIns="0" tIns="12700" rIns="0" bIns="0" rtlCol="0" vert="horz">
            <a:spAutoFit/>
          </a:bodyPr>
          <a:lstStyle/>
          <a:p>
            <a:pPr marL="508000">
              <a:lnSpc>
                <a:spcPct val="100000"/>
              </a:lnSpc>
              <a:spcBef>
                <a:spcPts val="100"/>
              </a:spcBef>
            </a:pPr>
            <a:r>
              <a:rPr dirty="0" sz="1800">
                <a:latin typeface="Arial"/>
                <a:cs typeface="Arial"/>
              </a:rPr>
              <a:t>j</a:t>
            </a:r>
            <a:r>
              <a:rPr dirty="0" sz="1800" spc="480">
                <a:latin typeface="Arial"/>
                <a:cs typeface="Arial"/>
              </a:rPr>
              <a:t> </a:t>
            </a:r>
            <a:r>
              <a:rPr dirty="0" sz="1800">
                <a:latin typeface="宋体"/>
                <a:cs typeface="宋体"/>
              </a:rPr>
              <a:t>深化设计费—对于投标报价书中已经单列并报出的深化设计费，</a:t>
            </a:r>
            <a:endParaRPr sz="1800">
              <a:latin typeface="宋体"/>
              <a:cs typeface="宋体"/>
            </a:endParaRPr>
          </a:p>
          <a:p>
            <a:pPr marL="12700">
              <a:lnSpc>
                <a:spcPct val="100000"/>
              </a:lnSpc>
              <a:spcBef>
                <a:spcPts val="1639"/>
              </a:spcBef>
            </a:pPr>
            <a:r>
              <a:rPr dirty="0" sz="1800">
                <a:latin typeface="宋体"/>
                <a:cs typeface="宋体"/>
              </a:rPr>
              <a:t>照公司要求的上缴指标进行测算，此费用包干使用。</a:t>
            </a:r>
            <a:endParaRPr sz="1800">
              <a:latin typeface="宋体"/>
              <a:cs typeface="宋体"/>
            </a:endParaRPr>
          </a:p>
          <a:p>
            <a:pPr marL="1854200">
              <a:lnSpc>
                <a:spcPct val="100000"/>
              </a:lnSpc>
              <a:spcBef>
                <a:spcPts val="1540"/>
              </a:spcBef>
            </a:pPr>
            <a:r>
              <a:rPr dirty="0" sz="1800">
                <a:latin typeface="宋体"/>
                <a:cs typeface="宋体"/>
              </a:rPr>
              <a:t>—对于投标报价书中没有已经单列并报出的深化设计费，测算</a:t>
            </a:r>
            <a:endParaRPr sz="1800">
              <a:latin typeface="宋体"/>
              <a:cs typeface="宋体"/>
            </a:endParaRPr>
          </a:p>
        </p:txBody>
      </p:sp>
      <p:sp>
        <p:nvSpPr>
          <p:cNvPr id="7" name="object 7"/>
          <p:cNvSpPr txBox="1"/>
          <p:nvPr/>
        </p:nvSpPr>
        <p:spPr>
          <a:xfrm>
            <a:off x="1816100" y="3975100"/>
            <a:ext cx="8534400" cy="108153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时按照最低需要的深化设计成本进行测算，此费用包干使用。</a:t>
            </a:r>
            <a:endParaRPr sz="1800">
              <a:latin typeface="宋体"/>
              <a:cs typeface="宋体"/>
            </a:endParaRPr>
          </a:p>
          <a:p>
            <a:pPr marL="508000">
              <a:lnSpc>
                <a:spcPct val="100000"/>
              </a:lnSpc>
              <a:spcBef>
                <a:spcPts val="1540"/>
              </a:spcBef>
            </a:pPr>
            <a:r>
              <a:rPr dirty="0" sz="1800">
                <a:latin typeface="Arial"/>
                <a:cs typeface="Arial"/>
              </a:rPr>
              <a:t>k</a:t>
            </a:r>
            <a:r>
              <a:rPr dirty="0" sz="1800" spc="-15">
                <a:latin typeface="Arial"/>
                <a:cs typeface="Arial"/>
              </a:rPr>
              <a:t> </a:t>
            </a:r>
            <a:r>
              <a:rPr dirty="0" sz="1800">
                <a:latin typeface="宋体"/>
                <a:cs typeface="宋体"/>
              </a:rPr>
              <a:t>总包配合服务费—按照招标文件和合同约定的金额或费率进行测算。</a:t>
            </a:r>
            <a:endParaRPr sz="1800">
              <a:latin typeface="宋体"/>
              <a:cs typeface="宋体"/>
            </a:endParaRPr>
          </a:p>
          <a:p>
            <a:pPr marL="508000">
              <a:lnSpc>
                <a:spcPct val="100000"/>
              </a:lnSpc>
              <a:spcBef>
                <a:spcPts val="1640"/>
              </a:spcBef>
            </a:pPr>
            <a:r>
              <a:rPr dirty="0" sz="1800">
                <a:latin typeface="Arial"/>
                <a:cs typeface="Arial"/>
              </a:rPr>
              <a:t>l</a:t>
            </a:r>
            <a:r>
              <a:rPr dirty="0" sz="1800" spc="484">
                <a:latin typeface="Arial"/>
                <a:cs typeface="Arial"/>
              </a:rPr>
              <a:t> </a:t>
            </a:r>
            <a:r>
              <a:rPr dirty="0" sz="1800">
                <a:latin typeface="宋体"/>
                <a:cs typeface="宋体"/>
              </a:rPr>
              <a:t>中标服务费—按照招标文件和合同约定的金额或费率进行测算。</a:t>
            </a:r>
            <a:endParaRPr sz="1800">
              <a:latin typeface="宋体"/>
              <a:cs typeface="宋体"/>
            </a:endParaRPr>
          </a:p>
          <a:p>
            <a:pPr marL="508000">
              <a:lnSpc>
                <a:spcPct val="100000"/>
              </a:lnSpc>
              <a:spcBef>
                <a:spcPts val="1540"/>
              </a:spcBef>
            </a:pPr>
            <a:r>
              <a:rPr dirty="0" sz="1800" spc="-100">
                <a:latin typeface="Arial"/>
                <a:cs typeface="Arial"/>
              </a:rPr>
              <a:t>m</a:t>
            </a:r>
            <a:r>
              <a:rPr dirty="0" sz="1800">
                <a:latin typeface="宋体"/>
                <a:cs typeface="宋体"/>
              </a:rPr>
              <a:t>税金—按照国家法定的税率并结合地方要求测算。</a:t>
            </a:r>
            <a:endParaRPr sz="1800">
              <a:latin typeface="宋体"/>
              <a:cs typeface="宋体"/>
            </a:endParaRPr>
          </a:p>
          <a:p>
            <a:pPr marL="508000">
              <a:lnSpc>
                <a:spcPct val="100000"/>
              </a:lnSpc>
              <a:spcBef>
                <a:spcPts val="1640"/>
              </a:spcBef>
            </a:pPr>
            <a:r>
              <a:rPr dirty="0" sz="1800">
                <a:latin typeface="Arial"/>
                <a:cs typeface="Arial"/>
              </a:rPr>
              <a:t>n</a:t>
            </a:r>
            <a:r>
              <a:rPr dirty="0" sz="1800" spc="-110">
                <a:latin typeface="Arial"/>
                <a:cs typeface="Arial"/>
              </a:rPr>
              <a:t> </a:t>
            </a:r>
            <a:r>
              <a:rPr dirty="0" sz="1800">
                <a:latin typeface="宋体"/>
                <a:cs typeface="宋体"/>
              </a:rPr>
              <a:t>其它费用—按照市场营销部给定的承诺费率或金额测算。</a:t>
            </a:r>
            <a:endParaRPr sz="1800">
              <a:latin typeface="宋体"/>
              <a:cs typeface="宋体"/>
            </a:endParaRPr>
          </a:p>
          <a:p>
            <a:pPr marL="12700" marR="220345" indent="495300">
              <a:lnSpc>
                <a:spcPts val="3800"/>
              </a:lnSpc>
              <a:spcBef>
                <a:spcPts val="300"/>
              </a:spcBef>
              <a:tabLst>
                <a:tab pos="4622165" algn="l"/>
              </a:tabLst>
            </a:pPr>
            <a:r>
              <a:rPr dirty="0" sz="1800">
                <a:latin typeface="宋体"/>
                <a:cs typeface="宋体"/>
              </a:rPr>
              <a:t>上述项目的降低指标或调整指标经公司	（分公司）</a:t>
            </a:r>
            <a:r>
              <a:rPr dirty="0" sz="1800" spc="-795">
                <a:latin typeface="宋体"/>
                <a:cs typeface="宋体"/>
              </a:rPr>
              <a:t> </a:t>
            </a:r>
            <a:r>
              <a:rPr dirty="0" sz="1800">
                <a:latin typeface="宋体"/>
                <a:cs typeface="宋体"/>
              </a:rPr>
              <a:t>合约商务部门按照已完工 程情况并结合市场实际情况和公司（分公司）的具体要求测定并给出。</a:t>
            </a:r>
            <a:endParaRPr sz="1800">
              <a:latin typeface="宋体"/>
              <a:cs typeface="宋体"/>
            </a:endParaRPr>
          </a:p>
          <a:p>
            <a:pPr marL="508000">
              <a:lnSpc>
                <a:spcPct val="100000"/>
              </a:lnSpc>
              <a:spcBef>
                <a:spcPts val="1240"/>
              </a:spcBef>
            </a:pPr>
            <a:r>
              <a:rPr dirty="0" sz="1800" spc="30">
                <a:latin typeface="宋体"/>
                <a:cs typeface="宋体"/>
              </a:rPr>
              <a:t>（</a:t>
            </a:r>
            <a:r>
              <a:rPr dirty="0" sz="1800" spc="30">
                <a:latin typeface="Arial"/>
                <a:cs typeface="Arial"/>
              </a:rPr>
              <a:t>4</a:t>
            </a:r>
            <a:r>
              <a:rPr dirty="0" sz="1800" spc="30">
                <a:latin typeface="宋体"/>
                <a:cs typeface="宋体"/>
              </a:rPr>
              <a:t>）</a:t>
            </a:r>
            <a:r>
              <a:rPr dirty="0" sz="1800">
                <a:latin typeface="宋体"/>
                <a:cs typeface="宋体"/>
              </a:rPr>
              <a:t>项目目标成本调整</a:t>
            </a:r>
            <a:endParaRPr sz="1800">
              <a:latin typeface="宋体"/>
              <a:cs typeface="宋体"/>
            </a:endParaRPr>
          </a:p>
          <a:p>
            <a:pPr marL="508000">
              <a:lnSpc>
                <a:spcPct val="100000"/>
              </a:lnSpc>
              <a:spcBef>
                <a:spcPts val="1540"/>
              </a:spcBef>
            </a:pPr>
            <a:r>
              <a:rPr dirty="0" sz="1800" spc="-5">
                <a:latin typeface="Arial"/>
                <a:cs typeface="Arial"/>
              </a:rPr>
              <a:t>a</a:t>
            </a:r>
            <a:r>
              <a:rPr dirty="0" sz="1800">
                <a:latin typeface="宋体"/>
                <a:cs typeface="宋体"/>
              </a:rPr>
              <a:t>正常情况下，项目目标成本不作调整；</a:t>
            </a:r>
            <a:endParaRPr sz="1800">
              <a:latin typeface="宋体"/>
              <a:cs typeface="宋体"/>
            </a:endParaRPr>
          </a:p>
          <a:p>
            <a:pPr marL="508000">
              <a:lnSpc>
                <a:spcPct val="100000"/>
              </a:lnSpc>
              <a:spcBef>
                <a:spcPts val="1640"/>
              </a:spcBef>
            </a:pPr>
            <a:r>
              <a:rPr dirty="0" sz="1800" spc="-5">
                <a:latin typeface="Arial"/>
                <a:cs typeface="Arial"/>
              </a:rPr>
              <a:t>b</a:t>
            </a:r>
            <a:r>
              <a:rPr dirty="0" sz="1800">
                <a:latin typeface="宋体"/>
                <a:cs typeface="宋体"/>
              </a:rPr>
              <a:t>发生下列情况时，</a:t>
            </a:r>
            <a:r>
              <a:rPr dirty="0" sz="1800" spc="-325">
                <a:latin typeface="宋体"/>
                <a:cs typeface="宋体"/>
              </a:rPr>
              <a:t> </a:t>
            </a:r>
            <a:r>
              <a:rPr dirty="0" sz="1800">
                <a:latin typeface="宋体"/>
                <a:cs typeface="宋体"/>
              </a:rPr>
              <a:t>项目目标成本应当调整，</a:t>
            </a:r>
            <a:r>
              <a:rPr dirty="0" sz="1800" spc="65">
                <a:latin typeface="宋体"/>
                <a:cs typeface="宋体"/>
              </a:rPr>
              <a:t> </a:t>
            </a:r>
            <a:r>
              <a:rPr dirty="0" sz="1800">
                <a:latin typeface="宋体"/>
                <a:cs typeface="宋体"/>
              </a:rPr>
              <a:t>并列出调增或调减子目及清单。</a:t>
            </a:r>
            <a:endParaRPr sz="1800">
              <a:latin typeface="宋体"/>
              <a:cs typeface="宋体"/>
            </a:endParaRPr>
          </a:p>
          <a:p>
            <a:pPr marL="508000">
              <a:lnSpc>
                <a:spcPct val="100000"/>
              </a:lnSpc>
              <a:spcBef>
                <a:spcPts val="1640"/>
              </a:spcBef>
            </a:pPr>
            <a:r>
              <a:rPr dirty="0" sz="1800">
                <a:latin typeface="宋体"/>
                <a:cs typeface="宋体"/>
              </a:rPr>
              <a:t>①</a:t>
            </a:r>
            <a:r>
              <a:rPr dirty="0" sz="1800" spc="195">
                <a:latin typeface="宋体"/>
                <a:cs typeface="宋体"/>
              </a:rPr>
              <a:t> </a:t>
            </a:r>
            <a:r>
              <a:rPr dirty="0" sz="1800">
                <a:latin typeface="宋体"/>
                <a:cs typeface="宋体"/>
              </a:rPr>
              <a:t>合同内容增减；</a:t>
            </a:r>
            <a:endParaRPr sz="1800">
              <a:latin typeface="宋体"/>
              <a:cs typeface="宋体"/>
            </a:endParaRPr>
          </a:p>
          <a:p>
            <a:pPr marL="508000">
              <a:lnSpc>
                <a:spcPct val="100000"/>
              </a:lnSpc>
              <a:spcBef>
                <a:spcPts val="1640"/>
              </a:spcBef>
              <a:tabLst>
                <a:tab pos="5536565" algn="l"/>
              </a:tabLst>
            </a:pPr>
            <a:r>
              <a:rPr dirty="0" sz="1800">
                <a:latin typeface="宋体"/>
                <a:cs typeface="宋体"/>
              </a:rPr>
              <a:t>②</a:t>
            </a:r>
            <a:r>
              <a:rPr dirty="0" sz="1800" spc="200">
                <a:latin typeface="宋体"/>
                <a:cs typeface="宋体"/>
              </a:rPr>
              <a:t> </a:t>
            </a:r>
            <a:r>
              <a:rPr dirty="0" sz="1800">
                <a:latin typeface="宋体"/>
                <a:cs typeface="宋体"/>
              </a:rPr>
              <a:t>设计修改和洽商变更最终结算额超总造价的	</a:t>
            </a:r>
            <a:r>
              <a:rPr dirty="0" sz="1800" spc="-240">
                <a:latin typeface="Arial"/>
                <a:cs typeface="Arial"/>
              </a:rPr>
              <a:t>10%</a:t>
            </a:r>
            <a:r>
              <a:rPr dirty="0" sz="1800">
                <a:latin typeface="宋体"/>
                <a:cs typeface="宋体"/>
              </a:rPr>
              <a:t>以上；</a:t>
            </a:r>
            <a:endParaRPr sz="1800">
              <a:latin typeface="宋体"/>
              <a:cs typeface="宋体"/>
            </a:endParaRPr>
          </a:p>
          <a:p>
            <a:pPr marL="508000">
              <a:lnSpc>
                <a:spcPct val="100000"/>
              </a:lnSpc>
              <a:spcBef>
                <a:spcPts val="1540"/>
              </a:spcBef>
            </a:pPr>
            <a:r>
              <a:rPr dirty="0" sz="1800">
                <a:latin typeface="宋体"/>
                <a:cs typeface="宋体"/>
              </a:rPr>
              <a:t>③</a:t>
            </a:r>
            <a:r>
              <a:rPr dirty="0" sz="1800" spc="195">
                <a:latin typeface="宋体"/>
                <a:cs typeface="宋体"/>
              </a:rPr>
              <a:t> </a:t>
            </a:r>
            <a:r>
              <a:rPr dirty="0" sz="1800">
                <a:latin typeface="宋体"/>
                <a:cs typeface="宋体"/>
              </a:rPr>
              <a:t>由于业主原因而导致的施工条件变化；</a:t>
            </a:r>
            <a:endParaRPr sz="1800">
              <a:latin typeface="宋体"/>
              <a:cs typeface="宋体"/>
            </a:endParaRPr>
          </a:p>
          <a:p>
            <a:pPr marL="508000">
              <a:lnSpc>
                <a:spcPct val="100000"/>
              </a:lnSpc>
              <a:spcBef>
                <a:spcPts val="1640"/>
              </a:spcBef>
            </a:pPr>
            <a:r>
              <a:rPr dirty="0" sz="1800">
                <a:latin typeface="宋体"/>
                <a:cs typeface="宋体"/>
              </a:rPr>
              <a:t>④</a:t>
            </a:r>
            <a:r>
              <a:rPr dirty="0" sz="1800" spc="195">
                <a:latin typeface="宋体"/>
                <a:cs typeface="宋体"/>
              </a:rPr>
              <a:t> </a:t>
            </a:r>
            <a:r>
              <a:rPr dirty="0" sz="1800">
                <a:latin typeface="宋体"/>
                <a:cs typeface="宋体"/>
              </a:rPr>
              <a:t>由于业主原因而导致的工期延长或延误；</a:t>
            </a:r>
            <a:endParaRPr sz="1800">
              <a:latin typeface="宋体"/>
              <a:cs typeface="宋体"/>
            </a:endParaRPr>
          </a:p>
          <a:p>
            <a:pPr marL="508000">
              <a:lnSpc>
                <a:spcPct val="100000"/>
              </a:lnSpc>
              <a:spcBef>
                <a:spcPts val="1640"/>
              </a:spcBef>
            </a:pPr>
            <a:r>
              <a:rPr dirty="0" sz="1800">
                <a:latin typeface="宋体"/>
                <a:cs typeface="宋体"/>
              </a:rPr>
              <a:t>⑤</a:t>
            </a:r>
            <a:r>
              <a:rPr dirty="0" sz="1800" spc="185">
                <a:latin typeface="宋体"/>
                <a:cs typeface="宋体"/>
              </a:rPr>
              <a:t> </a:t>
            </a:r>
            <a:r>
              <a:rPr dirty="0" sz="1800">
                <a:latin typeface="宋体"/>
                <a:cs typeface="宋体"/>
              </a:rPr>
              <a:t>由于国家政策或国家经济形势变化而导致外部市场发生明显变化；</a:t>
            </a:r>
            <a:endParaRPr sz="1800">
              <a:latin typeface="宋体"/>
              <a:cs typeface="宋体"/>
            </a:endParaRPr>
          </a:p>
          <a:p>
            <a:pPr marL="508000">
              <a:lnSpc>
                <a:spcPct val="100000"/>
              </a:lnSpc>
              <a:spcBef>
                <a:spcPts val="1540"/>
              </a:spcBef>
            </a:pPr>
            <a:r>
              <a:rPr dirty="0" sz="1800">
                <a:latin typeface="宋体"/>
                <a:cs typeface="宋体"/>
              </a:rPr>
              <a:t>⑥</a:t>
            </a:r>
            <a:r>
              <a:rPr dirty="0" sz="1800" spc="195">
                <a:latin typeface="宋体"/>
                <a:cs typeface="宋体"/>
              </a:rPr>
              <a:t> </a:t>
            </a:r>
            <a:r>
              <a:rPr dirty="0" sz="1800">
                <a:latin typeface="宋体"/>
                <a:cs typeface="宋体"/>
              </a:rPr>
              <a:t>由于非项目自身原因施工方案发生重大变化；</a:t>
            </a:r>
            <a:endParaRPr sz="1800">
              <a:latin typeface="宋体"/>
              <a:cs typeface="宋体"/>
            </a:endParaRPr>
          </a:p>
          <a:p>
            <a:pPr marL="508000">
              <a:lnSpc>
                <a:spcPct val="100000"/>
              </a:lnSpc>
              <a:spcBef>
                <a:spcPts val="1640"/>
              </a:spcBef>
            </a:pPr>
            <a:r>
              <a:rPr dirty="0" sz="1800">
                <a:latin typeface="宋体"/>
                <a:cs typeface="宋体"/>
              </a:rPr>
              <a:t>⑦</a:t>
            </a:r>
            <a:r>
              <a:rPr dirty="0" sz="1800" spc="190">
                <a:latin typeface="宋体"/>
                <a:cs typeface="宋体"/>
              </a:rPr>
              <a:t> </a:t>
            </a:r>
            <a:r>
              <a:rPr dirty="0" sz="1800">
                <a:latin typeface="宋体"/>
                <a:cs typeface="宋体"/>
              </a:rPr>
              <a:t>非项目自身原因造成的重大安全事故（死亡事故）的处理费用。</a:t>
            </a:r>
            <a:endParaRPr sz="1800">
              <a:latin typeface="宋体"/>
              <a:cs typeface="宋体"/>
            </a:endParaRPr>
          </a:p>
          <a:p>
            <a:pPr marL="508000">
              <a:lnSpc>
                <a:spcPct val="100000"/>
              </a:lnSpc>
              <a:spcBef>
                <a:spcPts val="1540"/>
              </a:spcBef>
            </a:pPr>
            <a:r>
              <a:rPr dirty="0" sz="1800">
                <a:latin typeface="宋体"/>
                <a:cs typeface="宋体"/>
              </a:rPr>
              <a:t>项目目标成本调整后，</a:t>
            </a:r>
            <a:r>
              <a:rPr dirty="0" sz="1800" spc="-365">
                <a:latin typeface="宋体"/>
                <a:cs typeface="宋体"/>
              </a:rPr>
              <a:t> </a:t>
            </a:r>
            <a:r>
              <a:rPr dirty="0" sz="1800">
                <a:latin typeface="宋体"/>
                <a:cs typeface="宋体"/>
              </a:rPr>
              <a:t>按</a:t>
            </a:r>
            <a:r>
              <a:rPr dirty="0" sz="1800" spc="-500">
                <a:latin typeface="宋体"/>
                <a:cs typeface="宋体"/>
              </a:rPr>
              <a:t>照</a:t>
            </a:r>
            <a:r>
              <a:rPr dirty="0" sz="1800">
                <a:latin typeface="宋体"/>
                <a:cs typeface="宋体"/>
              </a:rPr>
              <a:t>《项目策划、目标书和绩效考核管理</a:t>
            </a:r>
            <a:r>
              <a:rPr dirty="0" sz="1800" spc="-100">
                <a:latin typeface="宋体"/>
                <a:cs typeface="宋体"/>
              </a:rPr>
              <a:t>》</a:t>
            </a:r>
            <a:r>
              <a:rPr dirty="0" sz="1800">
                <a:latin typeface="宋体"/>
                <a:cs typeface="宋体"/>
              </a:rPr>
              <a:t>（</a:t>
            </a:r>
            <a:r>
              <a:rPr dirty="0" sz="1800" spc="-720">
                <a:latin typeface="宋体"/>
                <a:cs typeface="宋体"/>
              </a:rPr>
              <a:t> </a:t>
            </a:r>
            <a:r>
              <a:rPr dirty="0" sz="1800" spc="-204">
                <a:latin typeface="Arial"/>
                <a:cs typeface="Arial"/>
              </a:rPr>
              <a:t>HW-XM-0</a:t>
            </a:r>
            <a:r>
              <a:rPr dirty="0" sz="1800" spc="-204">
                <a:latin typeface="宋体"/>
                <a:cs typeface="宋体"/>
              </a:rPr>
              <a:t>）</a:t>
            </a:r>
            <a:r>
              <a:rPr dirty="0" sz="1800" spc="-204">
                <a:latin typeface="Arial"/>
                <a:cs typeface="Arial"/>
              </a:rPr>
              <a:t>4</a:t>
            </a:r>
            <a:endParaRPr sz="1800">
              <a:latin typeface="Arial"/>
              <a:cs typeface="Arial"/>
            </a:endParaRPr>
          </a:p>
          <a:p>
            <a:pPr marL="12700">
              <a:lnSpc>
                <a:spcPct val="100000"/>
              </a:lnSpc>
              <a:spcBef>
                <a:spcPts val="1640"/>
              </a:spcBef>
              <a:tabLst>
                <a:tab pos="1243965" algn="l"/>
                <a:tab pos="4672965" algn="l"/>
              </a:tabLst>
            </a:pPr>
            <a:r>
              <a:rPr dirty="0" sz="1800">
                <a:latin typeface="宋体"/>
                <a:cs typeface="宋体"/>
              </a:rPr>
              <a:t>第</a:t>
            </a:r>
            <a:r>
              <a:rPr dirty="0" sz="1800" spc="-300">
                <a:latin typeface="宋体"/>
                <a:cs typeface="宋体"/>
              </a:rPr>
              <a:t> </a:t>
            </a:r>
            <a:r>
              <a:rPr dirty="0" sz="1800" spc="-5">
                <a:latin typeface="Arial"/>
                <a:cs typeface="Arial"/>
              </a:rPr>
              <a:t>4.2.3.3	</a:t>
            </a:r>
            <a:r>
              <a:rPr dirty="0" sz="1800">
                <a:latin typeface="宋体"/>
                <a:cs typeface="宋体"/>
              </a:rPr>
              <a:t>项目目标责任签订、调整条第（	</a:t>
            </a:r>
            <a:r>
              <a:rPr dirty="0" sz="1800" spc="-5">
                <a:latin typeface="Arial"/>
                <a:cs typeface="Arial"/>
              </a:rPr>
              <a:t>4</a:t>
            </a:r>
            <a:r>
              <a:rPr dirty="0" sz="1800" spc="-5">
                <a:latin typeface="宋体"/>
                <a:cs typeface="宋体"/>
              </a:rPr>
              <a:t>）</a:t>
            </a:r>
            <a:r>
              <a:rPr dirty="0" sz="1800">
                <a:latin typeface="宋体"/>
                <a:cs typeface="宋体"/>
              </a:rPr>
              <a:t>点执行。</a:t>
            </a:r>
            <a:endParaRPr sz="1800">
              <a:latin typeface="宋体"/>
              <a:cs typeface="宋体"/>
            </a:endParaRPr>
          </a:p>
          <a:p>
            <a:pPr marL="12700">
              <a:lnSpc>
                <a:spcPct val="100000"/>
              </a:lnSpc>
              <a:spcBef>
                <a:spcPts val="1640"/>
              </a:spcBef>
              <a:tabLst>
                <a:tab pos="685165" algn="l"/>
              </a:tabLst>
            </a:pPr>
            <a:r>
              <a:rPr dirty="0" sz="1800" spc="-5">
                <a:latin typeface="Arial"/>
                <a:cs typeface="Arial"/>
              </a:rPr>
              <a:t>4.2.3	</a:t>
            </a:r>
            <a:r>
              <a:rPr dirty="0" sz="1800">
                <a:latin typeface="宋体"/>
                <a:cs typeface="宋体"/>
              </a:rPr>
              <a:t>成本管理</a:t>
            </a:r>
            <a:endParaRPr sz="1800">
              <a:latin typeface="宋体"/>
              <a:cs typeface="宋体"/>
            </a:endParaRPr>
          </a:p>
          <a:p>
            <a:pPr marL="508000">
              <a:lnSpc>
                <a:spcPct val="100000"/>
              </a:lnSpc>
              <a:spcBef>
                <a:spcPts val="1640"/>
              </a:spcBef>
            </a:pPr>
            <a:r>
              <a:rPr dirty="0" sz="1800" spc="30">
                <a:latin typeface="宋体"/>
                <a:cs typeface="宋体"/>
              </a:rPr>
              <a:t>（</a:t>
            </a:r>
            <a:r>
              <a:rPr dirty="0" sz="1800" spc="30">
                <a:latin typeface="Arial"/>
                <a:cs typeface="Arial"/>
              </a:rPr>
              <a:t>1</a:t>
            </a:r>
            <a:r>
              <a:rPr dirty="0" sz="1800" spc="30">
                <a:latin typeface="宋体"/>
                <a:cs typeface="宋体"/>
              </a:rPr>
              <a:t>）</a:t>
            </a:r>
            <a:r>
              <a:rPr dirty="0" sz="1800">
                <a:latin typeface="宋体"/>
                <a:cs typeface="宋体"/>
              </a:rPr>
              <a:t>项目成本主要指标控制</a:t>
            </a:r>
            <a:endParaRPr sz="1800">
              <a:latin typeface="宋体"/>
              <a:cs typeface="宋体"/>
            </a:endParaRPr>
          </a:p>
          <a:p>
            <a:pPr marL="12700" marR="233045" indent="495300">
              <a:lnSpc>
                <a:spcPts val="3800"/>
              </a:lnSpc>
              <a:spcBef>
                <a:spcPts val="300"/>
              </a:spcBef>
            </a:pPr>
            <a:r>
              <a:rPr dirty="0" sz="1800">
                <a:latin typeface="宋体"/>
                <a:cs typeface="宋体"/>
              </a:rPr>
              <a:t>——人工费控制：</a:t>
            </a:r>
            <a:r>
              <a:rPr dirty="0" sz="1800" spc="-335">
                <a:latin typeface="宋体"/>
                <a:cs typeface="宋体"/>
              </a:rPr>
              <a:t> </a:t>
            </a:r>
            <a:r>
              <a:rPr dirty="0" sz="1800">
                <a:latin typeface="宋体"/>
                <a:cs typeface="宋体"/>
              </a:rPr>
              <a:t>建立内部劳务价格信息平台，</a:t>
            </a:r>
            <a:r>
              <a:rPr dirty="0" sz="1800" spc="335">
                <a:latin typeface="宋体"/>
                <a:cs typeface="宋体"/>
              </a:rPr>
              <a:t> </a:t>
            </a:r>
            <a:r>
              <a:rPr dirty="0" sz="1800">
                <a:latin typeface="宋体"/>
                <a:cs typeface="宋体"/>
              </a:rPr>
              <a:t>采用招标方式确定劳务分包 单位，明确劳务价格对应的合同工作内容，严控合同外用工。</a:t>
            </a:r>
            <a:endParaRPr sz="1800">
              <a:latin typeface="宋体"/>
              <a:cs typeface="宋体"/>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45100"/>
            <a:ext cx="12109333" cy="17137999"/>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2311400" y="1574800"/>
            <a:ext cx="49149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——材料费控制：</a:t>
            </a:r>
            <a:r>
              <a:rPr dirty="0" sz="1800" spc="-290">
                <a:latin typeface="宋体"/>
                <a:cs typeface="宋体"/>
              </a:rPr>
              <a:t> </a:t>
            </a:r>
            <a:r>
              <a:rPr dirty="0" sz="1800">
                <a:latin typeface="宋体"/>
                <a:cs typeface="宋体"/>
              </a:rPr>
              <a:t>大宗材料实行集中招标采购、</a:t>
            </a:r>
            <a:endParaRPr sz="1800">
              <a:latin typeface="宋体"/>
              <a:cs typeface="宋体"/>
            </a:endParaRPr>
          </a:p>
        </p:txBody>
      </p:sp>
      <p:sp>
        <p:nvSpPr>
          <p:cNvPr id="6" name="object 6"/>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82</a:t>
            </a:r>
          </a:p>
        </p:txBody>
      </p:sp>
      <p:sp>
        <p:nvSpPr>
          <p:cNvPr id="4" name="object 4"/>
          <p:cNvSpPr txBox="1"/>
          <p:nvPr/>
        </p:nvSpPr>
        <p:spPr>
          <a:xfrm>
            <a:off x="7391400" y="1574800"/>
            <a:ext cx="28956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三人以上同时验收、</a:t>
            </a:r>
            <a:r>
              <a:rPr dirty="0" sz="1800" spc="5">
                <a:latin typeface="宋体"/>
                <a:cs typeface="宋体"/>
              </a:rPr>
              <a:t> </a:t>
            </a:r>
            <a:r>
              <a:rPr dirty="0" sz="1800">
                <a:latin typeface="宋体"/>
                <a:cs typeface="宋体"/>
              </a:rPr>
              <a:t>限额领</a:t>
            </a:r>
            <a:endParaRPr sz="1800">
              <a:latin typeface="宋体"/>
              <a:cs typeface="宋体"/>
            </a:endParaRPr>
          </a:p>
        </p:txBody>
      </p:sp>
      <p:sp>
        <p:nvSpPr>
          <p:cNvPr id="5" name="object 5"/>
          <p:cNvSpPr txBox="1"/>
          <p:nvPr/>
        </p:nvSpPr>
        <p:spPr>
          <a:xfrm>
            <a:off x="1816100" y="2044700"/>
            <a:ext cx="8407400" cy="122631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料。</a:t>
            </a:r>
            <a:endParaRPr sz="1800">
              <a:latin typeface="宋体"/>
              <a:cs typeface="宋体"/>
            </a:endParaRPr>
          </a:p>
          <a:p>
            <a:pPr marL="508000">
              <a:lnSpc>
                <a:spcPct val="100000"/>
              </a:lnSpc>
              <a:spcBef>
                <a:spcPts val="1639"/>
              </a:spcBef>
            </a:pPr>
            <a:r>
              <a:rPr dirty="0" sz="1800">
                <a:latin typeface="宋体"/>
                <a:cs typeface="宋体"/>
              </a:rPr>
              <a:t>——机械费控制：根据项目策划书的分包模式确定项目机械费控制目标。</a:t>
            </a:r>
            <a:endParaRPr sz="1800">
              <a:latin typeface="宋体"/>
              <a:cs typeface="宋体"/>
            </a:endParaRPr>
          </a:p>
          <a:p>
            <a:pPr marL="12700" marR="348615" indent="495300">
              <a:lnSpc>
                <a:spcPct val="171300"/>
              </a:lnSpc>
              <a:spcBef>
                <a:spcPts val="100"/>
              </a:spcBef>
            </a:pPr>
            <a:r>
              <a:rPr dirty="0" sz="1800">
                <a:latin typeface="宋体"/>
                <a:cs typeface="宋体"/>
              </a:rPr>
              <a:t>——现场经费控制：根据公司（分公司）要确定项目部现场经费控制目标， 由公司（分公司）财务资金部门负责考核。</a:t>
            </a:r>
            <a:endParaRPr sz="1800">
              <a:latin typeface="宋体"/>
              <a:cs typeface="宋体"/>
            </a:endParaRPr>
          </a:p>
          <a:p>
            <a:pPr algn="just" marL="12700" marR="348615" indent="495300">
              <a:lnSpc>
                <a:spcPct val="173600"/>
              </a:lnSpc>
              <a:spcBef>
                <a:spcPts val="150"/>
              </a:spcBef>
            </a:pPr>
            <a:r>
              <a:rPr dirty="0" sz="1800">
                <a:latin typeface="宋体"/>
                <a:cs typeface="宋体"/>
              </a:rPr>
              <a:t>——专业分包费用控制：实行三家以上分包单位招标对比，合理低价中标， 原则上采用固定总价合同，并根据公司《劳务分包管理》、专业分包管理》办理 分包结算。</a:t>
            </a:r>
            <a:endParaRPr sz="1800">
              <a:latin typeface="宋体"/>
              <a:cs typeface="宋体"/>
            </a:endParaRPr>
          </a:p>
          <a:p>
            <a:pPr marL="508000">
              <a:lnSpc>
                <a:spcPct val="100000"/>
              </a:lnSpc>
              <a:spcBef>
                <a:spcPts val="1540"/>
              </a:spcBef>
            </a:pPr>
            <a:r>
              <a:rPr dirty="0" sz="1800">
                <a:latin typeface="宋体"/>
                <a:cs typeface="宋体"/>
              </a:rPr>
              <a:t>——</a:t>
            </a:r>
            <a:r>
              <a:rPr dirty="0" sz="1800" spc="270">
                <a:latin typeface="宋体"/>
                <a:cs typeface="宋体"/>
              </a:rPr>
              <a:t> </a:t>
            </a:r>
            <a:r>
              <a:rPr dirty="0" sz="1800">
                <a:latin typeface="宋体"/>
                <a:cs typeface="宋体"/>
              </a:rPr>
              <a:t>项目部要建立成本支出会签制度。所有劳务、专业分包、物资采购必</a:t>
            </a:r>
            <a:endParaRPr sz="1800">
              <a:latin typeface="宋体"/>
              <a:cs typeface="宋体"/>
            </a:endParaRPr>
          </a:p>
          <a:p>
            <a:pPr marL="12700" marR="5080">
              <a:lnSpc>
                <a:spcPct val="171300"/>
              </a:lnSpc>
              <a:spcBef>
                <a:spcPts val="100"/>
              </a:spcBef>
              <a:tabLst>
                <a:tab pos="7022465" algn="l"/>
              </a:tabLst>
            </a:pPr>
            <a:r>
              <a:rPr dirty="0" sz="1800">
                <a:latin typeface="宋体"/>
                <a:cs typeface="宋体"/>
              </a:rPr>
              <a:t>须办理进度结算，</a:t>
            </a:r>
            <a:r>
              <a:rPr dirty="0" sz="1800" spc="-200">
                <a:latin typeface="宋体"/>
                <a:cs typeface="宋体"/>
              </a:rPr>
              <a:t> </a:t>
            </a:r>
            <a:r>
              <a:rPr dirty="0" sz="1800">
                <a:latin typeface="宋体"/>
                <a:cs typeface="宋体"/>
              </a:rPr>
              <a:t>所有进度款或最终结算款必须由相关人员会签、	商务负责人审 核，经项目经理确认后按照财务资金支付流程办理。</a:t>
            </a:r>
            <a:endParaRPr sz="1800">
              <a:latin typeface="宋体"/>
              <a:cs typeface="宋体"/>
            </a:endParaRPr>
          </a:p>
          <a:p>
            <a:pPr marL="12700" marR="310515" indent="495300">
              <a:lnSpc>
                <a:spcPct val="175900"/>
              </a:lnSpc>
            </a:pPr>
            <a:r>
              <a:rPr dirty="0" sz="1800">
                <a:latin typeface="宋体"/>
                <a:cs typeface="宋体"/>
              </a:rPr>
              <a:t>——公</a:t>
            </a:r>
            <a:r>
              <a:rPr dirty="0" sz="1800" spc="100">
                <a:latin typeface="宋体"/>
                <a:cs typeface="宋体"/>
              </a:rPr>
              <a:t>司</a:t>
            </a:r>
            <a:r>
              <a:rPr dirty="0" sz="1800">
                <a:latin typeface="宋体"/>
                <a:cs typeface="宋体"/>
              </a:rPr>
              <a:t>（分公司）</a:t>
            </a:r>
            <a:r>
              <a:rPr dirty="0" sz="1800" spc="-800">
                <a:latin typeface="宋体"/>
                <a:cs typeface="宋体"/>
              </a:rPr>
              <a:t> </a:t>
            </a:r>
            <a:r>
              <a:rPr dirty="0" sz="1800">
                <a:latin typeface="宋体"/>
                <a:cs typeface="宋体"/>
              </a:rPr>
              <a:t>合约商务部门会同相关部门要定期对项目部成本控制情 况进行检查，指导项目成本控制方案实施的问题。</a:t>
            </a:r>
            <a:endParaRPr sz="1800">
              <a:latin typeface="宋体"/>
              <a:cs typeface="宋体"/>
            </a:endParaRPr>
          </a:p>
          <a:p>
            <a:pPr marL="1105535" indent="-597535">
              <a:lnSpc>
                <a:spcPct val="100000"/>
              </a:lnSpc>
              <a:spcBef>
                <a:spcPts val="1540"/>
              </a:spcBef>
              <a:buSzPct val="94444"/>
              <a:buAutoNum type="arabicPlain" startAt="2"/>
              <a:tabLst>
                <a:tab pos="1105535" algn="l"/>
              </a:tabLst>
            </a:pPr>
            <a:r>
              <a:rPr dirty="0" sz="1800">
                <a:latin typeface="宋体"/>
                <a:cs typeface="宋体"/>
              </a:rPr>
              <a:t>项目成本分析</a:t>
            </a:r>
            <a:endParaRPr sz="1800">
              <a:latin typeface="宋体"/>
              <a:cs typeface="宋体"/>
            </a:endParaRPr>
          </a:p>
          <a:p>
            <a:pPr marL="12700" marR="94615" indent="495300">
              <a:lnSpc>
                <a:spcPct val="175900"/>
              </a:lnSpc>
              <a:tabLst>
                <a:tab pos="3453765" algn="l"/>
                <a:tab pos="4126865" algn="l"/>
              </a:tabLst>
            </a:pPr>
            <a:r>
              <a:rPr dirty="0" sz="1800">
                <a:latin typeface="宋体"/>
                <a:cs typeface="宋体"/>
              </a:rPr>
              <a:t>项目部每月召开一次成本分析会，	通过目标成本、</a:t>
            </a:r>
            <a:r>
              <a:rPr dirty="0" sz="1800" spc="-500">
                <a:latin typeface="宋体"/>
                <a:cs typeface="宋体"/>
              </a:rPr>
              <a:t> </a:t>
            </a:r>
            <a:r>
              <a:rPr dirty="0" sz="1800">
                <a:latin typeface="宋体"/>
                <a:cs typeface="宋体"/>
              </a:rPr>
              <a:t>计划成本和实际成本的对 比分析，总结当期成本控制经验，查找问题分析不足，确定改进措施，填报项目 预控成本测算表和《项目月报》	</a:t>
            </a:r>
            <a:r>
              <a:rPr dirty="0" sz="1800">
                <a:latin typeface="Arial"/>
                <a:cs typeface="Arial"/>
              </a:rPr>
              <a:t>(</a:t>
            </a:r>
            <a:r>
              <a:rPr dirty="0" sz="1800" spc="-204">
                <a:latin typeface="Arial"/>
                <a:cs typeface="Arial"/>
              </a:rPr>
              <a:t> </a:t>
            </a:r>
            <a:r>
              <a:rPr dirty="0" sz="1800">
                <a:latin typeface="宋体"/>
                <a:cs typeface="宋体"/>
              </a:rPr>
              <a:t>（</a:t>
            </a:r>
            <a:r>
              <a:rPr dirty="0" sz="1800" spc="-700">
                <a:latin typeface="宋体"/>
                <a:cs typeface="宋体"/>
              </a:rPr>
              <a:t> </a:t>
            </a:r>
            <a:r>
              <a:rPr dirty="0" sz="1800" spc="-70">
                <a:latin typeface="Arial"/>
                <a:cs typeface="Arial"/>
              </a:rPr>
              <a:t>HW-XM-05-02</a:t>
            </a:r>
            <a:r>
              <a:rPr dirty="0" sz="1800" spc="-70">
                <a:latin typeface="宋体"/>
                <a:cs typeface="宋体"/>
              </a:rPr>
              <a:t>）</a:t>
            </a:r>
            <a:r>
              <a:rPr dirty="0" sz="1800" spc="-70">
                <a:latin typeface="Arial"/>
                <a:cs typeface="Arial"/>
              </a:rPr>
              <a:t>)</a:t>
            </a:r>
            <a:r>
              <a:rPr dirty="0" sz="1800" spc="-100">
                <a:latin typeface="Arial"/>
                <a:cs typeface="Arial"/>
              </a:rPr>
              <a:t> </a:t>
            </a:r>
            <a:r>
              <a:rPr dirty="0" sz="1800">
                <a:latin typeface="宋体"/>
                <a:cs typeface="宋体"/>
              </a:rPr>
              <a:t>。</a:t>
            </a:r>
            <a:endParaRPr sz="1800">
              <a:latin typeface="宋体"/>
              <a:cs typeface="宋体"/>
            </a:endParaRPr>
          </a:p>
          <a:p>
            <a:pPr marL="1105535" indent="-597535">
              <a:lnSpc>
                <a:spcPct val="100000"/>
              </a:lnSpc>
              <a:spcBef>
                <a:spcPts val="1540"/>
              </a:spcBef>
              <a:buSzPct val="94444"/>
              <a:buAutoNum type="arabicPlain" startAt="3"/>
              <a:tabLst>
                <a:tab pos="1105535" algn="l"/>
              </a:tabLst>
            </a:pPr>
            <a:r>
              <a:rPr dirty="0" sz="1800">
                <a:latin typeface="宋体"/>
                <a:cs typeface="宋体"/>
              </a:rPr>
              <a:t>项目过程报量</a:t>
            </a:r>
            <a:endParaRPr sz="1800">
              <a:latin typeface="宋体"/>
              <a:cs typeface="宋体"/>
            </a:endParaRPr>
          </a:p>
          <a:p>
            <a:pPr marL="12700" marR="196215" indent="495300">
              <a:lnSpc>
                <a:spcPct val="175900"/>
              </a:lnSpc>
            </a:pPr>
            <a:r>
              <a:rPr dirty="0" sz="1800">
                <a:latin typeface="宋体"/>
                <a:cs typeface="宋体"/>
              </a:rPr>
              <a:t>项目部按合同要求编制过程报量，</a:t>
            </a:r>
            <a:r>
              <a:rPr dirty="0" sz="1800" spc="200">
                <a:latin typeface="宋体"/>
                <a:cs typeface="宋体"/>
              </a:rPr>
              <a:t> </a:t>
            </a:r>
            <a:r>
              <a:rPr dirty="0" sz="1800">
                <a:latin typeface="宋体"/>
                <a:cs typeface="宋体"/>
              </a:rPr>
              <a:t>过程中发生的变更及签证索赔要随项目报 量一起报送，力争一并审批。</a:t>
            </a:r>
            <a:endParaRPr sz="1800">
              <a:latin typeface="宋体"/>
              <a:cs typeface="宋体"/>
            </a:endParaRPr>
          </a:p>
          <a:p>
            <a:pPr marL="12700" marR="348615" indent="495300">
              <a:lnSpc>
                <a:spcPts val="3800"/>
              </a:lnSpc>
              <a:spcBef>
                <a:spcPts val="300"/>
              </a:spcBef>
            </a:pPr>
            <a:r>
              <a:rPr dirty="0" sz="1800">
                <a:latin typeface="宋体"/>
                <a:cs typeface="宋体"/>
              </a:rPr>
              <a:t>公司（分公司）合约商务部门对项目的过程报量进行监督、指导，协助项目 过程报量工作。</a:t>
            </a:r>
            <a:endParaRPr sz="1800">
              <a:latin typeface="宋体"/>
              <a:cs typeface="宋体"/>
            </a:endParaRPr>
          </a:p>
          <a:p>
            <a:pPr marL="508000">
              <a:lnSpc>
                <a:spcPct val="100000"/>
              </a:lnSpc>
              <a:spcBef>
                <a:spcPts val="1140"/>
              </a:spcBef>
            </a:pPr>
            <a:r>
              <a:rPr dirty="0" sz="1800">
                <a:latin typeface="宋体"/>
                <a:cs typeface="宋体"/>
              </a:rPr>
              <a:t>项目部要积极与监理、</a:t>
            </a:r>
            <a:r>
              <a:rPr dirty="0" sz="1800" spc="-35">
                <a:latin typeface="宋体"/>
                <a:cs typeface="宋体"/>
              </a:rPr>
              <a:t> </a:t>
            </a:r>
            <a:r>
              <a:rPr dirty="0" sz="1800">
                <a:latin typeface="宋体"/>
                <a:cs typeface="宋体"/>
              </a:rPr>
              <a:t>咨询公司</a:t>
            </a:r>
            <a:r>
              <a:rPr dirty="0" sz="1800" spc="200">
                <a:latin typeface="宋体"/>
                <a:cs typeface="宋体"/>
              </a:rPr>
              <a:t>、</a:t>
            </a:r>
            <a:r>
              <a:rPr dirty="0" sz="1800">
                <a:latin typeface="宋体"/>
                <a:cs typeface="宋体"/>
              </a:rPr>
              <a:t>总包和业主进行过程报量的核对和确认工</a:t>
            </a:r>
            <a:endParaRPr sz="1800">
              <a:latin typeface="宋体"/>
              <a:cs typeface="宋体"/>
            </a:endParaRPr>
          </a:p>
          <a:p>
            <a:pPr marL="12700">
              <a:lnSpc>
                <a:spcPct val="100000"/>
              </a:lnSpc>
              <a:spcBef>
                <a:spcPts val="1639"/>
              </a:spcBef>
            </a:pPr>
            <a:r>
              <a:rPr dirty="0" sz="1800">
                <a:latin typeface="宋体"/>
                <a:cs typeface="宋体"/>
              </a:rPr>
              <a:t>作，并确保发包方按合同约定及时审批。</a:t>
            </a:r>
            <a:endParaRPr sz="1800">
              <a:latin typeface="宋体"/>
              <a:cs typeface="宋体"/>
            </a:endParaRPr>
          </a:p>
          <a:p>
            <a:pPr marL="12700" marR="18415" indent="495300">
              <a:lnSpc>
                <a:spcPct val="175900"/>
              </a:lnSpc>
            </a:pPr>
            <a:r>
              <a:rPr dirty="0" sz="1800">
                <a:latin typeface="宋体"/>
                <a:cs typeface="宋体"/>
              </a:rPr>
              <a:t>建立过程报量台账，</a:t>
            </a:r>
            <a:r>
              <a:rPr dirty="0" sz="1800" spc="-725">
                <a:latin typeface="宋体"/>
                <a:cs typeface="宋体"/>
              </a:rPr>
              <a:t> </a:t>
            </a:r>
            <a:r>
              <a:rPr dirty="0" sz="1800">
                <a:latin typeface="宋体"/>
                <a:cs typeface="宋体"/>
              </a:rPr>
              <a:t>过程报量单要连续编号，</a:t>
            </a:r>
            <a:r>
              <a:rPr dirty="0" sz="1800" spc="-375">
                <a:latin typeface="宋体"/>
                <a:cs typeface="宋体"/>
              </a:rPr>
              <a:t> </a:t>
            </a:r>
            <a:r>
              <a:rPr dirty="0" sz="1800">
                <a:latin typeface="宋体"/>
                <a:cs typeface="宋体"/>
              </a:rPr>
              <a:t>对发包方未及时审批的报量单， 台账中要注明原因。</a:t>
            </a:r>
            <a:endParaRPr sz="1800">
              <a:latin typeface="宋体"/>
              <a:cs typeface="宋体"/>
            </a:endParaRPr>
          </a:p>
          <a:p>
            <a:pPr marL="1105535" indent="-597535">
              <a:lnSpc>
                <a:spcPct val="100000"/>
              </a:lnSpc>
              <a:spcBef>
                <a:spcPts val="1540"/>
              </a:spcBef>
              <a:buSzPct val="94444"/>
              <a:buAutoNum type="arabicPlain" startAt="4"/>
              <a:tabLst>
                <a:tab pos="1105535" algn="l"/>
              </a:tabLst>
            </a:pPr>
            <a:r>
              <a:rPr dirty="0" sz="1800">
                <a:latin typeface="宋体"/>
                <a:cs typeface="宋体"/>
              </a:rPr>
              <a:t>项目成本考核</a:t>
            </a:r>
            <a:endParaRPr sz="1800">
              <a:latin typeface="宋体"/>
              <a:cs typeface="宋体"/>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45100"/>
            <a:ext cx="12109333" cy="17137999"/>
          </a:xfrm>
          <a:prstGeom prst="rect">
            <a:avLst/>
          </a:prstGeom>
          <a:blipFill>
            <a:blip r:embed="rId2" cstate="print"/>
            <a:stretch>
              <a:fillRect/>
            </a:stretch>
          </a:blipFill>
        </p:spPr>
        <p:txBody>
          <a:bodyPr wrap="square" lIns="0" tIns="0" rIns="0" bIns="0" rtlCol="0"/>
          <a:lstStyle/>
          <a:p/>
        </p:txBody>
      </p:sp>
      <p:sp>
        <p:nvSpPr>
          <p:cNvPr id="3" name="object 3"/>
          <p:cNvSpPr txBox="1"/>
          <p:nvPr/>
        </p:nvSpPr>
        <p:spPr>
          <a:xfrm>
            <a:off x="1816100" y="1574800"/>
            <a:ext cx="8559800" cy="13698219"/>
          </a:xfrm>
          <a:prstGeom prst="rect">
            <a:avLst/>
          </a:prstGeom>
        </p:spPr>
        <p:txBody>
          <a:bodyPr wrap="square" lIns="0" tIns="12700" rIns="0" bIns="0" rtlCol="0" vert="horz">
            <a:spAutoFit/>
          </a:bodyPr>
          <a:lstStyle/>
          <a:p>
            <a:pPr marL="508000">
              <a:lnSpc>
                <a:spcPct val="100000"/>
              </a:lnSpc>
              <a:spcBef>
                <a:spcPts val="100"/>
              </a:spcBef>
            </a:pPr>
            <a:r>
              <a:rPr dirty="0" sz="1800">
                <a:latin typeface="宋体"/>
                <a:cs typeface="宋体"/>
              </a:rPr>
              <a:t>公</a:t>
            </a:r>
            <a:r>
              <a:rPr dirty="0" sz="1800" spc="-200">
                <a:latin typeface="宋体"/>
                <a:cs typeface="宋体"/>
              </a:rPr>
              <a:t>司</a:t>
            </a:r>
            <a:r>
              <a:rPr dirty="0" sz="1800">
                <a:latin typeface="宋体"/>
                <a:cs typeface="宋体"/>
              </a:rPr>
              <a:t>（分公司）</a:t>
            </a:r>
            <a:r>
              <a:rPr dirty="0" sz="1800" spc="-610">
                <a:latin typeface="宋体"/>
                <a:cs typeface="宋体"/>
              </a:rPr>
              <a:t> </a:t>
            </a:r>
            <a:r>
              <a:rPr dirty="0" sz="1800">
                <a:latin typeface="宋体"/>
                <a:cs typeface="宋体"/>
              </a:rPr>
              <a:t>合约商务部门组织成立以审计监察部和财务资金部门为主的</a:t>
            </a:r>
            <a:endParaRPr sz="1800">
              <a:latin typeface="宋体"/>
              <a:cs typeface="宋体"/>
            </a:endParaRPr>
          </a:p>
          <a:p>
            <a:pPr marL="12700" marR="69215">
              <a:lnSpc>
                <a:spcPts val="3800"/>
              </a:lnSpc>
              <a:spcBef>
                <a:spcPts val="300"/>
              </a:spcBef>
              <a:tabLst>
                <a:tab pos="6654165" algn="l"/>
              </a:tabLst>
            </a:pPr>
            <a:r>
              <a:rPr dirty="0" sz="1800">
                <a:latin typeface="宋体"/>
                <a:cs typeface="宋体"/>
              </a:rPr>
              <a:t>项目效益审计小组，</a:t>
            </a:r>
            <a:r>
              <a:rPr dirty="0" sz="1800" spc="-700">
                <a:latin typeface="宋体"/>
                <a:cs typeface="宋体"/>
              </a:rPr>
              <a:t> </a:t>
            </a:r>
            <a:r>
              <a:rPr dirty="0" sz="1800">
                <a:latin typeface="宋体"/>
                <a:cs typeface="宋体"/>
              </a:rPr>
              <a:t>对项目各阶段成本目标完成情况进行考核。	检查总结完成后， 做出奖惩决定。</a:t>
            </a:r>
            <a:endParaRPr sz="1800">
              <a:latin typeface="宋体"/>
              <a:cs typeface="宋体"/>
            </a:endParaRPr>
          </a:p>
          <a:p>
            <a:pPr marL="12700" marR="399415" indent="495300">
              <a:lnSpc>
                <a:spcPts val="3700"/>
              </a:lnSpc>
              <a:spcBef>
                <a:spcPts val="80"/>
              </a:spcBef>
            </a:pPr>
            <a:r>
              <a:rPr dirty="0" sz="1800">
                <a:latin typeface="宋体"/>
                <a:cs typeface="宋体"/>
              </a:rPr>
              <a:t>工程完工后根据项目规模，</a:t>
            </a:r>
            <a:r>
              <a:rPr dirty="0" sz="1800" spc="-200">
                <a:latin typeface="宋体"/>
                <a:cs typeface="宋体"/>
              </a:rPr>
              <a:t> </a:t>
            </a:r>
            <a:r>
              <a:rPr dirty="0" sz="1800">
                <a:latin typeface="宋体"/>
                <a:cs typeface="宋体"/>
              </a:rPr>
              <a:t>项目经理组织相关人员在规定时间内对实际成本 进行清理、确认，锁定项目最终成本。根据合同约定、变更签证、索赔造价等情</a:t>
            </a:r>
            <a:endParaRPr sz="1800">
              <a:latin typeface="宋体"/>
              <a:cs typeface="宋体"/>
            </a:endParaRPr>
          </a:p>
          <a:p>
            <a:pPr marL="12700">
              <a:lnSpc>
                <a:spcPct val="100000"/>
              </a:lnSpc>
              <a:spcBef>
                <a:spcPts val="1360"/>
              </a:spcBef>
            </a:pPr>
            <a:r>
              <a:rPr dirty="0" sz="1800">
                <a:latin typeface="宋体"/>
                <a:cs typeface="宋体"/>
              </a:rPr>
              <a:t>况，预计项目总收入。</a:t>
            </a:r>
            <a:endParaRPr sz="1800">
              <a:latin typeface="宋体"/>
              <a:cs typeface="宋体"/>
            </a:endParaRPr>
          </a:p>
          <a:p>
            <a:pPr marL="508000">
              <a:lnSpc>
                <a:spcPct val="100000"/>
              </a:lnSpc>
              <a:spcBef>
                <a:spcPts val="1540"/>
              </a:spcBef>
            </a:pPr>
            <a:r>
              <a:rPr dirty="0" sz="1800">
                <a:latin typeface="宋体"/>
                <a:cs typeface="宋体"/>
              </a:rPr>
              <a:t>经公司审计监察部审计，</a:t>
            </a:r>
            <a:r>
              <a:rPr dirty="0" sz="1800" spc="170">
                <a:latin typeface="宋体"/>
                <a:cs typeface="宋体"/>
              </a:rPr>
              <a:t> </a:t>
            </a:r>
            <a:r>
              <a:rPr dirty="0" sz="1800">
                <a:latin typeface="宋体"/>
                <a:cs typeface="宋体"/>
              </a:rPr>
              <a:t>达到项目管理目标后，</a:t>
            </a:r>
            <a:r>
              <a:rPr dirty="0" sz="1800" spc="175">
                <a:latin typeface="宋体"/>
                <a:cs typeface="宋体"/>
              </a:rPr>
              <a:t> </a:t>
            </a:r>
            <a:r>
              <a:rPr dirty="0" sz="1800">
                <a:latin typeface="宋体"/>
                <a:cs typeface="宋体"/>
              </a:rPr>
              <a:t>由项目部提出书面报告，</a:t>
            </a:r>
            <a:r>
              <a:rPr dirty="0" sz="1800" spc="270">
                <a:latin typeface="宋体"/>
                <a:cs typeface="宋体"/>
              </a:rPr>
              <a:t> </a:t>
            </a:r>
            <a:r>
              <a:rPr dirty="0" sz="1800">
                <a:latin typeface="宋体"/>
                <a:cs typeface="宋体"/>
              </a:rPr>
              <a:t>按</a:t>
            </a:r>
            <a:endParaRPr sz="1800">
              <a:latin typeface="宋体"/>
              <a:cs typeface="宋体"/>
            </a:endParaRPr>
          </a:p>
          <a:p>
            <a:pPr marL="12700">
              <a:lnSpc>
                <a:spcPct val="100000"/>
              </a:lnSpc>
              <a:spcBef>
                <a:spcPts val="1639"/>
              </a:spcBef>
            </a:pPr>
            <a:r>
              <a:rPr dirty="0" sz="1800">
                <a:latin typeface="宋体"/>
                <a:cs typeface="宋体"/>
              </a:rPr>
              <a:t>《项目管理目标责任书》有关条款及时奖罚兑现。</a:t>
            </a:r>
            <a:endParaRPr sz="1800">
              <a:latin typeface="宋体"/>
              <a:cs typeface="宋体"/>
            </a:endParaRPr>
          </a:p>
          <a:p>
            <a:pPr marL="508000">
              <a:lnSpc>
                <a:spcPct val="100000"/>
              </a:lnSpc>
              <a:spcBef>
                <a:spcPts val="1540"/>
              </a:spcBef>
            </a:pPr>
            <a:r>
              <a:rPr dirty="0" sz="1800">
                <a:latin typeface="宋体"/>
                <a:cs typeface="宋体"/>
              </a:rPr>
              <a:t>项目过程预兑现由公司项目管理部负责审核，最终兑现由审计部门负责审</a:t>
            </a:r>
            <a:endParaRPr sz="1800">
              <a:latin typeface="宋体"/>
              <a:cs typeface="宋体"/>
            </a:endParaRPr>
          </a:p>
          <a:p>
            <a:pPr marL="12700">
              <a:lnSpc>
                <a:spcPct val="100000"/>
              </a:lnSpc>
              <a:spcBef>
                <a:spcPts val="1639"/>
              </a:spcBef>
            </a:pPr>
            <a:r>
              <a:rPr dirty="0" sz="1800">
                <a:latin typeface="宋体"/>
                <a:cs typeface="宋体"/>
              </a:rPr>
              <a:t>核。</a:t>
            </a:r>
            <a:endParaRPr sz="1800">
              <a:latin typeface="宋体"/>
              <a:cs typeface="宋体"/>
            </a:endParaRPr>
          </a:p>
          <a:p>
            <a:pPr marL="508000">
              <a:lnSpc>
                <a:spcPct val="100000"/>
              </a:lnSpc>
              <a:spcBef>
                <a:spcPts val="1540"/>
              </a:spcBef>
            </a:pPr>
            <a:r>
              <a:rPr dirty="0" sz="1800" spc="30">
                <a:latin typeface="宋体"/>
                <a:cs typeface="宋体"/>
              </a:rPr>
              <a:t>（</a:t>
            </a:r>
            <a:r>
              <a:rPr dirty="0" sz="1800" spc="30">
                <a:latin typeface="Arial"/>
                <a:cs typeface="Arial"/>
              </a:rPr>
              <a:t>5</a:t>
            </a:r>
            <a:r>
              <a:rPr dirty="0" sz="1800" spc="30">
                <a:latin typeface="宋体"/>
                <a:cs typeface="宋体"/>
              </a:rPr>
              <a:t>）</a:t>
            </a:r>
            <a:r>
              <a:rPr dirty="0" sz="1800">
                <a:latin typeface="宋体"/>
                <a:cs typeface="宋体"/>
              </a:rPr>
              <a:t>项目成本还原</a:t>
            </a:r>
            <a:endParaRPr sz="1800">
              <a:latin typeface="宋体"/>
              <a:cs typeface="宋体"/>
            </a:endParaRPr>
          </a:p>
          <a:p>
            <a:pPr marL="12700" marR="145415" indent="495300">
              <a:lnSpc>
                <a:spcPct val="173600"/>
              </a:lnSpc>
              <a:spcBef>
                <a:spcPts val="50"/>
              </a:spcBef>
              <a:tabLst>
                <a:tab pos="4736465" algn="l"/>
                <a:tab pos="5041265" algn="l"/>
                <a:tab pos="7035165" algn="l"/>
              </a:tabLst>
            </a:pPr>
            <a:r>
              <a:rPr dirty="0" sz="1800">
                <a:latin typeface="宋体"/>
                <a:cs typeface="宋体"/>
              </a:rPr>
              <a:t>项目成本还原是反映项目正常管理水平及应获得的效益情况，	是考核项目部 管理效益的重要依据。工程竣工结算完成后	</a:t>
            </a:r>
            <a:r>
              <a:rPr dirty="0" sz="1800">
                <a:latin typeface="Arial"/>
                <a:cs typeface="Arial"/>
              </a:rPr>
              <a:t>2	</a:t>
            </a:r>
            <a:r>
              <a:rPr dirty="0" sz="1800">
                <a:latin typeface="宋体"/>
                <a:cs typeface="宋体"/>
              </a:rPr>
              <a:t>个月内，公司（分公司）合约商 务部门通过成本还原的方式核定项目部管理效益。</a:t>
            </a:r>
            <a:endParaRPr sz="1800">
              <a:latin typeface="宋体"/>
              <a:cs typeface="宋体"/>
            </a:endParaRPr>
          </a:p>
          <a:p>
            <a:pPr algn="just" marL="12700" marR="68580" indent="495300">
              <a:lnSpc>
                <a:spcPct val="175900"/>
              </a:lnSpc>
            </a:pPr>
            <a:r>
              <a:rPr dirty="0" sz="1800">
                <a:latin typeface="宋体"/>
                <a:cs typeface="宋体"/>
              </a:rPr>
              <a:t>项目成本还原包括：</a:t>
            </a:r>
            <a:r>
              <a:rPr dirty="0" sz="1800" spc="-30">
                <a:latin typeface="宋体"/>
                <a:cs typeface="宋体"/>
              </a:rPr>
              <a:t> </a:t>
            </a:r>
            <a:r>
              <a:rPr dirty="0" sz="1800">
                <a:latin typeface="宋体"/>
                <a:cs typeface="宋体"/>
              </a:rPr>
              <a:t>项目正常管理水平下成本核定；</a:t>
            </a:r>
            <a:r>
              <a:rPr dirty="0" sz="1800" spc="655">
                <a:latin typeface="宋体"/>
                <a:cs typeface="宋体"/>
              </a:rPr>
              <a:t> </a:t>
            </a:r>
            <a:r>
              <a:rPr dirty="0" sz="1800">
                <a:latin typeface="宋体"/>
                <a:cs typeface="宋体"/>
              </a:rPr>
              <a:t>项目分包结算核定；</a:t>
            </a:r>
            <a:r>
              <a:rPr dirty="0" sz="1800" spc="-25">
                <a:latin typeface="宋体"/>
                <a:cs typeface="宋体"/>
              </a:rPr>
              <a:t> </a:t>
            </a:r>
            <a:r>
              <a:rPr dirty="0" sz="1800">
                <a:latin typeface="宋体"/>
                <a:cs typeface="宋体"/>
              </a:rPr>
              <a:t>项 目预算收入核定；</a:t>
            </a:r>
            <a:r>
              <a:rPr dirty="0" sz="1800" spc="-125">
                <a:latin typeface="宋体"/>
                <a:cs typeface="宋体"/>
              </a:rPr>
              <a:t> </a:t>
            </a:r>
            <a:r>
              <a:rPr dirty="0" sz="1800">
                <a:latin typeface="宋体"/>
                <a:cs typeface="宋体"/>
              </a:rPr>
              <a:t>项目部管理费用核定；</a:t>
            </a:r>
            <a:r>
              <a:rPr dirty="0" sz="1800" spc="170">
                <a:latin typeface="宋体"/>
                <a:cs typeface="宋体"/>
              </a:rPr>
              <a:t> </a:t>
            </a:r>
            <a:r>
              <a:rPr dirty="0" sz="1800">
                <a:latin typeface="宋体"/>
                <a:cs typeface="宋体"/>
              </a:rPr>
              <a:t>项目部材料损耗控制核定；</a:t>
            </a:r>
            <a:r>
              <a:rPr dirty="0" sz="1800" spc="365">
                <a:latin typeface="宋体"/>
                <a:cs typeface="宋体"/>
              </a:rPr>
              <a:t> </a:t>
            </a:r>
            <a:r>
              <a:rPr dirty="0" sz="1800">
                <a:latin typeface="宋体"/>
                <a:cs typeface="宋体"/>
              </a:rPr>
              <a:t>项目部改进 成本控制措施核定。通过以上六个方面最终确定项目实际盈亏情况。</a:t>
            </a:r>
            <a:endParaRPr sz="1800">
              <a:latin typeface="宋体"/>
              <a:cs typeface="宋体"/>
            </a:endParaRPr>
          </a:p>
          <a:p>
            <a:pPr lvl="2" marL="685800" indent="-673100">
              <a:lnSpc>
                <a:spcPct val="100000"/>
              </a:lnSpc>
              <a:spcBef>
                <a:spcPts val="1540"/>
              </a:spcBef>
              <a:buFont typeface="Arial"/>
              <a:buAutoNum type="arabicPeriod" startAt="4"/>
              <a:tabLst>
                <a:tab pos="685165" algn="l"/>
                <a:tab pos="685800" algn="l"/>
              </a:tabLst>
            </a:pPr>
            <a:r>
              <a:rPr dirty="0" sz="1800">
                <a:latin typeface="宋体"/>
                <a:cs typeface="宋体"/>
              </a:rPr>
              <a:t>工程结算</a:t>
            </a:r>
            <a:endParaRPr sz="1800">
              <a:latin typeface="宋体"/>
              <a:cs typeface="宋体"/>
            </a:endParaRPr>
          </a:p>
          <a:p>
            <a:pPr lvl="3" marL="1105535" indent="-597535">
              <a:lnSpc>
                <a:spcPct val="100000"/>
              </a:lnSpc>
              <a:spcBef>
                <a:spcPts val="1639"/>
              </a:spcBef>
              <a:buSzPct val="94444"/>
              <a:buAutoNum type="arabicPlain"/>
              <a:tabLst>
                <a:tab pos="1105535" algn="l"/>
              </a:tabLst>
            </a:pPr>
            <a:r>
              <a:rPr dirty="0" sz="1800">
                <a:latin typeface="宋体"/>
                <a:cs typeface="宋体"/>
              </a:rPr>
              <a:t>结算书的编制</a:t>
            </a:r>
            <a:endParaRPr sz="1800">
              <a:latin typeface="宋体"/>
              <a:cs typeface="宋体"/>
            </a:endParaRPr>
          </a:p>
          <a:p>
            <a:pPr marL="12700" marR="208915" indent="495300">
              <a:lnSpc>
                <a:spcPct val="171300"/>
              </a:lnSpc>
              <a:spcBef>
                <a:spcPts val="100"/>
              </a:spcBef>
            </a:pPr>
            <a:r>
              <a:rPr dirty="0" sz="1800">
                <a:latin typeface="宋体"/>
                <a:cs typeface="宋体"/>
              </a:rPr>
              <a:t>编制依据：</a:t>
            </a:r>
            <a:r>
              <a:rPr dirty="0" sz="1800" spc="-615">
                <a:latin typeface="宋体"/>
                <a:cs typeface="宋体"/>
              </a:rPr>
              <a:t> </a:t>
            </a:r>
            <a:r>
              <a:rPr dirty="0" sz="1800">
                <a:latin typeface="宋体"/>
                <a:cs typeface="宋体"/>
              </a:rPr>
              <a:t>招投标文件及答疑资料、</a:t>
            </a:r>
            <a:r>
              <a:rPr dirty="0" sz="1800" spc="345">
                <a:latin typeface="宋体"/>
                <a:cs typeface="宋体"/>
              </a:rPr>
              <a:t> </a:t>
            </a:r>
            <a:r>
              <a:rPr dirty="0" sz="1800">
                <a:latin typeface="宋体"/>
                <a:cs typeface="宋体"/>
              </a:rPr>
              <a:t>工程施工合同、</a:t>
            </a:r>
            <a:r>
              <a:rPr dirty="0" sz="1800" spc="-229">
                <a:latin typeface="宋体"/>
                <a:cs typeface="宋体"/>
              </a:rPr>
              <a:t> </a:t>
            </a:r>
            <a:r>
              <a:rPr dirty="0" sz="1800">
                <a:latin typeface="宋体"/>
                <a:cs typeface="宋体"/>
              </a:rPr>
              <a:t>补充协议及与经济有关 的会议纪要、设计图纸、图纸会审记录、工程联系单、竣工图纸、设计变更、技</a:t>
            </a:r>
            <a:endParaRPr sz="1800">
              <a:latin typeface="宋体"/>
              <a:cs typeface="宋体"/>
            </a:endParaRPr>
          </a:p>
          <a:p>
            <a:pPr marL="12700" marR="5080">
              <a:lnSpc>
                <a:spcPct val="171300"/>
              </a:lnSpc>
              <a:spcBef>
                <a:spcPts val="100"/>
              </a:spcBef>
            </a:pPr>
            <a:r>
              <a:rPr dirty="0" sz="1800">
                <a:latin typeface="宋体"/>
                <a:cs typeface="宋体"/>
              </a:rPr>
              <a:t>术核定单</a:t>
            </a:r>
            <a:r>
              <a:rPr dirty="0" sz="1800" spc="300">
                <a:latin typeface="宋体"/>
                <a:cs typeface="宋体"/>
              </a:rPr>
              <a:t>、</a:t>
            </a:r>
            <a:r>
              <a:rPr dirty="0" sz="1800">
                <a:latin typeface="宋体"/>
                <a:cs typeface="宋体"/>
              </a:rPr>
              <a:t>现场签索赔</a:t>
            </a:r>
            <a:r>
              <a:rPr dirty="0" sz="1800" spc="300">
                <a:latin typeface="宋体"/>
                <a:cs typeface="宋体"/>
              </a:rPr>
              <a:t>、</a:t>
            </a:r>
            <a:r>
              <a:rPr dirty="0" sz="1800">
                <a:latin typeface="宋体"/>
                <a:cs typeface="宋体"/>
              </a:rPr>
              <a:t>各种验收资料、</a:t>
            </a:r>
            <a:r>
              <a:rPr dirty="0" sz="1800" spc="-430">
                <a:latin typeface="宋体"/>
                <a:cs typeface="宋体"/>
              </a:rPr>
              <a:t> </a:t>
            </a:r>
            <a:r>
              <a:rPr dirty="0" sz="1800">
                <a:latin typeface="宋体"/>
                <a:cs typeface="宋体"/>
              </a:rPr>
              <a:t>发包方对材料设备核价资料、</a:t>
            </a:r>
            <a:r>
              <a:rPr dirty="0" sz="1800" spc="330">
                <a:latin typeface="宋体"/>
                <a:cs typeface="宋体"/>
              </a:rPr>
              <a:t> </a:t>
            </a:r>
            <a:r>
              <a:rPr dirty="0" sz="1800">
                <a:latin typeface="宋体"/>
                <a:cs typeface="宋体"/>
              </a:rPr>
              <a:t>施工方案、 政府部门发布的政策性调价文件及有关造价信息、结算策划书等。</a:t>
            </a:r>
            <a:endParaRPr sz="1800">
              <a:latin typeface="宋体"/>
              <a:cs typeface="宋体"/>
            </a:endParaRPr>
          </a:p>
          <a:p>
            <a:pPr marL="12700" marR="158115" indent="495300">
              <a:lnSpc>
                <a:spcPct val="175900"/>
              </a:lnSpc>
              <a:tabLst>
                <a:tab pos="2526665" algn="l"/>
                <a:tab pos="3631565" algn="l"/>
                <a:tab pos="5346065" algn="l"/>
              </a:tabLst>
            </a:pPr>
            <a:r>
              <a:rPr dirty="0" sz="1800">
                <a:latin typeface="宋体"/>
                <a:cs typeface="宋体"/>
              </a:rPr>
              <a:t>编制时间：签约额	</a:t>
            </a:r>
            <a:r>
              <a:rPr dirty="0" sz="1800" spc="-5">
                <a:latin typeface="Arial"/>
                <a:cs typeface="Arial"/>
              </a:rPr>
              <a:t>5000</a:t>
            </a:r>
            <a:r>
              <a:rPr dirty="0" sz="1800" spc="-105">
                <a:latin typeface="Arial"/>
                <a:cs typeface="Arial"/>
              </a:rPr>
              <a:t> </a:t>
            </a:r>
            <a:r>
              <a:rPr dirty="0" sz="1800">
                <a:latin typeface="宋体"/>
                <a:cs typeface="宋体"/>
              </a:rPr>
              <a:t>万以下项目，竣工后	</a:t>
            </a:r>
            <a:r>
              <a:rPr dirty="0" sz="1800" spc="-5">
                <a:latin typeface="Arial"/>
                <a:cs typeface="Arial"/>
              </a:rPr>
              <a:t>25</a:t>
            </a:r>
            <a:r>
              <a:rPr dirty="0" sz="1800" spc="-195">
                <a:latin typeface="Arial"/>
                <a:cs typeface="Arial"/>
              </a:rPr>
              <a:t> </a:t>
            </a:r>
            <a:r>
              <a:rPr dirty="0" sz="1800">
                <a:latin typeface="宋体"/>
                <a:cs typeface="宋体"/>
              </a:rPr>
              <a:t>天内完成编制工程结算书。 签约额 </a:t>
            </a:r>
            <a:r>
              <a:rPr dirty="0" sz="1800" spc="-5">
                <a:latin typeface="Arial"/>
                <a:cs typeface="Arial"/>
              </a:rPr>
              <a:t>5000</a:t>
            </a:r>
            <a:r>
              <a:rPr dirty="0" sz="1800" spc="-105">
                <a:latin typeface="Arial"/>
                <a:cs typeface="Arial"/>
              </a:rPr>
              <a:t> </a:t>
            </a:r>
            <a:r>
              <a:rPr dirty="0" sz="1800">
                <a:latin typeface="宋体"/>
                <a:cs typeface="宋体"/>
              </a:rPr>
              <a:t>万以上项目，竣工后	</a:t>
            </a:r>
            <a:r>
              <a:rPr dirty="0" sz="1800" spc="-5">
                <a:latin typeface="Arial"/>
                <a:cs typeface="Arial"/>
              </a:rPr>
              <a:t>40</a:t>
            </a:r>
            <a:r>
              <a:rPr dirty="0" sz="1800" spc="-110">
                <a:latin typeface="Arial"/>
                <a:cs typeface="Arial"/>
              </a:rPr>
              <a:t> </a:t>
            </a:r>
            <a:r>
              <a:rPr dirty="0" sz="1800">
                <a:latin typeface="宋体"/>
                <a:cs typeface="宋体"/>
              </a:rPr>
              <a:t>天内编制完成工程结算书。</a:t>
            </a:r>
            <a:endParaRPr sz="1800">
              <a:latin typeface="宋体"/>
              <a:cs typeface="宋体"/>
            </a:endParaRPr>
          </a:p>
          <a:p>
            <a:pPr marL="12700" marR="93980" indent="495300">
              <a:lnSpc>
                <a:spcPct val="173600"/>
              </a:lnSpc>
              <a:spcBef>
                <a:spcPts val="50"/>
              </a:spcBef>
              <a:tabLst>
                <a:tab pos="7771765" algn="l"/>
              </a:tabLst>
            </a:pPr>
            <a:r>
              <a:rPr dirty="0" sz="1800">
                <a:latin typeface="宋体"/>
                <a:cs typeface="宋体"/>
              </a:rPr>
              <a:t>编制人员：</a:t>
            </a:r>
            <a:r>
              <a:rPr dirty="0" sz="1800" spc="-710">
                <a:latin typeface="宋体"/>
                <a:cs typeface="宋体"/>
              </a:rPr>
              <a:t> </a:t>
            </a:r>
            <a:r>
              <a:rPr dirty="0" sz="1800">
                <a:latin typeface="宋体"/>
                <a:cs typeface="宋体"/>
              </a:rPr>
              <a:t>项目经理牵头，</a:t>
            </a:r>
            <a:r>
              <a:rPr dirty="0" sz="1800" spc="-415">
                <a:latin typeface="宋体"/>
                <a:cs typeface="宋体"/>
              </a:rPr>
              <a:t> </a:t>
            </a:r>
            <a:r>
              <a:rPr dirty="0" sz="1800">
                <a:latin typeface="宋体"/>
                <a:cs typeface="宋体"/>
              </a:rPr>
              <a:t>商务经理和预算员具体负责结算书编制和汇总工 作，相关部门配合。</a:t>
            </a:r>
            <a:r>
              <a:rPr dirty="0" sz="1800" spc="-200">
                <a:latin typeface="宋体"/>
                <a:cs typeface="宋体"/>
              </a:rPr>
              <a:t> </a:t>
            </a:r>
            <a:r>
              <a:rPr dirty="0" sz="1800">
                <a:latin typeface="宋体"/>
                <a:cs typeface="宋体"/>
              </a:rPr>
              <a:t>汇总后的结算书要经过多次会议的评审和不断完善，	形成结 算书初稿。</a:t>
            </a:r>
            <a:endParaRPr sz="1800">
              <a:latin typeface="宋体"/>
              <a:cs typeface="宋体"/>
            </a:endParaRPr>
          </a:p>
          <a:p>
            <a:pPr lvl="3" marL="1105535" indent="-597535">
              <a:lnSpc>
                <a:spcPct val="100000"/>
              </a:lnSpc>
              <a:spcBef>
                <a:spcPts val="1639"/>
              </a:spcBef>
              <a:buSzPct val="94444"/>
              <a:buAutoNum type="arabicPlain" startAt="2"/>
              <a:tabLst>
                <a:tab pos="1105535" algn="l"/>
              </a:tabLst>
            </a:pPr>
            <a:r>
              <a:rPr dirty="0" sz="1800">
                <a:latin typeface="宋体"/>
                <a:cs typeface="宋体"/>
              </a:rPr>
              <a:t>结算书的评审</a:t>
            </a:r>
            <a:endParaRPr sz="1800">
              <a:latin typeface="宋体"/>
              <a:cs typeface="宋体"/>
            </a:endParaRPr>
          </a:p>
        </p:txBody>
      </p:sp>
      <p:sp>
        <p:nvSpPr>
          <p:cNvPr id="4" name="object 4"/>
          <p:cNvSpPr txBox="1">
            <a:spLocks noGrp="1"/>
          </p:cNvSpPr>
          <p:nvPr>
            <p:ph type="sldNum" idx="7" sz="quarter"/>
          </p:nvPr>
        </p:nvSpPr>
        <p:spPr>
          <a:prstGeom prst="rect"/>
        </p:spPr>
        <p:txBody>
          <a:bodyPr wrap="square" lIns="0" tIns="0" rIns="0" bIns="0" rtlCol="0" vert="horz">
            <a:spAutoFit/>
          </a:bodyPr>
          <a:lstStyle/>
          <a:p>
            <a:pPr marL="25400">
              <a:lnSpc>
                <a:spcPts val="1535"/>
              </a:lnSpc>
            </a:pPr>
            <a:r>
              <a:rPr dirty="0"/>
              <a:t>83</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Application>Microsoft Office PowerPoint</Application>
  <PresentationFormat>On-screen Show (4:3)</PresentationFormat>
  <ScaleCrop>false</ScaleCrop>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bingdian001.com</dc:creator>
  <cp:keywords>bingdian001.com</cp:keywords>
  <dc:subject>bingdian001.com</dc:subject>
  <dc:title>bingdian001.com</dc:title>
  <dcterms:created xsi:type="dcterms:W3CDTF">2020-12-25T06:05:03Z</dcterms:created>
  <dcterms:modified xsi:type="dcterms:W3CDTF">2020-12-25T06:05:03Z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2020-12-25T00:00:00Z</vt:filetime>
  </property>
  <property fmtid="{D5CDD505-2E9C-101B-9397-08002B2CF9AE}" pid="3" name="Creator">
    <vt:lpwstr>bingdian001.com</vt:lpwstr>
  </property>
  <property fmtid="{D5CDD505-2E9C-101B-9397-08002B2CF9AE}" pid="4" name="LastSaved">
    <vt:filetime>2020-12-25T00:00:00Z</vt:filetime>
  </property>
</Properties>
</file>