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13716000" cy="10287000"/>
  <p:notesSz cx="13716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3188970"/>
            <a:ext cx="116586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5760720"/>
            <a:ext cx="96012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0164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31313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0164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98674" y="2124936"/>
            <a:ext cx="4514215" cy="6510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13180F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063740" y="2366010"/>
            <a:ext cx="596646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0164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7468" y="676487"/>
            <a:ext cx="8541063" cy="1097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0164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5078" y="2644497"/>
            <a:ext cx="10045700" cy="6585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31313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663440" y="9566910"/>
            <a:ext cx="43891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85800" y="9566910"/>
            <a:ext cx="315468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875520" y="9566910"/>
            <a:ext cx="315468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34.jpg"/><Relationship Id="rId5" Type="http://schemas.openxmlformats.org/officeDocument/2006/relationships/image" Target="../media/image40.jpg"/><Relationship Id="rId6" Type="http://schemas.openxmlformats.org/officeDocument/2006/relationships/image" Target="../media/image4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34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34.jpg"/><Relationship Id="rId5" Type="http://schemas.openxmlformats.org/officeDocument/2006/relationships/image" Target="../media/image4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34.jpg"/><Relationship Id="rId6" Type="http://schemas.openxmlformats.org/officeDocument/2006/relationships/image" Target="../media/image5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3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34.jpg"/><Relationship Id="rId4" Type="http://schemas.openxmlformats.org/officeDocument/2006/relationships/image" Target="../media/image5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6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5.jpg"/><Relationship Id="rId5" Type="http://schemas.openxmlformats.org/officeDocument/2006/relationships/image" Target="../media/image6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65.jpg"/><Relationship Id="rId6" Type="http://schemas.openxmlformats.org/officeDocument/2006/relationships/image" Target="../media/image7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4.jpg"/><Relationship Id="rId4" Type="http://schemas.openxmlformats.org/officeDocument/2006/relationships/image" Target="../media/image65.jpg"/><Relationship Id="rId5" Type="http://schemas.openxmlformats.org/officeDocument/2006/relationships/image" Target="../media/image75.jpg"/><Relationship Id="rId6" Type="http://schemas.openxmlformats.org/officeDocument/2006/relationships/image" Target="../media/image7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Relationship Id="rId6" Type="http://schemas.openxmlformats.org/officeDocument/2006/relationships/image" Target="../media/image81.jpg"/><Relationship Id="rId7" Type="http://schemas.openxmlformats.org/officeDocument/2006/relationships/image" Target="../media/image82.jpg"/><Relationship Id="rId8" Type="http://schemas.openxmlformats.org/officeDocument/2006/relationships/image" Target="../media/image83.jpg"/><Relationship Id="rId9" Type="http://schemas.openxmlformats.org/officeDocument/2006/relationships/image" Target="../media/image84.jpg"/><Relationship Id="rId10" Type="http://schemas.openxmlformats.org/officeDocument/2006/relationships/image" Target="../media/image8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65.jpg"/><Relationship Id="rId5" Type="http://schemas.openxmlformats.org/officeDocument/2006/relationships/image" Target="../media/image88.jpg"/><Relationship Id="rId6" Type="http://schemas.openxmlformats.org/officeDocument/2006/relationships/image" Target="../media/image8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91.png"/><Relationship Id="rId4" Type="http://schemas.openxmlformats.org/officeDocument/2006/relationships/image" Target="../media/image65.jpg"/><Relationship Id="rId5" Type="http://schemas.openxmlformats.org/officeDocument/2006/relationships/image" Target="../media/image88.jpg"/><Relationship Id="rId6" Type="http://schemas.openxmlformats.org/officeDocument/2006/relationships/image" Target="../media/image9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65.jpg"/><Relationship Id="rId4" Type="http://schemas.openxmlformats.org/officeDocument/2006/relationships/image" Target="../media/image94.jpg"/><Relationship Id="rId5" Type="http://schemas.openxmlformats.org/officeDocument/2006/relationships/image" Target="../media/image9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65.jpg"/><Relationship Id="rId4" Type="http://schemas.openxmlformats.org/officeDocument/2006/relationships/image" Target="../media/image96.png"/><Relationship Id="rId5" Type="http://schemas.openxmlformats.org/officeDocument/2006/relationships/image" Target="../media/image94.jpg"/><Relationship Id="rId6" Type="http://schemas.openxmlformats.org/officeDocument/2006/relationships/image" Target="../media/image9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jpg"/><Relationship Id="rId3" Type="http://schemas.openxmlformats.org/officeDocument/2006/relationships/image" Target="../media/image99.png"/><Relationship Id="rId4" Type="http://schemas.openxmlformats.org/officeDocument/2006/relationships/image" Target="../media/image65.jpg"/><Relationship Id="rId5" Type="http://schemas.openxmlformats.org/officeDocument/2006/relationships/image" Target="../media/image88.jpg"/><Relationship Id="rId6" Type="http://schemas.openxmlformats.org/officeDocument/2006/relationships/image" Target="../media/image10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101.png"/><Relationship Id="rId4" Type="http://schemas.openxmlformats.org/officeDocument/2006/relationships/image" Target="../media/image65.jpg"/><Relationship Id="rId5" Type="http://schemas.openxmlformats.org/officeDocument/2006/relationships/image" Target="../media/image102.png"/><Relationship Id="rId6" Type="http://schemas.openxmlformats.org/officeDocument/2006/relationships/image" Target="../media/image88.jpg"/><Relationship Id="rId7" Type="http://schemas.openxmlformats.org/officeDocument/2006/relationships/image" Target="../media/image10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image" Target="../media/image107.jpg"/><Relationship Id="rId6" Type="http://schemas.openxmlformats.org/officeDocument/2006/relationships/image" Target="../media/image108.jpg"/><Relationship Id="rId7" Type="http://schemas.openxmlformats.org/officeDocument/2006/relationships/image" Target="../media/image109.jpg"/><Relationship Id="rId8" Type="http://schemas.openxmlformats.org/officeDocument/2006/relationships/image" Target="../media/image110.jpg"/><Relationship Id="rId9" Type="http://schemas.openxmlformats.org/officeDocument/2006/relationships/image" Target="../media/image111.jpg"/><Relationship Id="rId10" Type="http://schemas.openxmlformats.org/officeDocument/2006/relationships/image" Target="../media/image112.jpg"/><Relationship Id="rId11" Type="http://schemas.openxmlformats.org/officeDocument/2006/relationships/image" Target="../media/image113.jpg"/><Relationship Id="rId12" Type="http://schemas.openxmlformats.org/officeDocument/2006/relationships/image" Target="../media/image83.jpg"/><Relationship Id="rId13" Type="http://schemas.openxmlformats.org/officeDocument/2006/relationships/image" Target="../media/image114.jpg"/><Relationship Id="rId14" Type="http://schemas.openxmlformats.org/officeDocument/2006/relationships/image" Target="../media/image11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6.jpg"/><Relationship Id="rId3" Type="http://schemas.openxmlformats.org/officeDocument/2006/relationships/image" Target="../media/image117.jpg"/><Relationship Id="rId4" Type="http://schemas.openxmlformats.org/officeDocument/2006/relationships/image" Target="../media/image118.png"/><Relationship Id="rId5" Type="http://schemas.openxmlformats.org/officeDocument/2006/relationships/image" Target="../media/image119.jpg"/><Relationship Id="rId6" Type="http://schemas.openxmlformats.org/officeDocument/2006/relationships/image" Target="../media/image12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1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2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3.jpg"/><Relationship Id="rId3" Type="http://schemas.openxmlformats.org/officeDocument/2006/relationships/image" Target="../media/image124.jpg"/><Relationship Id="rId4" Type="http://schemas.openxmlformats.org/officeDocument/2006/relationships/image" Target="../media/image125.jpg"/><Relationship Id="rId5" Type="http://schemas.openxmlformats.org/officeDocument/2006/relationships/image" Target="../media/image12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7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2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9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3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1.jpg"/><Relationship Id="rId3" Type="http://schemas.openxmlformats.org/officeDocument/2006/relationships/image" Target="../media/image132.jpg"/><Relationship Id="rId4" Type="http://schemas.openxmlformats.org/officeDocument/2006/relationships/image" Target="../media/image65.jpg"/><Relationship Id="rId5" Type="http://schemas.openxmlformats.org/officeDocument/2006/relationships/image" Target="../media/image133.png"/><Relationship Id="rId6" Type="http://schemas.openxmlformats.org/officeDocument/2006/relationships/image" Target="../media/image119.jpg"/><Relationship Id="rId7" Type="http://schemas.openxmlformats.org/officeDocument/2006/relationships/image" Target="../media/image13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5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36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7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3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9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0.jpg"/><Relationship Id="rId3" Type="http://schemas.openxmlformats.org/officeDocument/2006/relationships/image" Target="../media/image124.jpg"/><Relationship Id="rId4" Type="http://schemas.openxmlformats.org/officeDocument/2006/relationships/image" Target="../media/image141.jpg"/><Relationship Id="rId5" Type="http://schemas.openxmlformats.org/officeDocument/2006/relationships/image" Target="../media/image14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3.jpg"/><Relationship Id="rId3" Type="http://schemas.openxmlformats.org/officeDocument/2006/relationships/image" Target="../media/image65.jpg"/><Relationship Id="rId4" Type="http://schemas.openxmlformats.org/officeDocument/2006/relationships/image" Target="../media/image144.jpg"/><Relationship Id="rId5" Type="http://schemas.openxmlformats.org/officeDocument/2006/relationships/image" Target="../media/image145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6.jpg"/><Relationship Id="rId3" Type="http://schemas.openxmlformats.org/officeDocument/2006/relationships/image" Target="../media/image147.jpg"/><Relationship Id="rId4" Type="http://schemas.openxmlformats.org/officeDocument/2006/relationships/image" Target="../media/image117.jpg"/><Relationship Id="rId5" Type="http://schemas.openxmlformats.org/officeDocument/2006/relationships/image" Target="../media/image119.jpg"/><Relationship Id="rId6" Type="http://schemas.openxmlformats.org/officeDocument/2006/relationships/image" Target="../media/image14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9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50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1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5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2.jpg"/><Relationship Id="rId3" Type="http://schemas.openxmlformats.org/officeDocument/2006/relationships/image" Target="../media/image65.jpg"/><Relationship Id="rId4" Type="http://schemas.openxmlformats.org/officeDocument/2006/relationships/image" Target="../media/image153.jpg"/><Relationship Id="rId5" Type="http://schemas.openxmlformats.org/officeDocument/2006/relationships/image" Target="../media/image15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7.jpg"/><Relationship Id="rId3" Type="http://schemas.openxmlformats.org/officeDocument/2006/relationships/image" Target="../media/image65.jpg"/><Relationship Id="rId4" Type="http://schemas.openxmlformats.org/officeDocument/2006/relationships/image" Target="../media/image119.jpg"/><Relationship Id="rId5" Type="http://schemas.openxmlformats.org/officeDocument/2006/relationships/image" Target="../media/image15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3.jpg"/><Relationship Id="rId3" Type="http://schemas.openxmlformats.org/officeDocument/2006/relationships/image" Target="../media/image156.jpg"/><Relationship Id="rId4" Type="http://schemas.openxmlformats.org/officeDocument/2006/relationships/image" Target="../media/image65.jpg"/><Relationship Id="rId5" Type="http://schemas.openxmlformats.org/officeDocument/2006/relationships/image" Target="../media/image119.jpg"/><Relationship Id="rId6" Type="http://schemas.openxmlformats.org/officeDocument/2006/relationships/image" Target="../media/image157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jpg"/><Relationship Id="rId3" Type="http://schemas.openxmlformats.org/officeDocument/2006/relationships/image" Target="../media/image159.jpg"/><Relationship Id="rId4" Type="http://schemas.openxmlformats.org/officeDocument/2006/relationships/image" Target="../media/image65.jpg"/><Relationship Id="rId5" Type="http://schemas.openxmlformats.org/officeDocument/2006/relationships/image" Target="../media/image160.jpg"/><Relationship Id="rId6" Type="http://schemas.openxmlformats.org/officeDocument/2006/relationships/image" Target="../media/image161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2.jpg"/><Relationship Id="rId3" Type="http://schemas.openxmlformats.org/officeDocument/2006/relationships/image" Target="../media/image65.jpg"/><Relationship Id="rId4" Type="http://schemas.openxmlformats.org/officeDocument/2006/relationships/image" Target="../media/image163.png"/><Relationship Id="rId5" Type="http://schemas.openxmlformats.org/officeDocument/2006/relationships/image" Target="../media/image164.jpg"/><Relationship Id="rId6" Type="http://schemas.openxmlformats.org/officeDocument/2006/relationships/image" Target="../media/image16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1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jpg"/><Relationship Id="rId3" Type="http://schemas.openxmlformats.org/officeDocument/2006/relationships/image" Target="../media/image167.jpg"/><Relationship Id="rId4" Type="http://schemas.openxmlformats.org/officeDocument/2006/relationships/image" Target="../media/image65.jpg"/><Relationship Id="rId5" Type="http://schemas.openxmlformats.org/officeDocument/2006/relationships/image" Target="../media/image16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jpg"/><Relationship Id="rId3" Type="http://schemas.openxmlformats.org/officeDocument/2006/relationships/image" Target="../media/image170.jpg"/><Relationship Id="rId4" Type="http://schemas.openxmlformats.org/officeDocument/2006/relationships/image" Target="../media/image17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jpg"/><Relationship Id="rId3" Type="http://schemas.openxmlformats.org/officeDocument/2006/relationships/image" Target="../media/image9.png"/><Relationship Id="rId4" Type="http://schemas.openxmlformats.org/officeDocument/2006/relationships/image" Target="../media/image173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jpg"/><Relationship Id="rId3" Type="http://schemas.openxmlformats.org/officeDocument/2006/relationships/image" Target="../media/image175.jpg"/><Relationship Id="rId4" Type="http://schemas.openxmlformats.org/officeDocument/2006/relationships/image" Target="../media/image176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jp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75.jpg"/><Relationship Id="rId6" Type="http://schemas.openxmlformats.org/officeDocument/2006/relationships/image" Target="../media/image180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jp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75.jpg"/><Relationship Id="rId6" Type="http://schemas.openxmlformats.org/officeDocument/2006/relationships/image" Target="../media/image181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jpg"/><Relationship Id="rId3" Type="http://schemas.openxmlformats.org/officeDocument/2006/relationships/image" Target="../media/image183.jpg"/><Relationship Id="rId4" Type="http://schemas.openxmlformats.org/officeDocument/2006/relationships/image" Target="../media/image175.jpg"/><Relationship Id="rId5" Type="http://schemas.openxmlformats.org/officeDocument/2006/relationships/image" Target="../media/image184.png"/><Relationship Id="rId6" Type="http://schemas.openxmlformats.org/officeDocument/2006/relationships/image" Target="../media/image185.jpg"/><Relationship Id="rId7" Type="http://schemas.openxmlformats.org/officeDocument/2006/relationships/image" Target="../media/image186.jpg"/><Relationship Id="rId8" Type="http://schemas.openxmlformats.org/officeDocument/2006/relationships/image" Target="../media/image178.png"/><Relationship Id="rId9" Type="http://schemas.openxmlformats.org/officeDocument/2006/relationships/image" Target="../media/image179.png"/><Relationship Id="rId10" Type="http://schemas.openxmlformats.org/officeDocument/2006/relationships/image" Target="../media/image187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jpg"/><Relationship Id="rId3" Type="http://schemas.openxmlformats.org/officeDocument/2006/relationships/image" Target="../media/image184.png"/><Relationship Id="rId4" Type="http://schemas.openxmlformats.org/officeDocument/2006/relationships/image" Target="../media/image188.jpg"/><Relationship Id="rId5" Type="http://schemas.openxmlformats.org/officeDocument/2006/relationships/image" Target="../media/image179.png"/><Relationship Id="rId6" Type="http://schemas.openxmlformats.org/officeDocument/2006/relationships/image" Target="../media/image175.jpg"/><Relationship Id="rId7" Type="http://schemas.openxmlformats.org/officeDocument/2006/relationships/image" Target="../media/image189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jpg"/><Relationship Id="rId3" Type="http://schemas.openxmlformats.org/officeDocument/2006/relationships/image" Target="../media/image184.png"/><Relationship Id="rId4" Type="http://schemas.openxmlformats.org/officeDocument/2006/relationships/image" Target="../media/image190.jpg"/><Relationship Id="rId5" Type="http://schemas.openxmlformats.org/officeDocument/2006/relationships/image" Target="../media/image175.jpg"/><Relationship Id="rId6" Type="http://schemas.openxmlformats.org/officeDocument/2006/relationships/image" Target="../media/image191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jpg"/><Relationship Id="rId3" Type="http://schemas.openxmlformats.org/officeDocument/2006/relationships/image" Target="../media/image193.jpg"/><Relationship Id="rId4" Type="http://schemas.openxmlformats.org/officeDocument/2006/relationships/image" Target="../media/image194.jpg"/><Relationship Id="rId5" Type="http://schemas.openxmlformats.org/officeDocument/2006/relationships/image" Target="../media/image175.jpg"/><Relationship Id="rId6" Type="http://schemas.openxmlformats.org/officeDocument/2006/relationships/image" Target="../media/image19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13.png"/><Relationship Id="rId6" Type="http://schemas.openxmlformats.org/officeDocument/2006/relationships/image" Target="../media/image23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jpg"/><Relationship Id="rId3" Type="http://schemas.openxmlformats.org/officeDocument/2006/relationships/image" Target="../media/image193.jpg"/><Relationship Id="rId4" Type="http://schemas.openxmlformats.org/officeDocument/2006/relationships/image" Target="../media/image196.jpg"/><Relationship Id="rId5" Type="http://schemas.openxmlformats.org/officeDocument/2006/relationships/image" Target="../media/image175.jpg"/><Relationship Id="rId6" Type="http://schemas.openxmlformats.org/officeDocument/2006/relationships/image" Target="../media/image197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jpg"/><Relationship Id="rId3" Type="http://schemas.openxmlformats.org/officeDocument/2006/relationships/image" Target="../media/image193.jpg"/><Relationship Id="rId4" Type="http://schemas.openxmlformats.org/officeDocument/2006/relationships/image" Target="../media/image198.jpg"/><Relationship Id="rId5" Type="http://schemas.openxmlformats.org/officeDocument/2006/relationships/image" Target="../media/image175.jpg"/><Relationship Id="rId6" Type="http://schemas.openxmlformats.org/officeDocument/2006/relationships/image" Target="../media/image199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jpg"/><Relationship Id="rId3" Type="http://schemas.openxmlformats.org/officeDocument/2006/relationships/image" Target="../media/image193.jpg"/><Relationship Id="rId4" Type="http://schemas.openxmlformats.org/officeDocument/2006/relationships/image" Target="../media/image200.jpg"/><Relationship Id="rId5" Type="http://schemas.openxmlformats.org/officeDocument/2006/relationships/image" Target="../media/image201.jpg"/><Relationship Id="rId6" Type="http://schemas.openxmlformats.org/officeDocument/2006/relationships/image" Target="../media/image175.jpg"/><Relationship Id="rId7" Type="http://schemas.openxmlformats.org/officeDocument/2006/relationships/image" Target="../media/image202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jpg"/><Relationship Id="rId3" Type="http://schemas.openxmlformats.org/officeDocument/2006/relationships/image" Target="../media/image175.jpg"/><Relationship Id="rId4" Type="http://schemas.openxmlformats.org/officeDocument/2006/relationships/image" Target="../media/image204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5.jpg"/><Relationship Id="rId3" Type="http://schemas.openxmlformats.org/officeDocument/2006/relationships/image" Target="../media/image206.jpg"/><Relationship Id="rId4" Type="http://schemas.openxmlformats.org/officeDocument/2006/relationships/image" Target="../media/image207.jpg"/><Relationship Id="rId5" Type="http://schemas.openxmlformats.org/officeDocument/2006/relationships/image" Target="../media/image208.jpg"/><Relationship Id="rId6" Type="http://schemas.openxmlformats.org/officeDocument/2006/relationships/image" Target="../media/image175.jpg"/><Relationship Id="rId7" Type="http://schemas.openxmlformats.org/officeDocument/2006/relationships/image" Target="../media/image209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jpg"/><Relationship Id="rId3" Type="http://schemas.openxmlformats.org/officeDocument/2006/relationships/image" Target="../media/image211.jpg"/><Relationship Id="rId4" Type="http://schemas.openxmlformats.org/officeDocument/2006/relationships/image" Target="../media/image212.jp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jpg"/><Relationship Id="rId8" Type="http://schemas.openxmlformats.org/officeDocument/2006/relationships/image" Target="../media/image175.jpg"/><Relationship Id="rId9" Type="http://schemas.openxmlformats.org/officeDocument/2006/relationships/image" Target="../media/image216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7.jpg"/><Relationship Id="rId3" Type="http://schemas.openxmlformats.org/officeDocument/2006/relationships/image" Target="../media/image218.jpg"/><Relationship Id="rId4" Type="http://schemas.openxmlformats.org/officeDocument/2006/relationships/image" Target="../media/image219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220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1.jpg"/><Relationship Id="rId3" Type="http://schemas.openxmlformats.org/officeDocument/2006/relationships/image" Target="../media/image222.jpg"/><Relationship Id="rId4" Type="http://schemas.openxmlformats.org/officeDocument/2006/relationships/image" Target="../media/image223.jpg"/><Relationship Id="rId5" Type="http://schemas.openxmlformats.org/officeDocument/2006/relationships/image" Target="../media/image224.jpg"/><Relationship Id="rId6" Type="http://schemas.openxmlformats.org/officeDocument/2006/relationships/image" Target="../media/image225.png"/><Relationship Id="rId7" Type="http://schemas.openxmlformats.org/officeDocument/2006/relationships/hyperlink" Target="mailto:tswong@projectaims.com" TargetMode="Externa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6.jpg"/><Relationship Id="rId3" Type="http://schemas.openxmlformats.org/officeDocument/2006/relationships/image" Target="../media/image227.jpg"/><Relationship Id="rId4" Type="http://schemas.openxmlformats.org/officeDocument/2006/relationships/image" Target="../media/image228.jpg"/><Relationship Id="rId5" Type="http://schemas.openxmlformats.org/officeDocument/2006/relationships/hyperlink" Target="http://www.projectaims.com/index.shtml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13.png"/><Relationship Id="rId5" Type="http://schemas.openxmlformats.org/officeDocument/2006/relationships/image" Target="../media/image26.jpg"/><Relationship Id="rId6" Type="http://schemas.openxmlformats.org/officeDocument/2006/relationships/image" Target="../media/image2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2570" y="1748492"/>
            <a:ext cx="5328262" cy="804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432807" y="1786780"/>
            <a:ext cx="76482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11266" y="1761255"/>
            <a:ext cx="76482" cy="79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16008" y="3662900"/>
            <a:ext cx="4257509" cy="5066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7550" y="7542765"/>
            <a:ext cx="1580633" cy="131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16404" y="4543525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 h="0">
                <a:moveTo>
                  <a:pt x="0" y="0"/>
                </a:moveTo>
                <a:lnTo>
                  <a:pt x="103251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1458" y="3146073"/>
            <a:ext cx="4949190" cy="9829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250" spc="210">
                <a:solidFill>
                  <a:srgbClr val="056205"/>
                </a:solidFill>
                <a:latin typeface="宋体"/>
                <a:cs typeface="宋体"/>
              </a:rPr>
              <a:t>项目商务管理</a:t>
            </a:r>
            <a:endParaRPr sz="62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58954" y="8019202"/>
            <a:ext cx="108585" cy="1917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45000"/>
              </a:lnSpc>
            </a:pPr>
            <a:r>
              <a:rPr dirty="0" sz="1300">
                <a:solidFill>
                  <a:srgbClr val="429033"/>
                </a:solidFill>
                <a:latin typeface="宋体"/>
                <a:cs typeface="宋体"/>
              </a:rPr>
              <a:t>a</a:t>
            </a:r>
            <a:endParaRPr sz="13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3160" y="8444321"/>
            <a:ext cx="694690" cy="695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5250">
                <a:solidFill>
                  <a:srgbClr val="706E6E"/>
                </a:solidFill>
                <a:latin typeface="宋体"/>
                <a:cs typeface="宋体"/>
              </a:rPr>
              <a:t>＂</a:t>
            </a:r>
            <a:endParaRPr sz="52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19858" y="8378786"/>
            <a:ext cx="2092960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60">
                <a:solidFill>
                  <a:srgbClr val="056205"/>
                </a:solidFill>
                <a:latin typeface="宋体"/>
                <a:cs typeface="宋体"/>
              </a:rPr>
              <a:t>讲师：黄得承</a:t>
            </a:r>
            <a:endParaRPr sz="2650">
              <a:latin typeface="宋体"/>
              <a:cs typeface="宋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029132" y="9717497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4">
                <a:moveTo>
                  <a:pt x="0" y="0"/>
                </a:moveTo>
                <a:lnTo>
                  <a:pt x="359705" y="0"/>
                </a:lnTo>
                <a:lnTo>
                  <a:pt x="359705" y="357355"/>
                </a:lnTo>
                <a:lnTo>
                  <a:pt x="0" y="357355"/>
                </a:lnTo>
                <a:lnTo>
                  <a:pt x="0" y="0"/>
                </a:lnTo>
                <a:close/>
              </a:path>
            </a:pathLst>
          </a:custGeom>
          <a:solidFill>
            <a:srgbClr val="01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104749" y="9696044"/>
            <a:ext cx="204470" cy="38290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40000"/>
              </a:lnSpc>
            </a:pPr>
            <a:r>
              <a:rPr dirty="0" sz="2800">
                <a:solidFill>
                  <a:srgbClr val="D1F6D1"/>
                </a:solidFill>
                <a:latin typeface="宋体"/>
                <a:cs typeface="宋体"/>
              </a:rPr>
              <a:t>1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8181" y="867864"/>
            <a:ext cx="1631621" cy="842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59683" y="880626"/>
            <a:ext cx="4104546" cy="82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65020" y="5858086"/>
            <a:ext cx="4461463" cy="1978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2412" y="5858086"/>
            <a:ext cx="5685179" cy="19782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5810" y="6355831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80" h="0">
                <a:moveTo>
                  <a:pt x="0" y="0"/>
                </a:moveTo>
                <a:lnTo>
                  <a:pt x="1249209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5810" y="7287508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80" h="0">
                <a:moveTo>
                  <a:pt x="0" y="0"/>
                </a:moveTo>
                <a:lnTo>
                  <a:pt x="1249209" y="0"/>
                </a:lnTo>
              </a:path>
            </a:pathLst>
          </a:custGeom>
          <a:ln w="51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0342" y="2737666"/>
            <a:ext cx="11360150" cy="4622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25">
                <a:solidFill>
                  <a:srgbClr val="131313"/>
                </a:solidFill>
                <a:latin typeface="宋体"/>
                <a:cs typeface="宋体"/>
              </a:rPr>
              <a:t>所谓工程争议，是指合同缔约双方或者各方，为了维护各自的利益，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8923" y="3516191"/>
            <a:ext cx="11196320" cy="125349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15"/>
              </a:spcBef>
            </a:pPr>
            <a:r>
              <a:rPr dirty="0" sz="2850" spc="180">
                <a:solidFill>
                  <a:srgbClr val="131313"/>
                </a:solidFill>
                <a:latin typeface="宋体"/>
                <a:cs typeface="宋体"/>
              </a:rPr>
              <a:t>在工程持续过程中针对同—问题持有不同观寺或意见，并且难以调</a:t>
            </a:r>
            <a:endParaRPr sz="28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50" spc="-105">
                <a:solidFill>
                  <a:srgbClr val="131313"/>
                </a:solidFill>
                <a:latin typeface="宋体"/>
                <a:cs typeface="宋体"/>
              </a:rPr>
              <a:t>和与达成—致。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9778" y="6598386"/>
            <a:ext cx="1057275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-195">
                <a:solidFill>
                  <a:srgbClr val="131313"/>
                </a:solidFill>
                <a:latin typeface="宋体"/>
                <a:cs typeface="宋体"/>
              </a:rPr>
              <a:t>业主方</a:t>
            </a:r>
            <a:endParaRPr sz="29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7074" y="867864"/>
            <a:ext cx="5889130" cy="842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6641" y="1097593"/>
            <a:ext cx="1733596" cy="1608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91700" y="7466189"/>
            <a:ext cx="994268" cy="7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2439" y="765825"/>
            <a:ext cx="1732280" cy="10210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0" spc="215">
                <a:latin typeface="宋体"/>
                <a:cs typeface="宋体"/>
              </a:rPr>
              <a:t>工程</a:t>
            </a:r>
            <a:endParaRPr sz="65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3379" y="2373927"/>
            <a:ext cx="10208895" cy="2394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32130" indent="-519430">
              <a:lnSpc>
                <a:spcPct val="100000"/>
              </a:lnSpc>
              <a:spcBef>
                <a:spcPts val="110"/>
              </a:spcBef>
              <a:buChar char="•"/>
              <a:tabLst>
                <a:tab pos="544195" algn="l"/>
                <a:tab pos="544830" algn="l"/>
              </a:tabLst>
            </a:pP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工程争议具有必然性，只要有合同就必然会有争议。</a:t>
            </a:r>
            <a:endParaRPr sz="2300">
              <a:latin typeface="宋体"/>
              <a:cs typeface="宋体"/>
            </a:endParaRPr>
          </a:p>
          <a:p>
            <a:pPr marL="532130" marR="5080" indent="-519430">
              <a:lnSpc>
                <a:spcPct val="178400"/>
              </a:lnSpc>
              <a:spcBef>
                <a:spcPts val="505"/>
              </a:spcBef>
              <a:buChar char="•"/>
              <a:tabLst>
                <a:tab pos="533400" algn="l"/>
                <a:tab pos="534035" algn="l"/>
              </a:tabLst>
            </a:pP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合</a:t>
            </a:r>
            <a:r>
              <a:rPr dirty="0" sz="2300" spc="165">
                <a:solidFill>
                  <a:srgbClr val="161616"/>
                </a:solidFill>
                <a:latin typeface="宋体"/>
                <a:cs typeface="宋体"/>
              </a:rPr>
              <a:t>同</a:t>
            </a:r>
            <a:r>
              <a:rPr dirty="0" sz="2300" spc="210">
                <a:solidFill>
                  <a:srgbClr val="161616"/>
                </a:solidFill>
                <a:latin typeface="宋体"/>
                <a:cs typeface="宋体"/>
              </a:rPr>
              <a:t>根</a:t>
            </a: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据理</a:t>
            </a:r>
            <a:r>
              <a:rPr dirty="0" sz="2300">
                <a:solidFill>
                  <a:srgbClr val="161616"/>
                </a:solidFill>
                <a:latin typeface="宋体"/>
                <a:cs typeface="宋体"/>
              </a:rPr>
              <a:t>想</a:t>
            </a:r>
            <a:r>
              <a:rPr dirty="0" sz="2300" spc="185">
                <a:solidFill>
                  <a:srgbClr val="313131"/>
                </a:solidFill>
                <a:latin typeface="宋体"/>
                <a:cs typeface="宋体"/>
              </a:rPr>
              <a:t>、</a:t>
            </a:r>
            <a:r>
              <a:rPr dirty="0" sz="2300" spc="195">
                <a:solidFill>
                  <a:srgbClr val="161616"/>
                </a:solidFill>
                <a:latin typeface="宋体"/>
                <a:cs typeface="宋体"/>
              </a:rPr>
              <a:t>预</a:t>
            </a: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期</a:t>
            </a:r>
            <a:r>
              <a:rPr dirty="0" sz="2300" spc="90">
                <a:solidFill>
                  <a:srgbClr val="161616"/>
                </a:solidFill>
                <a:latin typeface="宋体"/>
                <a:cs typeface="宋体"/>
              </a:rPr>
              <a:t>以</a:t>
            </a: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及</a:t>
            </a:r>
            <a:r>
              <a:rPr dirty="0" sz="2300" spc="155">
                <a:solidFill>
                  <a:srgbClr val="161616"/>
                </a:solidFill>
                <a:latin typeface="宋体"/>
                <a:cs typeface="宋体"/>
              </a:rPr>
              <a:t>已</a:t>
            </a:r>
            <a:r>
              <a:rPr dirty="0" sz="2300" spc="175">
                <a:solidFill>
                  <a:srgbClr val="161616"/>
                </a:solidFill>
                <a:latin typeface="宋体"/>
                <a:cs typeface="宋体"/>
              </a:rPr>
              <a:t>往</a:t>
            </a: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经验</a:t>
            </a:r>
            <a:r>
              <a:rPr dirty="0" sz="2300" spc="229">
                <a:solidFill>
                  <a:srgbClr val="161616"/>
                </a:solidFill>
                <a:latin typeface="宋体"/>
                <a:cs typeface="宋体"/>
              </a:rPr>
              <a:t>订</a:t>
            </a: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立</a:t>
            </a:r>
            <a:r>
              <a:rPr dirty="0" sz="2300" spc="-380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110">
                <a:solidFill>
                  <a:srgbClr val="161616"/>
                </a:solidFill>
                <a:latin typeface="宋体"/>
                <a:cs typeface="宋体"/>
              </a:rPr>
              <a:t>，在合同</a:t>
            </a:r>
            <a:r>
              <a:rPr dirty="0" sz="2300" spc="250">
                <a:solidFill>
                  <a:srgbClr val="161616"/>
                </a:solidFill>
                <a:latin typeface="宋体"/>
                <a:cs typeface="宋体"/>
              </a:rPr>
              <a:t>的</a:t>
            </a:r>
            <a:r>
              <a:rPr dirty="0" sz="2300" spc="-110">
                <a:solidFill>
                  <a:srgbClr val="161616"/>
                </a:solidFill>
                <a:latin typeface="宋体"/>
                <a:cs typeface="宋体"/>
              </a:rPr>
              <a:t>执</a:t>
            </a:r>
            <a:r>
              <a:rPr dirty="0" sz="2300" spc="210">
                <a:solidFill>
                  <a:srgbClr val="161616"/>
                </a:solidFill>
                <a:latin typeface="宋体"/>
                <a:cs typeface="宋体"/>
              </a:rPr>
              <a:t>行</a:t>
            </a:r>
            <a:r>
              <a:rPr dirty="0" sz="2300" spc="120">
                <a:solidFill>
                  <a:srgbClr val="161616"/>
                </a:solidFill>
                <a:latin typeface="宋体"/>
                <a:cs typeface="宋体"/>
              </a:rPr>
              <a:t>过</a:t>
            </a:r>
            <a:r>
              <a:rPr dirty="0" sz="2300" spc="-110">
                <a:solidFill>
                  <a:srgbClr val="161616"/>
                </a:solidFill>
                <a:latin typeface="宋体"/>
                <a:cs typeface="宋体"/>
              </a:rPr>
              <a:t>程中</a:t>
            </a:r>
            <a:r>
              <a:rPr dirty="0" sz="2300" spc="95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110">
                <a:solidFill>
                  <a:srgbClr val="161616"/>
                </a:solidFill>
                <a:latin typeface="宋体"/>
                <a:cs typeface="宋体"/>
              </a:rPr>
              <a:t>，实</a:t>
            </a:r>
            <a:r>
              <a:rPr dirty="0" sz="2300" spc="-290">
                <a:solidFill>
                  <a:srgbClr val="161616"/>
                </a:solidFill>
                <a:latin typeface="宋体"/>
                <a:cs typeface="宋体"/>
              </a:rPr>
              <a:t>际</a:t>
            </a:r>
            <a:r>
              <a:rPr dirty="0" sz="2300" spc="-110">
                <a:solidFill>
                  <a:srgbClr val="161616"/>
                </a:solidFill>
                <a:latin typeface="宋体"/>
                <a:cs typeface="宋体"/>
              </a:rPr>
              <a:t>情 </a:t>
            </a:r>
            <a:r>
              <a:rPr dirty="0" sz="2300" spc="75">
                <a:solidFill>
                  <a:srgbClr val="161616"/>
                </a:solidFill>
                <a:latin typeface="宋体"/>
                <a:cs typeface="宋体"/>
              </a:rPr>
              <a:t>况与最初预期总是会存在大大小小的差异，并且可能会超出合同的预期。</a:t>
            </a:r>
            <a:endParaRPr sz="23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61616"/>
              </a:buClr>
              <a:buFont typeface="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535940" indent="-523240">
              <a:lnSpc>
                <a:spcPct val="100000"/>
              </a:lnSpc>
              <a:buChar char="•"/>
              <a:tabLst>
                <a:tab pos="535940" algn="l"/>
                <a:tab pos="536575" algn="l"/>
              </a:tabLst>
            </a:pPr>
            <a:r>
              <a:rPr dirty="0" sz="2300" spc="100">
                <a:solidFill>
                  <a:srgbClr val="161616"/>
                </a:solidFill>
                <a:latin typeface="宋体"/>
                <a:cs typeface="宋体"/>
              </a:rPr>
              <a:t>对千这些差异或者超出合同预期的内容，合同的双方从各自利益出发，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91785" y="5704996"/>
            <a:ext cx="1999614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54505" algn="l"/>
              </a:tabLst>
            </a:pPr>
            <a:r>
              <a:rPr dirty="0" sz="2300" spc="-480">
                <a:solidFill>
                  <a:srgbClr val="161616"/>
                </a:solidFill>
                <a:latin typeface="宋体"/>
                <a:cs typeface="宋体"/>
              </a:rPr>
              <a:t>，都是</a:t>
            </a:r>
            <a:r>
              <a:rPr dirty="0" sz="2300" spc="-105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161616"/>
                </a:solidFill>
                <a:latin typeface="宋体"/>
                <a:cs typeface="宋体"/>
              </a:rPr>
              <a:t>施工中</a:t>
            </a:r>
            <a:r>
              <a:rPr dirty="0" sz="2300">
                <a:solidFill>
                  <a:srgbClr val="161616"/>
                </a:solidFill>
                <a:latin typeface="宋体"/>
                <a:cs typeface="宋体"/>
              </a:rPr>
              <a:t>	</a:t>
            </a:r>
            <a:r>
              <a:rPr dirty="0" sz="2300" spc="-480">
                <a:solidFill>
                  <a:srgbClr val="161616"/>
                </a:solidFill>
                <a:latin typeface="宋体"/>
                <a:cs typeface="宋体"/>
              </a:rPr>
              <a:t>经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3379" y="5015810"/>
            <a:ext cx="7335520" cy="16795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45465">
              <a:lnSpc>
                <a:spcPct val="100000"/>
              </a:lnSpc>
              <a:spcBef>
                <a:spcPts val="110"/>
              </a:spcBef>
            </a:pP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待有不同理解，给出各自解释，因而产生争议。</a:t>
            </a:r>
            <a:endParaRPr sz="2300">
              <a:latin typeface="宋体"/>
              <a:cs typeface="宋体"/>
            </a:endParaRPr>
          </a:p>
          <a:p>
            <a:pPr marL="547370" marR="5080" indent="-534670">
              <a:lnSpc>
                <a:spcPct val="174800"/>
              </a:lnSpc>
              <a:spcBef>
                <a:spcPts val="600"/>
              </a:spcBef>
              <a:buChar char="•"/>
              <a:tabLst>
                <a:tab pos="534670" algn="l"/>
                <a:tab pos="535305" algn="l"/>
                <a:tab pos="2384425" algn="l"/>
                <a:tab pos="2984500" algn="l"/>
                <a:tab pos="4813935" algn="l"/>
                <a:tab pos="6653530" algn="l"/>
              </a:tabLst>
            </a:pPr>
            <a:r>
              <a:rPr dirty="0" sz="2300" spc="165">
                <a:solidFill>
                  <a:srgbClr val="161616"/>
                </a:solidFill>
                <a:latin typeface="宋体"/>
                <a:cs typeface="宋体"/>
              </a:rPr>
              <a:t>例</a:t>
            </a:r>
            <a:r>
              <a:rPr dirty="0" sz="2300" spc="50">
                <a:solidFill>
                  <a:srgbClr val="161616"/>
                </a:solidFill>
                <a:latin typeface="宋体"/>
                <a:cs typeface="宋体"/>
              </a:rPr>
              <a:t>如</a:t>
            </a:r>
            <a:r>
              <a:rPr dirty="0" sz="2300" spc="-275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：施工条</a:t>
            </a:r>
            <a:r>
              <a:rPr dirty="0" sz="2300">
                <a:solidFill>
                  <a:srgbClr val="161616"/>
                </a:solidFill>
                <a:latin typeface="宋体"/>
                <a:cs typeface="宋体"/>
              </a:rPr>
              <a:t>	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件的</a:t>
            </a:r>
            <a:r>
              <a:rPr dirty="0" sz="2300">
                <a:solidFill>
                  <a:srgbClr val="161616"/>
                </a:solidFill>
                <a:latin typeface="宋体"/>
                <a:cs typeface="宋体"/>
              </a:rPr>
              <a:t>	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改</a:t>
            </a:r>
            <a:r>
              <a:rPr dirty="0" sz="2300" spc="20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变</a:t>
            </a:r>
            <a:r>
              <a:rPr dirty="0" sz="2300" spc="-260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985">
                <a:solidFill>
                  <a:srgbClr val="313131"/>
                </a:solidFill>
                <a:latin typeface="宋体"/>
                <a:cs typeface="宋体"/>
              </a:rPr>
              <a:t>、</a:t>
            </a:r>
            <a:r>
              <a:rPr dirty="0" sz="2300" spc="15">
                <a:solidFill>
                  <a:srgbClr val="313131"/>
                </a:solidFill>
                <a:latin typeface="宋体"/>
                <a:cs typeface="宋体"/>
              </a:rPr>
              <a:t> 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图纸的</a:t>
            </a:r>
            <a:r>
              <a:rPr dirty="0" sz="2300">
                <a:solidFill>
                  <a:srgbClr val="161616"/>
                </a:solidFill>
                <a:latin typeface="宋体"/>
                <a:cs typeface="宋体"/>
              </a:rPr>
              <a:t>	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更</a:t>
            </a:r>
            <a:r>
              <a:rPr dirty="0" sz="2300" spc="-15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改</a:t>
            </a:r>
            <a:r>
              <a:rPr dirty="0" sz="2300" spc="-180">
                <a:solidFill>
                  <a:srgbClr val="161616"/>
                </a:solidFill>
                <a:latin typeface="宋体"/>
                <a:cs typeface="宋体"/>
              </a:rPr>
              <a:t> </a:t>
            </a:r>
            <a:r>
              <a:rPr dirty="0" sz="2300" spc="-985">
                <a:solidFill>
                  <a:srgbClr val="313131"/>
                </a:solidFill>
                <a:latin typeface="宋体"/>
                <a:cs typeface="宋体"/>
              </a:rPr>
              <a:t>、</a:t>
            </a:r>
            <a:r>
              <a:rPr dirty="0" sz="2300" spc="140">
                <a:solidFill>
                  <a:srgbClr val="313131"/>
                </a:solidFill>
                <a:latin typeface="宋体"/>
                <a:cs typeface="宋体"/>
              </a:rPr>
              <a:t> </a:t>
            </a:r>
            <a:r>
              <a:rPr dirty="0" sz="2300" spc="-985">
                <a:solidFill>
                  <a:srgbClr val="161616"/>
                </a:solidFill>
                <a:latin typeface="宋体"/>
                <a:cs typeface="宋体"/>
              </a:rPr>
              <a:t>材料的</a:t>
            </a:r>
            <a:r>
              <a:rPr dirty="0" sz="2300">
                <a:solidFill>
                  <a:srgbClr val="161616"/>
                </a:solidFill>
                <a:latin typeface="宋体"/>
                <a:cs typeface="宋体"/>
              </a:rPr>
              <a:t>	</a:t>
            </a:r>
            <a:r>
              <a:rPr dirty="0" sz="2300" spc="-890">
                <a:solidFill>
                  <a:srgbClr val="161616"/>
                </a:solidFill>
                <a:latin typeface="宋体"/>
                <a:cs typeface="宋体"/>
              </a:rPr>
              <a:t>替换等等 </a:t>
            </a:r>
            <a:r>
              <a:rPr dirty="0" sz="2300" spc="-15">
                <a:solidFill>
                  <a:srgbClr val="161616"/>
                </a:solidFill>
                <a:latin typeface="宋体"/>
                <a:cs typeface="宋体"/>
              </a:rPr>
              <a:t>第发生的事情，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3379" y="7032318"/>
            <a:ext cx="1031684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10"/>
              </a:spcBef>
              <a:buChar char="•"/>
              <a:tabLst>
                <a:tab pos="546100" algn="l"/>
                <a:tab pos="546735" algn="l"/>
              </a:tabLst>
            </a:pPr>
            <a:r>
              <a:rPr dirty="0" sz="2300" spc="100">
                <a:solidFill>
                  <a:srgbClr val="161616"/>
                </a:solidFill>
                <a:latin typeface="宋体"/>
                <a:cs typeface="宋体"/>
              </a:rPr>
              <a:t>这些改变会使得合同中各方责任与义务范围关系的改变，产生利益冲突，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7692" y="7657692"/>
            <a:ext cx="199580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85">
                <a:solidFill>
                  <a:srgbClr val="161616"/>
                </a:solidFill>
                <a:latin typeface="宋体"/>
                <a:cs typeface="宋体"/>
              </a:rPr>
              <a:t>导致争议出现。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82735" y="6904692"/>
            <a:ext cx="513715" cy="1128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-85">
                <a:solidFill>
                  <a:srgbClr val="1F9AB8"/>
                </a:solidFill>
                <a:latin typeface="Arial"/>
                <a:cs typeface="Arial"/>
              </a:rPr>
              <a:t>..</a:t>
            </a:r>
            <a:endParaRPr sz="7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3379" y="8346878"/>
            <a:ext cx="10102850" cy="10033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10"/>
              </a:spcBef>
              <a:buChar char="•"/>
              <a:tabLst>
                <a:tab pos="546100" algn="l"/>
                <a:tab pos="546735" algn="l"/>
              </a:tabLst>
            </a:pPr>
            <a:r>
              <a:rPr dirty="0" sz="2300" spc="120">
                <a:solidFill>
                  <a:srgbClr val="161616"/>
                </a:solidFill>
                <a:latin typeface="宋体"/>
                <a:cs typeface="宋体"/>
              </a:rPr>
              <a:t>而且，许多情况下，争议并不能简单的依据合同得到解决，必须依赖商</a:t>
            </a:r>
            <a:endParaRPr sz="23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</a:pPr>
            <a:r>
              <a:rPr dirty="0" sz="2300" spc="-200">
                <a:solidFill>
                  <a:srgbClr val="161616"/>
                </a:solidFill>
                <a:latin typeface="宋体"/>
                <a:cs typeface="宋体"/>
              </a:rPr>
              <a:t>务手段。</a:t>
            </a:r>
            <a:endParaRPr sz="23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80626"/>
            <a:ext cx="754624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93676" y="2373866"/>
            <a:ext cx="1963044" cy="181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4584" y="7504477"/>
            <a:ext cx="3059289" cy="127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54349" y="6164391"/>
            <a:ext cx="2982807" cy="2080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8283004"/>
            <a:ext cx="13716000" cy="2003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29339" y="2331810"/>
            <a:ext cx="11311255" cy="4122420"/>
          </a:xfrm>
          <a:prstGeom prst="rect">
            <a:avLst/>
          </a:prstGeom>
        </p:spPr>
        <p:txBody>
          <a:bodyPr wrap="square" lIns="0" tIns="266700" rIns="0" bIns="0" rtlCol="0" vert="horz">
            <a:spAutoFit/>
          </a:bodyPr>
          <a:lstStyle/>
          <a:p>
            <a:pPr marL="541020" indent="-528320">
              <a:lnSpc>
                <a:spcPct val="100000"/>
              </a:lnSpc>
              <a:spcBef>
                <a:spcPts val="2100"/>
              </a:spcBef>
              <a:buChar char="•"/>
              <a:tabLst>
                <a:tab pos="540385" algn="l"/>
                <a:tab pos="541655" algn="l"/>
              </a:tabLst>
            </a:pP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例如业主将不可知工程因素风险转嫁给承包商</a:t>
            </a:r>
            <a:endParaRPr sz="2850">
              <a:latin typeface="宋体"/>
              <a:cs typeface="宋体"/>
            </a:endParaRPr>
          </a:p>
          <a:p>
            <a:pPr marL="543560" indent="-518159">
              <a:lnSpc>
                <a:spcPct val="100000"/>
              </a:lnSpc>
              <a:spcBef>
                <a:spcPts val="2010"/>
              </a:spcBef>
              <a:buChar char="•"/>
              <a:tabLst>
                <a:tab pos="543560" algn="l"/>
                <a:tab pos="544195" algn="l"/>
              </a:tabLst>
            </a:pP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将市场材料价格波动风险因素转嫁给材料供应商</a:t>
            </a:r>
            <a:endParaRPr sz="2850">
              <a:latin typeface="宋体"/>
              <a:cs typeface="宋体"/>
            </a:endParaRPr>
          </a:p>
          <a:p>
            <a:pPr marL="553720" indent="-528320">
              <a:lnSpc>
                <a:spcPct val="100000"/>
              </a:lnSpc>
              <a:spcBef>
                <a:spcPts val="1905"/>
              </a:spcBef>
              <a:buChar char="•"/>
              <a:tabLst>
                <a:tab pos="553720" algn="l"/>
                <a:tab pos="554355" algn="l"/>
              </a:tabLst>
            </a:pP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承包商将财务风险转嫁给分包商等等</a:t>
            </a:r>
            <a:endParaRPr sz="2850">
              <a:latin typeface="宋体"/>
              <a:cs typeface="宋体"/>
            </a:endParaRPr>
          </a:p>
          <a:p>
            <a:pPr marL="539115" indent="-526415">
              <a:lnSpc>
                <a:spcPct val="100000"/>
              </a:lnSpc>
              <a:spcBef>
                <a:spcPts val="1905"/>
              </a:spcBef>
              <a:buChar char="•"/>
              <a:tabLst>
                <a:tab pos="539115" algn="l"/>
                <a:tab pos="539750" algn="l"/>
              </a:tabLst>
            </a:pPr>
            <a:r>
              <a:rPr dirty="0" sz="2850" spc="125">
                <a:solidFill>
                  <a:srgbClr val="0F0F0F"/>
                </a:solidFill>
                <a:latin typeface="宋体"/>
                <a:cs typeface="宋体"/>
              </a:rPr>
              <a:t>这</a:t>
            </a:r>
            <a:r>
              <a:rPr dirty="0" sz="2850" spc="270">
                <a:solidFill>
                  <a:srgbClr val="0F0F0F"/>
                </a:solidFill>
                <a:latin typeface="宋体"/>
                <a:cs typeface="宋体"/>
              </a:rPr>
              <a:t>些</a:t>
            </a: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工</a:t>
            </a:r>
            <a:r>
              <a:rPr dirty="0" sz="2850" spc="55">
                <a:solidFill>
                  <a:srgbClr val="0F0F0F"/>
                </a:solidFill>
                <a:latin typeface="宋体"/>
                <a:cs typeface="宋体"/>
              </a:rPr>
              <a:t>程</a:t>
            </a:r>
            <a:r>
              <a:rPr dirty="0" sz="2850" spc="210">
                <a:solidFill>
                  <a:srgbClr val="0F0F0F"/>
                </a:solidFill>
                <a:latin typeface="宋体"/>
                <a:cs typeface="宋体"/>
              </a:rPr>
              <a:t>风</a:t>
            </a:r>
            <a:r>
              <a:rPr dirty="0" sz="2850" spc="170">
                <a:solidFill>
                  <a:srgbClr val="0F0F0F"/>
                </a:solidFill>
                <a:latin typeface="宋体"/>
                <a:cs typeface="宋体"/>
              </a:rPr>
              <a:t>险</a:t>
            </a:r>
            <a:r>
              <a:rPr dirty="0" sz="2850" spc="125">
                <a:solidFill>
                  <a:srgbClr val="0F0F0F"/>
                </a:solidFill>
                <a:latin typeface="宋体"/>
                <a:cs typeface="宋体"/>
              </a:rPr>
              <a:t>不</a:t>
            </a: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但</a:t>
            </a:r>
            <a:r>
              <a:rPr dirty="0" sz="2850" spc="215">
                <a:solidFill>
                  <a:srgbClr val="0F0F0F"/>
                </a:solidFill>
                <a:latin typeface="宋体"/>
                <a:cs typeface="宋体"/>
              </a:rPr>
              <a:t>客</a:t>
            </a: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观</a:t>
            </a:r>
            <a:r>
              <a:rPr dirty="0" sz="2850" spc="45">
                <a:solidFill>
                  <a:srgbClr val="0F0F0F"/>
                </a:solidFill>
                <a:latin typeface="宋体"/>
                <a:cs typeface="宋体"/>
              </a:rPr>
              <a:t>存</a:t>
            </a: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在</a:t>
            </a:r>
            <a:r>
              <a:rPr dirty="0" sz="2850" spc="-49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，并</a:t>
            </a:r>
            <a:r>
              <a:rPr dirty="0" sz="2850" spc="-73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且</a:t>
            </a:r>
            <a:r>
              <a:rPr dirty="0" sz="2850" spc="-62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A81F21"/>
                </a:solidFill>
                <a:latin typeface="宋体"/>
                <a:cs typeface="宋体"/>
              </a:rPr>
              <a:t>分</a:t>
            </a:r>
            <a:r>
              <a:rPr dirty="0" sz="2850" spc="-459">
                <a:solidFill>
                  <a:srgbClr val="A81F21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A81F21"/>
                </a:solidFill>
                <a:latin typeface="宋体"/>
                <a:cs typeface="宋体"/>
              </a:rPr>
              <a:t>配不</a:t>
            </a:r>
            <a:r>
              <a:rPr dirty="0" sz="2850" spc="-515">
                <a:solidFill>
                  <a:srgbClr val="A81F21"/>
                </a:solidFill>
                <a:latin typeface="宋体"/>
                <a:cs typeface="宋体"/>
              </a:rPr>
              <a:t> </a:t>
            </a:r>
            <a:r>
              <a:rPr dirty="0" sz="2850" spc="235">
                <a:solidFill>
                  <a:srgbClr val="A81F21"/>
                </a:solidFill>
                <a:latin typeface="宋体"/>
                <a:cs typeface="宋体"/>
              </a:rPr>
              <a:t>均</a:t>
            </a:r>
            <a:r>
              <a:rPr dirty="0" sz="2850" spc="100">
                <a:solidFill>
                  <a:srgbClr val="A81F21"/>
                </a:solidFill>
                <a:latin typeface="宋体"/>
                <a:cs typeface="宋体"/>
              </a:rPr>
              <a:t>存</a:t>
            </a:r>
            <a:r>
              <a:rPr dirty="0" sz="2850" spc="235">
                <a:solidFill>
                  <a:srgbClr val="A81F21"/>
                </a:solidFill>
                <a:latin typeface="宋体"/>
                <a:cs typeface="宋体"/>
              </a:rPr>
              <a:t>在必</a:t>
            </a:r>
            <a:r>
              <a:rPr dirty="0" sz="2850" spc="254">
                <a:solidFill>
                  <a:srgbClr val="A81F21"/>
                </a:solidFill>
                <a:latin typeface="宋体"/>
                <a:cs typeface="宋体"/>
              </a:rPr>
              <a:t>然</a:t>
            </a:r>
            <a:r>
              <a:rPr dirty="0" sz="2850" spc="180">
                <a:solidFill>
                  <a:srgbClr val="A81F21"/>
                </a:solidFill>
                <a:latin typeface="宋体"/>
                <a:cs typeface="宋体"/>
              </a:rPr>
              <a:t>性</a:t>
            </a:r>
            <a:r>
              <a:rPr dirty="0" sz="2850" spc="-254">
                <a:solidFill>
                  <a:srgbClr val="A81F21"/>
                </a:solidFill>
                <a:latin typeface="宋体"/>
                <a:cs typeface="宋体"/>
              </a:rPr>
              <a:t>与</a:t>
            </a:r>
            <a:r>
              <a:rPr dirty="0" sz="2850" spc="290">
                <a:solidFill>
                  <a:srgbClr val="A81F21"/>
                </a:solidFill>
                <a:latin typeface="宋体"/>
                <a:cs typeface="宋体"/>
              </a:rPr>
              <a:t>绝</a:t>
            </a:r>
            <a:r>
              <a:rPr dirty="0" sz="2850" spc="415">
                <a:solidFill>
                  <a:srgbClr val="A81F21"/>
                </a:solidFill>
                <a:latin typeface="宋体"/>
                <a:cs typeface="宋体"/>
              </a:rPr>
              <a:t>对</a:t>
            </a:r>
            <a:r>
              <a:rPr dirty="0" sz="2850" spc="180">
                <a:solidFill>
                  <a:srgbClr val="A81F21"/>
                </a:solidFill>
                <a:latin typeface="宋体"/>
                <a:cs typeface="宋体"/>
              </a:rPr>
              <a:t>性</a:t>
            </a:r>
            <a:endParaRPr sz="2850">
              <a:latin typeface="宋体"/>
              <a:cs typeface="宋体"/>
            </a:endParaRPr>
          </a:p>
          <a:p>
            <a:pPr marL="539115" indent="-513715">
              <a:lnSpc>
                <a:spcPct val="100000"/>
              </a:lnSpc>
              <a:spcBef>
                <a:spcPts val="1910"/>
              </a:spcBef>
              <a:buChar char="•"/>
              <a:tabLst>
                <a:tab pos="539115" algn="l"/>
                <a:tab pos="539750" algn="l"/>
              </a:tabLst>
            </a:pP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风险—旦发生，合同各方出于对自身利益的保全与保护</a:t>
            </a:r>
            <a:endParaRPr sz="2850">
              <a:latin typeface="宋体"/>
              <a:cs typeface="宋体"/>
            </a:endParaRPr>
          </a:p>
          <a:p>
            <a:pPr marL="542290" indent="-516890">
              <a:lnSpc>
                <a:spcPct val="100000"/>
              </a:lnSpc>
              <a:spcBef>
                <a:spcPts val="2005"/>
              </a:spcBef>
              <a:buChar char="•"/>
              <a:tabLst>
                <a:tab pos="542290" algn="l"/>
                <a:tab pos="542925" algn="l"/>
              </a:tabLst>
            </a:pPr>
            <a:r>
              <a:rPr dirty="0" sz="2850" spc="180">
                <a:solidFill>
                  <a:srgbClr val="0F0F0F"/>
                </a:solidFill>
                <a:latin typeface="宋体"/>
                <a:cs typeface="宋体"/>
              </a:rPr>
              <a:t>采取各种不同的处理手法，尽管存在合同的约束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7861" y="6568947"/>
            <a:ext cx="8420735" cy="99441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584835" indent="-530860">
              <a:lnSpc>
                <a:spcPct val="100000"/>
              </a:lnSpc>
              <a:spcBef>
                <a:spcPts val="894"/>
              </a:spcBef>
              <a:buChar char="•"/>
              <a:tabLst>
                <a:tab pos="584835" algn="l"/>
                <a:tab pos="585470" algn="l"/>
              </a:tabLst>
            </a:pPr>
            <a:r>
              <a:rPr dirty="0" sz="2850" spc="235">
                <a:solidFill>
                  <a:srgbClr val="0F0F0F"/>
                </a:solidFill>
                <a:latin typeface="宋体"/>
                <a:cs typeface="宋体"/>
              </a:rPr>
              <a:t>但</a:t>
            </a:r>
            <a:r>
              <a:rPr dirty="0" sz="2850" spc="180">
                <a:solidFill>
                  <a:srgbClr val="A81F21"/>
                </a:solidFill>
                <a:latin typeface="宋体"/>
                <a:cs typeface="宋体"/>
              </a:rPr>
              <a:t>基</a:t>
            </a:r>
            <a:r>
              <a:rPr dirty="0" sz="2850" spc="125">
                <a:solidFill>
                  <a:srgbClr val="A81F21"/>
                </a:solidFill>
                <a:latin typeface="宋体"/>
                <a:cs typeface="宋体"/>
              </a:rPr>
              <a:t>于</a:t>
            </a:r>
            <a:r>
              <a:rPr dirty="0" sz="2850" spc="145">
                <a:solidFill>
                  <a:srgbClr val="A81F21"/>
                </a:solidFill>
                <a:latin typeface="宋体"/>
                <a:cs typeface="宋体"/>
              </a:rPr>
              <a:t>利</a:t>
            </a:r>
            <a:r>
              <a:rPr dirty="0" sz="2850" spc="180">
                <a:solidFill>
                  <a:srgbClr val="A81F21"/>
                </a:solidFill>
                <a:latin typeface="宋体"/>
                <a:cs typeface="宋体"/>
              </a:rPr>
              <a:t>益</a:t>
            </a:r>
            <a:r>
              <a:rPr dirty="0" sz="2850" spc="35">
                <a:solidFill>
                  <a:srgbClr val="A81F21"/>
                </a:solidFill>
                <a:latin typeface="宋体"/>
                <a:cs typeface="宋体"/>
              </a:rPr>
              <a:t>与</a:t>
            </a:r>
            <a:r>
              <a:rPr dirty="0" sz="2850" spc="190">
                <a:solidFill>
                  <a:srgbClr val="A81F21"/>
                </a:solidFill>
                <a:latin typeface="宋体"/>
                <a:cs typeface="宋体"/>
              </a:rPr>
              <a:t>生</a:t>
            </a:r>
            <a:r>
              <a:rPr dirty="0" sz="2850" spc="180">
                <a:solidFill>
                  <a:srgbClr val="A81F21"/>
                </a:solidFill>
                <a:latin typeface="宋体"/>
                <a:cs typeface="宋体"/>
              </a:rPr>
              <a:t>存</a:t>
            </a:r>
            <a:r>
              <a:rPr dirty="0" sz="2850" spc="-490">
                <a:solidFill>
                  <a:srgbClr val="A81F21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，以</a:t>
            </a:r>
            <a:r>
              <a:rPr dirty="0" sz="2850" spc="-62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及凭</a:t>
            </a:r>
            <a:r>
              <a:rPr dirty="0" sz="2850" spc="-61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借</a:t>
            </a:r>
            <a:r>
              <a:rPr dirty="0" sz="2850" spc="-62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各</a:t>
            </a:r>
            <a:r>
              <a:rPr dirty="0" sz="2850" spc="-57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方</a:t>
            </a:r>
            <a:r>
              <a:rPr dirty="0" sz="2850" spc="-47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0F0F0F"/>
                </a:solidFill>
                <a:latin typeface="宋体"/>
                <a:cs typeface="宋体"/>
              </a:rPr>
              <a:t>对</a:t>
            </a:r>
            <a:r>
              <a:rPr dirty="0" sz="2850" spc="-62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A81F21"/>
                </a:solidFill>
                <a:latin typeface="宋体"/>
                <a:cs typeface="宋体"/>
              </a:rPr>
              <a:t>合同</a:t>
            </a:r>
            <a:r>
              <a:rPr dirty="0" sz="2850" spc="-625">
                <a:solidFill>
                  <a:srgbClr val="A81F21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A81F21"/>
                </a:solidFill>
                <a:latin typeface="宋体"/>
                <a:cs typeface="宋体"/>
              </a:rPr>
              <a:t>的</a:t>
            </a:r>
            <a:r>
              <a:rPr dirty="0" sz="2850" spc="-500">
                <a:solidFill>
                  <a:srgbClr val="A81F21"/>
                </a:solidFill>
                <a:latin typeface="宋体"/>
                <a:cs typeface="宋体"/>
              </a:rPr>
              <a:t> </a:t>
            </a:r>
            <a:r>
              <a:rPr dirty="0" sz="2850" spc="-680">
                <a:solidFill>
                  <a:srgbClr val="A81F21"/>
                </a:solidFill>
                <a:latin typeface="宋体"/>
                <a:cs typeface="宋体"/>
              </a:rPr>
              <a:t>不同</a:t>
            </a:r>
            <a:endParaRPr sz="2850">
              <a:latin typeface="宋体"/>
              <a:cs typeface="宋体"/>
            </a:endParaRPr>
          </a:p>
          <a:p>
            <a:pPr marL="621665" indent="-608965">
              <a:lnSpc>
                <a:spcPct val="100000"/>
              </a:lnSpc>
              <a:spcBef>
                <a:spcPts val="650"/>
              </a:spcBef>
              <a:buChar char="•"/>
              <a:tabLst>
                <a:tab pos="621665" algn="l"/>
                <a:tab pos="622300" algn="l"/>
                <a:tab pos="2208530" algn="l"/>
                <a:tab pos="2693670" algn="l"/>
                <a:tab pos="2897505" algn="l"/>
                <a:tab pos="3303270" algn="l"/>
              </a:tabLst>
            </a:pPr>
            <a:r>
              <a:rPr dirty="0" sz="2300" spc="-270">
                <a:solidFill>
                  <a:srgbClr val="0F0F0F"/>
                </a:solidFill>
                <a:latin typeface="宋体"/>
                <a:cs typeface="宋体"/>
              </a:rPr>
              <a:t>、</a:t>
            </a:r>
            <a:r>
              <a:rPr dirty="0" sz="2300" spc="-215">
                <a:solidFill>
                  <a:srgbClr val="0F0F0F"/>
                </a:solidFill>
                <a:latin typeface="宋体"/>
                <a:cs typeface="宋体"/>
              </a:rPr>
              <a:t>,,,</a:t>
            </a:r>
            <a:r>
              <a:rPr dirty="0" sz="950" spc="-114">
                <a:solidFill>
                  <a:srgbClr val="1F1F1F"/>
                </a:solidFill>
                <a:latin typeface="宋体"/>
                <a:cs typeface="宋体"/>
              </a:rPr>
              <a:t>士</a:t>
            </a:r>
            <a:r>
              <a:rPr dirty="0" sz="950" spc="114">
                <a:solidFill>
                  <a:srgbClr val="1F1F1F"/>
                </a:solidFill>
                <a:latin typeface="宋体"/>
                <a:cs typeface="宋体"/>
              </a:rPr>
              <a:t> </a:t>
            </a:r>
            <a:r>
              <a:rPr dirty="0" sz="1200" spc="-50">
                <a:solidFill>
                  <a:srgbClr val="1F1F1F"/>
                </a:solidFill>
                <a:latin typeface="Times New Roman"/>
                <a:cs typeface="Times New Roman"/>
              </a:rPr>
              <a:t>1-'  </a:t>
            </a:r>
            <a:r>
              <a:rPr dirty="0" sz="1200" spc="10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1200" spc="-70">
                <a:solidFill>
                  <a:srgbClr val="1F1F1F"/>
                </a:solidFill>
                <a:latin typeface="Times New Roman"/>
                <a:cs typeface="Times New Roman"/>
              </a:rPr>
              <a:t>.Ac	</a:t>
            </a:r>
            <a:r>
              <a:rPr dirty="0" sz="2300" spc="-585">
                <a:solidFill>
                  <a:srgbClr val="0F0F0F"/>
                </a:solidFill>
                <a:latin typeface="宋体"/>
                <a:cs typeface="宋体"/>
              </a:rPr>
              <a:t>.</a:t>
            </a:r>
            <a:r>
              <a:rPr dirty="0" sz="2300" spc="-1170">
                <a:solidFill>
                  <a:srgbClr val="0F0F0F"/>
                </a:solidFill>
                <a:latin typeface="宋体"/>
                <a:cs typeface="宋体"/>
              </a:rPr>
              <a:t>、</a:t>
            </a:r>
            <a:r>
              <a:rPr dirty="0" sz="2300" spc="-520">
                <a:solidFill>
                  <a:srgbClr val="0F0F0F"/>
                </a:solidFill>
                <a:latin typeface="宋体"/>
                <a:cs typeface="宋体"/>
              </a:rPr>
              <a:t>,</a:t>
            </a:r>
            <a:r>
              <a:rPr dirty="0" sz="1250" spc="-520">
                <a:solidFill>
                  <a:srgbClr val="0F0F0F"/>
                </a:solidFill>
                <a:latin typeface="Times New Roman"/>
                <a:cs typeface="Times New Roman"/>
              </a:rPr>
              <a:t>b	</a:t>
            </a:r>
            <a:r>
              <a:rPr dirty="0" sz="1000" spc="-509">
                <a:solidFill>
                  <a:srgbClr val="0F0F0F"/>
                </a:solidFill>
                <a:latin typeface="宋体"/>
                <a:cs typeface="宋体"/>
              </a:rPr>
              <a:t>上	已	牛</a:t>
            </a:r>
            <a:endParaRPr sz="10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3694" y="7593879"/>
            <a:ext cx="8826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9">
                <a:solidFill>
                  <a:srgbClr val="0F0F0F"/>
                </a:solidFill>
                <a:latin typeface="宋体"/>
                <a:cs typeface="宋体"/>
              </a:rPr>
              <a:t>了</a:t>
            </a:r>
            <a:endParaRPr sz="10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7757" y="7555590"/>
            <a:ext cx="268097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70">
                <a:solidFill>
                  <a:srgbClr val="0F0F0F"/>
                </a:solidFill>
                <a:latin typeface="Times New Roman"/>
                <a:cs typeface="Times New Roman"/>
              </a:rPr>
              <a:t>i,.;&lt;,,,.'JY </a:t>
            </a:r>
            <a:r>
              <a:rPr dirty="0" sz="1250" spc="-170">
                <a:solidFill>
                  <a:srgbClr val="3B3B3B"/>
                </a:solidFill>
                <a:latin typeface="Times New Roman"/>
                <a:cs typeface="Times New Roman"/>
              </a:rPr>
              <a:t>U </a:t>
            </a:r>
            <a:r>
              <a:rPr dirty="0" sz="1300" spc="-25">
                <a:solidFill>
                  <a:srgbClr val="1F1F1F"/>
                </a:solidFill>
                <a:latin typeface="Arial"/>
                <a:cs typeface="Arial"/>
              </a:rPr>
              <a:t>_µ.., </a:t>
            </a:r>
            <a:r>
              <a:rPr dirty="0" sz="900" spc="280">
                <a:solidFill>
                  <a:srgbClr val="0F0F0F"/>
                </a:solidFill>
                <a:latin typeface="Arial"/>
                <a:cs typeface="Arial"/>
              </a:rPr>
              <a:t>A;..J</a:t>
            </a:r>
            <a:r>
              <a:rPr dirty="0" sz="1250" spc="280">
                <a:solidFill>
                  <a:srgbClr val="1F1F1F"/>
                </a:solidFill>
                <a:latin typeface="Times New Roman"/>
                <a:cs typeface="Times New Roman"/>
              </a:rPr>
              <a:t>H,</a:t>
            </a:r>
            <a:r>
              <a:rPr dirty="0" sz="125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1150" spc="145">
                <a:solidFill>
                  <a:srgbClr val="1F1F1F"/>
                </a:solidFill>
                <a:latin typeface="Times New Roman"/>
                <a:cs typeface="Times New Roman"/>
              </a:rPr>
              <a:t>\/...X.....L.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2014" y="7351387"/>
            <a:ext cx="181610" cy="450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6045">
              <a:lnSpc>
                <a:spcPts val="980"/>
              </a:lnSpc>
              <a:spcBef>
                <a:spcPts val="105"/>
              </a:spcBef>
            </a:pPr>
            <a:r>
              <a:rPr dirty="0" sz="1000" spc="-509">
                <a:solidFill>
                  <a:srgbClr val="B5B8BA"/>
                </a:solidFill>
                <a:latin typeface="宋体"/>
                <a:cs typeface="宋体"/>
              </a:rPr>
              <a:t>上</a:t>
            </a:r>
            <a:endParaRPr sz="1000">
              <a:latin typeface="宋体"/>
              <a:cs typeface="宋体"/>
            </a:endParaRPr>
          </a:p>
          <a:p>
            <a:pPr marL="12700">
              <a:lnSpc>
                <a:spcPts val="2360"/>
              </a:lnSpc>
            </a:pPr>
            <a:r>
              <a:rPr dirty="0" sz="2150" spc="-280">
                <a:solidFill>
                  <a:srgbClr val="B5B8BA"/>
                </a:solidFill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79111" y="8251159"/>
            <a:ext cx="17208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75">
                <a:solidFill>
                  <a:srgbClr val="9EA1A5"/>
                </a:solidFill>
                <a:latin typeface="宋体"/>
                <a:cs typeface="宋体"/>
              </a:rPr>
              <a:t>. </a:t>
            </a:r>
            <a:r>
              <a:rPr dirty="0" sz="550" spc="-75">
                <a:solidFill>
                  <a:srgbClr val="3B3B3B"/>
                </a:solidFill>
                <a:latin typeface="宋体"/>
                <a:cs typeface="宋体"/>
              </a:rPr>
              <a:t>-</a:t>
            </a:r>
            <a:r>
              <a:rPr dirty="0" sz="550" spc="-215">
                <a:solidFill>
                  <a:srgbClr val="3B3B3B"/>
                </a:solidFill>
                <a:latin typeface="宋体"/>
                <a:cs typeface="宋体"/>
              </a:rPr>
              <a:t> </a:t>
            </a:r>
            <a:r>
              <a:rPr dirty="0" sz="550" spc="-75">
                <a:solidFill>
                  <a:srgbClr val="9EA1A5"/>
                </a:solidFill>
                <a:latin typeface="宋体"/>
                <a:cs typeface="宋体"/>
              </a:rPr>
              <a:t>-</a:t>
            </a:r>
            <a:endParaRPr sz="5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85621" y="8251159"/>
            <a:ext cx="7747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75">
                <a:solidFill>
                  <a:srgbClr val="1F1F1F"/>
                </a:solidFill>
                <a:latin typeface="宋体"/>
                <a:cs typeface="宋体"/>
              </a:rPr>
              <a:t>--</a:t>
            </a:r>
            <a:endParaRPr sz="5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98567" y="8251159"/>
            <a:ext cx="214629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75">
                <a:solidFill>
                  <a:srgbClr val="5D5659"/>
                </a:solidFill>
                <a:latin typeface="宋体"/>
                <a:cs typeface="宋体"/>
              </a:rPr>
              <a:t>-</a:t>
            </a:r>
            <a:r>
              <a:rPr dirty="0" sz="550" spc="114">
                <a:solidFill>
                  <a:srgbClr val="5D5659"/>
                </a:solidFill>
                <a:latin typeface="宋体"/>
                <a:cs typeface="宋体"/>
              </a:rPr>
              <a:t> </a:t>
            </a:r>
            <a:r>
              <a:rPr dirty="0" sz="550" spc="-75">
                <a:solidFill>
                  <a:srgbClr val="0F0F0F"/>
                </a:solidFill>
                <a:latin typeface="宋体"/>
                <a:cs typeface="宋体"/>
              </a:rPr>
              <a:t>•-</a:t>
            </a:r>
            <a:endParaRPr sz="550">
              <a:latin typeface="宋体"/>
              <a:cs typeface="宋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70574" y="8273726"/>
            <a:ext cx="51435" cy="70485"/>
          </a:xfrm>
          <a:custGeom>
            <a:avLst/>
            <a:gdLst/>
            <a:ahLst/>
            <a:cxnLst/>
            <a:rect l="l" t="t" r="r" b="b"/>
            <a:pathLst>
              <a:path w="51434" h="70484">
                <a:moveTo>
                  <a:pt x="0" y="0"/>
                </a:moveTo>
                <a:lnTo>
                  <a:pt x="50988" y="0"/>
                </a:lnTo>
                <a:lnTo>
                  <a:pt x="50988" y="70194"/>
                </a:lnTo>
                <a:lnTo>
                  <a:pt x="0" y="70194"/>
                </a:lnTo>
                <a:lnTo>
                  <a:pt x="0" y="0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85297" y="8273726"/>
            <a:ext cx="26034" cy="70485"/>
          </a:xfrm>
          <a:custGeom>
            <a:avLst/>
            <a:gdLst/>
            <a:ahLst/>
            <a:cxnLst/>
            <a:rect l="l" t="t" r="r" b="b"/>
            <a:pathLst>
              <a:path w="26034" h="70484">
                <a:moveTo>
                  <a:pt x="0" y="0"/>
                </a:moveTo>
                <a:lnTo>
                  <a:pt x="25494" y="0"/>
                </a:lnTo>
                <a:lnTo>
                  <a:pt x="25494" y="70194"/>
                </a:lnTo>
                <a:lnTo>
                  <a:pt x="0" y="70194"/>
                </a:lnTo>
                <a:lnTo>
                  <a:pt x="0" y="0"/>
                </a:lnTo>
                <a:close/>
              </a:path>
            </a:pathLst>
          </a:custGeom>
          <a:solidFill>
            <a:srgbClr val="E2E4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272366" y="8273726"/>
            <a:ext cx="51435" cy="70485"/>
          </a:xfrm>
          <a:custGeom>
            <a:avLst/>
            <a:gdLst/>
            <a:ahLst/>
            <a:cxnLst/>
            <a:rect l="l" t="t" r="r" b="b"/>
            <a:pathLst>
              <a:path w="51434" h="70484">
                <a:moveTo>
                  <a:pt x="0" y="0"/>
                </a:moveTo>
                <a:lnTo>
                  <a:pt x="50988" y="0"/>
                </a:lnTo>
                <a:lnTo>
                  <a:pt x="50988" y="70194"/>
                </a:lnTo>
                <a:lnTo>
                  <a:pt x="0" y="70194"/>
                </a:lnTo>
                <a:lnTo>
                  <a:pt x="0" y="0"/>
                </a:lnTo>
                <a:close/>
              </a:path>
            </a:pathLst>
          </a:custGeom>
          <a:solidFill>
            <a:srgbClr val="E2E4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314900" y="8273726"/>
            <a:ext cx="26034" cy="70485"/>
          </a:xfrm>
          <a:custGeom>
            <a:avLst/>
            <a:gdLst/>
            <a:ahLst/>
            <a:cxnLst/>
            <a:rect l="l" t="t" r="r" b="b"/>
            <a:pathLst>
              <a:path w="26034" h="70484">
                <a:moveTo>
                  <a:pt x="0" y="0"/>
                </a:moveTo>
                <a:lnTo>
                  <a:pt x="25494" y="0"/>
                </a:lnTo>
                <a:lnTo>
                  <a:pt x="25494" y="70194"/>
                </a:lnTo>
                <a:lnTo>
                  <a:pt x="0" y="70194"/>
                </a:lnTo>
                <a:lnTo>
                  <a:pt x="0" y="0"/>
                </a:lnTo>
                <a:close/>
              </a:path>
            </a:pathLst>
          </a:custGeom>
          <a:solidFill>
            <a:srgbClr val="E2E4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21410" y="8273726"/>
            <a:ext cx="26034" cy="70485"/>
          </a:xfrm>
          <a:custGeom>
            <a:avLst/>
            <a:gdLst/>
            <a:ahLst/>
            <a:cxnLst/>
            <a:rect l="l" t="t" r="r" b="b"/>
            <a:pathLst>
              <a:path w="26034" h="70484">
                <a:moveTo>
                  <a:pt x="0" y="0"/>
                </a:moveTo>
                <a:lnTo>
                  <a:pt x="25494" y="0"/>
                </a:lnTo>
                <a:lnTo>
                  <a:pt x="25494" y="70194"/>
                </a:lnTo>
                <a:lnTo>
                  <a:pt x="0" y="70194"/>
                </a:lnTo>
                <a:lnTo>
                  <a:pt x="0" y="0"/>
                </a:lnTo>
                <a:close/>
              </a:path>
            </a:pathLst>
          </a:custGeom>
          <a:solidFill>
            <a:srgbClr val="E2E4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795443" y="8251159"/>
            <a:ext cx="66484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025" indent="-60325">
              <a:lnSpc>
                <a:spcPct val="100000"/>
              </a:lnSpc>
              <a:spcBef>
                <a:spcPts val="100"/>
              </a:spcBef>
              <a:buClr>
                <a:srgbClr val="0F0F0F"/>
              </a:buClr>
              <a:buSzPct val="81818"/>
              <a:buChar char="·"/>
              <a:tabLst>
                <a:tab pos="73660" algn="l"/>
              </a:tabLst>
            </a:pPr>
            <a:r>
              <a:rPr dirty="0" sz="550" spc="-145">
                <a:solidFill>
                  <a:srgbClr val="5D5659"/>
                </a:solidFill>
                <a:latin typeface="宋体"/>
                <a:cs typeface="宋体"/>
              </a:rPr>
              <a:t>斗 </a:t>
            </a:r>
            <a:r>
              <a:rPr dirty="0" sz="550" spc="-75">
                <a:solidFill>
                  <a:srgbClr val="B5B8BA"/>
                </a:solidFill>
                <a:latin typeface="宋体"/>
                <a:cs typeface="宋体"/>
              </a:rPr>
              <a:t>. . </a:t>
            </a:r>
            <a:r>
              <a:rPr dirty="0" sz="550" spc="-75">
                <a:solidFill>
                  <a:srgbClr val="9EA1A5"/>
                </a:solidFill>
                <a:latin typeface="宋体"/>
                <a:cs typeface="宋体"/>
              </a:rPr>
              <a:t>,_ </a:t>
            </a:r>
            <a:r>
              <a:rPr dirty="0" sz="550" spc="-75">
                <a:solidFill>
                  <a:srgbClr val="B5B8BA"/>
                </a:solidFill>
                <a:latin typeface="宋体"/>
                <a:cs typeface="宋体"/>
              </a:rPr>
              <a:t>• </a:t>
            </a:r>
            <a:r>
              <a:rPr dirty="0" sz="550" spc="-130">
                <a:solidFill>
                  <a:srgbClr val="B5B8BA"/>
                </a:solidFill>
                <a:latin typeface="宋体"/>
                <a:cs typeface="宋体"/>
              </a:rPr>
              <a:t>_</a:t>
            </a:r>
            <a:r>
              <a:rPr dirty="0" sz="550" spc="-130">
                <a:solidFill>
                  <a:srgbClr val="898E91"/>
                </a:solidFill>
                <a:latin typeface="宋体"/>
                <a:cs typeface="宋体"/>
              </a:rPr>
              <a:t>•</a:t>
            </a:r>
            <a:r>
              <a:rPr dirty="0" sz="550" spc="-30">
                <a:solidFill>
                  <a:srgbClr val="898E91"/>
                </a:solidFill>
                <a:latin typeface="宋体"/>
                <a:cs typeface="宋体"/>
              </a:rPr>
              <a:t> </a:t>
            </a:r>
            <a:r>
              <a:rPr dirty="0" sz="550" spc="-75">
                <a:solidFill>
                  <a:srgbClr val="B5B8BA"/>
                </a:solidFill>
                <a:latin typeface="宋体"/>
                <a:cs typeface="宋体"/>
              </a:rPr>
              <a:t>,</a:t>
            </a:r>
            <a:endParaRPr sz="5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45930" y="8251159"/>
            <a:ext cx="19558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9EA1A5"/>
                </a:solidFill>
                <a:latin typeface="宋体"/>
                <a:cs typeface="宋体"/>
              </a:rPr>
              <a:t>"·•-</a:t>
            </a:r>
            <a:endParaRPr sz="55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67864"/>
            <a:ext cx="6730436" cy="842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79842" y="2667406"/>
            <a:ext cx="3288736" cy="2207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54549" y="4811542"/>
            <a:ext cx="969010" cy="0"/>
          </a:xfrm>
          <a:custGeom>
            <a:avLst/>
            <a:gdLst/>
            <a:ahLst/>
            <a:cxnLst/>
            <a:rect l="l" t="t" r="r" b="b"/>
            <a:pathLst>
              <a:path w="969009" h="0">
                <a:moveTo>
                  <a:pt x="0" y="0"/>
                </a:moveTo>
                <a:lnTo>
                  <a:pt x="968775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94626" y="784970"/>
            <a:ext cx="699770" cy="860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450" spc="-145">
                <a:latin typeface="宋体"/>
                <a:cs typeface="宋体"/>
              </a:rPr>
              <a:t>导</a:t>
            </a:r>
            <a:endParaRPr sz="54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542" y="2616419"/>
            <a:ext cx="9409430" cy="549846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34670" indent="-521970">
              <a:lnSpc>
                <a:spcPct val="100000"/>
              </a:lnSpc>
              <a:spcBef>
                <a:spcPts val="115"/>
              </a:spcBef>
              <a:buClr>
                <a:srgbClr val="010101"/>
              </a:buClr>
              <a:buChar char="•"/>
              <a:tabLst>
                <a:tab pos="534670" algn="l"/>
                <a:tab pos="535305" algn="l"/>
              </a:tabLst>
            </a:pPr>
            <a:r>
              <a:rPr dirty="0" sz="2900" spc="125">
                <a:solidFill>
                  <a:srgbClr val="131313"/>
                </a:solidFill>
                <a:latin typeface="宋体"/>
                <a:cs typeface="宋体"/>
              </a:rPr>
              <a:t>由于实际的工程进展与最初预期存在差异</a:t>
            </a:r>
            <a:endParaRPr sz="2900">
              <a:latin typeface="宋体"/>
              <a:cs typeface="宋体"/>
            </a:endParaRPr>
          </a:p>
          <a:p>
            <a:pPr marL="549910" indent="-537210">
              <a:lnSpc>
                <a:spcPct val="100000"/>
              </a:lnSpc>
              <a:spcBef>
                <a:spcPts val="2145"/>
              </a:spcBef>
              <a:buClr>
                <a:srgbClr val="010101"/>
              </a:buClr>
              <a:buChar char="•"/>
              <a:tabLst>
                <a:tab pos="549910" algn="l"/>
                <a:tab pos="550545" algn="l"/>
              </a:tabLst>
            </a:pPr>
            <a:r>
              <a:rPr dirty="0" sz="2900" spc="125">
                <a:solidFill>
                  <a:srgbClr val="131313"/>
                </a:solidFill>
                <a:latin typeface="宋体"/>
                <a:cs typeface="宋体"/>
              </a:rPr>
              <a:t>工程项目本身具有霎杂性与变化性</a:t>
            </a:r>
            <a:endParaRPr sz="2900">
              <a:latin typeface="宋体"/>
              <a:cs typeface="宋体"/>
            </a:endParaRPr>
          </a:p>
          <a:p>
            <a:pPr marL="549910" indent="-537210">
              <a:lnSpc>
                <a:spcPct val="100000"/>
              </a:lnSpc>
              <a:spcBef>
                <a:spcPts val="2150"/>
              </a:spcBef>
              <a:buClr>
                <a:srgbClr val="010101"/>
              </a:buClr>
              <a:buChar char="•"/>
              <a:tabLst>
                <a:tab pos="549910" algn="l"/>
                <a:tab pos="550545" algn="l"/>
              </a:tabLst>
            </a:pPr>
            <a:r>
              <a:rPr dirty="0" sz="2900" spc="65">
                <a:solidFill>
                  <a:srgbClr val="131313"/>
                </a:solidFill>
                <a:latin typeface="宋体"/>
                <a:cs typeface="宋体"/>
              </a:rPr>
              <a:t>工程资源的投人也具有有限性</a:t>
            </a:r>
            <a:endParaRPr sz="2900">
              <a:latin typeface="宋体"/>
              <a:cs typeface="宋体"/>
            </a:endParaRPr>
          </a:p>
          <a:p>
            <a:pPr marL="539750" indent="-527050">
              <a:lnSpc>
                <a:spcPct val="100000"/>
              </a:lnSpc>
              <a:spcBef>
                <a:spcPts val="2145"/>
              </a:spcBef>
              <a:buClr>
                <a:srgbClr val="010101"/>
              </a:buClr>
              <a:buChar char="•"/>
              <a:tabLst>
                <a:tab pos="539750" algn="l"/>
                <a:tab pos="540385" algn="l"/>
              </a:tabLst>
            </a:pPr>
            <a:r>
              <a:rPr dirty="0" sz="2900" spc="195">
                <a:solidFill>
                  <a:srgbClr val="131313"/>
                </a:solidFill>
                <a:latin typeface="宋体"/>
                <a:cs typeface="宋体"/>
              </a:rPr>
              <a:t>这</a:t>
            </a:r>
            <a:r>
              <a:rPr dirty="0" sz="2900" spc="240">
                <a:solidFill>
                  <a:srgbClr val="131313"/>
                </a:solidFill>
                <a:latin typeface="宋体"/>
                <a:cs typeface="宋体"/>
              </a:rPr>
              <a:t>就</a:t>
            </a:r>
            <a:r>
              <a:rPr dirty="0" sz="2900" spc="-5">
                <a:solidFill>
                  <a:srgbClr val="131313"/>
                </a:solidFill>
                <a:latin typeface="宋体"/>
                <a:cs typeface="宋体"/>
              </a:rPr>
              <a:t>使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律无</a:t>
            </a:r>
            <a:r>
              <a:rPr dirty="0" sz="2900" spc="-285">
                <a:solidFill>
                  <a:srgbClr val="131313"/>
                </a:solidFill>
                <a:latin typeface="宋体"/>
                <a:cs typeface="宋体"/>
              </a:rPr>
              <a:t>论</a:t>
            </a:r>
            <a:r>
              <a:rPr dirty="0" sz="2900" spc="240">
                <a:solidFill>
                  <a:srgbClr val="131313"/>
                </a:solidFill>
                <a:latin typeface="宋体"/>
                <a:cs typeface="宋体"/>
              </a:rPr>
              <a:t>合</a:t>
            </a:r>
            <a:r>
              <a:rPr dirty="0" sz="2900" spc="-160">
                <a:solidFill>
                  <a:srgbClr val="131313"/>
                </a:solidFill>
                <a:latin typeface="宋体"/>
                <a:cs typeface="宋体"/>
              </a:rPr>
              <a:t>同</a:t>
            </a:r>
            <a:r>
              <a:rPr dirty="0" sz="2900" spc="270">
                <a:solidFill>
                  <a:srgbClr val="131313"/>
                </a:solidFill>
                <a:latin typeface="宋体"/>
                <a:cs typeface="宋体"/>
              </a:rPr>
              <a:t>如</a:t>
            </a:r>
            <a:r>
              <a:rPr dirty="0" sz="2900" spc="-20">
                <a:solidFill>
                  <a:srgbClr val="131313"/>
                </a:solidFill>
                <a:latin typeface="宋体"/>
                <a:cs typeface="宋体"/>
              </a:rPr>
              <a:t>何</a:t>
            </a:r>
            <a:r>
              <a:rPr dirty="0" sz="2900" spc="204">
                <a:solidFill>
                  <a:srgbClr val="131313"/>
                </a:solidFill>
                <a:latin typeface="宋体"/>
                <a:cs typeface="宋体"/>
              </a:rPr>
              <a:t>严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密</a:t>
            </a:r>
            <a:r>
              <a:rPr dirty="0" sz="2900" spc="-785">
                <a:solidFill>
                  <a:srgbClr val="131313"/>
                </a:solidFill>
                <a:latin typeface="宋体"/>
                <a:cs typeface="宋体"/>
              </a:rPr>
              <a:t> </a:t>
            </a:r>
            <a:r>
              <a:rPr dirty="0" sz="2900" spc="-795">
                <a:solidFill>
                  <a:srgbClr val="131313"/>
                </a:solidFill>
                <a:latin typeface="宋体"/>
                <a:cs typeface="宋体"/>
              </a:rPr>
              <a:t>，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工</a:t>
            </a:r>
            <a:r>
              <a:rPr dirty="0" sz="2900" spc="-120">
                <a:solidFill>
                  <a:srgbClr val="131313"/>
                </a:solidFill>
                <a:latin typeface="宋体"/>
                <a:cs typeface="宋体"/>
              </a:rPr>
              <a:t>程</a:t>
            </a:r>
            <a:r>
              <a:rPr dirty="0" sz="2900" spc="140">
                <a:solidFill>
                  <a:srgbClr val="131313"/>
                </a:solidFill>
                <a:latin typeface="宋体"/>
                <a:cs typeface="宋体"/>
              </a:rPr>
              <a:t>管</a:t>
            </a:r>
            <a:r>
              <a:rPr dirty="0" sz="2900" spc="130">
                <a:solidFill>
                  <a:srgbClr val="131313"/>
                </a:solidFill>
                <a:latin typeface="宋体"/>
                <a:cs typeface="宋体"/>
              </a:rPr>
              <a:t>理</a:t>
            </a:r>
            <a:r>
              <a:rPr dirty="0" sz="2900" spc="210">
                <a:solidFill>
                  <a:srgbClr val="131313"/>
                </a:solidFill>
                <a:latin typeface="宋体"/>
                <a:cs typeface="宋体"/>
              </a:rPr>
              <a:t>技</a:t>
            </a:r>
            <a:r>
              <a:rPr dirty="0" sz="2900" spc="-235">
                <a:solidFill>
                  <a:srgbClr val="131313"/>
                </a:solidFill>
                <a:latin typeface="宋体"/>
                <a:cs typeface="宋体"/>
              </a:rPr>
              <a:t>巧</a:t>
            </a:r>
            <a:r>
              <a:rPr dirty="0" sz="2900" spc="105">
                <a:solidFill>
                  <a:srgbClr val="33312F"/>
                </a:solidFill>
                <a:latin typeface="宋体"/>
                <a:cs typeface="宋体"/>
              </a:rPr>
              <a:t>如</a:t>
            </a:r>
            <a:r>
              <a:rPr dirty="0" sz="2900" spc="170">
                <a:solidFill>
                  <a:srgbClr val="131313"/>
                </a:solidFill>
                <a:latin typeface="宋体"/>
                <a:cs typeface="宋体"/>
              </a:rPr>
              <a:t>何</a:t>
            </a:r>
            <a:r>
              <a:rPr dirty="0" sz="2900" spc="210">
                <a:solidFill>
                  <a:srgbClr val="131313"/>
                </a:solidFill>
                <a:latin typeface="宋体"/>
                <a:cs typeface="宋体"/>
              </a:rPr>
              <a:t>高明</a:t>
            </a:r>
            <a:endParaRPr sz="2900">
              <a:latin typeface="宋体"/>
              <a:cs typeface="宋体"/>
            </a:endParaRPr>
          </a:p>
          <a:p>
            <a:pPr marL="548005" indent="-535305">
              <a:lnSpc>
                <a:spcPct val="100000"/>
              </a:lnSpc>
              <a:spcBef>
                <a:spcPts val="2150"/>
              </a:spcBef>
              <a:buClr>
                <a:srgbClr val="010101"/>
              </a:buClr>
              <a:buChar char="•"/>
              <a:tabLst>
                <a:tab pos="548005" algn="l"/>
                <a:tab pos="548640" algn="l"/>
              </a:tabLst>
            </a:pPr>
            <a:r>
              <a:rPr dirty="0" sz="2900" spc="130">
                <a:solidFill>
                  <a:srgbClr val="131313"/>
                </a:solidFill>
                <a:latin typeface="宋体"/>
                <a:cs typeface="宋体"/>
              </a:rPr>
              <a:t>都</a:t>
            </a:r>
            <a:r>
              <a:rPr dirty="0" sz="2900" spc="114">
                <a:solidFill>
                  <a:srgbClr val="A51C1F"/>
                </a:solidFill>
                <a:latin typeface="宋体"/>
                <a:cs typeface="宋体"/>
              </a:rPr>
              <a:t>无</a:t>
            </a:r>
            <a:r>
              <a:rPr dirty="0" sz="2900" spc="130">
                <a:solidFill>
                  <a:srgbClr val="A51C1F"/>
                </a:solidFill>
                <a:latin typeface="宋体"/>
                <a:cs typeface="宋体"/>
              </a:rPr>
              <a:t>法</a:t>
            </a:r>
            <a:r>
              <a:rPr dirty="0" sz="2900" spc="300">
                <a:solidFill>
                  <a:srgbClr val="A51C1F"/>
                </a:solidFill>
                <a:latin typeface="宋体"/>
                <a:cs typeface="宋体"/>
              </a:rPr>
              <a:t>对合</a:t>
            </a:r>
            <a:r>
              <a:rPr dirty="0" sz="2900" spc="-285">
                <a:solidFill>
                  <a:srgbClr val="A51C1F"/>
                </a:solidFill>
                <a:latin typeface="宋体"/>
                <a:cs typeface="宋体"/>
              </a:rPr>
              <a:t>同</a:t>
            </a:r>
            <a:r>
              <a:rPr dirty="0" sz="2900" spc="300">
                <a:solidFill>
                  <a:srgbClr val="A51C1F"/>
                </a:solidFill>
                <a:latin typeface="宋体"/>
                <a:cs typeface="宋体"/>
              </a:rPr>
              <a:t>执</a:t>
            </a:r>
            <a:r>
              <a:rPr dirty="0" sz="2900" spc="-95">
                <a:solidFill>
                  <a:srgbClr val="A51C1F"/>
                </a:solidFill>
                <a:latin typeface="宋体"/>
                <a:cs typeface="宋体"/>
              </a:rPr>
              <a:t>行</a:t>
            </a:r>
            <a:r>
              <a:rPr dirty="0" sz="2900" spc="300">
                <a:solidFill>
                  <a:srgbClr val="A51C1F"/>
                </a:solidFill>
                <a:latin typeface="宋体"/>
                <a:cs typeface="宋体"/>
              </a:rPr>
              <a:t>得尽</a:t>
            </a:r>
            <a:r>
              <a:rPr dirty="0" sz="2900" spc="-275">
                <a:solidFill>
                  <a:srgbClr val="A51C1F"/>
                </a:solidFill>
                <a:latin typeface="宋体"/>
                <a:cs typeface="宋体"/>
              </a:rPr>
              <a:t>善</a:t>
            </a:r>
            <a:r>
              <a:rPr dirty="0" sz="2900" spc="300">
                <a:solidFill>
                  <a:srgbClr val="A51C1F"/>
                </a:solidFill>
                <a:latin typeface="宋体"/>
                <a:cs typeface="宋体"/>
              </a:rPr>
              <a:t>尽</a:t>
            </a:r>
            <a:r>
              <a:rPr dirty="0" sz="2900" spc="795">
                <a:solidFill>
                  <a:srgbClr val="A51C1F"/>
                </a:solidFill>
                <a:latin typeface="宋体"/>
                <a:cs typeface="宋体"/>
              </a:rPr>
              <a:t>美</a:t>
            </a:r>
            <a:r>
              <a:rPr dirty="0" sz="2900" spc="-720">
                <a:solidFill>
                  <a:srgbClr val="131313"/>
                </a:solidFill>
                <a:latin typeface="宋体"/>
                <a:cs typeface="宋体"/>
              </a:rPr>
              <a:t>，</a:t>
            </a:r>
            <a:endParaRPr sz="2900">
              <a:latin typeface="宋体"/>
              <a:cs typeface="宋体"/>
            </a:endParaRPr>
          </a:p>
          <a:p>
            <a:pPr marL="548005" indent="-535305">
              <a:lnSpc>
                <a:spcPct val="100000"/>
              </a:lnSpc>
              <a:spcBef>
                <a:spcPts val="2145"/>
              </a:spcBef>
              <a:buClr>
                <a:srgbClr val="010101"/>
              </a:buClr>
              <a:buChar char="•"/>
              <a:tabLst>
                <a:tab pos="548005" algn="l"/>
                <a:tab pos="548640" algn="l"/>
              </a:tabLst>
            </a:pPr>
            <a:r>
              <a:rPr dirty="0" sz="2900" spc="130">
                <a:solidFill>
                  <a:srgbClr val="131313"/>
                </a:solidFill>
                <a:latin typeface="宋体"/>
                <a:cs typeface="宋体"/>
              </a:rPr>
              <a:t>都</a:t>
            </a:r>
            <a:r>
              <a:rPr dirty="0" sz="2900" spc="114">
                <a:solidFill>
                  <a:srgbClr val="131313"/>
                </a:solidFill>
                <a:latin typeface="宋体"/>
                <a:cs typeface="宋体"/>
              </a:rPr>
              <a:t>无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法</a:t>
            </a:r>
            <a:r>
              <a:rPr dirty="0" sz="2900" spc="-60">
                <a:solidFill>
                  <a:srgbClr val="131313"/>
                </a:solidFill>
                <a:latin typeface="宋体"/>
                <a:cs typeface="宋体"/>
              </a:rPr>
              <a:t>与</a:t>
            </a:r>
            <a:r>
              <a:rPr dirty="0" sz="2900" spc="185">
                <a:solidFill>
                  <a:srgbClr val="131313"/>
                </a:solidFill>
                <a:latin typeface="宋体"/>
                <a:cs typeface="宋体"/>
              </a:rPr>
              <a:t>业</a:t>
            </a:r>
            <a:r>
              <a:rPr dirty="0" sz="2900" spc="-130">
                <a:solidFill>
                  <a:srgbClr val="131313"/>
                </a:solidFill>
                <a:latin typeface="宋体"/>
                <a:cs typeface="宋体"/>
              </a:rPr>
              <a:t>主</a:t>
            </a:r>
            <a:r>
              <a:rPr dirty="0" sz="2900" spc="254">
                <a:solidFill>
                  <a:srgbClr val="33312F"/>
                </a:solidFill>
                <a:latin typeface="宋体"/>
                <a:cs typeface="宋体"/>
              </a:rPr>
              <a:t>、</a:t>
            </a:r>
            <a:r>
              <a:rPr dirty="0" sz="2900" spc="270">
                <a:solidFill>
                  <a:srgbClr val="131313"/>
                </a:solidFill>
                <a:latin typeface="宋体"/>
                <a:cs typeface="宋体"/>
              </a:rPr>
              <a:t>承</a:t>
            </a:r>
            <a:r>
              <a:rPr dirty="0" sz="2900" spc="-110">
                <a:solidFill>
                  <a:srgbClr val="131313"/>
                </a:solidFill>
                <a:latin typeface="宋体"/>
                <a:cs typeface="宋体"/>
              </a:rPr>
              <a:t>包</a:t>
            </a:r>
            <a:r>
              <a:rPr dirty="0" sz="2900" spc="270">
                <a:solidFill>
                  <a:srgbClr val="131313"/>
                </a:solidFill>
                <a:latin typeface="宋体"/>
                <a:cs typeface="宋体"/>
              </a:rPr>
              <a:t>商</a:t>
            </a:r>
            <a:r>
              <a:rPr dirty="0" sz="2900" spc="-95">
                <a:solidFill>
                  <a:srgbClr val="131313"/>
                </a:solidFill>
                <a:latin typeface="宋体"/>
                <a:cs typeface="宋体"/>
              </a:rPr>
              <a:t>自</a:t>
            </a:r>
            <a:r>
              <a:rPr dirty="0" sz="2900" spc="270">
                <a:solidFill>
                  <a:srgbClr val="131313"/>
                </a:solidFill>
                <a:latin typeface="宋体"/>
                <a:cs typeface="宋体"/>
              </a:rPr>
              <a:t>己</a:t>
            </a:r>
            <a:r>
              <a:rPr dirty="0" sz="2900" spc="-85">
                <a:solidFill>
                  <a:srgbClr val="131313"/>
                </a:solidFill>
                <a:latin typeface="宋体"/>
                <a:cs typeface="宋体"/>
              </a:rPr>
              <a:t>的</a:t>
            </a:r>
            <a:r>
              <a:rPr dirty="0" sz="2900" spc="270">
                <a:solidFill>
                  <a:srgbClr val="131313"/>
                </a:solidFill>
                <a:latin typeface="宋体"/>
                <a:cs typeface="宋体"/>
              </a:rPr>
              <a:t>预</a:t>
            </a:r>
            <a:r>
              <a:rPr dirty="0" sz="2900" spc="45">
                <a:solidFill>
                  <a:srgbClr val="131313"/>
                </a:solidFill>
                <a:latin typeface="宋体"/>
                <a:cs typeface="宋体"/>
              </a:rPr>
              <a:t>期</a:t>
            </a:r>
            <a:r>
              <a:rPr dirty="0" sz="2900" spc="130">
                <a:solidFill>
                  <a:srgbClr val="131313"/>
                </a:solidFill>
                <a:latin typeface="宋体"/>
                <a:cs typeface="宋体"/>
              </a:rPr>
              <a:t>完</a:t>
            </a:r>
            <a:r>
              <a:rPr dirty="0" sz="2900" spc="270">
                <a:solidFill>
                  <a:srgbClr val="131313"/>
                </a:solidFill>
                <a:latin typeface="宋体"/>
                <a:cs typeface="宋体"/>
              </a:rPr>
              <a:t>全</a:t>
            </a:r>
            <a:r>
              <a:rPr dirty="0" sz="2900" spc="-65">
                <a:solidFill>
                  <a:srgbClr val="131313"/>
                </a:solidFill>
                <a:latin typeface="宋体"/>
                <a:cs typeface="宋体"/>
              </a:rPr>
              <a:t>吻</a:t>
            </a:r>
            <a:r>
              <a:rPr dirty="0" sz="2900" spc="270">
                <a:solidFill>
                  <a:srgbClr val="131313"/>
                </a:solidFill>
                <a:latin typeface="宋体"/>
                <a:cs typeface="宋体"/>
              </a:rPr>
              <a:t>合</a:t>
            </a:r>
            <a:endParaRPr sz="2900">
              <a:latin typeface="宋体"/>
              <a:cs typeface="宋体"/>
            </a:endParaRPr>
          </a:p>
          <a:p>
            <a:pPr marL="554355" indent="-541655">
              <a:lnSpc>
                <a:spcPct val="100000"/>
              </a:lnSpc>
              <a:spcBef>
                <a:spcPts val="2250"/>
              </a:spcBef>
              <a:buClr>
                <a:srgbClr val="010101"/>
              </a:buClr>
              <a:buChar char="•"/>
              <a:tabLst>
                <a:tab pos="553720" algn="l"/>
                <a:tab pos="554355" algn="l"/>
              </a:tabLst>
            </a:pPr>
            <a:r>
              <a:rPr dirty="0" sz="2900" spc="125">
                <a:solidFill>
                  <a:srgbClr val="131313"/>
                </a:solidFill>
                <a:latin typeface="宋体"/>
                <a:cs typeface="宋体"/>
              </a:rPr>
              <a:t>针对这些差异，业主与承包商产生不同的理解与解释</a:t>
            </a:r>
            <a:endParaRPr sz="2900">
              <a:latin typeface="宋体"/>
              <a:cs typeface="宋体"/>
            </a:endParaRPr>
          </a:p>
          <a:p>
            <a:pPr marL="534035" indent="-521334">
              <a:lnSpc>
                <a:spcPct val="100000"/>
              </a:lnSpc>
              <a:spcBef>
                <a:spcPts val="2245"/>
              </a:spcBef>
              <a:buClr>
                <a:srgbClr val="010101"/>
              </a:buClr>
              <a:buChar char="•"/>
              <a:tabLst>
                <a:tab pos="534035" algn="l"/>
                <a:tab pos="534670" algn="l"/>
              </a:tabLst>
            </a:pPr>
            <a:r>
              <a:rPr dirty="0" sz="2900" spc="125">
                <a:solidFill>
                  <a:srgbClr val="131313"/>
                </a:solidFill>
                <a:latin typeface="宋体"/>
                <a:cs typeface="宋体"/>
              </a:rPr>
              <a:t>争议也就必然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80626"/>
            <a:ext cx="4130039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66205" y="893390"/>
            <a:ext cx="739328" cy="102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5258" y="1378373"/>
            <a:ext cx="484387" cy="229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89145" y="708393"/>
            <a:ext cx="3188970" cy="99821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baseline="22875" sz="5100" spc="217">
                <a:solidFill>
                  <a:srgbClr val="016403"/>
                </a:solidFill>
                <a:latin typeface="宋体"/>
                <a:cs typeface="宋体"/>
              </a:rPr>
              <a:t>丘</a:t>
            </a:r>
            <a:r>
              <a:rPr dirty="0" baseline="22875" sz="5100" spc="97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6350" spc="150">
                <a:solidFill>
                  <a:srgbClr val="016403"/>
                </a:solidFill>
                <a:latin typeface="宋体"/>
                <a:cs typeface="宋体"/>
              </a:rPr>
              <a:t>不公半</a:t>
            </a:r>
            <a:endParaRPr sz="63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5355" y="2412216"/>
            <a:ext cx="10328275" cy="63639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56895" indent="-544195">
              <a:lnSpc>
                <a:spcPct val="100000"/>
              </a:lnSpc>
              <a:spcBef>
                <a:spcPts val="110"/>
              </a:spcBef>
              <a:buChar char="•"/>
              <a:tabLst>
                <a:tab pos="548640" algn="l"/>
                <a:tab pos="549275" algn="l"/>
              </a:tabLst>
            </a:pPr>
            <a:r>
              <a:rPr dirty="0" sz="2300" spc="75">
                <a:solidFill>
                  <a:srgbClr val="151515"/>
                </a:solidFill>
                <a:latin typeface="宋体"/>
                <a:cs typeface="宋体"/>
              </a:rPr>
              <a:t>在现行传统建迼工程体系下，承包商完全处千劣势地位，</a:t>
            </a:r>
            <a:endParaRPr sz="23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556895" indent="-544195">
              <a:lnSpc>
                <a:spcPct val="100000"/>
              </a:lnSpc>
              <a:buClr>
                <a:srgbClr val="050505"/>
              </a:buClr>
              <a:buChar char="•"/>
              <a:tabLst>
                <a:tab pos="556895" algn="l"/>
                <a:tab pos="557530" algn="l"/>
                <a:tab pos="7284720" algn="l"/>
              </a:tabLst>
            </a:pPr>
            <a:r>
              <a:rPr dirty="0" sz="2300" spc="75">
                <a:solidFill>
                  <a:srgbClr val="151515"/>
                </a:solidFill>
                <a:latin typeface="宋体"/>
                <a:cs typeface="宋体"/>
              </a:rPr>
              <a:t>建</a:t>
            </a:r>
            <a:r>
              <a:rPr dirty="0" sz="2300" spc="225">
                <a:solidFill>
                  <a:srgbClr val="151515"/>
                </a:solidFill>
                <a:latin typeface="宋体"/>
                <a:cs typeface="宋体"/>
              </a:rPr>
              <a:t>筑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师</a:t>
            </a:r>
            <a:r>
              <a:rPr dirty="0" sz="2300" spc="-175">
                <a:solidFill>
                  <a:srgbClr val="151515"/>
                </a:solidFill>
                <a:latin typeface="宋体"/>
                <a:cs typeface="宋体"/>
              </a:rPr>
              <a:t>不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但</a:t>
            </a:r>
            <a:r>
              <a:rPr dirty="0" sz="2300" spc="25">
                <a:solidFill>
                  <a:srgbClr val="151515"/>
                </a:solidFill>
                <a:latin typeface="宋体"/>
                <a:cs typeface="宋体"/>
              </a:rPr>
              <a:t>是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工程</a:t>
            </a:r>
            <a:r>
              <a:rPr dirty="0" sz="2300" spc="-270">
                <a:solidFill>
                  <a:srgbClr val="151515"/>
                </a:solidFill>
                <a:latin typeface="宋体"/>
                <a:cs typeface="宋体"/>
              </a:rPr>
              <a:t>的</a:t>
            </a:r>
            <a:r>
              <a:rPr dirty="0" sz="2300" spc="140">
                <a:solidFill>
                  <a:srgbClr val="151515"/>
                </a:solidFill>
                <a:latin typeface="宋体"/>
                <a:cs typeface="宋体"/>
              </a:rPr>
              <a:t>设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计</a:t>
            </a:r>
            <a:r>
              <a:rPr dirty="0" sz="2300" spc="-125">
                <a:solidFill>
                  <a:srgbClr val="151515"/>
                </a:solidFill>
                <a:latin typeface="宋体"/>
                <a:cs typeface="宋体"/>
              </a:rPr>
              <a:t>方</a:t>
            </a:r>
            <a:r>
              <a:rPr dirty="0" sz="2300" spc="210">
                <a:solidFill>
                  <a:srgbClr val="3F3F3F"/>
                </a:solidFill>
                <a:latin typeface="宋体"/>
                <a:cs typeface="宋体"/>
              </a:rPr>
              <a:t>、</a:t>
            </a:r>
            <a:r>
              <a:rPr dirty="0" sz="2300" spc="175">
                <a:solidFill>
                  <a:srgbClr val="151515"/>
                </a:solidFill>
                <a:latin typeface="宋体"/>
                <a:cs typeface="宋体"/>
              </a:rPr>
              <a:t>业</a:t>
            </a:r>
            <a:r>
              <a:rPr dirty="0" sz="2300" spc="215">
                <a:solidFill>
                  <a:srgbClr val="151515"/>
                </a:solidFill>
                <a:latin typeface="宋体"/>
                <a:cs typeface="宋体"/>
              </a:rPr>
              <a:t>主代</a:t>
            </a:r>
            <a:r>
              <a:rPr dirty="0" sz="2300" spc="625">
                <a:solidFill>
                  <a:srgbClr val="151515"/>
                </a:solidFill>
                <a:latin typeface="宋体"/>
                <a:cs typeface="宋体"/>
              </a:rPr>
              <a:t>表</a:t>
            </a:r>
            <a:r>
              <a:rPr dirty="0" sz="2300" spc="-480">
                <a:solidFill>
                  <a:srgbClr val="151515"/>
                </a:solidFill>
                <a:latin typeface="宋体"/>
                <a:cs typeface="宋体"/>
              </a:rPr>
              <a:t>，还同时充	</a:t>
            </a:r>
            <a:r>
              <a:rPr dirty="0" sz="2300" spc="145">
                <a:solidFill>
                  <a:srgbClr val="151515"/>
                </a:solidFill>
                <a:latin typeface="宋体"/>
                <a:cs typeface="宋体"/>
              </a:rPr>
              <a:t>当</a:t>
            </a:r>
            <a:r>
              <a:rPr dirty="0" sz="2300" spc="-35">
                <a:solidFill>
                  <a:srgbClr val="151515"/>
                </a:solidFill>
                <a:latin typeface="宋体"/>
                <a:cs typeface="宋体"/>
              </a:rPr>
              <a:t>公</a:t>
            </a:r>
            <a:r>
              <a:rPr dirty="0" sz="2300" spc="130">
                <a:solidFill>
                  <a:srgbClr val="151515"/>
                </a:solidFill>
                <a:latin typeface="宋体"/>
                <a:cs typeface="宋体"/>
              </a:rPr>
              <a:t>正</a:t>
            </a:r>
            <a:r>
              <a:rPr dirty="0" sz="2300" spc="180">
                <a:solidFill>
                  <a:srgbClr val="151515"/>
                </a:solidFill>
                <a:latin typeface="宋体"/>
                <a:cs typeface="宋体"/>
              </a:rPr>
              <a:t>人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士角</a:t>
            </a:r>
            <a:r>
              <a:rPr dirty="0" sz="2300" spc="-229">
                <a:solidFill>
                  <a:srgbClr val="151515"/>
                </a:solidFill>
                <a:latin typeface="宋体"/>
                <a:cs typeface="宋体"/>
              </a:rPr>
              <a:t>色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。</a:t>
            </a:r>
            <a:endParaRPr sz="2300">
              <a:latin typeface="宋体"/>
              <a:cs typeface="宋体"/>
            </a:endParaRPr>
          </a:p>
          <a:p>
            <a:pPr marL="541655" marR="234315" indent="-541655">
              <a:lnSpc>
                <a:spcPct val="178400"/>
              </a:lnSpc>
              <a:spcBef>
                <a:spcPts val="505"/>
              </a:spcBef>
              <a:buClr>
                <a:srgbClr val="050505"/>
              </a:buClr>
              <a:buChar char="•"/>
              <a:tabLst>
                <a:tab pos="541655" algn="l"/>
                <a:tab pos="542290" algn="l"/>
              </a:tabLst>
            </a:pPr>
            <a:r>
              <a:rPr dirty="0" sz="2300" spc="145">
                <a:solidFill>
                  <a:srgbClr val="151515"/>
                </a:solidFill>
                <a:latin typeface="宋体"/>
                <a:cs typeface="宋体"/>
              </a:rPr>
              <a:t>当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承包商与</a:t>
            </a:r>
            <a:r>
              <a:rPr dirty="0" sz="2300" spc="-420">
                <a:solidFill>
                  <a:srgbClr val="151515"/>
                </a:solidFill>
                <a:latin typeface="宋体"/>
                <a:cs typeface="宋体"/>
              </a:rPr>
              <a:t>设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计方</a:t>
            </a:r>
            <a:r>
              <a:rPr dirty="0" sz="2300" spc="-85">
                <a:solidFill>
                  <a:srgbClr val="151515"/>
                </a:solidFill>
                <a:latin typeface="宋体"/>
                <a:cs typeface="宋体"/>
              </a:rPr>
              <a:t>就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工程图</a:t>
            </a:r>
            <a:r>
              <a:rPr dirty="0" sz="2300" spc="-340">
                <a:solidFill>
                  <a:srgbClr val="151515"/>
                </a:solidFill>
                <a:latin typeface="宋体"/>
                <a:cs typeface="宋体"/>
              </a:rPr>
              <a:t>纸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间</a:t>
            </a:r>
            <a:r>
              <a:rPr dirty="0" sz="2300" spc="15">
                <a:solidFill>
                  <a:srgbClr val="151515"/>
                </a:solidFill>
                <a:latin typeface="宋体"/>
                <a:cs typeface="宋体"/>
              </a:rPr>
              <a:t>题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发生分</a:t>
            </a:r>
            <a:r>
              <a:rPr dirty="0" sz="2300" spc="-455">
                <a:solidFill>
                  <a:srgbClr val="151515"/>
                </a:solidFill>
                <a:latin typeface="宋体"/>
                <a:cs typeface="宋体"/>
              </a:rPr>
              <a:t>歧</a:t>
            </a:r>
            <a:r>
              <a:rPr dirty="0" sz="2300" spc="300">
                <a:solidFill>
                  <a:srgbClr val="3F3F3F"/>
                </a:solidFill>
                <a:latin typeface="宋体"/>
                <a:cs typeface="宋体"/>
              </a:rPr>
              <a:t>、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产生</a:t>
            </a:r>
            <a:r>
              <a:rPr dirty="0" sz="2300" spc="-175">
                <a:solidFill>
                  <a:srgbClr val="151515"/>
                </a:solidFill>
                <a:latin typeface="宋体"/>
                <a:cs typeface="宋体"/>
              </a:rPr>
              <a:t>争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议</a:t>
            </a:r>
            <a:r>
              <a:rPr dirty="0" sz="2300" spc="-120">
                <a:solidFill>
                  <a:srgbClr val="151515"/>
                </a:solidFill>
                <a:latin typeface="宋体"/>
                <a:cs typeface="宋体"/>
              </a:rPr>
              <a:t>之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时</a:t>
            </a:r>
            <a:r>
              <a:rPr dirty="0" sz="2300" spc="-450">
                <a:solidFill>
                  <a:srgbClr val="151515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151515"/>
                </a:solidFill>
                <a:latin typeface="宋体"/>
                <a:cs typeface="宋体"/>
              </a:rPr>
              <a:t>，建筑</a:t>
            </a:r>
            <a:r>
              <a:rPr dirty="0" sz="2300" spc="-30">
                <a:solidFill>
                  <a:srgbClr val="151515"/>
                </a:solidFill>
                <a:latin typeface="宋体"/>
                <a:cs typeface="宋体"/>
              </a:rPr>
              <a:t> </a:t>
            </a:r>
            <a:r>
              <a:rPr dirty="0" sz="2300" spc="235">
                <a:solidFill>
                  <a:srgbClr val="151515"/>
                </a:solidFill>
                <a:latin typeface="宋体"/>
                <a:cs typeface="宋体"/>
              </a:rPr>
              <a:t>师作 </a:t>
            </a:r>
            <a:r>
              <a:rPr dirty="0" sz="2300" spc="50">
                <a:solidFill>
                  <a:srgbClr val="151515"/>
                </a:solidFill>
                <a:latin typeface="宋体"/>
                <a:cs typeface="宋体"/>
              </a:rPr>
              <a:t>为业主代表本应基千业主利益对争议有个自己的立场。</a:t>
            </a:r>
            <a:endParaRPr sz="2300">
              <a:latin typeface="宋体"/>
              <a:cs typeface="宋体"/>
            </a:endParaRPr>
          </a:p>
          <a:p>
            <a:pPr marL="561340" marR="226695" indent="-548640">
              <a:lnSpc>
                <a:spcPct val="178400"/>
              </a:lnSpc>
              <a:spcBef>
                <a:spcPts val="605"/>
              </a:spcBef>
              <a:buClr>
                <a:srgbClr val="050505"/>
              </a:buClr>
              <a:buChar char="•"/>
              <a:tabLst>
                <a:tab pos="549910" algn="l"/>
                <a:tab pos="550545" algn="l"/>
              </a:tabLst>
            </a:pPr>
            <a:r>
              <a:rPr dirty="0" sz="2300" spc="120">
                <a:solidFill>
                  <a:srgbClr val="151515"/>
                </a:solidFill>
                <a:latin typeface="宋体"/>
                <a:cs typeface="宋体"/>
              </a:rPr>
              <a:t>但由于建筑师同时也是设计方，必然是在自身利益与业主利益之间寻求 </a:t>
            </a:r>
            <a:r>
              <a:rPr dirty="0" sz="2300" spc="30">
                <a:solidFill>
                  <a:srgbClr val="151515"/>
                </a:solidFill>
                <a:latin typeface="宋体"/>
                <a:cs typeface="宋体"/>
              </a:rPr>
              <a:t>平衡，承包商的利益被置千次要地位。</a:t>
            </a:r>
            <a:endParaRPr sz="2300">
              <a:latin typeface="宋体"/>
              <a:cs typeface="宋体"/>
            </a:endParaRPr>
          </a:p>
          <a:p>
            <a:pPr marL="531495" marR="5080" indent="-518795">
              <a:lnSpc>
                <a:spcPct val="176600"/>
              </a:lnSpc>
              <a:spcBef>
                <a:spcPts val="550"/>
              </a:spcBef>
              <a:buClr>
                <a:srgbClr val="050505"/>
              </a:buClr>
              <a:buFont typeface=""/>
              <a:buChar char="•"/>
              <a:tabLst>
                <a:tab pos="558165" algn="l"/>
                <a:tab pos="558800" algn="l"/>
              </a:tabLst>
            </a:pPr>
            <a:r>
              <a:rPr dirty="0"/>
              <a:t>	</a:t>
            </a:r>
            <a:r>
              <a:rPr dirty="0" sz="2300" spc="95">
                <a:solidFill>
                  <a:srgbClr val="151515"/>
                </a:solidFill>
                <a:latin typeface="宋体"/>
                <a:cs typeface="宋体"/>
              </a:rPr>
              <a:t>再则，当承包商与业主之间就工程要求及其相关问题产生利益争议之时， </a:t>
            </a:r>
            <a:r>
              <a:rPr dirty="0" sz="2300" spc="120">
                <a:solidFill>
                  <a:srgbClr val="151515"/>
                </a:solidFill>
                <a:latin typeface="宋体"/>
                <a:cs typeface="宋体"/>
              </a:rPr>
              <a:t>需垂公正第三方加以评判。此时，作为第三方公正人士的建筑师，因为 </a:t>
            </a:r>
            <a:r>
              <a:rPr dirty="0" sz="2300" spc="75">
                <a:solidFill>
                  <a:srgbClr val="151515"/>
                </a:solidFill>
                <a:latin typeface="宋体"/>
                <a:cs typeface="宋体"/>
              </a:rPr>
              <a:t>同时具备业主代表的身份，必然在维护承包商利益上难以完全公正。</a:t>
            </a:r>
            <a:endParaRPr sz="23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549910" indent="-537210">
              <a:lnSpc>
                <a:spcPct val="100000"/>
              </a:lnSpc>
              <a:buClr>
                <a:srgbClr val="050505"/>
              </a:buClr>
              <a:buChar char="•"/>
              <a:tabLst>
                <a:tab pos="549910" algn="l"/>
                <a:tab pos="550545" algn="l"/>
              </a:tabLst>
            </a:pPr>
            <a:r>
              <a:rPr dirty="0" sz="2300" spc="50">
                <a:solidFill>
                  <a:srgbClr val="151515"/>
                </a:solidFill>
                <a:latin typeface="宋体"/>
                <a:cs typeface="宋体"/>
              </a:rPr>
              <a:t>因此，传统的建造体系必然会带来工程争议。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80628"/>
            <a:ext cx="1937550" cy="804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08696" y="867865"/>
            <a:ext cx="841304" cy="816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73914" y="867865"/>
            <a:ext cx="841304" cy="79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50002" y="1595339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638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87953" y="804114"/>
            <a:ext cx="2484120" cy="6381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0" spc="20">
                <a:solidFill>
                  <a:srgbClr val="016401"/>
                </a:solidFill>
                <a:latin typeface="Arial"/>
                <a:cs typeface="Arial"/>
              </a:rPr>
              <a:t>\I</a:t>
            </a:r>
            <a:r>
              <a:rPr dirty="0" sz="4000" spc="-365">
                <a:solidFill>
                  <a:srgbClr val="016401"/>
                </a:solidFill>
                <a:latin typeface="Arial"/>
                <a:cs typeface="Arial"/>
              </a:rPr>
              <a:t> </a:t>
            </a:r>
            <a:r>
              <a:rPr dirty="0" sz="4000" spc="20">
                <a:solidFill>
                  <a:srgbClr val="016401"/>
                </a:solidFill>
                <a:latin typeface="Arial"/>
                <a:cs typeface="Arial"/>
              </a:rPr>
              <a:t>I/</a:t>
            </a:r>
            <a:r>
              <a:rPr dirty="0" sz="4000" spc="-515">
                <a:solidFill>
                  <a:srgbClr val="016401"/>
                </a:solidFill>
                <a:latin typeface="Arial"/>
                <a:cs typeface="Arial"/>
              </a:rPr>
              <a:t> </a:t>
            </a:r>
            <a:r>
              <a:rPr dirty="0" sz="3300" spc="-245">
                <a:solidFill>
                  <a:srgbClr val="016401"/>
                </a:solidFill>
                <a:latin typeface="Arial"/>
                <a:cs typeface="Arial"/>
              </a:rPr>
              <a:t>:::1</a:t>
            </a:r>
            <a:r>
              <a:rPr dirty="0" sz="3300" spc="-850">
                <a:solidFill>
                  <a:srgbClr val="016401"/>
                </a:solidFill>
                <a:latin typeface="宋体"/>
                <a:cs typeface="宋体"/>
              </a:rPr>
              <a:t>匕亘</a:t>
            </a:r>
            <a:r>
              <a:rPr dirty="0" sz="3300" spc="-470">
                <a:solidFill>
                  <a:srgbClr val="016401"/>
                </a:solidFill>
                <a:latin typeface="宋体"/>
                <a:cs typeface="宋体"/>
              </a:rPr>
              <a:t> </a:t>
            </a:r>
            <a:r>
              <a:rPr dirty="0" sz="3300" spc="-420">
                <a:solidFill>
                  <a:srgbClr val="016401"/>
                </a:solidFill>
                <a:latin typeface="宋体"/>
                <a:cs typeface="宋体"/>
              </a:rPr>
              <a:t>已</a:t>
            </a:r>
            <a:endParaRPr sz="33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6232" y="1155088"/>
            <a:ext cx="857250" cy="600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750" spc="-480">
                <a:solidFill>
                  <a:srgbClr val="016401"/>
                </a:solidFill>
                <a:latin typeface="宋体"/>
                <a:cs typeface="宋体"/>
              </a:rPr>
              <a:t>自另</a:t>
            </a:r>
            <a:endParaRPr sz="3750">
              <a:latin typeface="宋体"/>
              <a:cs typeface="宋体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794626" y="784970"/>
            <a:ext cx="629920" cy="860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450" spc="-695">
                <a:latin typeface="宋体"/>
                <a:cs typeface="宋体"/>
              </a:rPr>
              <a:t>导</a:t>
            </a:r>
            <a:endParaRPr sz="54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0136" y="2322876"/>
            <a:ext cx="887412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42925" indent="-530225">
              <a:lnSpc>
                <a:spcPct val="100000"/>
              </a:lnSpc>
              <a:spcBef>
                <a:spcPts val="110"/>
              </a:spcBef>
              <a:buClr>
                <a:srgbClr val="010101"/>
              </a:buClr>
              <a:buChar char="•"/>
              <a:tabLst>
                <a:tab pos="542925" algn="l"/>
                <a:tab pos="543560" algn="l"/>
              </a:tabLst>
            </a:pPr>
            <a:r>
              <a:rPr dirty="0" sz="2000" spc="-254">
                <a:solidFill>
                  <a:srgbClr val="1D1D1D"/>
                </a:solidFill>
                <a:latin typeface="宋体"/>
                <a:cs typeface="宋体"/>
              </a:rPr>
              <a:t>专</a:t>
            </a:r>
            <a:r>
              <a:rPr dirty="0" sz="2000" spc="-63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254">
                <a:solidFill>
                  <a:srgbClr val="1D1D1D"/>
                </a:solidFill>
                <a:latin typeface="宋体"/>
                <a:cs typeface="宋体"/>
              </a:rPr>
              <a:t>业背</a:t>
            </a:r>
            <a:r>
              <a:rPr dirty="0" sz="2000" spc="-22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254">
                <a:solidFill>
                  <a:srgbClr val="1D1D1D"/>
                </a:solidFill>
                <a:latin typeface="宋体"/>
                <a:cs typeface="宋体"/>
              </a:rPr>
              <a:t>景和</a:t>
            </a:r>
            <a:r>
              <a:rPr dirty="0" sz="2000" spc="-27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254">
                <a:solidFill>
                  <a:srgbClr val="1D1D1D"/>
                </a:solidFill>
                <a:latin typeface="宋体"/>
                <a:cs typeface="宋体"/>
              </a:rPr>
              <a:t>文化背</a:t>
            </a:r>
            <a:r>
              <a:rPr dirty="0" sz="2000" spc="6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254">
                <a:solidFill>
                  <a:srgbClr val="1D1D1D"/>
                </a:solidFill>
                <a:latin typeface="宋体"/>
                <a:cs typeface="宋体"/>
              </a:rPr>
              <a:t>景是</a:t>
            </a:r>
            <a:r>
              <a:rPr dirty="0" sz="2000" spc="-45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254">
                <a:solidFill>
                  <a:srgbClr val="010101"/>
                </a:solidFill>
                <a:latin typeface="宋体"/>
                <a:cs typeface="宋体"/>
              </a:rPr>
              <a:t>—</a:t>
            </a:r>
            <a:r>
              <a:rPr dirty="0" sz="2000" spc="-440">
                <a:solidFill>
                  <a:srgbClr val="010101"/>
                </a:solidFill>
                <a:latin typeface="宋体"/>
                <a:cs typeface="宋体"/>
              </a:rPr>
              <a:t> </a:t>
            </a:r>
            <a:r>
              <a:rPr dirty="0" sz="2000" spc="-254">
                <a:solidFill>
                  <a:srgbClr val="2D2D2D"/>
                </a:solidFill>
                <a:latin typeface="宋体"/>
                <a:cs typeface="宋体"/>
              </a:rPr>
              <a:t>个人的</a:t>
            </a:r>
            <a:r>
              <a:rPr dirty="0" sz="2000" spc="45">
                <a:solidFill>
                  <a:srgbClr val="2D2D2D"/>
                </a:solidFill>
                <a:latin typeface="宋体"/>
                <a:cs typeface="宋体"/>
              </a:rPr>
              <a:t> </a:t>
            </a:r>
            <a:r>
              <a:rPr dirty="0" sz="2000" spc="-254">
                <a:solidFill>
                  <a:srgbClr val="2D2D2D"/>
                </a:solidFill>
                <a:latin typeface="宋体"/>
                <a:cs typeface="宋体"/>
              </a:rPr>
              <a:t>行</a:t>
            </a:r>
            <a:r>
              <a:rPr dirty="0" sz="2000" spc="-640">
                <a:solidFill>
                  <a:srgbClr val="2D2D2D"/>
                </a:solidFill>
                <a:latin typeface="宋体"/>
                <a:cs typeface="宋体"/>
              </a:rPr>
              <a:t> </a:t>
            </a:r>
            <a:r>
              <a:rPr dirty="0" sz="2000" spc="85">
                <a:solidFill>
                  <a:srgbClr val="2D2D2D"/>
                </a:solidFill>
                <a:latin typeface="宋体"/>
                <a:cs typeface="宋体"/>
              </a:rPr>
              <a:t>为</a:t>
            </a:r>
            <a:r>
              <a:rPr dirty="0" sz="2000" spc="140">
                <a:solidFill>
                  <a:srgbClr val="2D2D2D"/>
                </a:solidFill>
                <a:latin typeface="宋体"/>
                <a:cs typeface="宋体"/>
              </a:rPr>
              <a:t>方</a:t>
            </a:r>
            <a:r>
              <a:rPr dirty="0" sz="2000" spc="125">
                <a:solidFill>
                  <a:srgbClr val="2D2D2D"/>
                </a:solidFill>
                <a:latin typeface="宋体"/>
                <a:cs typeface="宋体"/>
              </a:rPr>
              <a:t>法与习惯</a:t>
            </a:r>
            <a:r>
              <a:rPr dirty="0" sz="2000" spc="-80">
                <a:solidFill>
                  <a:srgbClr val="2D2D2D"/>
                </a:solidFill>
                <a:latin typeface="宋体"/>
                <a:cs typeface="宋体"/>
              </a:rPr>
              <a:t>的</a:t>
            </a:r>
            <a:r>
              <a:rPr dirty="0" sz="2000" spc="220">
                <a:solidFill>
                  <a:srgbClr val="2D2D2D"/>
                </a:solidFill>
                <a:latin typeface="宋体"/>
                <a:cs typeface="宋体"/>
              </a:rPr>
              <a:t>来</a:t>
            </a:r>
            <a:r>
              <a:rPr dirty="0" sz="2000" spc="125">
                <a:solidFill>
                  <a:srgbClr val="2D2D2D"/>
                </a:solidFill>
                <a:latin typeface="宋体"/>
                <a:cs typeface="宋体"/>
              </a:rPr>
              <a:t>源</a:t>
            </a:r>
            <a:r>
              <a:rPr dirty="0" sz="2000" spc="45">
                <a:solidFill>
                  <a:srgbClr val="2D2D2D"/>
                </a:solidFill>
                <a:latin typeface="宋体"/>
                <a:cs typeface="宋体"/>
              </a:rPr>
              <a:t>。</a:t>
            </a:r>
            <a:r>
              <a:rPr dirty="0" sz="2000" spc="125">
                <a:solidFill>
                  <a:srgbClr val="2D2D2D"/>
                </a:solidFill>
                <a:latin typeface="宋体"/>
                <a:cs typeface="宋体"/>
              </a:rPr>
              <a:t>不同</a:t>
            </a:r>
            <a:r>
              <a:rPr dirty="0" sz="2000" spc="80">
                <a:solidFill>
                  <a:srgbClr val="2D2D2D"/>
                </a:solidFill>
                <a:latin typeface="宋体"/>
                <a:cs typeface="宋体"/>
              </a:rPr>
              <a:t>的</a:t>
            </a:r>
            <a:r>
              <a:rPr dirty="0" sz="2000" spc="125">
                <a:solidFill>
                  <a:srgbClr val="2D2D2D"/>
                </a:solidFill>
                <a:latin typeface="宋体"/>
                <a:cs typeface="宋体"/>
              </a:rPr>
              <a:t>文化、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0136" y="2807860"/>
            <a:ext cx="6557009" cy="8680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53085">
              <a:lnSpc>
                <a:spcPct val="100000"/>
              </a:lnSpc>
              <a:spcBef>
                <a:spcPts val="110"/>
              </a:spcBef>
            </a:pPr>
            <a:r>
              <a:rPr dirty="0" sz="2000" spc="65">
                <a:solidFill>
                  <a:srgbClr val="1D1D1D"/>
                </a:solidFill>
                <a:latin typeface="宋体"/>
                <a:cs typeface="宋体"/>
              </a:rPr>
              <a:t>不同的族群、不同的习惯都是争议与冲突的来源。</a:t>
            </a:r>
            <a:endParaRPr sz="20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544195" indent="-531495">
              <a:lnSpc>
                <a:spcPct val="100000"/>
              </a:lnSpc>
              <a:buClr>
                <a:srgbClr val="010101"/>
              </a:buClr>
              <a:buChar char="•"/>
              <a:tabLst>
                <a:tab pos="544195" algn="l"/>
                <a:tab pos="544830" algn="l"/>
                <a:tab pos="2687320" algn="l"/>
              </a:tabLst>
            </a:pPr>
            <a:r>
              <a:rPr dirty="0" sz="2000" spc="65">
                <a:solidFill>
                  <a:srgbClr val="1D1D1D"/>
                </a:solidFill>
                <a:latin typeface="宋体"/>
                <a:cs typeface="宋体"/>
              </a:rPr>
              <a:t>例如</a:t>
            </a:r>
            <a:r>
              <a:rPr dirty="0" sz="2000" spc="-28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605">
                <a:solidFill>
                  <a:srgbClr val="1D1D1D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东方  </a:t>
            </a:r>
            <a:r>
              <a:rPr dirty="0" sz="2000" spc="-405">
                <a:solidFill>
                  <a:srgbClr val="A12D2F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文化含	蓄 内 敛 </a:t>
            </a:r>
            <a:r>
              <a:rPr dirty="0" sz="2000" spc="-535">
                <a:solidFill>
                  <a:srgbClr val="AA3D4D"/>
                </a:solidFill>
                <a:latin typeface="宋体"/>
                <a:cs typeface="宋体"/>
              </a:rPr>
              <a:t>， </a:t>
            </a: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讲 究 先 礼 后 兵</a:t>
            </a:r>
            <a:r>
              <a:rPr dirty="0" sz="2000" spc="-480">
                <a:solidFill>
                  <a:srgbClr val="A12D2F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AA3D4D"/>
                </a:solidFill>
                <a:latin typeface="宋体"/>
                <a:cs typeface="宋体"/>
              </a:rPr>
              <a:t>、 </a:t>
            </a: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先 做 后 说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0124" y="3343894"/>
            <a:ext cx="200977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58570" algn="l"/>
              </a:tabLst>
            </a:pPr>
            <a:r>
              <a:rPr dirty="0" sz="2000" spc="-535">
                <a:solidFill>
                  <a:srgbClr val="AA3D4D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事</a:t>
            </a:r>
            <a:r>
              <a:rPr dirty="0" sz="2000" spc="-240">
                <a:solidFill>
                  <a:srgbClr val="A12D2F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聿力图	避 免</a:t>
            </a:r>
            <a:r>
              <a:rPr dirty="0" sz="2000" spc="-515">
                <a:solidFill>
                  <a:srgbClr val="A12D2F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正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0136" y="3828877"/>
            <a:ext cx="8902700" cy="3484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55625">
              <a:lnSpc>
                <a:spcPct val="100000"/>
              </a:lnSpc>
              <a:spcBef>
                <a:spcPts val="110"/>
              </a:spcBef>
            </a:pPr>
            <a:r>
              <a:rPr dirty="0" sz="2000" spc="-555">
                <a:solidFill>
                  <a:srgbClr val="A12D2F"/>
                </a:solidFill>
                <a:latin typeface="宋体"/>
                <a:cs typeface="宋体"/>
              </a:rPr>
              <a:t>面</a:t>
            </a:r>
            <a:r>
              <a:rPr dirty="0" sz="2000" spc="-345">
                <a:solidFill>
                  <a:srgbClr val="A12D2F"/>
                </a:solidFill>
                <a:latin typeface="宋体"/>
                <a:cs typeface="宋体"/>
              </a:rPr>
              <a:t> </a:t>
            </a:r>
            <a:r>
              <a:rPr dirty="0" sz="2000" spc="204">
                <a:solidFill>
                  <a:srgbClr val="A12D2F"/>
                </a:solidFill>
                <a:latin typeface="宋体"/>
                <a:cs typeface="宋体"/>
              </a:rPr>
              <a:t>冲</a:t>
            </a:r>
            <a:r>
              <a:rPr dirty="0" sz="2000" spc="-180">
                <a:solidFill>
                  <a:srgbClr val="A12D2F"/>
                </a:solidFill>
                <a:latin typeface="宋体"/>
                <a:cs typeface="宋体"/>
              </a:rPr>
              <a:t>突</a:t>
            </a:r>
            <a:r>
              <a:rPr dirty="0" sz="2000" spc="204">
                <a:solidFill>
                  <a:srgbClr val="2D2D2D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42290" indent="-529590">
              <a:lnSpc>
                <a:spcPct val="100000"/>
              </a:lnSpc>
              <a:buClr>
                <a:srgbClr val="010101"/>
              </a:buClr>
              <a:buChar char="•"/>
              <a:tabLst>
                <a:tab pos="555625" algn="l"/>
                <a:tab pos="556260" algn="l"/>
              </a:tabLst>
            </a:pPr>
            <a:r>
              <a:rPr dirty="0" sz="2000" spc="65">
                <a:solidFill>
                  <a:srgbClr val="1D1D1D"/>
                </a:solidFill>
                <a:latin typeface="宋体"/>
                <a:cs typeface="宋体"/>
              </a:rPr>
              <a:t>而西方文化开放自我，更多开门见山、先说后做，喜欢正面交锋。</a:t>
            </a:r>
            <a:endParaRPr sz="2000">
              <a:latin typeface="宋体"/>
              <a:cs typeface="宋体"/>
            </a:endParaRPr>
          </a:p>
          <a:p>
            <a:pPr marL="542290" marR="208279" indent="-529590">
              <a:lnSpc>
                <a:spcPct val="159100"/>
              </a:lnSpc>
              <a:spcBef>
                <a:spcPts val="505"/>
              </a:spcBef>
              <a:buClr>
                <a:srgbClr val="010101"/>
              </a:buClr>
              <a:buChar char="•"/>
              <a:tabLst>
                <a:tab pos="544830" algn="l"/>
                <a:tab pos="545465" algn="l"/>
                <a:tab pos="3764915" algn="l"/>
                <a:tab pos="4908550" algn="l"/>
              </a:tabLst>
            </a:pPr>
            <a:r>
              <a:rPr dirty="0" sz="2000" spc="204">
                <a:solidFill>
                  <a:srgbClr val="1D1D1D"/>
                </a:solidFill>
                <a:latin typeface="宋体"/>
                <a:cs typeface="宋体"/>
              </a:rPr>
              <a:t>同</a:t>
            </a:r>
            <a:r>
              <a:rPr dirty="0" sz="2000" spc="-204">
                <a:solidFill>
                  <a:srgbClr val="1D1D1D"/>
                </a:solidFill>
                <a:latin typeface="宋体"/>
                <a:cs typeface="宋体"/>
              </a:rPr>
              <a:t>样</a:t>
            </a:r>
            <a:r>
              <a:rPr dirty="0" sz="2000" spc="65">
                <a:solidFill>
                  <a:srgbClr val="010101"/>
                </a:solidFill>
                <a:latin typeface="宋体"/>
                <a:cs typeface="宋体"/>
              </a:rPr>
              <a:t>—</a:t>
            </a:r>
            <a:r>
              <a:rPr dirty="0" sz="2000" spc="-790">
                <a:solidFill>
                  <a:srgbClr val="010101"/>
                </a:solidFill>
                <a:latin typeface="宋体"/>
                <a:cs typeface="宋体"/>
              </a:rPr>
              <a:t> </a:t>
            </a:r>
            <a:r>
              <a:rPr dirty="0" sz="2000" spc="125">
                <a:solidFill>
                  <a:srgbClr val="1D1D1D"/>
                </a:solidFill>
                <a:latin typeface="宋体"/>
                <a:cs typeface="宋体"/>
              </a:rPr>
              <a:t>项</a:t>
            </a:r>
            <a:r>
              <a:rPr dirty="0" sz="2000" spc="114">
                <a:solidFill>
                  <a:srgbClr val="1D1D1D"/>
                </a:solidFill>
                <a:latin typeface="宋体"/>
                <a:cs typeface="宋体"/>
              </a:rPr>
              <a:t>合</a:t>
            </a:r>
            <a:r>
              <a:rPr dirty="0" sz="2000" spc="65">
                <a:solidFill>
                  <a:srgbClr val="1D1D1D"/>
                </a:solidFill>
                <a:latin typeface="宋体"/>
                <a:cs typeface="宋体"/>
              </a:rPr>
              <a:t>同</a:t>
            </a:r>
            <a:r>
              <a:rPr dirty="0" sz="2000" spc="-32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，文化  </a:t>
            </a:r>
            <a:r>
              <a:rPr dirty="0" sz="2000" spc="-46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不同	习 惯</a:t>
            </a:r>
            <a:r>
              <a:rPr dirty="0" sz="2000" spc="-12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不同	，便</a:t>
            </a:r>
            <a:r>
              <a:rPr dirty="0" sz="2000" spc="-22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会有</a:t>
            </a:r>
            <a:r>
              <a:rPr dirty="0" sz="2000" spc="-17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不同</a:t>
            </a:r>
            <a:r>
              <a:rPr dirty="0" sz="2000" spc="-27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的</a:t>
            </a:r>
            <a:r>
              <a:rPr dirty="0" sz="2000" spc="-320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处</a:t>
            </a:r>
            <a:r>
              <a:rPr dirty="0" sz="2000" spc="-33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理</a:t>
            </a:r>
            <a:r>
              <a:rPr dirty="0" sz="2000" spc="-32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手</a:t>
            </a:r>
            <a:r>
              <a:rPr dirty="0" sz="2000" spc="-254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650">
                <a:solidFill>
                  <a:srgbClr val="1D1D1D"/>
                </a:solidFill>
                <a:latin typeface="宋体"/>
                <a:cs typeface="宋体"/>
              </a:rPr>
              <a:t>法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，从</a:t>
            </a:r>
            <a:r>
              <a:rPr dirty="0" sz="2000" spc="-235">
                <a:solidFill>
                  <a:srgbClr val="1D1D1D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D1D1D"/>
                </a:solidFill>
                <a:latin typeface="宋体"/>
                <a:cs typeface="宋体"/>
              </a:rPr>
              <a:t>而产 </a:t>
            </a:r>
            <a:r>
              <a:rPr dirty="0" sz="2000" spc="-35">
                <a:solidFill>
                  <a:srgbClr val="1D1D1D"/>
                </a:solidFill>
                <a:latin typeface="宋体"/>
                <a:cs typeface="宋体"/>
              </a:rPr>
              <a:t>生分歧，导致争议。</a:t>
            </a:r>
            <a:endParaRPr sz="2000">
              <a:latin typeface="宋体"/>
              <a:cs typeface="宋体"/>
            </a:endParaRPr>
          </a:p>
          <a:p>
            <a:pPr marL="544830" marR="5080" indent="-532130">
              <a:lnSpc>
                <a:spcPct val="154900"/>
              </a:lnSpc>
              <a:spcBef>
                <a:spcPts val="605"/>
              </a:spcBef>
              <a:buClr>
                <a:srgbClr val="010101"/>
              </a:buClr>
              <a:buChar char="•"/>
              <a:tabLst>
                <a:tab pos="553085" algn="l"/>
                <a:tab pos="553720" algn="l"/>
              </a:tabLst>
            </a:pPr>
            <a:r>
              <a:rPr dirty="0" sz="2000" spc="185">
                <a:solidFill>
                  <a:srgbClr val="1D1D1D"/>
                </a:solidFill>
                <a:latin typeface="宋体"/>
                <a:cs typeface="宋体"/>
              </a:rPr>
              <a:t>不同的文化背景、教育背景专业背景以及工程经验不同，使得他们对 </a:t>
            </a:r>
            <a:r>
              <a:rPr dirty="0" sz="2000" spc="-5">
                <a:solidFill>
                  <a:srgbClr val="1D1D1D"/>
                </a:solidFill>
                <a:latin typeface="宋体"/>
                <a:cs typeface="宋体"/>
              </a:rPr>
              <a:t>同</a:t>
            </a:r>
            <a:r>
              <a:rPr dirty="0" sz="2000" spc="204">
                <a:solidFill>
                  <a:srgbClr val="010101"/>
                </a:solidFill>
                <a:latin typeface="宋体"/>
                <a:cs typeface="宋体"/>
              </a:rPr>
              <a:t>—</a:t>
            </a:r>
            <a:r>
              <a:rPr dirty="0" sz="2000" spc="185">
                <a:solidFill>
                  <a:srgbClr val="1D1D1D"/>
                </a:solidFill>
                <a:latin typeface="宋体"/>
                <a:cs typeface="宋体"/>
              </a:rPr>
              <a:t>聿物</a:t>
            </a:r>
            <a:r>
              <a:rPr dirty="0" sz="2000" spc="-80">
                <a:solidFill>
                  <a:srgbClr val="1D1D1D"/>
                </a:solidFill>
                <a:latin typeface="宋体"/>
                <a:cs typeface="宋体"/>
              </a:rPr>
              <a:t>的</a:t>
            </a:r>
            <a:r>
              <a:rPr dirty="0" sz="2000" spc="135">
                <a:solidFill>
                  <a:srgbClr val="1D1D1D"/>
                </a:solidFill>
                <a:latin typeface="宋体"/>
                <a:cs typeface="宋体"/>
              </a:rPr>
              <a:t>理</a:t>
            </a:r>
            <a:r>
              <a:rPr dirty="0" sz="2000" spc="155">
                <a:solidFill>
                  <a:srgbClr val="1D1D1D"/>
                </a:solidFill>
                <a:latin typeface="宋体"/>
                <a:cs typeface="宋体"/>
              </a:rPr>
              <a:t>解</a:t>
            </a:r>
            <a:r>
              <a:rPr dirty="0" sz="2000" spc="185">
                <a:solidFill>
                  <a:srgbClr val="1D1D1D"/>
                </a:solidFill>
                <a:latin typeface="宋体"/>
                <a:cs typeface="宋体"/>
              </a:rPr>
              <a:t>与表</a:t>
            </a:r>
            <a:r>
              <a:rPr dirty="0" sz="2000" spc="-125">
                <a:solidFill>
                  <a:srgbClr val="1D1D1D"/>
                </a:solidFill>
                <a:latin typeface="宋体"/>
                <a:cs typeface="宋体"/>
              </a:rPr>
              <a:t>达</a:t>
            </a:r>
            <a:r>
              <a:rPr dirty="0" sz="2000" spc="185">
                <a:solidFill>
                  <a:srgbClr val="1D1D1D"/>
                </a:solidFill>
                <a:latin typeface="宋体"/>
                <a:cs typeface="宋体"/>
              </a:rPr>
              <a:t>有所</a:t>
            </a:r>
            <a:r>
              <a:rPr dirty="0" sz="2000" spc="25">
                <a:solidFill>
                  <a:srgbClr val="1D1D1D"/>
                </a:solidFill>
                <a:latin typeface="宋体"/>
                <a:cs typeface="宋体"/>
              </a:rPr>
              <a:t>差</a:t>
            </a:r>
            <a:r>
              <a:rPr dirty="0" sz="2000" spc="185">
                <a:solidFill>
                  <a:srgbClr val="1D1D1D"/>
                </a:solidFill>
                <a:latin typeface="宋体"/>
                <a:cs typeface="宋体"/>
              </a:rPr>
              <a:t>别。</a:t>
            </a:r>
            <a:endParaRPr sz="20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10101"/>
              </a:buClr>
              <a:buFont typeface="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44830" indent="-532130">
              <a:lnSpc>
                <a:spcPct val="100000"/>
              </a:lnSpc>
              <a:spcBef>
                <a:spcPts val="5"/>
              </a:spcBef>
              <a:buClr>
                <a:srgbClr val="010101"/>
              </a:buClr>
              <a:buChar char="•"/>
              <a:tabLst>
                <a:tab pos="544830" algn="l"/>
                <a:tab pos="545465" algn="l"/>
              </a:tabLst>
            </a:pPr>
            <a:r>
              <a:rPr dirty="0" sz="2000" spc="65">
                <a:solidFill>
                  <a:srgbClr val="1D1D1D"/>
                </a:solidFill>
                <a:latin typeface="宋体"/>
                <a:cs typeface="宋体"/>
              </a:rPr>
              <a:t>同样，不同知识背景和专业经验的人作业结果与效率也有较大分别。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96127" y="9763114"/>
            <a:ext cx="344170" cy="452755"/>
          </a:xfrm>
          <a:custGeom>
            <a:avLst/>
            <a:gdLst/>
            <a:ahLst/>
            <a:cxnLst/>
            <a:rect l="l" t="t" r="r" b="b"/>
            <a:pathLst>
              <a:path w="344170" h="452754">
                <a:moveTo>
                  <a:pt x="0" y="0"/>
                </a:moveTo>
                <a:lnTo>
                  <a:pt x="344170" y="0"/>
                </a:lnTo>
                <a:lnTo>
                  <a:pt x="344170" y="452702"/>
                </a:lnTo>
                <a:lnTo>
                  <a:pt x="0" y="452702"/>
                </a:lnTo>
                <a:lnTo>
                  <a:pt x="0" y="0"/>
                </a:lnTo>
                <a:close/>
              </a:path>
            </a:pathLst>
          </a:custGeom>
          <a:solidFill>
            <a:srgbClr val="03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983423" y="9763540"/>
            <a:ext cx="43116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145">
                <a:solidFill>
                  <a:srgbClr val="D1F6D1"/>
                </a:solidFill>
                <a:latin typeface="Arial"/>
                <a:cs typeface="Arial"/>
              </a:rPr>
              <a:t>15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487" y="880626"/>
            <a:ext cx="50223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25355" y="2151858"/>
            <a:ext cx="9025255" cy="575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7370" marR="5080" indent="-534670">
              <a:lnSpc>
                <a:spcPct val="156600"/>
              </a:lnSpc>
              <a:spcBef>
                <a:spcPts val="95"/>
              </a:spcBef>
              <a:buChar char="•"/>
              <a:tabLst>
                <a:tab pos="556895" algn="l"/>
                <a:tab pos="557530" algn="l"/>
              </a:tabLst>
            </a:pPr>
            <a:r>
              <a:rPr dirty="0" sz="2300" spc="75">
                <a:solidFill>
                  <a:srgbClr val="161616"/>
                </a:solidFill>
                <a:latin typeface="宋体"/>
                <a:cs typeface="宋体"/>
              </a:rPr>
              <a:t>建筑市场根据政治经济气候的变化而变化，经济擎荣票气之时， </a:t>
            </a:r>
            <a:r>
              <a:rPr dirty="0" sz="2300" spc="120">
                <a:solidFill>
                  <a:srgbClr val="161616"/>
                </a:solidFill>
                <a:latin typeface="宋体"/>
                <a:cs typeface="宋体"/>
              </a:rPr>
              <a:t>建筑市场任务饱满，市场竞争相对缓和，工程争议相应也处千 </a:t>
            </a:r>
            <a:r>
              <a:rPr dirty="0" sz="2300" spc="-40">
                <a:solidFill>
                  <a:srgbClr val="161616"/>
                </a:solidFill>
                <a:latin typeface="宋体"/>
                <a:cs typeface="宋体"/>
              </a:rPr>
              <a:t>较低水平；</a:t>
            </a:r>
            <a:endParaRPr sz="2300">
              <a:latin typeface="宋体"/>
              <a:cs typeface="宋体"/>
            </a:endParaRPr>
          </a:p>
          <a:p>
            <a:pPr marL="534035" marR="27940" indent="-521334">
              <a:lnSpc>
                <a:spcPct val="156600"/>
              </a:lnSpc>
              <a:spcBef>
                <a:spcPts val="705"/>
              </a:spcBef>
              <a:buChar char="•"/>
              <a:tabLst>
                <a:tab pos="558165" algn="l"/>
                <a:tab pos="558800" algn="l"/>
              </a:tabLst>
            </a:pPr>
            <a:r>
              <a:rPr dirty="0" sz="2300" spc="100">
                <a:solidFill>
                  <a:srgbClr val="161616"/>
                </a:solidFill>
                <a:latin typeface="宋体"/>
                <a:cs typeface="宋体"/>
              </a:rPr>
              <a:t>经济萧条低迷之时，市场容量萎缩，承包商建迼能力过剩，为 </a:t>
            </a:r>
            <a:r>
              <a:rPr dirty="0" sz="2300" spc="75">
                <a:solidFill>
                  <a:srgbClr val="161616"/>
                </a:solidFill>
                <a:latin typeface="宋体"/>
                <a:cs typeface="宋体"/>
              </a:rPr>
              <a:t>了维持生存，承包商之间竞争加剧，工程争议也因之相应增多。</a:t>
            </a:r>
            <a:endParaRPr sz="2300">
              <a:latin typeface="宋体"/>
              <a:cs typeface="宋体"/>
            </a:endParaRPr>
          </a:p>
          <a:p>
            <a:pPr marL="555625" marR="387985" indent="-542925">
              <a:lnSpc>
                <a:spcPct val="156600"/>
              </a:lnSpc>
              <a:spcBef>
                <a:spcPts val="600"/>
              </a:spcBef>
              <a:buClr>
                <a:srgbClr val="050505"/>
              </a:buClr>
              <a:buChar char="•"/>
              <a:tabLst>
                <a:tab pos="548640" algn="l"/>
                <a:tab pos="549275" algn="l"/>
              </a:tabLst>
            </a:pPr>
            <a:r>
              <a:rPr dirty="0" sz="2300" spc="140">
                <a:solidFill>
                  <a:srgbClr val="161616"/>
                </a:solidFill>
                <a:latin typeface="宋体"/>
                <a:cs typeface="宋体"/>
              </a:rPr>
              <a:t>在低价竞争的压力之下，承包商为了生存对千工程变更描蛛 </a:t>
            </a:r>
            <a:r>
              <a:rPr dirty="0" sz="2300" spc="145">
                <a:solidFill>
                  <a:srgbClr val="161616"/>
                </a:solidFill>
                <a:latin typeface="宋体"/>
                <a:cs typeface="宋体"/>
              </a:rPr>
              <a:t>必</a:t>
            </a:r>
            <a:r>
              <a:rPr dirty="0" sz="2300" spc="-95">
                <a:solidFill>
                  <a:srgbClr val="161616"/>
                </a:solidFill>
                <a:latin typeface="宋体"/>
                <a:cs typeface="宋体"/>
              </a:rPr>
              <a:t>争</a:t>
            </a:r>
            <a:r>
              <a:rPr dirty="0" sz="2300" spc="120">
                <a:solidFill>
                  <a:srgbClr val="3A3A3A"/>
                </a:solidFill>
                <a:latin typeface="宋体"/>
                <a:cs typeface="宋体"/>
              </a:rPr>
              <a:t>、</a:t>
            </a:r>
            <a:r>
              <a:rPr dirty="0" sz="2300" spc="145">
                <a:solidFill>
                  <a:srgbClr val="161616"/>
                </a:solidFill>
                <a:latin typeface="宋体"/>
                <a:cs typeface="宋体"/>
              </a:rPr>
              <a:t>斤斤计较。</a:t>
            </a:r>
            <a:endParaRPr sz="2300">
              <a:latin typeface="宋体"/>
              <a:cs typeface="宋体"/>
            </a:endParaRPr>
          </a:p>
          <a:p>
            <a:pPr algn="just" marL="545465" marR="11430" indent="-532765">
              <a:lnSpc>
                <a:spcPct val="156600"/>
              </a:lnSpc>
              <a:spcBef>
                <a:spcPts val="600"/>
              </a:spcBef>
              <a:buClr>
                <a:srgbClr val="050505"/>
              </a:buClr>
              <a:buChar char="•"/>
              <a:tabLst>
                <a:tab pos="544830" algn="l"/>
              </a:tabLst>
            </a:pPr>
            <a:r>
              <a:rPr dirty="0" sz="2300" spc="120">
                <a:solidFill>
                  <a:srgbClr val="161616"/>
                </a:solidFill>
                <a:latin typeface="宋体"/>
                <a:cs typeface="宋体"/>
              </a:rPr>
              <a:t>同时，由千行业萎缩，建筑师事务所也面临生存压力，为降低 成本，大量裁减人员或者改雇经验不足的人手，导致管理素质 </a:t>
            </a:r>
            <a:r>
              <a:rPr dirty="0" sz="2300" spc="75">
                <a:solidFill>
                  <a:srgbClr val="161616"/>
                </a:solidFill>
                <a:latin typeface="宋体"/>
                <a:cs typeface="宋体"/>
              </a:rPr>
              <a:t>降低，图纸出错机会大增，继而迼成工程争议增加的连锁反应。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384" y="842339"/>
            <a:ext cx="8438537" cy="893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846" y="408406"/>
            <a:ext cx="12441555" cy="0"/>
          </a:xfrm>
          <a:custGeom>
            <a:avLst/>
            <a:gdLst/>
            <a:ahLst/>
            <a:cxnLst/>
            <a:rect l="l" t="t" r="r" b="b"/>
            <a:pathLst>
              <a:path w="12441555" h="0">
                <a:moveTo>
                  <a:pt x="0" y="0"/>
                </a:moveTo>
                <a:lnTo>
                  <a:pt x="12441111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846" y="2118610"/>
            <a:ext cx="12364720" cy="0"/>
          </a:xfrm>
          <a:custGeom>
            <a:avLst/>
            <a:gdLst/>
            <a:ahLst/>
            <a:cxnLst/>
            <a:rect l="l" t="t" r="r" b="b"/>
            <a:pathLst>
              <a:path w="12364719" h="0">
                <a:moveTo>
                  <a:pt x="0" y="0"/>
                </a:moveTo>
                <a:lnTo>
                  <a:pt x="12364628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8202" y="2533461"/>
            <a:ext cx="4124325" cy="6305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50" spc="204">
                <a:solidFill>
                  <a:srgbClr val="056207"/>
                </a:solidFill>
                <a:latin typeface="宋体"/>
                <a:cs typeface="宋体"/>
              </a:rPr>
              <a:t>何</a:t>
            </a:r>
            <a:r>
              <a:rPr dirty="0" sz="3950" spc="10">
                <a:solidFill>
                  <a:srgbClr val="056207"/>
                </a:solidFill>
                <a:latin typeface="宋体"/>
                <a:cs typeface="宋体"/>
              </a:rPr>
              <a:t>谓</a:t>
            </a:r>
            <a:r>
              <a:rPr dirty="0" sz="3950" spc="535">
                <a:solidFill>
                  <a:srgbClr val="056207"/>
                </a:solidFill>
                <a:latin typeface="宋体"/>
                <a:cs typeface="宋体"/>
              </a:rPr>
              <a:t> </a:t>
            </a:r>
            <a:r>
              <a:rPr dirty="0" sz="3950" spc="-1995">
                <a:solidFill>
                  <a:srgbClr val="056207"/>
                </a:solidFill>
                <a:latin typeface="宋体"/>
                <a:cs typeface="宋体"/>
              </a:rPr>
              <a:t>｀</a:t>
            </a:r>
            <a:r>
              <a:rPr dirty="0" sz="3950" spc="320">
                <a:solidFill>
                  <a:srgbClr val="056207"/>
                </a:solidFill>
                <a:latin typeface="宋体"/>
                <a:cs typeface="宋体"/>
              </a:rPr>
              <a:t>工</a:t>
            </a:r>
            <a:r>
              <a:rPr dirty="0" sz="3950" spc="165">
                <a:solidFill>
                  <a:srgbClr val="056207"/>
                </a:solidFill>
                <a:latin typeface="宋体"/>
                <a:cs typeface="宋体"/>
              </a:rPr>
              <a:t>程</a:t>
            </a:r>
            <a:r>
              <a:rPr dirty="0" sz="3950" spc="305">
                <a:solidFill>
                  <a:srgbClr val="056207"/>
                </a:solidFill>
                <a:latin typeface="宋体"/>
                <a:cs typeface="宋体"/>
              </a:rPr>
              <a:t>争</a:t>
            </a:r>
            <a:r>
              <a:rPr dirty="0" sz="3950" spc="530">
                <a:solidFill>
                  <a:srgbClr val="056207"/>
                </a:solidFill>
                <a:latin typeface="宋体"/>
                <a:cs typeface="宋体"/>
              </a:rPr>
              <a:t>议</a:t>
            </a:r>
            <a:r>
              <a:rPr dirty="0" sz="3950" spc="-750">
                <a:solidFill>
                  <a:srgbClr val="056207"/>
                </a:solidFill>
                <a:latin typeface="宋体"/>
                <a:cs typeface="宋体"/>
              </a:rPr>
              <a:t>,,</a:t>
            </a:r>
            <a:endParaRPr sz="39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3074" y="3202227"/>
            <a:ext cx="4956175" cy="541147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6985">
              <a:lnSpc>
                <a:spcPct val="147000"/>
              </a:lnSpc>
              <a:spcBef>
                <a:spcPts val="160"/>
              </a:spcBef>
            </a:pPr>
            <a:r>
              <a:rPr dirty="0" sz="3950" spc="320">
                <a:solidFill>
                  <a:srgbClr val="056207"/>
                </a:solidFill>
                <a:latin typeface="宋体"/>
                <a:cs typeface="宋体"/>
              </a:rPr>
              <a:t>工</a:t>
            </a:r>
            <a:r>
              <a:rPr dirty="0" sz="3950" spc="165">
                <a:solidFill>
                  <a:srgbClr val="056207"/>
                </a:solidFill>
                <a:latin typeface="宋体"/>
                <a:cs typeface="宋体"/>
              </a:rPr>
              <a:t>程</a:t>
            </a:r>
            <a:r>
              <a:rPr dirty="0" sz="3950" spc="305">
                <a:solidFill>
                  <a:srgbClr val="056207"/>
                </a:solidFill>
                <a:latin typeface="宋体"/>
                <a:cs typeface="宋体"/>
              </a:rPr>
              <a:t>争</a:t>
            </a:r>
            <a:r>
              <a:rPr dirty="0" sz="3950" spc="110">
                <a:solidFill>
                  <a:srgbClr val="056207"/>
                </a:solidFill>
                <a:latin typeface="宋体"/>
                <a:cs typeface="宋体"/>
              </a:rPr>
              <a:t>议</a:t>
            </a:r>
            <a:r>
              <a:rPr dirty="0" sz="3950" spc="420">
                <a:solidFill>
                  <a:srgbClr val="056207"/>
                </a:solidFill>
                <a:latin typeface="宋体"/>
                <a:cs typeface="宋体"/>
              </a:rPr>
              <a:t>具</a:t>
            </a:r>
            <a:r>
              <a:rPr dirty="0" sz="3950" spc="310">
                <a:solidFill>
                  <a:srgbClr val="056207"/>
                </a:solidFill>
                <a:latin typeface="宋体"/>
                <a:cs typeface="宋体"/>
              </a:rPr>
              <a:t>有</a:t>
            </a:r>
            <a:r>
              <a:rPr dirty="0" sz="3950" spc="305">
                <a:solidFill>
                  <a:srgbClr val="056207"/>
                </a:solidFill>
                <a:latin typeface="宋体"/>
                <a:cs typeface="宋体"/>
              </a:rPr>
              <a:t>必</a:t>
            </a:r>
            <a:r>
              <a:rPr dirty="0" sz="3950" spc="730">
                <a:solidFill>
                  <a:srgbClr val="056207"/>
                </a:solidFill>
                <a:latin typeface="宋体"/>
                <a:cs typeface="宋体"/>
              </a:rPr>
              <a:t>然</a:t>
            </a:r>
            <a:r>
              <a:rPr dirty="0" sz="3950" spc="-65">
                <a:solidFill>
                  <a:srgbClr val="056207"/>
                </a:solidFill>
                <a:latin typeface="宋体"/>
                <a:cs typeface="宋体"/>
              </a:rPr>
              <a:t>性 </a:t>
            </a:r>
            <a:r>
              <a:rPr dirty="0" sz="3950" spc="320">
                <a:solidFill>
                  <a:srgbClr val="056207"/>
                </a:solidFill>
                <a:latin typeface="宋体"/>
                <a:cs typeface="宋体"/>
              </a:rPr>
              <a:t>工</a:t>
            </a:r>
            <a:r>
              <a:rPr dirty="0" sz="3950" spc="330">
                <a:solidFill>
                  <a:srgbClr val="056207"/>
                </a:solidFill>
                <a:latin typeface="宋体"/>
                <a:cs typeface="宋体"/>
              </a:rPr>
              <a:t>程</a:t>
            </a:r>
            <a:r>
              <a:rPr dirty="0" sz="3950" spc="160">
                <a:solidFill>
                  <a:srgbClr val="056207"/>
                </a:solidFill>
                <a:latin typeface="宋体"/>
                <a:cs typeface="宋体"/>
              </a:rPr>
              <a:t>风</a:t>
            </a:r>
            <a:r>
              <a:rPr dirty="0" sz="3950" spc="50">
                <a:solidFill>
                  <a:srgbClr val="056207"/>
                </a:solidFill>
                <a:latin typeface="宋体"/>
                <a:cs typeface="宋体"/>
              </a:rPr>
              <a:t>险</a:t>
            </a:r>
            <a:r>
              <a:rPr dirty="0" sz="3950" spc="535">
                <a:solidFill>
                  <a:srgbClr val="056207"/>
                </a:solidFill>
                <a:latin typeface="宋体"/>
                <a:cs typeface="宋体"/>
              </a:rPr>
              <a:t>的</a:t>
            </a:r>
            <a:r>
              <a:rPr dirty="0" sz="3950" spc="305">
                <a:solidFill>
                  <a:srgbClr val="056207"/>
                </a:solidFill>
                <a:latin typeface="宋体"/>
                <a:cs typeface="宋体"/>
              </a:rPr>
              <a:t>分</a:t>
            </a:r>
            <a:r>
              <a:rPr dirty="0" sz="3950" spc="95">
                <a:solidFill>
                  <a:srgbClr val="056207"/>
                </a:solidFill>
                <a:latin typeface="宋体"/>
                <a:cs typeface="宋体"/>
              </a:rPr>
              <a:t>配</a:t>
            </a:r>
            <a:r>
              <a:rPr dirty="0" sz="3950" spc="405">
                <a:solidFill>
                  <a:srgbClr val="056207"/>
                </a:solidFill>
                <a:latin typeface="宋体"/>
                <a:cs typeface="宋体"/>
              </a:rPr>
              <a:t>不</a:t>
            </a:r>
            <a:r>
              <a:rPr dirty="0" sz="3950" spc="370">
                <a:solidFill>
                  <a:srgbClr val="056207"/>
                </a:solidFill>
                <a:latin typeface="宋体"/>
                <a:cs typeface="宋体"/>
              </a:rPr>
              <a:t>均 </a:t>
            </a:r>
            <a:r>
              <a:rPr dirty="0" sz="4100" spc="20">
                <a:solidFill>
                  <a:srgbClr val="056207"/>
                </a:solidFill>
                <a:latin typeface="宋体"/>
                <a:cs typeface="宋体"/>
              </a:rPr>
              <a:t>实</a:t>
            </a:r>
            <a:r>
              <a:rPr dirty="0" sz="4100" spc="220">
                <a:solidFill>
                  <a:srgbClr val="056207"/>
                </a:solidFill>
                <a:latin typeface="宋体"/>
                <a:cs typeface="宋体"/>
              </a:rPr>
              <a:t>际</a:t>
            </a:r>
            <a:r>
              <a:rPr dirty="0" sz="4100" spc="60">
                <a:solidFill>
                  <a:srgbClr val="056207"/>
                </a:solidFill>
                <a:latin typeface="宋体"/>
                <a:cs typeface="宋体"/>
              </a:rPr>
              <a:t>与</a:t>
            </a:r>
            <a:r>
              <a:rPr dirty="0" sz="4100" spc="195">
                <a:solidFill>
                  <a:srgbClr val="056207"/>
                </a:solidFill>
                <a:latin typeface="宋体"/>
                <a:cs typeface="宋体"/>
              </a:rPr>
              <a:t>预</a:t>
            </a:r>
            <a:r>
              <a:rPr dirty="0" sz="4100" spc="175">
                <a:solidFill>
                  <a:srgbClr val="056207"/>
                </a:solidFill>
                <a:latin typeface="宋体"/>
                <a:cs typeface="宋体"/>
              </a:rPr>
              <a:t>期</a:t>
            </a:r>
            <a:r>
              <a:rPr dirty="0" sz="4100" spc="385">
                <a:solidFill>
                  <a:srgbClr val="056207"/>
                </a:solidFill>
                <a:latin typeface="宋体"/>
                <a:cs typeface="宋体"/>
              </a:rPr>
              <a:t>存在</a:t>
            </a:r>
            <a:r>
              <a:rPr dirty="0" sz="4100" spc="-490">
                <a:solidFill>
                  <a:srgbClr val="056207"/>
                </a:solidFill>
                <a:latin typeface="宋体"/>
                <a:cs typeface="宋体"/>
              </a:rPr>
              <a:t>差</a:t>
            </a:r>
            <a:r>
              <a:rPr dirty="0" sz="4100" spc="385">
                <a:solidFill>
                  <a:srgbClr val="056207"/>
                </a:solidFill>
                <a:latin typeface="宋体"/>
                <a:cs typeface="宋体"/>
              </a:rPr>
              <a:t>异 </a:t>
            </a:r>
            <a:r>
              <a:rPr dirty="0" sz="3950" spc="320">
                <a:solidFill>
                  <a:srgbClr val="056207"/>
                </a:solidFill>
                <a:latin typeface="宋体"/>
                <a:cs typeface="宋体"/>
              </a:rPr>
              <a:t>建</a:t>
            </a:r>
            <a:r>
              <a:rPr dirty="0" sz="3950" spc="345">
                <a:solidFill>
                  <a:srgbClr val="056207"/>
                </a:solidFill>
                <a:latin typeface="宋体"/>
                <a:cs typeface="宋体"/>
              </a:rPr>
              <a:t>造</a:t>
            </a:r>
            <a:r>
              <a:rPr dirty="0" sz="3950" spc="180">
                <a:solidFill>
                  <a:srgbClr val="056207"/>
                </a:solidFill>
                <a:latin typeface="宋体"/>
                <a:cs typeface="宋体"/>
              </a:rPr>
              <a:t>体</a:t>
            </a:r>
            <a:r>
              <a:rPr dirty="0" sz="3950" spc="275">
                <a:solidFill>
                  <a:srgbClr val="056207"/>
                </a:solidFill>
                <a:latin typeface="宋体"/>
                <a:cs typeface="宋体"/>
              </a:rPr>
              <a:t>系</a:t>
            </a:r>
            <a:r>
              <a:rPr dirty="0" sz="3950" spc="175">
                <a:solidFill>
                  <a:srgbClr val="056207"/>
                </a:solidFill>
                <a:latin typeface="宋体"/>
                <a:cs typeface="宋体"/>
              </a:rPr>
              <a:t>角</a:t>
            </a:r>
            <a:r>
              <a:rPr dirty="0" sz="3950" spc="245">
                <a:solidFill>
                  <a:srgbClr val="056207"/>
                </a:solidFill>
                <a:latin typeface="宋体"/>
                <a:cs typeface="宋体"/>
              </a:rPr>
              <a:t>色</a:t>
            </a:r>
            <a:r>
              <a:rPr dirty="0" sz="3950" spc="195">
                <a:solidFill>
                  <a:srgbClr val="056207"/>
                </a:solidFill>
                <a:latin typeface="宋体"/>
                <a:cs typeface="宋体"/>
              </a:rPr>
              <a:t>不</a:t>
            </a:r>
            <a:r>
              <a:rPr dirty="0" sz="3950" spc="400">
                <a:solidFill>
                  <a:srgbClr val="056207"/>
                </a:solidFill>
                <a:latin typeface="宋体"/>
                <a:cs typeface="宋体"/>
              </a:rPr>
              <a:t>公</a:t>
            </a:r>
            <a:r>
              <a:rPr dirty="0" sz="3950" spc="10">
                <a:solidFill>
                  <a:srgbClr val="056207"/>
                </a:solidFill>
                <a:latin typeface="宋体"/>
                <a:cs typeface="宋体"/>
              </a:rPr>
              <a:t>平 </a:t>
            </a:r>
            <a:r>
              <a:rPr dirty="0" sz="4100" spc="229">
                <a:solidFill>
                  <a:srgbClr val="056207"/>
                </a:solidFill>
                <a:latin typeface="宋体"/>
                <a:cs typeface="宋体"/>
              </a:rPr>
              <a:t>文</a:t>
            </a:r>
            <a:r>
              <a:rPr dirty="0" sz="4100" spc="-30">
                <a:solidFill>
                  <a:srgbClr val="056207"/>
                </a:solidFill>
                <a:latin typeface="宋体"/>
                <a:cs typeface="宋体"/>
              </a:rPr>
              <a:t>化</a:t>
            </a:r>
            <a:r>
              <a:rPr dirty="0" sz="4100" spc="150">
                <a:solidFill>
                  <a:srgbClr val="236B23"/>
                </a:solidFill>
                <a:latin typeface="宋体"/>
                <a:cs typeface="宋体"/>
              </a:rPr>
              <a:t>、</a:t>
            </a:r>
            <a:r>
              <a:rPr dirty="0" sz="4100" spc="140">
                <a:solidFill>
                  <a:srgbClr val="056207"/>
                </a:solidFill>
                <a:latin typeface="宋体"/>
                <a:cs typeface="宋体"/>
              </a:rPr>
              <a:t>专</a:t>
            </a:r>
            <a:r>
              <a:rPr dirty="0" sz="4100" spc="130">
                <a:solidFill>
                  <a:srgbClr val="056207"/>
                </a:solidFill>
                <a:latin typeface="宋体"/>
                <a:cs typeface="宋体"/>
              </a:rPr>
              <a:t>业</a:t>
            </a:r>
            <a:r>
              <a:rPr dirty="0" sz="4100" spc="270">
                <a:solidFill>
                  <a:srgbClr val="056207"/>
                </a:solidFill>
                <a:latin typeface="宋体"/>
                <a:cs typeface="宋体"/>
              </a:rPr>
              <a:t>背景差异 </a:t>
            </a:r>
            <a:r>
              <a:rPr dirty="0" sz="3950" spc="380">
                <a:solidFill>
                  <a:srgbClr val="056207"/>
                </a:solidFill>
                <a:latin typeface="宋体"/>
                <a:cs typeface="宋体"/>
              </a:rPr>
              <a:t>市</a:t>
            </a:r>
            <a:r>
              <a:rPr dirty="0" sz="3950" spc="229">
                <a:solidFill>
                  <a:srgbClr val="056207"/>
                </a:solidFill>
                <a:latin typeface="宋体"/>
                <a:cs typeface="宋体"/>
              </a:rPr>
              <a:t>场</a:t>
            </a:r>
            <a:r>
              <a:rPr dirty="0" sz="3950" spc="195">
                <a:solidFill>
                  <a:srgbClr val="056207"/>
                </a:solidFill>
                <a:latin typeface="宋体"/>
                <a:cs typeface="宋体"/>
              </a:rPr>
              <a:t>过</a:t>
            </a:r>
            <a:r>
              <a:rPr dirty="0" sz="3950" spc="200">
                <a:solidFill>
                  <a:srgbClr val="056207"/>
                </a:solidFill>
                <a:latin typeface="宋体"/>
                <a:cs typeface="宋体"/>
              </a:rPr>
              <a:t>度</a:t>
            </a:r>
            <a:r>
              <a:rPr dirty="0" sz="3950" spc="229">
                <a:solidFill>
                  <a:srgbClr val="056207"/>
                </a:solidFill>
                <a:latin typeface="宋体"/>
                <a:cs typeface="宋体"/>
              </a:rPr>
              <a:t>竞</a:t>
            </a:r>
            <a:r>
              <a:rPr dirty="0" sz="3950" spc="409">
                <a:solidFill>
                  <a:srgbClr val="056207"/>
                </a:solidFill>
                <a:latin typeface="宋体"/>
                <a:cs typeface="宋体"/>
              </a:rPr>
              <a:t>争</a:t>
            </a:r>
            <a:endParaRPr sz="395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67639" y="2947037"/>
            <a:ext cx="375920" cy="15849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争</a:t>
            </a:r>
            <a:r>
              <a:rPr dirty="0" sz="2700" spc="-6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议</a:t>
            </a:r>
            <a:r>
              <a:rPr dirty="0" sz="2700" spc="-445">
                <a:solidFill>
                  <a:srgbClr val="163B0A"/>
                </a:solidFill>
                <a:latin typeface="宋体"/>
                <a:cs typeface="宋体"/>
              </a:rPr>
              <a:t> </a:t>
            </a:r>
            <a:r>
              <a:rPr dirty="0" baseline="1028" sz="4050" spc="-300">
                <a:solidFill>
                  <a:srgbClr val="163B0A"/>
                </a:solidFill>
                <a:latin typeface="宋体"/>
                <a:cs typeface="宋体"/>
              </a:rPr>
              <a:t>原</a:t>
            </a:r>
            <a:r>
              <a:rPr dirty="0" sz="2700">
                <a:solidFill>
                  <a:srgbClr val="163B0A"/>
                </a:solidFill>
                <a:latin typeface="宋体"/>
                <a:cs typeface="宋体"/>
              </a:rPr>
              <a:t>因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3991" y="918915"/>
            <a:ext cx="841304" cy="79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2767" y="893390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6600" y="867864"/>
            <a:ext cx="3365218" cy="842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1273" y="2801479"/>
            <a:ext cx="742950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400">
                <a:solidFill>
                  <a:srgbClr val="036403"/>
                </a:solidFill>
                <a:latin typeface="宋体"/>
                <a:cs typeface="宋体"/>
              </a:rPr>
              <a:t>—</a:t>
            </a:r>
            <a:r>
              <a:rPr dirty="0" sz="4550" spc="434">
                <a:solidFill>
                  <a:srgbClr val="036403"/>
                </a:solidFill>
                <a:latin typeface="宋体"/>
                <a:cs typeface="宋体"/>
              </a:rPr>
              <a:t>、</a:t>
            </a:r>
            <a:r>
              <a:rPr dirty="0" sz="4550" spc="470">
                <a:solidFill>
                  <a:srgbClr val="036403"/>
                </a:solidFill>
                <a:latin typeface="宋体"/>
                <a:cs typeface="宋体"/>
              </a:rPr>
              <a:t>合</a:t>
            </a:r>
            <a:r>
              <a:rPr dirty="0" sz="4550" spc="-114">
                <a:solidFill>
                  <a:srgbClr val="036403"/>
                </a:solidFill>
                <a:latin typeface="宋体"/>
                <a:cs typeface="宋体"/>
              </a:rPr>
              <a:t>同</a:t>
            </a:r>
            <a:r>
              <a:rPr dirty="0" sz="4550" spc="360">
                <a:solidFill>
                  <a:srgbClr val="036403"/>
                </a:solidFill>
                <a:latin typeface="宋体"/>
                <a:cs typeface="宋体"/>
              </a:rPr>
              <a:t>与</a:t>
            </a:r>
            <a:r>
              <a:rPr dirty="0" sz="4550" spc="215">
                <a:solidFill>
                  <a:srgbClr val="036403"/>
                </a:solidFill>
                <a:latin typeface="宋体"/>
                <a:cs typeface="宋体"/>
              </a:rPr>
              <a:t>商</a:t>
            </a:r>
            <a:r>
              <a:rPr dirty="0" sz="4550" spc="280">
                <a:solidFill>
                  <a:srgbClr val="036403"/>
                </a:solidFill>
                <a:latin typeface="宋体"/>
                <a:cs typeface="宋体"/>
              </a:rPr>
              <a:t>务</a:t>
            </a:r>
            <a:r>
              <a:rPr dirty="0" sz="4550" spc="380">
                <a:solidFill>
                  <a:srgbClr val="036403"/>
                </a:solidFill>
                <a:latin typeface="宋体"/>
                <a:cs typeface="宋体"/>
              </a:rPr>
              <a:t>有</a:t>
            </a:r>
            <a:r>
              <a:rPr dirty="0" sz="4550" spc="175">
                <a:solidFill>
                  <a:srgbClr val="036403"/>
                </a:solidFill>
                <a:latin typeface="宋体"/>
                <a:cs typeface="宋体"/>
              </a:rPr>
              <a:t>什</a:t>
            </a:r>
            <a:r>
              <a:rPr dirty="0" sz="4550" spc="315">
                <a:solidFill>
                  <a:srgbClr val="036403"/>
                </a:solidFill>
                <a:latin typeface="宋体"/>
                <a:cs typeface="宋体"/>
              </a:rPr>
              <a:t>么</a:t>
            </a:r>
            <a:r>
              <a:rPr dirty="0" sz="4550" spc="245">
                <a:solidFill>
                  <a:srgbClr val="036403"/>
                </a:solidFill>
                <a:latin typeface="宋体"/>
                <a:cs typeface="宋体"/>
              </a:rPr>
              <a:t>区</a:t>
            </a:r>
            <a:r>
              <a:rPr dirty="0" sz="4550" spc="470">
                <a:solidFill>
                  <a:srgbClr val="036403"/>
                </a:solidFill>
                <a:latin typeface="宋体"/>
                <a:cs typeface="宋体"/>
              </a:rPr>
              <a:t>别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32311" y="2673852"/>
            <a:ext cx="4321810" cy="8756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16020" algn="l"/>
              </a:tabLst>
            </a:pPr>
            <a:r>
              <a:rPr dirty="0" sz="4550" spc="-580">
                <a:solidFill>
                  <a:srgbClr val="036403"/>
                </a:solidFill>
                <a:latin typeface="宋体"/>
                <a:cs typeface="宋体"/>
              </a:rPr>
              <a:t>【基本概念】	</a:t>
            </a:r>
            <a:r>
              <a:rPr dirty="0" sz="5550" spc="-105">
                <a:solidFill>
                  <a:srgbClr val="0C3805"/>
                </a:solidFill>
              </a:rPr>
              <a:t>I</a:t>
            </a:r>
            <a:r>
              <a:rPr dirty="0" sz="5550" spc="-795">
                <a:solidFill>
                  <a:srgbClr val="0C3805"/>
                </a:solidFill>
              </a:rPr>
              <a:t> </a:t>
            </a:r>
            <a:r>
              <a:rPr dirty="0" sz="2900" spc="-515">
                <a:solidFill>
                  <a:srgbClr val="0C3805"/>
                </a:solidFill>
                <a:latin typeface="宋体"/>
                <a:cs typeface="宋体"/>
              </a:rPr>
              <a:t>目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16686" y="3369420"/>
            <a:ext cx="397510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225">
                <a:solidFill>
                  <a:srgbClr val="0C3805"/>
                </a:solidFill>
                <a:latin typeface="宋体"/>
                <a:cs typeface="宋体"/>
              </a:rPr>
              <a:t>录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392" y="4064988"/>
            <a:ext cx="7444105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240">
                <a:solidFill>
                  <a:srgbClr val="036403"/>
                </a:solidFill>
                <a:latin typeface="宋体"/>
                <a:cs typeface="宋体"/>
              </a:rPr>
              <a:t>二</a:t>
            </a:r>
            <a:r>
              <a:rPr dirty="0" sz="4550" spc="305">
                <a:solidFill>
                  <a:srgbClr val="036403"/>
                </a:solidFill>
                <a:latin typeface="宋体"/>
                <a:cs typeface="宋体"/>
              </a:rPr>
              <a:t>、</a:t>
            </a:r>
            <a:r>
              <a:rPr dirty="0" sz="4550" spc="335">
                <a:solidFill>
                  <a:srgbClr val="036403"/>
                </a:solidFill>
                <a:latin typeface="宋体"/>
                <a:cs typeface="宋体"/>
              </a:rPr>
              <a:t>工</a:t>
            </a:r>
            <a:r>
              <a:rPr dirty="0" sz="4550" spc="155">
                <a:solidFill>
                  <a:srgbClr val="036403"/>
                </a:solidFill>
                <a:latin typeface="宋体"/>
                <a:cs typeface="宋体"/>
              </a:rPr>
              <a:t>程</a:t>
            </a:r>
            <a:r>
              <a:rPr dirty="0" sz="4550" spc="315">
                <a:solidFill>
                  <a:srgbClr val="036403"/>
                </a:solidFill>
                <a:latin typeface="宋体"/>
                <a:cs typeface="宋体"/>
              </a:rPr>
              <a:t>争</a:t>
            </a:r>
            <a:r>
              <a:rPr dirty="0" sz="4550" spc="445">
                <a:solidFill>
                  <a:srgbClr val="036403"/>
                </a:solidFill>
                <a:latin typeface="宋体"/>
                <a:cs typeface="宋体"/>
              </a:rPr>
              <a:t>议</a:t>
            </a:r>
            <a:r>
              <a:rPr dirty="0" sz="4550" spc="150">
                <a:solidFill>
                  <a:srgbClr val="036403"/>
                </a:solidFill>
                <a:latin typeface="宋体"/>
                <a:cs typeface="宋体"/>
              </a:rPr>
              <a:t>为</a:t>
            </a:r>
            <a:r>
              <a:rPr dirty="0" sz="4550" spc="245">
                <a:solidFill>
                  <a:srgbClr val="036403"/>
                </a:solidFill>
                <a:latin typeface="宋体"/>
                <a:cs typeface="宋体"/>
              </a:rPr>
              <a:t>何</a:t>
            </a:r>
            <a:r>
              <a:rPr dirty="0" sz="4550" spc="345">
                <a:solidFill>
                  <a:srgbClr val="036403"/>
                </a:solidFill>
                <a:latin typeface="宋体"/>
                <a:cs typeface="宋体"/>
              </a:rPr>
              <a:t>在</a:t>
            </a:r>
            <a:r>
              <a:rPr dirty="0" sz="4550" spc="280">
                <a:solidFill>
                  <a:srgbClr val="036403"/>
                </a:solidFill>
                <a:latin typeface="宋体"/>
                <a:cs typeface="宋体"/>
              </a:rPr>
              <a:t>所</a:t>
            </a:r>
            <a:r>
              <a:rPr dirty="0" sz="4550" spc="470">
                <a:solidFill>
                  <a:srgbClr val="036403"/>
                </a:solidFill>
                <a:latin typeface="宋体"/>
                <a:cs typeface="宋体"/>
              </a:rPr>
              <a:t>难免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201" y="5302971"/>
            <a:ext cx="7792084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150">
                <a:solidFill>
                  <a:srgbClr val="036403"/>
                </a:solidFill>
                <a:latin typeface="宋体"/>
                <a:cs typeface="宋体"/>
              </a:rPr>
              <a:t>三、要掌握的商务谈判技巧？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311" y="3726776"/>
            <a:ext cx="3937635" cy="22987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550" spc="-580">
                <a:solidFill>
                  <a:srgbClr val="036403"/>
                </a:solidFill>
                <a:latin typeface="宋体"/>
                <a:cs typeface="宋体"/>
              </a:rPr>
              <a:t>【争议原因</a:t>
            </a:r>
            <a:r>
              <a:rPr dirty="0" sz="4550" spc="95">
                <a:solidFill>
                  <a:srgbClr val="036403"/>
                </a:solidFill>
                <a:latin typeface="宋体"/>
                <a:cs typeface="宋体"/>
              </a:rPr>
              <a:t>】</a:t>
            </a:r>
            <a:r>
              <a:rPr dirty="0" sz="7200" spc="-915">
                <a:solidFill>
                  <a:srgbClr val="0C3805"/>
                </a:solidFill>
                <a:latin typeface="宋体"/>
                <a:cs typeface="宋体"/>
              </a:rPr>
              <a:t>，</a:t>
            </a:r>
            <a:endParaRPr sz="7200">
              <a:latin typeface="宋体"/>
              <a:cs typeface="宋体"/>
            </a:endParaRPr>
          </a:p>
          <a:p>
            <a:pPr marL="25400">
              <a:lnSpc>
                <a:spcPct val="100000"/>
              </a:lnSpc>
              <a:spcBef>
                <a:spcPts val="3754"/>
              </a:spcBef>
            </a:pPr>
            <a:r>
              <a:rPr dirty="0" sz="4550" spc="-625">
                <a:solidFill>
                  <a:srgbClr val="036403"/>
                </a:solidFill>
                <a:latin typeface="宋体"/>
                <a:cs typeface="宋体"/>
              </a:rPr>
              <a:t>【商务谈判】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321" y="6540955"/>
            <a:ext cx="7792084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150">
                <a:solidFill>
                  <a:srgbClr val="D6D6D6"/>
                </a:solidFill>
                <a:latin typeface="宋体"/>
                <a:cs typeface="宋体"/>
              </a:rPr>
              <a:t>四、索赔的依据与取胜要诀？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2311" y="6540955"/>
            <a:ext cx="305308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-580">
                <a:solidFill>
                  <a:srgbClr val="D6D6D6"/>
                </a:solidFill>
                <a:latin typeface="宋体"/>
                <a:cs typeface="宋体"/>
              </a:rPr>
              <a:t>【合同索赔】</a:t>
            </a:r>
            <a:endParaRPr sz="4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80626"/>
            <a:ext cx="7571740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25100" y="2692932"/>
            <a:ext cx="2243479" cy="182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14329" y="5666645"/>
            <a:ext cx="2205237" cy="2782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0006" y="2418597"/>
            <a:ext cx="9049385" cy="42627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28320" indent="-528320">
              <a:lnSpc>
                <a:spcPct val="100000"/>
              </a:lnSpc>
              <a:spcBef>
                <a:spcPts val="110"/>
              </a:spcBef>
              <a:buChar char="•"/>
              <a:tabLst>
                <a:tab pos="528320" algn="l"/>
                <a:tab pos="528955" algn="l"/>
                <a:tab pos="6157595" algn="l"/>
              </a:tabLst>
            </a:pP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商</a:t>
            </a:r>
            <a:r>
              <a:rPr dirty="0" sz="2250" spc="-55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务谈</a:t>
            </a:r>
            <a:r>
              <a:rPr dirty="0" sz="2250" spc="-21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判</a:t>
            </a:r>
            <a:r>
              <a:rPr dirty="0" sz="2250" spc="-71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是</a:t>
            </a:r>
            <a:r>
              <a:rPr dirty="0" sz="2250" spc="-67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指</a:t>
            </a:r>
            <a:r>
              <a:rPr dirty="0" sz="2250" spc="-66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有</a:t>
            </a:r>
            <a:r>
              <a:rPr dirty="0" sz="2250" spc="-70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关</a:t>
            </a:r>
            <a:r>
              <a:rPr dirty="0" sz="2250" spc="-67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组</a:t>
            </a:r>
            <a:r>
              <a:rPr dirty="0" sz="2250" spc="-58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70">
                <a:solidFill>
                  <a:srgbClr val="0F0F0F"/>
                </a:solidFill>
                <a:latin typeface="宋体"/>
                <a:cs typeface="宋体"/>
              </a:rPr>
              <a:t>织</a:t>
            </a:r>
            <a:r>
              <a:rPr dirty="0" sz="2250" spc="-290">
                <a:solidFill>
                  <a:srgbClr val="A11C1F"/>
                </a:solidFill>
                <a:latin typeface="宋体"/>
                <a:cs typeface="宋体"/>
              </a:rPr>
              <a:t>以</a:t>
            </a:r>
            <a:r>
              <a:rPr dirty="0" sz="2250" spc="-66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BD0103"/>
                </a:solidFill>
                <a:latin typeface="宋体"/>
                <a:cs typeface="宋体"/>
              </a:rPr>
              <a:t>口</a:t>
            </a:r>
            <a:r>
              <a:rPr dirty="0" sz="2250" spc="-470">
                <a:solidFill>
                  <a:srgbClr val="BD0103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A11C1F"/>
                </a:solidFill>
                <a:latin typeface="宋体"/>
                <a:cs typeface="宋体"/>
              </a:rPr>
              <a:t>头语</a:t>
            </a:r>
            <a:r>
              <a:rPr dirty="0" sz="2250" spc="-39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A11C1F"/>
                </a:solidFill>
                <a:latin typeface="宋体"/>
                <a:cs typeface="宋体"/>
              </a:rPr>
              <a:t>言</a:t>
            </a:r>
            <a:r>
              <a:rPr dirty="0" sz="2250" spc="-61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A11C1F"/>
                </a:solidFill>
                <a:latin typeface="宋体"/>
                <a:cs typeface="宋体"/>
              </a:rPr>
              <a:t>为</a:t>
            </a:r>
            <a:r>
              <a:rPr dirty="0" sz="2250" spc="-65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290">
                <a:solidFill>
                  <a:srgbClr val="A11C1F"/>
                </a:solidFill>
                <a:latin typeface="宋体"/>
                <a:cs typeface="宋体"/>
              </a:rPr>
              <a:t>载体	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，</a:t>
            </a:r>
            <a:r>
              <a:rPr dirty="0" sz="2250" spc="-105">
                <a:solidFill>
                  <a:srgbClr val="212121"/>
                </a:solidFill>
                <a:latin typeface="宋体"/>
                <a:cs typeface="宋体"/>
              </a:rPr>
              <a:t>对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涉</a:t>
            </a:r>
            <a:r>
              <a:rPr dirty="0" sz="2250" spc="-53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及切</a:t>
            </a:r>
            <a:r>
              <a:rPr dirty="0" sz="2250" spc="-5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身利</a:t>
            </a:r>
            <a:r>
              <a:rPr dirty="0" sz="2250" spc="5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益的</a:t>
            </a:r>
            <a:r>
              <a:rPr dirty="0" sz="2250" spc="1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分</a:t>
            </a:r>
            <a:endParaRPr sz="22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541020">
              <a:lnSpc>
                <a:spcPct val="100000"/>
              </a:lnSpc>
              <a:tabLst>
                <a:tab pos="5441950" algn="l"/>
              </a:tabLst>
            </a:pP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歧和</a:t>
            </a:r>
            <a:r>
              <a:rPr dirty="0" sz="2250" spc="185">
                <a:solidFill>
                  <a:srgbClr val="0F0F0F"/>
                </a:solidFill>
                <a:latin typeface="宋体"/>
                <a:cs typeface="宋体"/>
              </a:rPr>
              <a:t> 冲</a:t>
            </a:r>
            <a:r>
              <a:rPr dirty="0" sz="2250" spc="50">
                <a:solidFill>
                  <a:srgbClr val="0F0F0F"/>
                </a:solidFill>
                <a:latin typeface="宋体"/>
                <a:cs typeface="宋体"/>
              </a:rPr>
              <a:t>突</a:t>
            </a:r>
            <a:r>
              <a:rPr dirty="0" sz="2250" spc="185">
                <a:solidFill>
                  <a:srgbClr val="0F0F0F"/>
                </a:solidFill>
                <a:latin typeface="宋体"/>
                <a:cs typeface="宋体"/>
              </a:rPr>
              <a:t>进</a:t>
            </a:r>
            <a:r>
              <a:rPr dirty="0" sz="2250" spc="95">
                <a:solidFill>
                  <a:srgbClr val="0F0F0F"/>
                </a:solidFill>
                <a:latin typeface="宋体"/>
                <a:cs typeface="宋体"/>
              </a:rPr>
              <a:t>行</a:t>
            </a:r>
            <a:r>
              <a:rPr dirty="0" sz="2250" spc="185">
                <a:solidFill>
                  <a:srgbClr val="0F0F0F"/>
                </a:solidFill>
                <a:latin typeface="宋体"/>
                <a:cs typeface="宋体"/>
              </a:rPr>
              <a:t>反</a:t>
            </a:r>
            <a:r>
              <a:rPr dirty="0" sz="2250" spc="140">
                <a:solidFill>
                  <a:srgbClr val="0F0F0F"/>
                </a:solidFill>
                <a:latin typeface="宋体"/>
                <a:cs typeface="宋体"/>
              </a:rPr>
              <a:t>复</a:t>
            </a:r>
            <a:r>
              <a:rPr dirty="0" sz="2250" spc="185">
                <a:solidFill>
                  <a:srgbClr val="0F0F0F"/>
                </a:solidFill>
                <a:latin typeface="宋体"/>
                <a:cs typeface="宋体"/>
              </a:rPr>
              <a:t>磋商</a:t>
            </a:r>
            <a:r>
              <a:rPr dirty="0" sz="2250" spc="-36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，</a:t>
            </a:r>
            <a:r>
              <a:rPr dirty="0" sz="2250" spc="-105">
                <a:solidFill>
                  <a:srgbClr val="0F0F0F"/>
                </a:solidFill>
                <a:latin typeface="宋体"/>
                <a:cs typeface="宋体"/>
              </a:rPr>
              <a:t>寻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求</a:t>
            </a:r>
            <a:r>
              <a:rPr dirty="0" sz="2250" spc="-509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解决的	途</a:t>
            </a:r>
            <a:r>
              <a:rPr dirty="0" sz="2250" spc="-55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径和</a:t>
            </a:r>
            <a:r>
              <a:rPr dirty="0" sz="2250" spc="-9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谋</a:t>
            </a:r>
            <a:r>
              <a:rPr dirty="0" sz="2250" spc="-45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求</a:t>
            </a:r>
            <a:r>
              <a:rPr dirty="0" sz="2250" spc="-62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达</a:t>
            </a:r>
            <a:r>
              <a:rPr dirty="0" sz="2250" spc="-48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成协</a:t>
            </a:r>
            <a:r>
              <a:rPr dirty="0" sz="2250" spc="2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议的</a:t>
            </a:r>
            <a:r>
              <a:rPr dirty="0" sz="2250" spc="-7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过</a:t>
            </a:r>
            <a:r>
              <a:rPr dirty="0" sz="2250" spc="-53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程</a:t>
            </a:r>
            <a:endParaRPr sz="2250">
              <a:latin typeface="宋体"/>
              <a:cs typeface="宋体"/>
            </a:endParaRPr>
          </a:p>
          <a:p>
            <a:pPr algn="just" marL="535940" marR="15240" indent="-535940">
              <a:lnSpc>
                <a:spcPct val="182400"/>
              </a:lnSpc>
              <a:spcBef>
                <a:spcPts val="500"/>
              </a:spcBef>
              <a:buClr>
                <a:srgbClr val="BD0103"/>
              </a:buClr>
              <a:buChar char="•"/>
              <a:tabLst>
                <a:tab pos="535940" algn="l"/>
              </a:tabLst>
            </a:pP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谈</a:t>
            </a:r>
            <a:r>
              <a:rPr dirty="0" sz="2250" spc="-45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判的</a:t>
            </a:r>
            <a:r>
              <a:rPr dirty="0" sz="2250" spc="14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共同</a:t>
            </a:r>
            <a:r>
              <a:rPr dirty="0" sz="2250" spc="-7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基</a:t>
            </a:r>
            <a:r>
              <a:rPr dirty="0" sz="2250" spc="-54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础是</a:t>
            </a:r>
            <a:r>
              <a:rPr dirty="0" sz="2250" spc="3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对需</a:t>
            </a:r>
            <a:r>
              <a:rPr dirty="0" sz="2250" spc="-8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要的</a:t>
            </a:r>
            <a:r>
              <a:rPr dirty="0" sz="2250" spc="14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满</a:t>
            </a:r>
            <a:r>
              <a:rPr dirty="0" sz="2250" spc="-58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足</a:t>
            </a:r>
            <a:r>
              <a:rPr dirty="0" sz="2250" spc="-52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。</a:t>
            </a:r>
            <a:r>
              <a:rPr dirty="0" sz="2250" spc="-56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为</a:t>
            </a:r>
            <a:r>
              <a:rPr dirty="0" sz="2250" spc="-53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此</a:t>
            </a:r>
            <a:r>
              <a:rPr dirty="0" sz="2250" spc="-42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，</a:t>
            </a:r>
            <a:r>
              <a:rPr dirty="0" sz="2250" spc="-100">
                <a:solidFill>
                  <a:srgbClr val="212121"/>
                </a:solidFill>
                <a:latin typeface="宋体"/>
                <a:cs typeface="宋体"/>
              </a:rPr>
              <a:t>双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方或</a:t>
            </a:r>
            <a:r>
              <a:rPr dirty="0" sz="2250" spc="3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多</a:t>
            </a:r>
            <a:r>
              <a:rPr dirty="0" sz="2250" spc="-54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方</a:t>
            </a:r>
            <a:r>
              <a:rPr dirty="0" sz="2250" spc="-53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在谈</a:t>
            </a:r>
            <a:r>
              <a:rPr dirty="0" sz="2250" spc="2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判中</a:t>
            </a:r>
            <a:r>
              <a:rPr dirty="0" sz="2250" spc="-7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要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进行</a:t>
            </a:r>
            <a:r>
              <a:rPr dirty="0" sz="2250" spc="-20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辩</a:t>
            </a:r>
            <a:r>
              <a:rPr dirty="0" sz="2250" spc="-35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论</a:t>
            </a:r>
            <a:r>
              <a:rPr dirty="0" sz="2250" spc="-409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，</a:t>
            </a:r>
            <a:r>
              <a:rPr dirty="0" sz="2250" spc="-90">
                <a:solidFill>
                  <a:srgbClr val="212121"/>
                </a:solidFill>
                <a:latin typeface="宋体"/>
                <a:cs typeface="宋体"/>
              </a:rPr>
              <a:t>谈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判的</a:t>
            </a:r>
            <a:r>
              <a:rPr dirty="0" sz="2250" spc="-7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过</a:t>
            </a:r>
            <a:r>
              <a:rPr dirty="0" sz="2250" spc="-53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程</a:t>
            </a:r>
            <a:r>
              <a:rPr dirty="0" sz="2250" spc="-44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往</a:t>
            </a:r>
            <a:r>
              <a:rPr dirty="0" sz="2250" spc="-55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往</a:t>
            </a:r>
            <a:r>
              <a:rPr dirty="0" sz="2250" spc="-55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在辩</a:t>
            </a:r>
            <a:r>
              <a:rPr dirty="0" sz="2250" spc="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论的</a:t>
            </a:r>
            <a:r>
              <a:rPr dirty="0" sz="2250" spc="-6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过</a:t>
            </a:r>
            <a:r>
              <a:rPr dirty="0" sz="2250" spc="-53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程</a:t>
            </a:r>
            <a:r>
              <a:rPr dirty="0" sz="2250" spc="-33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，</a:t>
            </a:r>
            <a:endParaRPr sz="2250">
              <a:latin typeface="宋体"/>
              <a:cs typeface="宋体"/>
            </a:endParaRPr>
          </a:p>
          <a:p>
            <a:pPr algn="just" marL="535305" marR="5715" indent="-522605">
              <a:lnSpc>
                <a:spcPct val="182400"/>
              </a:lnSpc>
              <a:spcBef>
                <a:spcPts val="605"/>
              </a:spcBef>
              <a:buClr>
                <a:srgbClr val="BD0103"/>
              </a:buClr>
              <a:buChar char="•"/>
              <a:tabLst>
                <a:tab pos="535940" algn="l"/>
              </a:tabLst>
            </a:pP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谈</a:t>
            </a:r>
            <a:r>
              <a:rPr dirty="0" sz="2250" spc="-45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判的</a:t>
            </a:r>
            <a:r>
              <a:rPr dirty="0" sz="2250" spc="-10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目的</a:t>
            </a:r>
            <a:r>
              <a:rPr dirty="0" sz="2250" spc="13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是</a:t>
            </a:r>
            <a:r>
              <a:rPr dirty="0" sz="2250" spc="-54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为了</a:t>
            </a:r>
            <a:r>
              <a:rPr dirty="0" sz="2250" spc="-3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达</a:t>
            </a:r>
            <a:r>
              <a:rPr dirty="0" sz="2250" spc="-47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成协</a:t>
            </a:r>
            <a:r>
              <a:rPr dirty="0" sz="2250" spc="3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议</a:t>
            </a:r>
            <a:r>
              <a:rPr dirty="0" sz="2250" spc="-409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，</a:t>
            </a:r>
            <a:r>
              <a:rPr dirty="0" sz="2250" spc="-100">
                <a:solidFill>
                  <a:srgbClr val="212121"/>
                </a:solidFill>
                <a:latin typeface="宋体"/>
                <a:cs typeface="宋体"/>
              </a:rPr>
              <a:t>因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此</a:t>
            </a:r>
            <a:r>
              <a:rPr dirty="0" sz="2250" spc="-53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双</a:t>
            </a:r>
            <a:r>
              <a:rPr dirty="0" sz="2250" spc="-55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方或</a:t>
            </a:r>
            <a:r>
              <a:rPr dirty="0" sz="2250" spc="3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多</a:t>
            </a:r>
            <a:r>
              <a:rPr dirty="0" sz="2250" spc="-55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方</a:t>
            </a:r>
            <a:r>
              <a:rPr dirty="0" sz="2250" spc="-53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在谈</a:t>
            </a:r>
            <a:r>
              <a:rPr dirty="0" sz="2250" spc="3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判中的</a:t>
            </a:r>
            <a:r>
              <a:rPr dirty="0" sz="2250" spc="-20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辩</a:t>
            </a:r>
            <a:r>
              <a:rPr dirty="0" sz="2250" spc="-45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论</a:t>
            </a:r>
            <a:r>
              <a:rPr dirty="0" sz="2250" spc="-565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是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为了</a:t>
            </a:r>
            <a:r>
              <a:rPr dirty="0" sz="2250" spc="6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缩小</a:t>
            </a:r>
            <a:r>
              <a:rPr dirty="0" sz="2250" spc="3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双</a:t>
            </a:r>
            <a:r>
              <a:rPr dirty="0" sz="2250" spc="-55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方</a:t>
            </a:r>
            <a:r>
              <a:rPr dirty="0" sz="2250" spc="-56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分</a:t>
            </a:r>
            <a:r>
              <a:rPr dirty="0" sz="2250" spc="-56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歧的</a:t>
            </a:r>
            <a:r>
              <a:rPr dirty="0" sz="2250" spc="19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210">
                <a:solidFill>
                  <a:srgbClr val="0F0F0F"/>
                </a:solidFill>
                <a:latin typeface="宋体"/>
                <a:cs typeface="宋体"/>
              </a:rPr>
              <a:t>距</a:t>
            </a:r>
            <a:r>
              <a:rPr dirty="0" sz="2250" spc="815">
                <a:solidFill>
                  <a:srgbClr val="0F0F0F"/>
                </a:solidFill>
                <a:latin typeface="宋体"/>
                <a:cs typeface="宋体"/>
              </a:rPr>
              <a:t>离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，</a:t>
            </a:r>
            <a:r>
              <a:rPr dirty="0" sz="2250" spc="-100">
                <a:solidFill>
                  <a:srgbClr val="0F0F0F"/>
                </a:solidFill>
                <a:latin typeface="宋体"/>
                <a:cs typeface="宋体"/>
              </a:rPr>
              <a:t>而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逐</a:t>
            </a:r>
            <a:r>
              <a:rPr dirty="0" sz="2250" spc="-56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步</a:t>
            </a:r>
            <a:r>
              <a:rPr dirty="0" sz="2250" spc="-51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达到统</a:t>
            </a:r>
            <a:r>
              <a:rPr dirty="0" sz="2250" spc="-23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一</a:t>
            </a:r>
            <a:r>
              <a:rPr dirty="0" sz="2250" spc="-29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785">
                <a:solidFill>
                  <a:srgbClr val="0F0F0F"/>
                </a:solidFill>
                <a:latin typeface="宋体"/>
                <a:cs typeface="宋体"/>
              </a:rPr>
              <a:t>，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谋</a:t>
            </a:r>
            <a:r>
              <a:rPr dirty="0" sz="2250" spc="-44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求</a:t>
            </a:r>
            <a:r>
              <a:rPr dirty="0" sz="2250" spc="-66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BD0103"/>
                </a:solidFill>
                <a:latin typeface="宋体"/>
                <a:cs typeface="宋体"/>
              </a:rPr>
              <a:t>一</a:t>
            </a:r>
            <a:r>
              <a:rPr dirty="0" sz="2250" spc="-515">
                <a:solidFill>
                  <a:srgbClr val="BD0103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致</a:t>
            </a:r>
            <a:r>
              <a:rPr dirty="0" sz="2250" spc="-32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，所以</a:t>
            </a:r>
            <a:r>
              <a:rPr dirty="0" sz="2250" spc="-270">
                <a:solidFill>
                  <a:srgbClr val="212121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212121"/>
                </a:solidFill>
                <a:latin typeface="宋体"/>
                <a:cs typeface="宋体"/>
              </a:rPr>
              <a:t>常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出</a:t>
            </a:r>
            <a:r>
              <a:rPr dirty="0" sz="2250" spc="-57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现</a:t>
            </a:r>
            <a:r>
              <a:rPr dirty="0" sz="2250" spc="-34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求同</a:t>
            </a:r>
            <a:r>
              <a:rPr dirty="0" sz="2250" spc="-40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存</a:t>
            </a:r>
            <a:r>
              <a:rPr dirty="0" sz="2250" spc="-58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A11C1F"/>
                </a:solidFill>
                <a:latin typeface="宋体"/>
                <a:cs typeface="宋体"/>
              </a:rPr>
              <a:t>异</a:t>
            </a:r>
            <a:r>
              <a:rPr dirty="0" sz="2250" spc="-705">
                <a:solidFill>
                  <a:srgbClr val="A11C1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的</a:t>
            </a:r>
            <a:r>
              <a:rPr dirty="0" sz="2250" spc="-37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情</a:t>
            </a:r>
            <a:r>
              <a:rPr dirty="0" sz="2250" spc="-56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况</a:t>
            </a:r>
            <a:r>
              <a:rPr dirty="0" sz="2250" spc="-54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250" spc="-425">
                <a:solidFill>
                  <a:srgbClr val="0F0F0F"/>
                </a:solidFill>
                <a:latin typeface="宋体"/>
                <a:cs typeface="宋体"/>
              </a:rPr>
              <a:t>。</a:t>
            </a:r>
            <a:endParaRPr sz="225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006" y="7000413"/>
            <a:ext cx="9294495" cy="16084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48005" indent="-535305">
              <a:lnSpc>
                <a:spcPct val="100000"/>
              </a:lnSpc>
              <a:spcBef>
                <a:spcPts val="110"/>
              </a:spcBef>
              <a:buChar char="•"/>
              <a:tabLst>
                <a:tab pos="548005" algn="l"/>
                <a:tab pos="548640" algn="l"/>
              </a:tabLst>
            </a:pPr>
            <a:r>
              <a:rPr dirty="0" sz="2250" spc="120">
                <a:solidFill>
                  <a:srgbClr val="0F0F0F"/>
                </a:solidFill>
                <a:latin typeface="宋体"/>
                <a:cs typeface="宋体"/>
              </a:rPr>
              <a:t>对千一个谈判者来讲，在谈判中既垂讲究科学性又垂讲究技巧性。</a:t>
            </a:r>
            <a:endParaRPr sz="2250">
              <a:latin typeface="宋体"/>
              <a:cs typeface="宋体"/>
            </a:endParaRPr>
          </a:p>
          <a:p>
            <a:pPr marL="722630" marR="432434">
              <a:lnSpc>
                <a:spcPts val="4920"/>
              </a:lnSpc>
              <a:spcBef>
                <a:spcPts val="434"/>
              </a:spcBef>
            </a:pPr>
            <a:r>
              <a:rPr dirty="0" sz="2250" spc="114">
                <a:solidFill>
                  <a:srgbClr val="212121"/>
                </a:solidFill>
                <a:latin typeface="宋体"/>
                <a:cs typeface="宋体"/>
              </a:rPr>
              <a:t>“科学”是指导性思维，指导谈判者做出正确的谈判策略，而  </a:t>
            </a:r>
            <a:r>
              <a:rPr dirty="0" sz="2250" spc="5">
                <a:solidFill>
                  <a:srgbClr val="212121"/>
                </a:solidFill>
                <a:latin typeface="宋体"/>
                <a:cs typeface="宋体"/>
              </a:rPr>
              <a:t>”技巧”是实现谈判策略的必备因素。</a:t>
            </a:r>
            <a:endParaRPr sz="2250">
              <a:latin typeface="宋体"/>
              <a:cs typeface="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73308" y="2491971"/>
            <a:ext cx="204470" cy="548640"/>
          </a:xfrm>
          <a:custGeom>
            <a:avLst/>
            <a:gdLst/>
            <a:ahLst/>
            <a:cxnLst/>
            <a:rect l="l" t="t" r="r" b="b"/>
            <a:pathLst>
              <a:path w="204470" h="548639">
                <a:moveTo>
                  <a:pt x="0" y="0"/>
                </a:moveTo>
                <a:lnTo>
                  <a:pt x="203952" y="0"/>
                </a:lnTo>
                <a:lnTo>
                  <a:pt x="203952" y="548466"/>
                </a:lnTo>
                <a:lnTo>
                  <a:pt x="0" y="548466"/>
                </a:lnTo>
                <a:lnTo>
                  <a:pt x="0" y="0"/>
                </a:lnTo>
                <a:close/>
              </a:path>
            </a:pathLst>
          </a:custGeom>
          <a:solidFill>
            <a:srgbClr val="D824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753455" y="2652151"/>
            <a:ext cx="343535" cy="300355"/>
          </a:xfrm>
          <a:custGeom>
            <a:avLst/>
            <a:gdLst/>
            <a:ahLst/>
            <a:cxnLst/>
            <a:rect l="l" t="t" r="r" b="b"/>
            <a:pathLst>
              <a:path w="343534" h="300355">
                <a:moveTo>
                  <a:pt x="0" y="0"/>
                </a:moveTo>
                <a:lnTo>
                  <a:pt x="343485" y="0"/>
                </a:lnTo>
                <a:lnTo>
                  <a:pt x="343485" y="299923"/>
                </a:lnTo>
                <a:lnTo>
                  <a:pt x="0" y="299923"/>
                </a:lnTo>
                <a:lnTo>
                  <a:pt x="0" y="0"/>
                </a:lnTo>
                <a:close/>
              </a:path>
            </a:pathLst>
          </a:custGeom>
          <a:solidFill>
            <a:srgbClr val="D824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573305" y="2495173"/>
            <a:ext cx="636270" cy="50800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3150" spc="-865">
                <a:solidFill>
                  <a:srgbClr val="F9E1D8"/>
                </a:solidFill>
              </a:rPr>
              <a:t>w</a:t>
            </a:r>
            <a:r>
              <a:rPr dirty="0" sz="2350" spc="-605">
                <a:solidFill>
                  <a:srgbClr val="F9E1D8"/>
                </a:solidFill>
                <a:latin typeface="宋体"/>
                <a:cs typeface="宋体"/>
              </a:rPr>
              <a:t>、个</a:t>
            </a:r>
            <a:endParaRPr sz="2350">
              <a:latin typeface="宋体"/>
              <a:cs typeface="宋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17606" y="2867715"/>
            <a:ext cx="357505" cy="574675"/>
          </a:xfrm>
          <a:custGeom>
            <a:avLst/>
            <a:gdLst/>
            <a:ahLst/>
            <a:cxnLst/>
            <a:rect l="l" t="t" r="r" b="b"/>
            <a:pathLst>
              <a:path w="357504" h="574675">
                <a:moveTo>
                  <a:pt x="0" y="0"/>
                </a:moveTo>
                <a:lnTo>
                  <a:pt x="356917" y="0"/>
                </a:lnTo>
                <a:lnTo>
                  <a:pt x="356917" y="574583"/>
                </a:lnTo>
                <a:lnTo>
                  <a:pt x="0" y="574583"/>
                </a:lnTo>
                <a:lnTo>
                  <a:pt x="0" y="0"/>
                </a:lnTo>
                <a:close/>
              </a:path>
            </a:pathLst>
          </a:custGeom>
          <a:solidFill>
            <a:srgbClr val="D824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71995" y="2867715"/>
            <a:ext cx="0" cy="574675"/>
          </a:xfrm>
          <a:custGeom>
            <a:avLst/>
            <a:gdLst/>
            <a:ahLst/>
            <a:cxnLst/>
            <a:rect l="l" t="t" r="r" b="b"/>
            <a:pathLst>
              <a:path w="0" h="574675">
                <a:moveTo>
                  <a:pt x="0" y="0"/>
                </a:moveTo>
                <a:lnTo>
                  <a:pt x="0" y="574583"/>
                </a:lnTo>
              </a:path>
            </a:pathLst>
          </a:custGeom>
          <a:ln w="39794">
            <a:solidFill>
              <a:srgbClr val="9E13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797433" y="2952075"/>
            <a:ext cx="377190" cy="490220"/>
          </a:xfrm>
          <a:prstGeom prst="rect">
            <a:avLst/>
          </a:prstGeom>
          <a:solidFill>
            <a:srgbClr val="D8240C"/>
          </a:solidFill>
        </p:spPr>
        <p:txBody>
          <a:bodyPr wrap="square" lIns="0" tIns="0" rIns="0" bIns="0" rtlCol="0" vert="horz">
            <a:spAutoFit/>
          </a:bodyPr>
          <a:lstStyle/>
          <a:p>
            <a:pPr marL="19685">
              <a:lnSpc>
                <a:spcPts val="3445"/>
              </a:lnSpc>
            </a:pPr>
            <a:r>
              <a:rPr dirty="0" sz="3300" spc="-490">
                <a:solidFill>
                  <a:srgbClr val="F6B1A3"/>
                </a:solidFill>
                <a:latin typeface="Arial"/>
                <a:cs typeface="Arial"/>
              </a:rPr>
              <a:t>J1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26225" y="2871673"/>
            <a:ext cx="281940" cy="530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300" spc="-1040">
                <a:solidFill>
                  <a:srgbClr val="F9E1D8"/>
                </a:solidFill>
                <a:latin typeface="Arial"/>
                <a:cs typeface="Arial"/>
              </a:rPr>
              <a:t>=</a:t>
            </a:r>
            <a:r>
              <a:rPr dirty="0" sz="3300" spc="25">
                <a:solidFill>
                  <a:srgbClr val="F6B1A3"/>
                </a:solidFill>
                <a:latin typeface="Arial"/>
                <a:cs typeface="Arial"/>
              </a:rPr>
              <a:t>·</a:t>
            </a:r>
            <a:endParaRPr sz="3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96127" y="9763114"/>
            <a:ext cx="344170" cy="452755"/>
          </a:xfrm>
          <a:custGeom>
            <a:avLst/>
            <a:gdLst/>
            <a:ahLst/>
            <a:cxnLst/>
            <a:rect l="l" t="t" r="r" b="b"/>
            <a:pathLst>
              <a:path w="344170" h="452754">
                <a:moveTo>
                  <a:pt x="0" y="0"/>
                </a:moveTo>
                <a:lnTo>
                  <a:pt x="344170" y="0"/>
                </a:lnTo>
                <a:lnTo>
                  <a:pt x="344170" y="452702"/>
                </a:lnTo>
                <a:lnTo>
                  <a:pt x="0" y="452702"/>
                </a:lnTo>
                <a:lnTo>
                  <a:pt x="0" y="0"/>
                </a:lnTo>
                <a:close/>
              </a:path>
            </a:pathLst>
          </a:custGeom>
          <a:solidFill>
            <a:srgbClr val="01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983423" y="9763540"/>
            <a:ext cx="43116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145">
                <a:solidFill>
                  <a:srgbClr val="D3F4D1"/>
                </a:solidFill>
                <a:latin typeface="Arial"/>
                <a:cs typeface="Arial"/>
              </a:rPr>
              <a:t>19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3991" y="918915"/>
            <a:ext cx="841304" cy="79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2767" y="893390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6600" y="867864"/>
            <a:ext cx="3365218" cy="842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71043" y="2795097"/>
            <a:ext cx="78009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105">
                <a:solidFill>
                  <a:srgbClr val="010101"/>
                </a:solidFill>
                <a:latin typeface="宋体"/>
                <a:cs typeface="宋体"/>
              </a:rPr>
              <a:t>一、合同与商务有什么区别？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31789" y="2673852"/>
            <a:ext cx="4321810" cy="8756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16654" algn="l"/>
              </a:tabLst>
            </a:pPr>
            <a:r>
              <a:rPr dirty="0" sz="4600" spc="-630">
                <a:solidFill>
                  <a:srgbClr val="010101"/>
                </a:solidFill>
                <a:latin typeface="宋体"/>
                <a:cs typeface="宋体"/>
              </a:rPr>
              <a:t>【基本概念】	</a:t>
            </a:r>
            <a:r>
              <a:rPr dirty="0" sz="5550" spc="-105">
                <a:solidFill>
                  <a:srgbClr val="0E3807"/>
                </a:solidFill>
              </a:rPr>
              <a:t>I</a:t>
            </a:r>
            <a:r>
              <a:rPr dirty="0" sz="5550" spc="-795">
                <a:solidFill>
                  <a:srgbClr val="0E3807"/>
                </a:solidFill>
              </a:rPr>
              <a:t> </a:t>
            </a:r>
            <a:r>
              <a:rPr dirty="0" sz="2900" spc="-515">
                <a:solidFill>
                  <a:srgbClr val="0E3807"/>
                </a:solidFill>
                <a:latin typeface="宋体"/>
                <a:cs typeface="宋体"/>
              </a:rPr>
              <a:t>目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300" y="4026699"/>
            <a:ext cx="7815580" cy="768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850" spc="260">
                <a:solidFill>
                  <a:srgbClr val="010101"/>
                </a:solidFill>
                <a:latin typeface="宋体"/>
                <a:cs typeface="宋体"/>
              </a:rPr>
              <a:t>二工程争议为何在所难免？</a:t>
            </a:r>
            <a:endParaRPr sz="48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9175" y="4026699"/>
            <a:ext cx="3067685" cy="768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850" spc="-860">
                <a:solidFill>
                  <a:srgbClr val="010101"/>
                </a:solidFill>
                <a:latin typeface="宋体"/>
                <a:cs typeface="宋体"/>
              </a:rPr>
              <a:t>【争议原因】</a:t>
            </a:r>
            <a:endParaRPr sz="48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3667" y="3229030"/>
            <a:ext cx="607060" cy="1128395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245745">
              <a:lnSpc>
                <a:spcPts val="969"/>
              </a:lnSpc>
              <a:spcBef>
                <a:spcPts val="1315"/>
              </a:spcBef>
            </a:pPr>
            <a:r>
              <a:rPr dirty="0" sz="2600" spc="-465">
                <a:solidFill>
                  <a:srgbClr val="0E3807"/>
                </a:solidFill>
                <a:latin typeface="宋体"/>
                <a:cs typeface="宋体"/>
              </a:rPr>
              <a:t>录</a:t>
            </a:r>
            <a:endParaRPr sz="2600">
              <a:latin typeface="宋体"/>
              <a:cs typeface="宋体"/>
            </a:endParaRPr>
          </a:p>
          <a:p>
            <a:pPr marL="12700">
              <a:lnSpc>
                <a:spcPts val="6490"/>
              </a:lnSpc>
            </a:pPr>
            <a:r>
              <a:rPr dirty="0" baseline="-30092" sz="10800" spc="-4042">
                <a:solidFill>
                  <a:srgbClr val="0E3807"/>
                </a:solidFill>
                <a:latin typeface="Times New Roman"/>
                <a:cs typeface="Times New Roman"/>
              </a:rPr>
              <a:t>E</a:t>
            </a:r>
            <a:r>
              <a:rPr dirty="0" sz="2600" spc="270">
                <a:solidFill>
                  <a:srgbClr val="0E3807"/>
                </a:solidFill>
                <a:latin typeface="宋体"/>
                <a:cs typeface="宋体"/>
              </a:rPr>
              <a:t>纲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205" y="5283826"/>
            <a:ext cx="78009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105">
                <a:solidFill>
                  <a:srgbClr val="010101"/>
                </a:solidFill>
                <a:latin typeface="宋体"/>
                <a:cs typeface="宋体"/>
              </a:rPr>
              <a:t>三、要掌握的商务谈判技巧？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1789" y="5283826"/>
            <a:ext cx="30511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630">
                <a:solidFill>
                  <a:srgbClr val="010101"/>
                </a:solidFill>
                <a:latin typeface="宋体"/>
                <a:cs typeface="宋体"/>
              </a:rPr>
              <a:t>【商务谈判】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475" y="6534573"/>
            <a:ext cx="78009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105">
                <a:solidFill>
                  <a:srgbClr val="010101"/>
                </a:solidFill>
                <a:latin typeface="宋体"/>
                <a:cs typeface="宋体"/>
              </a:rPr>
              <a:t>四、索赔的依据与取胜要诀？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1789" y="6534573"/>
            <a:ext cx="30511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630">
                <a:solidFill>
                  <a:srgbClr val="010101"/>
                </a:solidFill>
                <a:latin typeface="宋体"/>
                <a:cs typeface="宋体"/>
              </a:rPr>
              <a:t>【合同索赔】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03488" y="9695295"/>
            <a:ext cx="379095" cy="376555"/>
          </a:xfrm>
          <a:custGeom>
            <a:avLst/>
            <a:gdLst/>
            <a:ahLst/>
            <a:cxnLst/>
            <a:rect l="l" t="t" r="r" b="b"/>
            <a:pathLst>
              <a:path w="379095" h="376554">
                <a:moveTo>
                  <a:pt x="0" y="0"/>
                </a:moveTo>
                <a:lnTo>
                  <a:pt x="378975" y="0"/>
                </a:lnTo>
                <a:lnTo>
                  <a:pt x="378975" y="376500"/>
                </a:lnTo>
                <a:lnTo>
                  <a:pt x="0" y="376500"/>
                </a:lnTo>
                <a:lnTo>
                  <a:pt x="0" y="0"/>
                </a:lnTo>
                <a:close/>
              </a:path>
            </a:pathLst>
          </a:custGeom>
          <a:solidFill>
            <a:srgbClr val="01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088520" y="9672621"/>
            <a:ext cx="213995" cy="40195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40000"/>
              </a:lnSpc>
            </a:pPr>
            <a:r>
              <a:rPr dirty="0" sz="2950">
                <a:solidFill>
                  <a:srgbClr val="D3F4D1"/>
                </a:solidFill>
                <a:latin typeface="宋体"/>
                <a:cs typeface="宋体"/>
              </a:rPr>
              <a:t>2</a:t>
            </a:r>
            <a:endParaRPr sz="29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6086" y="855101"/>
            <a:ext cx="7571740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51088" y="2335576"/>
            <a:ext cx="4652669" cy="578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8656" y="2348339"/>
            <a:ext cx="4716780" cy="0"/>
          </a:xfrm>
          <a:custGeom>
            <a:avLst/>
            <a:gdLst/>
            <a:ahLst/>
            <a:cxnLst/>
            <a:rect l="l" t="t" r="r" b="b"/>
            <a:pathLst>
              <a:path w="4716780" h="0">
                <a:moveTo>
                  <a:pt x="0" y="0"/>
                </a:moveTo>
                <a:lnTo>
                  <a:pt x="4716404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4863" y="3739474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79" h="0">
                <a:moveTo>
                  <a:pt x="0" y="0"/>
                </a:moveTo>
                <a:lnTo>
                  <a:pt x="1300198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8656" y="3739474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80" h="0">
                <a:moveTo>
                  <a:pt x="0" y="0"/>
                </a:moveTo>
                <a:lnTo>
                  <a:pt x="1300198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94863" y="4543525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79" h="0">
                <a:moveTo>
                  <a:pt x="0" y="0"/>
                </a:moveTo>
                <a:lnTo>
                  <a:pt x="1300198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78656" y="4543525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80" h="0">
                <a:moveTo>
                  <a:pt x="0" y="0"/>
                </a:moveTo>
                <a:lnTo>
                  <a:pt x="1300198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47827" y="5360339"/>
            <a:ext cx="1147445" cy="0"/>
          </a:xfrm>
          <a:custGeom>
            <a:avLst/>
            <a:gdLst/>
            <a:ahLst/>
            <a:cxnLst/>
            <a:rect l="l" t="t" r="r" b="b"/>
            <a:pathLst>
              <a:path w="1147445" h="0">
                <a:moveTo>
                  <a:pt x="0" y="0"/>
                </a:moveTo>
                <a:lnTo>
                  <a:pt x="114723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8656" y="5360339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 h="0">
                <a:moveTo>
                  <a:pt x="0" y="0"/>
                </a:moveTo>
                <a:lnTo>
                  <a:pt x="1121739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53558" y="7045017"/>
            <a:ext cx="2141855" cy="0"/>
          </a:xfrm>
          <a:custGeom>
            <a:avLst/>
            <a:gdLst/>
            <a:ahLst/>
            <a:cxnLst/>
            <a:rect l="l" t="t" r="r" b="b"/>
            <a:pathLst>
              <a:path w="2141854" h="0">
                <a:moveTo>
                  <a:pt x="0" y="0"/>
                </a:moveTo>
                <a:lnTo>
                  <a:pt x="2141502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78656" y="7045017"/>
            <a:ext cx="2282190" cy="0"/>
          </a:xfrm>
          <a:custGeom>
            <a:avLst/>
            <a:gdLst/>
            <a:ahLst/>
            <a:cxnLst/>
            <a:rect l="l" t="t" r="r" b="b"/>
            <a:pathLst>
              <a:path w="2282190" h="0">
                <a:moveTo>
                  <a:pt x="0" y="0"/>
                </a:moveTo>
                <a:lnTo>
                  <a:pt x="228172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14921" y="7325797"/>
            <a:ext cx="4818380" cy="0"/>
          </a:xfrm>
          <a:custGeom>
            <a:avLst/>
            <a:gdLst/>
            <a:ahLst/>
            <a:cxnLst/>
            <a:rect l="l" t="t" r="r" b="b"/>
            <a:pathLst>
              <a:path w="4818380" h="0">
                <a:moveTo>
                  <a:pt x="0" y="0"/>
                </a:moveTo>
                <a:lnTo>
                  <a:pt x="4818381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69567" y="7734203"/>
            <a:ext cx="1045844" cy="0"/>
          </a:xfrm>
          <a:custGeom>
            <a:avLst/>
            <a:gdLst/>
            <a:ahLst/>
            <a:cxnLst/>
            <a:rect l="l" t="t" r="r" b="b"/>
            <a:pathLst>
              <a:path w="1045845" h="0">
                <a:moveTo>
                  <a:pt x="0" y="0"/>
                </a:moveTo>
                <a:lnTo>
                  <a:pt x="1045257" y="0"/>
                </a:lnTo>
              </a:path>
            </a:pathLst>
          </a:custGeom>
          <a:ln w="51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02174" y="8142610"/>
            <a:ext cx="4818380" cy="0"/>
          </a:xfrm>
          <a:custGeom>
            <a:avLst/>
            <a:gdLst/>
            <a:ahLst/>
            <a:cxnLst/>
            <a:rect l="l" t="t" r="r" b="b"/>
            <a:pathLst>
              <a:path w="4818380" h="0">
                <a:moveTo>
                  <a:pt x="0" y="0"/>
                </a:moveTo>
                <a:lnTo>
                  <a:pt x="4818381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94902" y="746682"/>
            <a:ext cx="1779270" cy="10287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50" spc="350">
                <a:latin typeface="宋体"/>
                <a:cs typeface="宋体"/>
              </a:rPr>
              <a:t>制定</a:t>
            </a:r>
            <a:endParaRPr sz="655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9044" y="2386691"/>
            <a:ext cx="3128010" cy="12915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2600" spc="110">
                <a:solidFill>
                  <a:srgbClr val="080E1A"/>
                </a:solidFill>
                <a:latin typeface="宋体"/>
                <a:cs typeface="宋体"/>
              </a:rPr>
              <a:t>了解影响谈判的因素</a:t>
            </a:r>
            <a:endParaRPr sz="2600">
              <a:latin typeface="宋体"/>
              <a:cs typeface="宋体"/>
            </a:endParaRPr>
          </a:p>
          <a:p>
            <a:pPr algn="ctr" marR="54610">
              <a:lnSpc>
                <a:spcPct val="100000"/>
              </a:lnSpc>
              <a:spcBef>
                <a:spcPts val="45"/>
              </a:spcBef>
            </a:pPr>
            <a:r>
              <a:rPr dirty="0" sz="2550" spc="110">
                <a:solidFill>
                  <a:srgbClr val="7E9AC3"/>
                </a:solidFill>
                <a:latin typeface="宋体"/>
                <a:cs typeface="宋体"/>
              </a:rPr>
              <a:t>寸</a:t>
            </a:r>
            <a:endParaRPr sz="2550">
              <a:latin typeface="宋体"/>
              <a:cs typeface="宋体"/>
            </a:endParaRPr>
          </a:p>
          <a:p>
            <a:pPr algn="ctr" marL="52069">
              <a:lnSpc>
                <a:spcPct val="100000"/>
              </a:lnSpc>
              <a:spcBef>
                <a:spcPts val="610"/>
              </a:spcBef>
            </a:pPr>
            <a:r>
              <a:rPr dirty="0" sz="2600" spc="140">
                <a:solidFill>
                  <a:srgbClr val="080E1A"/>
                </a:solidFill>
                <a:latin typeface="宋体"/>
                <a:cs typeface="宋体"/>
              </a:rPr>
              <a:t>寻找关键问题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10767" y="2405834"/>
            <a:ext cx="1590040" cy="944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ctr">
              <a:lnSpc>
                <a:spcPts val="3429"/>
              </a:lnSpc>
              <a:spcBef>
                <a:spcPts val="115"/>
              </a:spcBef>
            </a:pPr>
            <a:r>
              <a:rPr dirty="0" sz="2950" spc="125">
                <a:solidFill>
                  <a:srgbClr val="213B5D"/>
                </a:solidFill>
                <a:latin typeface="宋体"/>
                <a:cs typeface="宋体"/>
              </a:rPr>
              <a:t>开局阶段</a:t>
            </a:r>
            <a:endParaRPr sz="2950">
              <a:latin typeface="宋体"/>
              <a:cs typeface="宋体"/>
            </a:endParaRPr>
          </a:p>
          <a:p>
            <a:pPr algn="ctr">
              <a:lnSpc>
                <a:spcPts val="3790"/>
              </a:lnSpc>
            </a:pPr>
            <a:r>
              <a:rPr dirty="0" sz="3250" spc="-120">
                <a:solidFill>
                  <a:srgbClr val="213B5D"/>
                </a:solidFill>
                <a:latin typeface="宋体"/>
                <a:cs typeface="宋体"/>
              </a:rPr>
              <a:t>的策略</a:t>
            </a:r>
            <a:endParaRPr sz="325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52190" y="3613286"/>
            <a:ext cx="3128010" cy="434086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61594">
              <a:lnSpc>
                <a:spcPct val="100000"/>
              </a:lnSpc>
              <a:spcBef>
                <a:spcPts val="500"/>
              </a:spcBef>
            </a:pPr>
            <a:r>
              <a:rPr dirty="0" sz="2300" spc="-365">
                <a:solidFill>
                  <a:srgbClr val="7E9AC3"/>
                </a:solidFill>
                <a:latin typeface="宋体"/>
                <a:cs typeface="宋体"/>
              </a:rPr>
              <a:t>丈夕</a:t>
            </a:r>
            <a:endParaRPr sz="2300">
              <a:latin typeface="宋体"/>
              <a:cs typeface="宋体"/>
            </a:endParaRPr>
          </a:p>
          <a:p>
            <a:pPr algn="ctr" marL="38735">
              <a:lnSpc>
                <a:spcPct val="100000"/>
              </a:lnSpc>
              <a:spcBef>
                <a:spcPts val="459"/>
              </a:spcBef>
            </a:pPr>
            <a:r>
              <a:rPr dirty="0" sz="2600" spc="140">
                <a:solidFill>
                  <a:srgbClr val="080E1A"/>
                </a:solidFill>
                <a:latin typeface="宋体"/>
                <a:cs typeface="宋体"/>
              </a:rPr>
              <a:t>确定具体目标</a:t>
            </a:r>
            <a:endParaRPr sz="2600">
              <a:latin typeface="宋体"/>
              <a:cs typeface="宋体"/>
            </a:endParaRPr>
          </a:p>
          <a:p>
            <a:pPr algn="ctr" marL="61594">
              <a:lnSpc>
                <a:spcPct val="100000"/>
              </a:lnSpc>
              <a:spcBef>
                <a:spcPts val="95"/>
              </a:spcBef>
            </a:pPr>
            <a:r>
              <a:rPr dirty="0" sz="2300" spc="-365">
                <a:solidFill>
                  <a:srgbClr val="7E9AC3"/>
                </a:solidFill>
                <a:latin typeface="宋体"/>
                <a:cs typeface="宋体"/>
              </a:rPr>
              <a:t>丈夕</a:t>
            </a:r>
            <a:endParaRPr sz="23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2600" spc="110">
                <a:solidFill>
                  <a:srgbClr val="080E1A"/>
                </a:solidFill>
                <a:latin typeface="宋体"/>
                <a:cs typeface="宋体"/>
              </a:rPr>
              <a:t>形成假设性方法</a:t>
            </a:r>
            <a:endParaRPr sz="2600">
              <a:latin typeface="宋体"/>
              <a:cs typeface="宋体"/>
            </a:endParaRPr>
          </a:p>
          <a:p>
            <a:pPr algn="ctr" marR="73660">
              <a:lnSpc>
                <a:spcPct val="100000"/>
              </a:lnSpc>
              <a:spcBef>
                <a:spcPts val="45"/>
              </a:spcBef>
            </a:pPr>
            <a:r>
              <a:rPr dirty="0" sz="2550" spc="110">
                <a:solidFill>
                  <a:srgbClr val="7E9AC3"/>
                </a:solidFill>
                <a:latin typeface="宋体"/>
                <a:cs typeface="宋体"/>
              </a:rPr>
              <a:t>吵</a:t>
            </a:r>
            <a:endParaRPr sz="255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dirty="0" sz="2600" spc="85">
                <a:solidFill>
                  <a:srgbClr val="080E1A"/>
                </a:solidFill>
                <a:latin typeface="宋体"/>
                <a:cs typeface="宋体"/>
              </a:rPr>
              <a:t>深度分析假设方法</a:t>
            </a:r>
            <a:endParaRPr sz="2600">
              <a:latin typeface="宋体"/>
              <a:cs typeface="宋体"/>
            </a:endParaRPr>
          </a:p>
          <a:p>
            <a:pPr algn="ctr" marL="61594">
              <a:lnSpc>
                <a:spcPct val="100000"/>
              </a:lnSpc>
              <a:spcBef>
                <a:spcPts val="95"/>
              </a:spcBef>
            </a:pPr>
            <a:r>
              <a:rPr dirty="0" sz="2300" spc="-365">
                <a:solidFill>
                  <a:srgbClr val="7E9AC3"/>
                </a:solidFill>
                <a:latin typeface="宋体"/>
                <a:cs typeface="宋体"/>
              </a:rPr>
              <a:t>丈夕</a:t>
            </a:r>
            <a:endParaRPr sz="23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2600" spc="110">
                <a:solidFill>
                  <a:srgbClr val="080E1A"/>
                </a:solidFill>
                <a:latin typeface="宋体"/>
                <a:cs typeface="宋体"/>
              </a:rPr>
              <a:t>形成具体的谈判策略</a:t>
            </a:r>
            <a:endParaRPr sz="26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algn="ctr" marL="19685">
              <a:lnSpc>
                <a:spcPct val="100000"/>
              </a:lnSpc>
            </a:pPr>
            <a:r>
              <a:rPr dirty="0" sz="2600" spc="110">
                <a:solidFill>
                  <a:srgbClr val="080E1A"/>
                </a:solidFill>
                <a:latin typeface="宋体"/>
                <a:cs typeface="宋体"/>
              </a:rPr>
              <a:t>拟定行动计划草案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8082" y="880626"/>
            <a:ext cx="5850889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7351" y="2807797"/>
            <a:ext cx="3365218" cy="1761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9328" y="6662138"/>
            <a:ext cx="3390712" cy="1761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546511"/>
            <a:ext cx="13716000" cy="740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2768" y="2118610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02768" y="5475203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02768" y="6049525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02768" y="9380594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71298" y="689250"/>
            <a:ext cx="1887855" cy="10826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95">
                <a:solidFill>
                  <a:srgbClr val="016403"/>
                </a:solidFill>
              </a:rPr>
              <a:t>(1/2</a:t>
            </a:r>
            <a:r>
              <a:rPr dirty="0" sz="6900" spc="75">
                <a:solidFill>
                  <a:srgbClr val="016403"/>
                </a:solidFill>
              </a:rPr>
              <a:t>)</a:t>
            </a:r>
            <a:endParaRPr sz="6900"/>
          </a:p>
        </p:txBody>
      </p:sp>
      <p:sp>
        <p:nvSpPr>
          <p:cNvPr id="12" name="object 12"/>
          <p:cNvSpPr txBox="1"/>
          <p:nvPr/>
        </p:nvSpPr>
        <p:spPr>
          <a:xfrm>
            <a:off x="7618344" y="2833385"/>
            <a:ext cx="476377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30">
                <a:solidFill>
                  <a:srgbClr val="0F1623"/>
                </a:solidFill>
                <a:latin typeface="宋体"/>
                <a:cs typeface="宋体"/>
              </a:rPr>
              <a:t>交接近的双方，过去没有商务往来，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7256" y="2756809"/>
            <a:ext cx="3331845" cy="11925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429385">
              <a:lnSpc>
                <a:spcPts val="2000"/>
              </a:lnSpc>
              <a:spcBef>
                <a:spcPts val="115"/>
              </a:spcBef>
            </a:pPr>
            <a:r>
              <a:rPr dirty="0" sz="2300" spc="75">
                <a:solidFill>
                  <a:srgbClr val="01030A"/>
                </a:solidFill>
                <a:latin typeface="宋体"/>
                <a:cs typeface="宋体"/>
              </a:rPr>
              <a:t>适</a:t>
            </a:r>
            <a:r>
              <a:rPr dirty="0" sz="2300" spc="-475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240">
                <a:solidFill>
                  <a:srgbClr val="01030A"/>
                </a:solidFill>
                <a:latin typeface="宋体"/>
                <a:cs typeface="宋体"/>
              </a:rPr>
              <a:t>用</a:t>
            </a:r>
            <a:r>
              <a:rPr dirty="0" sz="2300" spc="75">
                <a:solidFill>
                  <a:srgbClr val="01030A"/>
                </a:solidFill>
                <a:latin typeface="宋体"/>
                <a:cs typeface="宋体"/>
              </a:rPr>
              <a:t>：</a:t>
            </a:r>
            <a:r>
              <a:rPr dirty="0" sz="2300" spc="-240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220">
                <a:solidFill>
                  <a:srgbClr val="0F1623"/>
                </a:solidFill>
                <a:latin typeface="宋体"/>
                <a:cs typeface="宋体"/>
              </a:rPr>
              <a:t>实</a:t>
            </a:r>
            <a:r>
              <a:rPr dirty="0" sz="2300" spc="185">
                <a:solidFill>
                  <a:srgbClr val="0F1623"/>
                </a:solidFill>
                <a:latin typeface="宋体"/>
                <a:cs typeface="宋体"/>
              </a:rPr>
              <a:t>力</a:t>
            </a:r>
            <a:r>
              <a:rPr dirty="0" sz="2900" spc="75">
                <a:solidFill>
                  <a:srgbClr val="0F1623"/>
                </a:solidFill>
                <a:latin typeface="Arial"/>
                <a:cs typeface="Arial"/>
              </a:rPr>
              <a:t>t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7159"/>
              </a:lnSpc>
              <a:tabLst>
                <a:tab pos="1428115" algn="l"/>
              </a:tabLst>
            </a:pPr>
            <a:r>
              <a:rPr dirty="0" sz="7200" spc="95">
                <a:solidFill>
                  <a:srgbClr val="8E80A1"/>
                </a:solidFill>
                <a:latin typeface="宋体"/>
                <a:cs typeface="宋体"/>
              </a:rPr>
              <a:t>二</a:t>
            </a:r>
            <a:r>
              <a:rPr dirty="0" sz="7200" spc="-1165">
                <a:solidFill>
                  <a:srgbClr val="8E80A1"/>
                </a:solidFill>
                <a:latin typeface="宋体"/>
                <a:cs typeface="宋体"/>
              </a:rPr>
              <a:t> </a:t>
            </a:r>
            <a:r>
              <a:rPr dirty="0" sz="950" spc="-295">
                <a:solidFill>
                  <a:srgbClr val="779CC8"/>
                </a:solidFill>
                <a:latin typeface="Arial"/>
                <a:cs typeface="Arial"/>
              </a:rPr>
              <a:t>1	</a:t>
            </a:r>
            <a:r>
              <a:rPr dirty="0" sz="2300" spc="-1285">
                <a:solidFill>
                  <a:srgbClr val="0F1623"/>
                </a:solidFill>
                <a:latin typeface="宋体"/>
                <a:cs typeface="宋体"/>
              </a:rPr>
              <a:t>第</a:t>
            </a:r>
            <a:r>
              <a:rPr dirty="0" sz="2300" spc="18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1285">
                <a:solidFill>
                  <a:srgbClr val="01030A"/>
                </a:solidFill>
                <a:latin typeface="宋体"/>
                <a:cs typeface="宋体"/>
              </a:rPr>
              <a:t>一</a:t>
            </a:r>
            <a:r>
              <a:rPr dirty="0" sz="2300" spc="185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-1285">
                <a:solidFill>
                  <a:srgbClr val="0F1623"/>
                </a:solidFill>
                <a:latin typeface="宋体"/>
                <a:cs typeface="宋体"/>
              </a:rPr>
              <a:t>次</a:t>
            </a:r>
            <a:r>
              <a:rPr dirty="0" sz="2300" spc="38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170">
                <a:solidFill>
                  <a:srgbClr val="0F1623"/>
                </a:solidFill>
                <a:latin typeface="宋体"/>
                <a:cs typeface="宋体"/>
              </a:rPr>
              <a:t>接触。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6595" y="6994032"/>
            <a:ext cx="897890" cy="1128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-335">
                <a:solidFill>
                  <a:srgbClr val="8E80A1"/>
                </a:solidFill>
                <a:latin typeface="宋体"/>
                <a:cs typeface="宋体"/>
              </a:rPr>
              <a:t>二</a:t>
            </a:r>
            <a:endParaRPr sz="72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4326" y="4071368"/>
            <a:ext cx="6674484" cy="965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110">
                <a:solidFill>
                  <a:srgbClr val="01030A"/>
                </a:solidFill>
                <a:latin typeface="宋体"/>
                <a:cs typeface="宋体"/>
              </a:rPr>
              <a:t>做</a:t>
            </a:r>
            <a:r>
              <a:rPr dirty="0" sz="2300" spc="-360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330">
                <a:solidFill>
                  <a:srgbClr val="01030A"/>
                </a:solidFill>
                <a:latin typeface="宋体"/>
                <a:cs typeface="宋体"/>
              </a:rPr>
              <a:t>法</a:t>
            </a:r>
            <a:r>
              <a:rPr dirty="0" sz="2300" spc="-110">
                <a:solidFill>
                  <a:srgbClr val="01030A"/>
                </a:solidFill>
                <a:latin typeface="宋体"/>
                <a:cs typeface="宋体"/>
              </a:rPr>
              <a:t>：</a:t>
            </a:r>
            <a:r>
              <a:rPr dirty="0" sz="2300" spc="25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-110">
                <a:solidFill>
                  <a:srgbClr val="0F1623"/>
                </a:solidFill>
                <a:latin typeface="宋体"/>
                <a:cs typeface="宋体"/>
              </a:rPr>
              <a:t>使用外</a:t>
            </a:r>
            <a:r>
              <a:rPr dirty="0" sz="2300" spc="-45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110">
                <a:solidFill>
                  <a:srgbClr val="0F1623"/>
                </a:solidFill>
                <a:latin typeface="宋体"/>
                <a:cs typeface="宋体"/>
              </a:rPr>
              <a:t>交</a:t>
            </a:r>
            <a:r>
              <a:rPr dirty="0" sz="2300" spc="365">
                <a:solidFill>
                  <a:srgbClr val="0F1623"/>
                </a:solidFill>
                <a:latin typeface="宋体"/>
                <a:cs typeface="宋体"/>
              </a:rPr>
              <a:t>礼</a:t>
            </a:r>
            <a:r>
              <a:rPr dirty="0" sz="2300" spc="275">
                <a:solidFill>
                  <a:srgbClr val="0F1623"/>
                </a:solidFill>
                <a:latin typeface="宋体"/>
                <a:cs typeface="宋体"/>
              </a:rPr>
              <a:t>节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性</a:t>
            </a:r>
            <a:r>
              <a:rPr dirty="0" sz="2300" spc="-340">
                <a:solidFill>
                  <a:srgbClr val="0F1623"/>
                </a:solidFill>
                <a:latin typeface="宋体"/>
                <a:cs typeface="宋体"/>
              </a:rPr>
              <a:t>语</a:t>
            </a:r>
            <a:r>
              <a:rPr dirty="0" sz="2300" spc="204">
                <a:solidFill>
                  <a:srgbClr val="01030A"/>
                </a:solidFill>
                <a:latin typeface="宋体"/>
                <a:cs typeface="宋体"/>
              </a:rPr>
              <a:t>言</a:t>
            </a:r>
            <a:r>
              <a:rPr dirty="0" sz="2300" spc="310">
                <a:solidFill>
                  <a:srgbClr val="2F3B54"/>
                </a:solidFill>
                <a:latin typeface="宋体"/>
                <a:cs typeface="宋体"/>
              </a:rPr>
              <a:t>、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选择中性</a:t>
            </a:r>
            <a:r>
              <a:rPr dirty="0" sz="2300" spc="120">
                <a:solidFill>
                  <a:srgbClr val="0F1623"/>
                </a:solidFill>
                <a:latin typeface="宋体"/>
                <a:cs typeface="宋体"/>
              </a:rPr>
              <a:t>话</a:t>
            </a:r>
            <a:r>
              <a:rPr dirty="0" sz="2300" spc="5">
                <a:solidFill>
                  <a:srgbClr val="0F1623"/>
                </a:solidFill>
                <a:latin typeface="宋体"/>
                <a:cs typeface="宋体"/>
              </a:rPr>
              <a:t>题</a:t>
            </a:r>
            <a:r>
              <a:rPr dirty="0" sz="2300" spc="195">
                <a:solidFill>
                  <a:srgbClr val="2F3B54"/>
                </a:solidFill>
                <a:latin typeface="宋体"/>
                <a:cs typeface="宋体"/>
              </a:rPr>
              <a:t>、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本</a:t>
            </a:r>
            <a:endParaRPr sz="23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865"/>
              </a:spcBef>
            </a:pPr>
            <a:r>
              <a:rPr dirty="0" sz="2300" spc="60">
                <a:solidFill>
                  <a:srgbClr val="01030A"/>
                </a:solidFill>
                <a:latin typeface="宋体"/>
                <a:cs typeface="宋体"/>
              </a:rPr>
              <a:t>着</a:t>
            </a:r>
            <a:r>
              <a:rPr dirty="0" sz="2300" spc="140">
                <a:solidFill>
                  <a:srgbClr val="0F1623"/>
                </a:solidFill>
                <a:latin typeface="宋体"/>
                <a:cs typeface="宋体"/>
              </a:rPr>
              <a:t>荨</a:t>
            </a:r>
            <a:r>
              <a:rPr dirty="0" sz="2300" spc="120">
                <a:solidFill>
                  <a:srgbClr val="0F1623"/>
                </a:solidFill>
                <a:latin typeface="宋体"/>
                <a:cs typeface="宋体"/>
              </a:rPr>
              <a:t>重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对方</a:t>
            </a:r>
            <a:r>
              <a:rPr dirty="0" sz="2300" spc="254">
                <a:solidFill>
                  <a:srgbClr val="0F1623"/>
                </a:solidFill>
                <a:latin typeface="宋体"/>
                <a:cs typeface="宋体"/>
              </a:rPr>
              <a:t>的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态度</a:t>
            </a:r>
            <a:r>
              <a:rPr dirty="0" sz="2300" spc="-38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，不</a:t>
            </a:r>
            <a:r>
              <a:rPr dirty="0" sz="2300" spc="-73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卑不</a:t>
            </a:r>
            <a:r>
              <a:rPr dirty="0" sz="2300" spc="-1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亢。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8599" y="6470759"/>
            <a:ext cx="6798309" cy="21901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10"/>
              </a:spcBef>
              <a:tabLst>
                <a:tab pos="3304540" algn="l"/>
                <a:tab pos="4328160" algn="l"/>
              </a:tabLst>
            </a:pPr>
            <a:r>
              <a:rPr dirty="0" sz="2300" spc="-480">
                <a:solidFill>
                  <a:srgbClr val="01030A"/>
                </a:solidFill>
                <a:latin typeface="宋体"/>
                <a:cs typeface="宋体"/>
              </a:rPr>
              <a:t>适 用 ： 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双 方 过</a:t>
            </a:r>
            <a:r>
              <a:rPr dirty="0" sz="2300" spc="-60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去 有 过商	务</a:t>
            </a:r>
            <a:r>
              <a:rPr dirty="0" sz="2300" spc="-53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往来	，</a:t>
            </a:r>
            <a:r>
              <a:rPr dirty="0" sz="2300" spc="-130">
                <a:solidFill>
                  <a:srgbClr val="0F1623"/>
                </a:solidFill>
                <a:latin typeface="宋体"/>
                <a:cs typeface="宋体"/>
              </a:rPr>
              <a:t>而</a:t>
            </a:r>
            <a:r>
              <a:rPr dirty="0" sz="2300" spc="-480">
                <a:solidFill>
                  <a:srgbClr val="01030A"/>
                </a:solidFill>
                <a:latin typeface="宋体"/>
                <a:cs typeface="宋体"/>
              </a:rPr>
              <a:t>且互</a:t>
            </a:r>
            <a:r>
              <a:rPr dirty="0" sz="2300" spc="-100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相比</a:t>
            </a:r>
            <a:r>
              <a:rPr dirty="0" sz="2300" spc="10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较了</a:t>
            </a:r>
            <a:endParaRPr sz="2300">
              <a:latin typeface="宋体"/>
              <a:cs typeface="宋体"/>
            </a:endParaRPr>
          </a:p>
          <a:p>
            <a:pPr marL="19050">
              <a:lnSpc>
                <a:spcPct val="100000"/>
              </a:lnSpc>
              <a:spcBef>
                <a:spcPts val="1660"/>
              </a:spcBef>
            </a:pPr>
            <a:r>
              <a:rPr dirty="0" sz="2300" spc="50">
                <a:solidFill>
                  <a:srgbClr val="0F1623"/>
                </a:solidFill>
                <a:latin typeface="宋体"/>
                <a:cs typeface="宋体"/>
              </a:rPr>
              <a:t>解，关系很好；以及实力不如对方的谈判者。</a:t>
            </a:r>
            <a:endParaRPr sz="2300">
              <a:latin typeface="宋体"/>
              <a:cs typeface="宋体"/>
            </a:endParaRPr>
          </a:p>
          <a:p>
            <a:pPr marL="12700" marR="5080" indent="5715">
              <a:lnSpc>
                <a:spcPct val="163800"/>
              </a:lnSpc>
              <a:spcBef>
                <a:spcPts val="805"/>
              </a:spcBef>
              <a:tabLst>
                <a:tab pos="2084070" algn="l"/>
              </a:tabLst>
            </a:pPr>
            <a:r>
              <a:rPr dirty="0" sz="2300" spc="50">
                <a:solidFill>
                  <a:srgbClr val="01030A"/>
                </a:solidFill>
                <a:latin typeface="宋体"/>
                <a:cs typeface="宋体"/>
              </a:rPr>
              <a:t>做</a:t>
            </a:r>
            <a:r>
              <a:rPr dirty="0" sz="2300" spc="-505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330">
                <a:solidFill>
                  <a:srgbClr val="01030A"/>
                </a:solidFill>
                <a:latin typeface="宋体"/>
                <a:cs typeface="宋体"/>
              </a:rPr>
              <a:t>法</a:t>
            </a:r>
            <a:r>
              <a:rPr dirty="0" sz="2300" spc="50">
                <a:solidFill>
                  <a:srgbClr val="01030A"/>
                </a:solidFill>
                <a:latin typeface="宋体"/>
                <a:cs typeface="宋体"/>
              </a:rPr>
              <a:t>：</a:t>
            </a:r>
            <a:r>
              <a:rPr dirty="0" sz="2300" spc="-30">
                <a:solidFill>
                  <a:srgbClr val="01030A"/>
                </a:solidFill>
                <a:latin typeface="宋体"/>
                <a:cs typeface="宋体"/>
              </a:rPr>
              <a:t> </a:t>
            </a:r>
            <a:r>
              <a:rPr dirty="0" sz="2300" spc="140">
                <a:solidFill>
                  <a:srgbClr val="0F1623"/>
                </a:solidFill>
                <a:latin typeface="宋体"/>
                <a:cs typeface="宋体"/>
              </a:rPr>
              <a:t>真</a:t>
            </a:r>
            <a:r>
              <a:rPr dirty="0" sz="2300" spc="190">
                <a:solidFill>
                  <a:srgbClr val="0F1623"/>
                </a:solidFill>
                <a:latin typeface="宋体"/>
                <a:cs typeface="宋体"/>
              </a:rPr>
              <a:t>诚	煦</a:t>
            </a:r>
            <a:r>
              <a:rPr dirty="0" sz="2300" spc="-65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395">
                <a:solidFill>
                  <a:srgbClr val="01030A"/>
                </a:solidFill>
                <a:latin typeface="宋体"/>
                <a:cs typeface="宋体"/>
              </a:rPr>
              <a:t>青</a:t>
            </a:r>
            <a:r>
              <a:rPr dirty="0" sz="2300" spc="-270">
                <a:solidFill>
                  <a:srgbClr val="0F1623"/>
                </a:solidFill>
                <a:latin typeface="宋体"/>
                <a:cs typeface="宋体"/>
              </a:rPr>
              <a:t>地畅</a:t>
            </a:r>
            <a:r>
              <a:rPr dirty="0" sz="2300" spc="-59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270">
                <a:solidFill>
                  <a:srgbClr val="0F1623"/>
                </a:solidFill>
                <a:latin typeface="宋体"/>
                <a:cs typeface="宋体"/>
              </a:rPr>
              <a:t>谈</a:t>
            </a:r>
            <a:r>
              <a:rPr dirty="0" sz="2300" spc="-69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270">
                <a:solidFill>
                  <a:srgbClr val="0F1623"/>
                </a:solidFill>
                <a:latin typeface="宋体"/>
                <a:cs typeface="宋体"/>
              </a:rPr>
              <a:t>双方过</a:t>
            </a:r>
            <a:r>
              <a:rPr dirty="0" sz="2300" spc="2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270">
                <a:solidFill>
                  <a:srgbClr val="0F1623"/>
                </a:solidFill>
                <a:latin typeface="宋体"/>
                <a:cs typeface="宋体"/>
              </a:rPr>
              <a:t>去的</a:t>
            </a:r>
            <a:r>
              <a:rPr dirty="0" sz="2300" spc="-47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270">
                <a:solidFill>
                  <a:srgbClr val="0F1623"/>
                </a:solidFill>
                <a:latin typeface="宋体"/>
                <a:cs typeface="宋体"/>
              </a:rPr>
              <a:t>友好合</a:t>
            </a:r>
            <a:r>
              <a:rPr dirty="0" sz="2300" spc="6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235">
                <a:solidFill>
                  <a:srgbClr val="0F1623"/>
                </a:solidFill>
                <a:latin typeface="宋体"/>
                <a:cs typeface="宋体"/>
              </a:rPr>
              <a:t>作关 </a:t>
            </a:r>
            <a:r>
              <a:rPr dirty="0" sz="2300" spc="120">
                <a:solidFill>
                  <a:srgbClr val="0F1623"/>
                </a:solidFill>
                <a:latin typeface="宋体"/>
                <a:cs typeface="宋体"/>
              </a:rPr>
              <a:t>系，坦率地陈述己方的观点以及对对方的期望；坦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2036" y="8831862"/>
            <a:ext cx="347345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40">
                <a:solidFill>
                  <a:srgbClr val="0F1623"/>
                </a:solidFill>
                <a:latin typeface="宋体"/>
                <a:cs typeface="宋体"/>
              </a:rPr>
              <a:t>率地表明己方存在的弱点。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8082" y="880626"/>
            <a:ext cx="5850889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7351" y="2807797"/>
            <a:ext cx="3365218" cy="1761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9328" y="6662138"/>
            <a:ext cx="3390712" cy="1761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546511"/>
            <a:ext cx="13716000" cy="740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2768" y="2118610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02768" y="5475203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02768" y="6049525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02768" y="9380594"/>
            <a:ext cx="7189470" cy="0"/>
          </a:xfrm>
          <a:custGeom>
            <a:avLst/>
            <a:gdLst/>
            <a:ahLst/>
            <a:cxnLst/>
            <a:rect l="l" t="t" r="r" b="b"/>
            <a:pathLst>
              <a:path w="7189470" h="0">
                <a:moveTo>
                  <a:pt x="0" y="0"/>
                </a:moveTo>
                <a:lnTo>
                  <a:pt x="718933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71298" y="689250"/>
            <a:ext cx="1887855" cy="10826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95">
                <a:solidFill>
                  <a:srgbClr val="016403"/>
                </a:solidFill>
              </a:rPr>
              <a:t>(2/2</a:t>
            </a:r>
            <a:r>
              <a:rPr dirty="0" sz="6900" spc="75">
                <a:solidFill>
                  <a:srgbClr val="016403"/>
                </a:solidFill>
              </a:rPr>
              <a:t>)</a:t>
            </a:r>
            <a:endParaRPr sz="6900"/>
          </a:p>
        </p:txBody>
      </p:sp>
      <p:sp>
        <p:nvSpPr>
          <p:cNvPr id="12" name="object 12"/>
          <p:cNvSpPr txBox="1"/>
          <p:nvPr/>
        </p:nvSpPr>
        <p:spPr>
          <a:xfrm>
            <a:off x="4156377" y="3114165"/>
            <a:ext cx="906780" cy="1128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-265">
                <a:solidFill>
                  <a:srgbClr val="8E80A1"/>
                </a:solidFill>
                <a:latin typeface="宋体"/>
                <a:cs typeface="宋体"/>
              </a:rPr>
              <a:t>二</a:t>
            </a:r>
            <a:endParaRPr sz="72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4326" y="2565368"/>
            <a:ext cx="660400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358890" algn="l"/>
              </a:tabLst>
            </a:pPr>
            <a:r>
              <a:rPr dirty="0" sz="2300" spc="-85">
                <a:solidFill>
                  <a:srgbClr val="010105"/>
                </a:solidFill>
                <a:latin typeface="宋体"/>
                <a:cs typeface="宋体"/>
              </a:rPr>
              <a:t>适</a:t>
            </a:r>
            <a:r>
              <a:rPr dirty="0" sz="2300" spc="-275">
                <a:solidFill>
                  <a:srgbClr val="010105"/>
                </a:solidFill>
                <a:latin typeface="宋体"/>
                <a:cs typeface="宋体"/>
              </a:rPr>
              <a:t> </a:t>
            </a:r>
            <a:r>
              <a:rPr dirty="0" sz="2300" spc="240">
                <a:solidFill>
                  <a:srgbClr val="010105"/>
                </a:solidFill>
                <a:latin typeface="宋体"/>
                <a:cs typeface="宋体"/>
              </a:rPr>
              <a:t>用</a:t>
            </a:r>
            <a:r>
              <a:rPr dirty="0" sz="2300" spc="-85">
                <a:solidFill>
                  <a:srgbClr val="010105"/>
                </a:solidFill>
                <a:latin typeface="宋体"/>
                <a:cs typeface="宋体"/>
              </a:rPr>
              <a:t>：</a:t>
            </a:r>
            <a:r>
              <a:rPr dirty="0" sz="2300" spc="-65">
                <a:solidFill>
                  <a:srgbClr val="010105"/>
                </a:solidFill>
                <a:latin typeface="宋体"/>
                <a:cs typeface="宋体"/>
              </a:rPr>
              <a:t> </a:t>
            </a:r>
            <a:r>
              <a:rPr dirty="0" sz="2300" spc="195">
                <a:solidFill>
                  <a:srgbClr val="0F1623"/>
                </a:solidFill>
                <a:latin typeface="宋体"/>
                <a:cs typeface="宋体"/>
              </a:rPr>
              <a:t>谈</a:t>
            </a:r>
            <a:r>
              <a:rPr dirty="0" sz="2300" spc="-85">
                <a:solidFill>
                  <a:srgbClr val="0F1623"/>
                </a:solidFill>
                <a:latin typeface="宋体"/>
                <a:cs typeface="宋体"/>
              </a:rPr>
              <a:t>判双方过</a:t>
            </a:r>
            <a:r>
              <a:rPr dirty="0" sz="2300" spc="-31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85">
                <a:solidFill>
                  <a:srgbClr val="0F1623"/>
                </a:solidFill>
                <a:latin typeface="宋体"/>
                <a:cs typeface="宋体"/>
              </a:rPr>
              <a:t>去有过商</a:t>
            </a:r>
            <a:r>
              <a:rPr dirty="0" sz="2300" spc="-46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130">
                <a:solidFill>
                  <a:srgbClr val="0F1623"/>
                </a:solidFill>
                <a:latin typeface="宋体"/>
                <a:cs typeface="宋体"/>
              </a:rPr>
              <a:t>务</a:t>
            </a:r>
            <a:r>
              <a:rPr dirty="0" sz="2300" spc="-85">
                <a:solidFill>
                  <a:srgbClr val="0F1623"/>
                </a:solidFill>
                <a:latin typeface="宋体"/>
                <a:cs typeface="宋体"/>
              </a:rPr>
              <a:t>往来</a:t>
            </a:r>
            <a:r>
              <a:rPr dirty="0" sz="2300" spc="4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，但对方曾</a:t>
            </a:r>
            <a:r>
              <a:rPr dirty="0" sz="2300">
                <a:solidFill>
                  <a:srgbClr val="0F1623"/>
                </a:solidFill>
                <a:latin typeface="宋体"/>
                <a:cs typeface="宋体"/>
              </a:rPr>
              <a:t>	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有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3181" y="3139690"/>
            <a:ext cx="318643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40">
                <a:solidFill>
                  <a:srgbClr val="0F1623"/>
                </a:solidFill>
                <a:latin typeface="宋体"/>
                <a:cs typeface="宋体"/>
              </a:rPr>
              <a:t>过不太令人满意的表现。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4326" y="3803351"/>
            <a:ext cx="670560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40">
                <a:solidFill>
                  <a:srgbClr val="010105"/>
                </a:solidFill>
                <a:latin typeface="宋体"/>
                <a:cs typeface="宋体"/>
              </a:rPr>
              <a:t>做</a:t>
            </a:r>
            <a:r>
              <a:rPr dirty="0" sz="2300" spc="-325">
                <a:solidFill>
                  <a:srgbClr val="010105"/>
                </a:solidFill>
                <a:latin typeface="宋体"/>
                <a:cs typeface="宋体"/>
              </a:rPr>
              <a:t> </a:t>
            </a:r>
            <a:r>
              <a:rPr dirty="0" sz="2300" spc="229">
                <a:solidFill>
                  <a:srgbClr val="010105"/>
                </a:solidFill>
                <a:latin typeface="宋体"/>
                <a:cs typeface="宋体"/>
              </a:rPr>
              <a:t>法</a:t>
            </a:r>
            <a:r>
              <a:rPr dirty="0" sz="2300" spc="-40">
                <a:solidFill>
                  <a:srgbClr val="010105"/>
                </a:solidFill>
                <a:latin typeface="宋体"/>
                <a:cs typeface="宋体"/>
              </a:rPr>
              <a:t>：</a:t>
            </a:r>
            <a:r>
              <a:rPr dirty="0" sz="2300" spc="-25">
                <a:solidFill>
                  <a:srgbClr val="010105"/>
                </a:solidFill>
                <a:latin typeface="宋体"/>
                <a:cs typeface="宋体"/>
              </a:rPr>
              <a:t> </a:t>
            </a:r>
            <a:r>
              <a:rPr dirty="0" sz="2300" spc="-40">
                <a:solidFill>
                  <a:srgbClr val="0F1623"/>
                </a:solidFill>
                <a:latin typeface="宋体"/>
                <a:cs typeface="宋体"/>
              </a:rPr>
              <a:t>对</a:t>
            </a:r>
            <a:r>
              <a:rPr dirty="0" sz="2300" spc="305">
                <a:solidFill>
                  <a:srgbClr val="0F1623"/>
                </a:solidFill>
                <a:latin typeface="宋体"/>
                <a:cs typeface="宋体"/>
              </a:rPr>
              <a:t>过</a:t>
            </a:r>
            <a:r>
              <a:rPr dirty="0" sz="2300" spc="-40">
                <a:solidFill>
                  <a:srgbClr val="0F1623"/>
                </a:solidFill>
                <a:latin typeface="宋体"/>
                <a:cs typeface="宋体"/>
              </a:rPr>
              <a:t>去对方</a:t>
            </a:r>
            <a:r>
              <a:rPr dirty="0" sz="2300" spc="445">
                <a:solidFill>
                  <a:srgbClr val="0F1623"/>
                </a:solidFill>
                <a:latin typeface="宋体"/>
                <a:cs typeface="宋体"/>
              </a:rPr>
              <a:t>的</a:t>
            </a:r>
            <a:r>
              <a:rPr dirty="0" sz="2300" spc="220">
                <a:solidFill>
                  <a:srgbClr val="0F1623"/>
                </a:solidFill>
                <a:latin typeface="宋体"/>
                <a:cs typeface="宋体"/>
              </a:rPr>
              <a:t>不</a:t>
            </a:r>
            <a:r>
              <a:rPr dirty="0" sz="2300" spc="215">
                <a:solidFill>
                  <a:srgbClr val="0F1623"/>
                </a:solidFill>
                <a:latin typeface="宋体"/>
                <a:cs typeface="宋体"/>
              </a:rPr>
              <a:t>妥</a:t>
            </a:r>
            <a:r>
              <a:rPr dirty="0" sz="2300" spc="-30">
                <a:solidFill>
                  <a:srgbClr val="0F1623"/>
                </a:solidFill>
                <a:latin typeface="宋体"/>
                <a:cs typeface="宋体"/>
              </a:rPr>
              <a:t>之</a:t>
            </a:r>
            <a:r>
              <a:rPr dirty="0" sz="2300" spc="215">
                <a:solidFill>
                  <a:srgbClr val="0F1623"/>
                </a:solidFill>
                <a:latin typeface="宋体"/>
                <a:cs typeface="宋体"/>
              </a:rPr>
              <a:t>处表</a:t>
            </a:r>
            <a:r>
              <a:rPr dirty="0" sz="2300" spc="-155">
                <a:solidFill>
                  <a:srgbClr val="0F1623"/>
                </a:solidFill>
                <a:latin typeface="宋体"/>
                <a:cs typeface="宋体"/>
              </a:rPr>
              <a:t>示</a:t>
            </a:r>
            <a:r>
              <a:rPr dirty="0" sz="2300" spc="215">
                <a:solidFill>
                  <a:srgbClr val="0F1623"/>
                </a:solidFill>
                <a:latin typeface="宋体"/>
                <a:cs typeface="宋体"/>
              </a:rPr>
              <a:t>遗憾</a:t>
            </a:r>
            <a:r>
              <a:rPr dirty="0" sz="2300" spc="-57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，并</a:t>
            </a:r>
            <a:r>
              <a:rPr dirty="0" sz="2300" spc="-70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希</a:t>
            </a:r>
            <a:r>
              <a:rPr dirty="0" sz="2300" spc="-60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235">
                <a:solidFill>
                  <a:srgbClr val="0F1623"/>
                </a:solidFill>
                <a:latin typeface="宋体"/>
                <a:cs typeface="宋体"/>
              </a:rPr>
              <a:t>望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2036" y="4181126"/>
            <a:ext cx="6986270" cy="1123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604">
              <a:lnSpc>
                <a:spcPct val="156600"/>
              </a:lnSpc>
              <a:spcBef>
                <a:spcPts val="95"/>
              </a:spcBef>
            </a:pP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通过本次合作能够改变这种状况。不急千拉近关系， 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用</a:t>
            </a:r>
            <a:r>
              <a:rPr dirty="0" sz="2300" spc="260">
                <a:solidFill>
                  <a:srgbClr val="0F1623"/>
                </a:solidFill>
                <a:latin typeface="宋体"/>
                <a:cs typeface="宋体"/>
              </a:rPr>
              <a:t>礼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貌性</a:t>
            </a:r>
            <a:r>
              <a:rPr dirty="0" sz="2300" spc="45">
                <a:solidFill>
                  <a:srgbClr val="0F1623"/>
                </a:solidFill>
                <a:latin typeface="宋体"/>
                <a:cs typeface="宋体"/>
              </a:rPr>
              <a:t>的</a:t>
            </a:r>
            <a:r>
              <a:rPr dirty="0" sz="2300" spc="135">
                <a:solidFill>
                  <a:srgbClr val="0F1623"/>
                </a:solidFill>
                <a:latin typeface="宋体"/>
                <a:cs typeface="宋体"/>
              </a:rPr>
              <a:t>提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间</a:t>
            </a:r>
            <a:r>
              <a:rPr dirty="0" sz="2300" spc="114">
                <a:solidFill>
                  <a:srgbClr val="0F1623"/>
                </a:solidFill>
                <a:latin typeface="宋体"/>
                <a:cs typeface="宋体"/>
              </a:rPr>
              <a:t>来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考</a:t>
            </a:r>
            <a:r>
              <a:rPr dirty="0" sz="2300" spc="145">
                <a:solidFill>
                  <a:srgbClr val="0F1623"/>
                </a:solidFill>
                <a:latin typeface="宋体"/>
                <a:cs typeface="宋体"/>
              </a:rPr>
              <a:t>察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对方</a:t>
            </a:r>
            <a:r>
              <a:rPr dirty="0" sz="2300" spc="254">
                <a:solidFill>
                  <a:srgbClr val="0F1623"/>
                </a:solidFill>
                <a:latin typeface="宋体"/>
                <a:cs typeface="宋体"/>
              </a:rPr>
              <a:t>的</a:t>
            </a:r>
            <a:r>
              <a:rPr dirty="0" sz="2300" spc="75">
                <a:solidFill>
                  <a:srgbClr val="0F1623"/>
                </a:solidFill>
                <a:latin typeface="宋体"/>
                <a:cs typeface="宋体"/>
              </a:rPr>
              <a:t>态</a:t>
            </a:r>
            <a:r>
              <a:rPr dirty="0" sz="2300" spc="-65">
                <a:solidFill>
                  <a:srgbClr val="0F1623"/>
                </a:solidFill>
                <a:latin typeface="宋体"/>
                <a:cs typeface="宋体"/>
              </a:rPr>
              <a:t>度</a:t>
            </a:r>
            <a:r>
              <a:rPr dirty="0" sz="2300" spc="165">
                <a:solidFill>
                  <a:srgbClr val="2A364D"/>
                </a:solidFill>
                <a:latin typeface="宋体"/>
                <a:cs typeface="宋体"/>
              </a:rPr>
              <a:t>、</a:t>
            </a:r>
            <a:r>
              <a:rPr dirty="0" sz="2300" spc="229">
                <a:solidFill>
                  <a:srgbClr val="0F1623"/>
                </a:solidFill>
                <a:latin typeface="宋体"/>
                <a:cs typeface="宋体"/>
              </a:rPr>
              <a:t>想</a:t>
            </a:r>
            <a:r>
              <a:rPr dirty="0" sz="2300" spc="145">
                <a:solidFill>
                  <a:srgbClr val="0F1623"/>
                </a:solidFill>
                <a:latin typeface="宋体"/>
                <a:cs typeface="宋体"/>
              </a:rPr>
              <a:t>法。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7674" y="6713252"/>
            <a:ext cx="541528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81660" algn="l"/>
                <a:tab pos="1337310" algn="l"/>
                <a:tab pos="2266950" algn="l"/>
                <a:tab pos="3168650" algn="l"/>
                <a:tab pos="3887470" algn="l"/>
              </a:tabLst>
            </a:pPr>
            <a:r>
              <a:rPr dirty="0" sz="2300" spc="-1195">
                <a:solidFill>
                  <a:srgbClr val="7CA1CF"/>
                </a:solidFill>
                <a:latin typeface="宋体"/>
                <a:cs typeface="宋体"/>
              </a:rPr>
              <a:t>，</a:t>
            </a:r>
            <a:r>
              <a:rPr dirty="0" sz="2300" spc="-869">
                <a:solidFill>
                  <a:srgbClr val="7CA1CF"/>
                </a:solidFill>
                <a:latin typeface="宋体"/>
                <a:cs typeface="宋体"/>
              </a:rPr>
              <a:t> </a:t>
            </a:r>
            <a:r>
              <a:rPr dirty="0" sz="2300" spc="-1195">
                <a:solidFill>
                  <a:srgbClr val="010105"/>
                </a:solidFill>
                <a:latin typeface="宋体"/>
                <a:cs typeface="宋体"/>
              </a:rPr>
              <a:t>适	用</a:t>
            </a:r>
            <a:r>
              <a:rPr dirty="0" sz="2300" spc="285">
                <a:solidFill>
                  <a:srgbClr val="010105"/>
                </a:solidFill>
                <a:latin typeface="宋体"/>
                <a:cs typeface="宋体"/>
              </a:rPr>
              <a:t> </a:t>
            </a:r>
            <a:r>
              <a:rPr dirty="0" sz="2300" spc="-1195">
                <a:solidFill>
                  <a:srgbClr val="010105"/>
                </a:solidFill>
                <a:latin typeface="宋体"/>
                <a:cs typeface="宋体"/>
              </a:rPr>
              <a:t>：	</a:t>
            </a:r>
            <a:r>
              <a:rPr dirty="0" sz="2300" spc="-1195">
                <a:solidFill>
                  <a:srgbClr val="0F1623"/>
                </a:solidFill>
                <a:latin typeface="宋体"/>
                <a:cs typeface="宋体"/>
              </a:rPr>
              <a:t>谈</a:t>
            </a:r>
            <a:r>
              <a:rPr dirty="0" sz="2300" spc="245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1195">
                <a:solidFill>
                  <a:srgbClr val="0F1623"/>
                </a:solidFill>
                <a:latin typeface="宋体"/>
                <a:cs typeface="宋体"/>
              </a:rPr>
              <a:t>判对	手居高	临下	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，有以</a:t>
            </a:r>
            <a:r>
              <a:rPr dirty="0" sz="2300" spc="-24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势压人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62006" y="6713252"/>
            <a:ext cx="118872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480">
                <a:solidFill>
                  <a:srgbClr val="2A364D"/>
                </a:solidFill>
                <a:latin typeface="宋体"/>
                <a:cs typeface="宋体"/>
              </a:rPr>
              <a:t>、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士 志</a:t>
            </a:r>
            <a:r>
              <a:rPr dirty="0" sz="2300" spc="-72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争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7474" y="6315277"/>
            <a:ext cx="8001000" cy="2626360"/>
          </a:xfrm>
          <a:prstGeom prst="rect">
            <a:avLst/>
          </a:prstGeom>
        </p:spPr>
        <p:txBody>
          <a:bodyPr wrap="square" lIns="0" tIns="440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70"/>
              </a:spcBef>
              <a:tabLst>
                <a:tab pos="1297940" algn="l"/>
                <a:tab pos="2207260" algn="l"/>
                <a:tab pos="2816860" algn="l"/>
              </a:tabLst>
            </a:pPr>
            <a:r>
              <a:rPr dirty="0" sz="7200" spc="-1495">
                <a:solidFill>
                  <a:srgbClr val="8E80A1"/>
                </a:solidFill>
                <a:latin typeface="宋体"/>
                <a:cs typeface="宋体"/>
              </a:rPr>
              <a:t>二</a:t>
            </a:r>
            <a:r>
              <a:rPr dirty="0" sz="7200" spc="-690">
                <a:solidFill>
                  <a:srgbClr val="8E80A1"/>
                </a:solidFill>
                <a:latin typeface="宋体"/>
                <a:cs typeface="宋体"/>
              </a:rPr>
              <a:t> </a:t>
            </a:r>
            <a:r>
              <a:rPr dirty="0" sz="1000" spc="-325">
                <a:solidFill>
                  <a:srgbClr val="7CA1CF"/>
                </a:solidFill>
                <a:latin typeface="Arial"/>
                <a:cs typeface="Arial"/>
              </a:rPr>
              <a:t>1	</a:t>
            </a:r>
            <a:r>
              <a:rPr dirty="0" sz="2300" spc="-1335">
                <a:solidFill>
                  <a:srgbClr val="0F1623"/>
                </a:solidFill>
                <a:latin typeface="宋体"/>
                <a:cs typeface="宋体"/>
              </a:rPr>
              <a:t>己方的	倾向	。</a:t>
            </a:r>
            <a:endParaRPr sz="2300">
              <a:latin typeface="宋体"/>
              <a:cs typeface="宋体"/>
            </a:endParaRPr>
          </a:p>
          <a:p>
            <a:pPr marL="1112520">
              <a:lnSpc>
                <a:spcPct val="100000"/>
              </a:lnSpc>
              <a:spcBef>
                <a:spcPts val="1080"/>
              </a:spcBef>
              <a:tabLst>
                <a:tab pos="1683385" algn="l"/>
                <a:tab pos="2435225" algn="l"/>
                <a:tab pos="3352800" algn="l"/>
                <a:tab pos="3953510" algn="l"/>
                <a:tab pos="4987925" algn="l"/>
                <a:tab pos="7032625" algn="l"/>
                <a:tab pos="7524115" algn="l"/>
              </a:tabLst>
            </a:pPr>
            <a:r>
              <a:rPr dirty="0" sz="2300" spc="-1195">
                <a:solidFill>
                  <a:srgbClr val="7CA1CF"/>
                </a:solidFill>
                <a:latin typeface="宋体"/>
                <a:cs typeface="宋体"/>
              </a:rPr>
              <a:t>，</a:t>
            </a:r>
            <a:r>
              <a:rPr dirty="0" sz="2300" spc="-869">
                <a:solidFill>
                  <a:srgbClr val="7CA1CF"/>
                </a:solidFill>
                <a:latin typeface="宋体"/>
                <a:cs typeface="宋体"/>
              </a:rPr>
              <a:t> </a:t>
            </a:r>
            <a:r>
              <a:rPr dirty="0" sz="2300" spc="-1195">
                <a:solidFill>
                  <a:srgbClr val="010105"/>
                </a:solidFill>
                <a:latin typeface="宋体"/>
                <a:cs typeface="宋体"/>
              </a:rPr>
              <a:t>做</a:t>
            </a:r>
            <a:r>
              <a:rPr dirty="0" sz="2300">
                <a:solidFill>
                  <a:srgbClr val="010105"/>
                </a:solidFill>
                <a:latin typeface="宋体"/>
                <a:cs typeface="宋体"/>
              </a:rPr>
              <a:t>	</a:t>
            </a:r>
            <a:r>
              <a:rPr dirty="0" sz="2300" spc="-1195">
                <a:solidFill>
                  <a:srgbClr val="010105"/>
                </a:solidFill>
                <a:latin typeface="宋体"/>
                <a:cs typeface="宋体"/>
              </a:rPr>
              <a:t>法</a:t>
            </a:r>
            <a:r>
              <a:rPr dirty="0" sz="2300" spc="275">
                <a:solidFill>
                  <a:srgbClr val="010105"/>
                </a:solidFill>
                <a:latin typeface="宋体"/>
                <a:cs typeface="宋体"/>
              </a:rPr>
              <a:t> </a:t>
            </a:r>
            <a:r>
              <a:rPr dirty="0" sz="2300" spc="-1195">
                <a:solidFill>
                  <a:srgbClr val="010105"/>
                </a:solidFill>
                <a:latin typeface="宋体"/>
                <a:cs typeface="宋体"/>
              </a:rPr>
              <a:t>：</a:t>
            </a:r>
            <a:r>
              <a:rPr dirty="0" sz="2300">
                <a:solidFill>
                  <a:srgbClr val="010105"/>
                </a:solidFill>
                <a:latin typeface="宋体"/>
                <a:cs typeface="宋体"/>
              </a:rPr>
              <a:t>	</a:t>
            </a:r>
            <a:r>
              <a:rPr dirty="0" sz="2300" spc="-1195">
                <a:solidFill>
                  <a:srgbClr val="0F1623"/>
                </a:solidFill>
                <a:latin typeface="宋体"/>
                <a:cs typeface="宋体"/>
              </a:rPr>
              <a:t>有</a:t>
            </a:r>
            <a:r>
              <a:rPr dirty="0" sz="2300" spc="229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1195">
                <a:solidFill>
                  <a:srgbClr val="0F1623"/>
                </a:solidFill>
                <a:latin typeface="宋体"/>
                <a:cs typeface="宋体"/>
              </a:rPr>
              <a:t>理</a:t>
            </a:r>
            <a:r>
              <a:rPr dirty="0" sz="2300">
                <a:solidFill>
                  <a:srgbClr val="0F1623"/>
                </a:solidFill>
                <a:latin typeface="宋体"/>
                <a:cs typeface="宋体"/>
              </a:rPr>
              <a:t>	</a:t>
            </a:r>
            <a:r>
              <a:rPr dirty="0" sz="2300" spc="-1195">
                <a:solidFill>
                  <a:srgbClr val="0F1623"/>
                </a:solidFill>
                <a:latin typeface="宋体"/>
                <a:cs typeface="宋体"/>
              </a:rPr>
              <a:t>有利</a:t>
            </a:r>
            <a:r>
              <a:rPr dirty="0" sz="2300">
                <a:solidFill>
                  <a:srgbClr val="0F1623"/>
                </a:solidFill>
                <a:latin typeface="宋体"/>
                <a:cs typeface="宋体"/>
              </a:rPr>
              <a:t>	</a:t>
            </a:r>
            <a:r>
              <a:rPr dirty="0" sz="2300" spc="-1195">
                <a:solidFill>
                  <a:srgbClr val="2A364D"/>
                </a:solidFill>
                <a:latin typeface="宋体"/>
                <a:cs typeface="宋体"/>
              </a:rPr>
              <a:t>、</a:t>
            </a:r>
            <a:r>
              <a:rPr dirty="0" sz="2300" spc="240">
                <a:solidFill>
                  <a:srgbClr val="2A364D"/>
                </a:solidFill>
                <a:latin typeface="宋体"/>
                <a:cs typeface="宋体"/>
              </a:rPr>
              <a:t> </a:t>
            </a:r>
            <a:r>
              <a:rPr dirty="0" sz="2300" spc="-1195">
                <a:solidFill>
                  <a:srgbClr val="0F1623"/>
                </a:solidFill>
                <a:latin typeface="宋体"/>
                <a:cs typeface="宋体"/>
              </a:rPr>
              <a:t>有节</a:t>
            </a:r>
            <a:r>
              <a:rPr dirty="0" sz="2300">
                <a:solidFill>
                  <a:srgbClr val="0F1623"/>
                </a:solidFill>
                <a:latin typeface="宋体"/>
                <a:cs typeface="宋体"/>
              </a:rPr>
              <a:t>	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，</a:t>
            </a:r>
            <a:r>
              <a:rPr dirty="0" sz="2300" spc="-120">
                <a:solidFill>
                  <a:srgbClr val="0F1623"/>
                </a:solidFill>
                <a:latin typeface="宋体"/>
                <a:cs typeface="宋体"/>
              </a:rPr>
              <a:t>垂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切中</a:t>
            </a:r>
            <a:r>
              <a:rPr dirty="0" sz="2300" spc="30">
                <a:solidFill>
                  <a:srgbClr val="0F1623"/>
                </a:solidFill>
                <a:latin typeface="宋体"/>
                <a:cs typeface="宋体"/>
              </a:rPr>
              <a:t> 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间题垂</a:t>
            </a:r>
            <a:r>
              <a:rPr dirty="0" sz="2300">
                <a:solidFill>
                  <a:srgbClr val="0F1623"/>
                </a:solidFill>
                <a:latin typeface="宋体"/>
                <a:cs typeface="宋体"/>
              </a:rPr>
              <a:t>	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害</a:t>
            </a:r>
            <a:r>
              <a:rPr dirty="0" sz="2300">
                <a:solidFill>
                  <a:srgbClr val="0F1623"/>
                </a:solidFill>
                <a:latin typeface="宋体"/>
                <a:cs typeface="宋体"/>
              </a:rPr>
              <a:t>	</a:t>
            </a:r>
            <a:r>
              <a:rPr dirty="0" sz="2300" spc="-480">
                <a:solidFill>
                  <a:srgbClr val="0F1623"/>
                </a:solidFill>
                <a:latin typeface="宋体"/>
                <a:cs typeface="宋体"/>
              </a:rPr>
              <a:t>，又</a:t>
            </a:r>
            <a:endParaRPr sz="2300">
              <a:latin typeface="宋体"/>
              <a:cs typeface="宋体"/>
            </a:endParaRPr>
          </a:p>
          <a:p>
            <a:pPr marL="1284605">
              <a:lnSpc>
                <a:spcPct val="100000"/>
              </a:lnSpc>
              <a:spcBef>
                <a:spcPts val="1864"/>
              </a:spcBef>
            </a:pPr>
            <a:r>
              <a:rPr dirty="0" sz="2300" spc="30">
                <a:solidFill>
                  <a:srgbClr val="0F1623"/>
                </a:solidFill>
                <a:latin typeface="宋体"/>
                <a:cs typeface="宋体"/>
              </a:rPr>
              <a:t>不能过千咄咄逼人，适时转变做法。</a:t>
            </a:r>
            <a:endParaRPr sz="23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6086" y="880627"/>
            <a:ext cx="5863637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65020" y="2399390"/>
            <a:ext cx="3084783" cy="1863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5020" y="4543526"/>
            <a:ext cx="3084783" cy="1863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30237" y="2399390"/>
            <a:ext cx="3084783" cy="1863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30237" y="4543526"/>
            <a:ext cx="3084783" cy="1863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7629" y="6662138"/>
            <a:ext cx="3084783" cy="1863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27469" y="2105848"/>
            <a:ext cx="688530" cy="701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52371" y="6138866"/>
            <a:ext cx="3390712" cy="2667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76486" y="4709440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 h="0">
                <a:moveTo>
                  <a:pt x="739513" y="0"/>
                </a:moveTo>
                <a:lnTo>
                  <a:pt x="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80627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3320" y="2833323"/>
            <a:ext cx="662845" cy="28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52569" y="7300273"/>
            <a:ext cx="611857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2220711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46938" y="7976695"/>
            <a:ext cx="4805680" cy="0"/>
          </a:xfrm>
          <a:custGeom>
            <a:avLst/>
            <a:gdLst/>
            <a:ahLst/>
            <a:cxnLst/>
            <a:rect l="l" t="t" r="r" b="b"/>
            <a:pathLst>
              <a:path w="4805680" h="0">
                <a:moveTo>
                  <a:pt x="0" y="0"/>
                </a:moveTo>
                <a:lnTo>
                  <a:pt x="4805634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77178" y="2871610"/>
            <a:ext cx="0" cy="1774189"/>
          </a:xfrm>
          <a:custGeom>
            <a:avLst/>
            <a:gdLst/>
            <a:ahLst/>
            <a:cxnLst/>
            <a:rect l="l" t="t" r="r" b="b"/>
            <a:pathLst>
              <a:path w="0" h="1774189">
                <a:moveTo>
                  <a:pt x="0" y="1774017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014728" y="2871610"/>
            <a:ext cx="0" cy="1774189"/>
          </a:xfrm>
          <a:custGeom>
            <a:avLst/>
            <a:gdLst/>
            <a:ahLst/>
            <a:cxnLst/>
            <a:rect l="l" t="t" r="r" b="b"/>
            <a:pathLst>
              <a:path w="0" h="1774189">
                <a:moveTo>
                  <a:pt x="0" y="1774017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21444" y="5143373"/>
            <a:ext cx="0" cy="1340485"/>
          </a:xfrm>
          <a:custGeom>
            <a:avLst/>
            <a:gdLst/>
            <a:ahLst/>
            <a:cxnLst/>
            <a:rect l="l" t="t" r="r" b="b"/>
            <a:pathLst>
              <a:path w="0" h="1340485">
                <a:moveTo>
                  <a:pt x="0" y="1340084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57873" y="638198"/>
            <a:ext cx="2347595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409">
                <a:solidFill>
                  <a:srgbClr val="016201"/>
                </a:solidFill>
                <a:latin typeface="Times New Roman"/>
                <a:cs typeface="Times New Roman"/>
              </a:rPr>
              <a:t>(</a:t>
            </a:r>
            <a:r>
              <a:rPr dirty="0" sz="7200" spc="459">
                <a:solidFill>
                  <a:srgbClr val="016201"/>
                </a:solidFill>
                <a:latin typeface="Times New Roman"/>
                <a:cs typeface="Times New Roman"/>
              </a:rPr>
              <a:t>la/5</a:t>
            </a:r>
            <a:r>
              <a:rPr dirty="0" sz="7200" spc="415">
                <a:solidFill>
                  <a:srgbClr val="016201"/>
                </a:solidFill>
                <a:latin typeface="Times New Roman"/>
                <a:cs typeface="Times New Roman"/>
              </a:rPr>
              <a:t>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816" y="2373926"/>
            <a:ext cx="300672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85"/>
              </a:lnSpc>
              <a:tabLst>
                <a:tab pos="708660" algn="l"/>
              </a:tabLst>
            </a:pPr>
            <a:r>
              <a:rPr dirty="0" sz="3350" spc="215">
                <a:latin typeface="Times New Roman"/>
                <a:cs typeface="Times New Roman"/>
              </a:rPr>
              <a:t>1.</a:t>
            </a:r>
            <a:r>
              <a:rPr dirty="0" sz="3350" spc="215">
                <a:latin typeface="Times New Roman"/>
                <a:cs typeface="Times New Roman"/>
              </a:rPr>
              <a:t>	</a:t>
            </a:r>
            <a:r>
              <a:rPr dirty="0" sz="2900" spc="95">
                <a:latin typeface="宋体"/>
                <a:cs typeface="宋体"/>
              </a:rPr>
              <a:t>价格起点策略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2008" y="3107784"/>
            <a:ext cx="181673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1305">
                <a:solidFill>
                  <a:srgbClr val="11151A"/>
                </a:solidFill>
                <a:latin typeface="宋体"/>
                <a:cs typeface="宋体"/>
              </a:rPr>
              <a:t>'</a:t>
            </a:r>
            <a:r>
              <a:rPr dirty="0" sz="2450" spc="-105">
                <a:solidFill>
                  <a:srgbClr val="11151A"/>
                </a:solidFill>
                <a:latin typeface="宋体"/>
                <a:cs typeface="宋体"/>
              </a:rPr>
              <a:t> </a:t>
            </a:r>
            <a:r>
              <a:rPr dirty="0" sz="2450" spc="130">
                <a:latin typeface="宋体"/>
                <a:cs typeface="宋体"/>
              </a:rPr>
              <a:t>吊</a:t>
            </a:r>
            <a:r>
              <a:rPr dirty="0" sz="2450" spc="10">
                <a:solidFill>
                  <a:srgbClr val="11151A"/>
                </a:solidFill>
                <a:latin typeface="宋体"/>
                <a:cs typeface="宋体"/>
              </a:rPr>
              <a:t>筑</a:t>
            </a:r>
            <a:r>
              <a:rPr dirty="0" sz="2450" spc="204">
                <a:latin typeface="宋体"/>
                <a:cs typeface="宋体"/>
              </a:rPr>
              <a:t>高台</a:t>
            </a:r>
            <a:endParaRPr sz="24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6278" y="3720394"/>
            <a:ext cx="1852930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3300">
                <a:solidFill>
                  <a:srgbClr val="11151A"/>
                </a:solidFill>
                <a:latin typeface="宋体"/>
                <a:cs typeface="宋体"/>
              </a:rPr>
              <a:t>－</a:t>
            </a:r>
            <a:r>
              <a:rPr dirty="0" sz="2450" spc="425">
                <a:solidFill>
                  <a:srgbClr val="11151A"/>
                </a:solidFill>
                <a:latin typeface="宋体"/>
                <a:cs typeface="宋体"/>
              </a:rPr>
              <a:t>抛放低</a:t>
            </a:r>
            <a:r>
              <a:rPr dirty="0" sz="2450" spc="-2405">
                <a:solidFill>
                  <a:srgbClr val="11151A"/>
                </a:solidFill>
                <a:latin typeface="宋体"/>
                <a:cs typeface="宋体"/>
              </a:rPr>
              <a:t>球</a:t>
            </a:r>
            <a:endParaRPr sz="245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3173" y="2484597"/>
            <a:ext cx="5734685" cy="213423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34440" marR="9525" indent="-1222375">
              <a:lnSpc>
                <a:spcPct val="129500"/>
              </a:lnSpc>
              <a:spcBef>
                <a:spcPts val="615"/>
              </a:spcBef>
            </a:pPr>
            <a:r>
              <a:rPr dirty="0" sz="3650" spc="305">
                <a:solidFill>
                  <a:srgbClr val="5DA3BA"/>
                </a:solidFill>
                <a:latin typeface="宋体"/>
                <a:cs typeface="宋体"/>
              </a:rPr>
              <a:t>三</a:t>
            </a:r>
            <a:r>
              <a:rPr dirty="0" sz="3650" spc="-720">
                <a:solidFill>
                  <a:srgbClr val="5DA3BA"/>
                </a:solidFill>
                <a:latin typeface="宋体"/>
                <a:cs typeface="宋体"/>
              </a:rPr>
              <a:t> </a:t>
            </a:r>
            <a:r>
              <a:rPr dirty="0" sz="3650" spc="160">
                <a:latin typeface="宋体"/>
                <a:cs typeface="宋体"/>
              </a:rPr>
              <a:t>·</a:t>
            </a:r>
            <a:r>
              <a:rPr dirty="0" sz="3650" spc="-1085">
                <a:latin typeface="宋体"/>
                <a:cs typeface="宋体"/>
              </a:rPr>
              <a:t> </a:t>
            </a:r>
            <a:r>
              <a:rPr dirty="0" sz="2600" spc="110">
                <a:solidFill>
                  <a:srgbClr val="11151A"/>
                </a:solidFill>
                <a:latin typeface="宋体"/>
                <a:cs typeface="宋体"/>
              </a:rPr>
              <a:t>是</a:t>
            </a:r>
            <a:r>
              <a:rPr dirty="0" sz="2600" spc="40">
                <a:solidFill>
                  <a:srgbClr val="11151A"/>
                </a:solidFill>
                <a:latin typeface="宋体"/>
                <a:cs typeface="宋体"/>
              </a:rPr>
              <a:t>指</a:t>
            </a:r>
            <a:r>
              <a:rPr dirty="0" sz="2600" spc="110">
                <a:solidFill>
                  <a:srgbClr val="11151A"/>
                </a:solidFill>
                <a:latin typeface="宋体"/>
                <a:cs typeface="宋体"/>
              </a:rPr>
              <a:t>卖</a:t>
            </a:r>
            <a:r>
              <a:rPr dirty="0" sz="2600" spc="190">
                <a:solidFill>
                  <a:srgbClr val="11151A"/>
                </a:solidFill>
                <a:latin typeface="宋体"/>
                <a:cs typeface="宋体"/>
              </a:rPr>
              <a:t>方</a:t>
            </a:r>
            <a:r>
              <a:rPr dirty="0" sz="2600" spc="110">
                <a:solidFill>
                  <a:srgbClr val="11151A"/>
                </a:solidFill>
                <a:latin typeface="宋体"/>
                <a:cs typeface="宋体"/>
              </a:rPr>
              <a:t>提</a:t>
            </a:r>
            <a:r>
              <a:rPr dirty="0" sz="2600" spc="-120">
                <a:solidFill>
                  <a:srgbClr val="11151A"/>
                </a:solidFill>
                <a:latin typeface="宋体"/>
                <a:cs typeface="宋体"/>
              </a:rPr>
              <a:t>出</a:t>
            </a:r>
            <a:r>
              <a:rPr dirty="0" sz="2600" spc="235">
                <a:latin typeface="宋体"/>
                <a:cs typeface="宋体"/>
              </a:rPr>
              <a:t>—</a:t>
            </a:r>
            <a:r>
              <a:rPr dirty="0" sz="2600" spc="110">
                <a:solidFill>
                  <a:srgbClr val="11151A"/>
                </a:solidFill>
                <a:latin typeface="宋体"/>
                <a:cs typeface="宋体"/>
              </a:rPr>
              <a:t>个</a:t>
            </a:r>
            <a:r>
              <a:rPr dirty="0" sz="2600" spc="160">
                <a:solidFill>
                  <a:srgbClr val="11151A"/>
                </a:solidFill>
                <a:latin typeface="宋体"/>
                <a:cs typeface="宋体"/>
              </a:rPr>
              <a:t>高</a:t>
            </a:r>
            <a:r>
              <a:rPr dirty="0" sz="2600" spc="110">
                <a:solidFill>
                  <a:srgbClr val="11151A"/>
                </a:solidFill>
                <a:latin typeface="宋体"/>
                <a:cs typeface="宋体"/>
              </a:rPr>
              <a:t>于本方实 </a:t>
            </a:r>
            <a:r>
              <a:rPr dirty="0" sz="2600" spc="85">
                <a:solidFill>
                  <a:srgbClr val="11151A"/>
                </a:solidFill>
                <a:latin typeface="宋体"/>
                <a:cs typeface="宋体"/>
              </a:rPr>
              <a:t>际要求的谈判起京来与对手讨</a:t>
            </a:r>
            <a:endParaRPr sz="2600">
              <a:latin typeface="宋体"/>
              <a:cs typeface="宋体"/>
            </a:endParaRPr>
          </a:p>
          <a:p>
            <a:pPr marL="624840">
              <a:lnSpc>
                <a:spcPts val="2140"/>
              </a:lnSpc>
            </a:pPr>
            <a:r>
              <a:rPr dirty="0" sz="2900" spc="5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2900">
              <a:latin typeface="Arial"/>
              <a:cs typeface="Arial"/>
            </a:endParaRPr>
          </a:p>
          <a:p>
            <a:pPr marL="1231265">
              <a:lnSpc>
                <a:spcPts val="2405"/>
              </a:lnSpc>
            </a:pPr>
            <a:r>
              <a:rPr dirty="0" sz="2600" spc="125">
                <a:solidFill>
                  <a:srgbClr val="11151A"/>
                </a:solidFill>
                <a:latin typeface="宋体"/>
                <a:cs typeface="宋体"/>
              </a:rPr>
              <a:t>价</a:t>
            </a:r>
            <a:r>
              <a:rPr dirty="0" sz="2600" spc="85">
                <a:solidFill>
                  <a:srgbClr val="11151A"/>
                </a:solidFill>
                <a:latin typeface="宋体"/>
                <a:cs typeface="宋体"/>
              </a:rPr>
              <a:t>还价</a:t>
            </a:r>
            <a:r>
              <a:rPr dirty="0" sz="2600" spc="-395">
                <a:solidFill>
                  <a:srgbClr val="11151A"/>
                </a:solidFill>
                <a:latin typeface="宋体"/>
                <a:cs typeface="宋体"/>
              </a:rPr>
              <a:t> </a:t>
            </a:r>
            <a:r>
              <a:rPr dirty="0" sz="2600" spc="-815">
                <a:solidFill>
                  <a:srgbClr val="1A2A34"/>
                </a:solidFill>
                <a:latin typeface="宋体"/>
                <a:cs typeface="宋体"/>
              </a:rPr>
              <a:t>，</a:t>
            </a:r>
            <a:r>
              <a:rPr dirty="0" sz="2600" spc="-800">
                <a:solidFill>
                  <a:srgbClr val="11151A"/>
                </a:solidFill>
                <a:latin typeface="宋体"/>
                <a:cs typeface="宋体"/>
              </a:rPr>
              <a:t>最</a:t>
            </a:r>
            <a:r>
              <a:rPr dirty="0" sz="2600" spc="-405">
                <a:solidFill>
                  <a:srgbClr val="11151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11151A"/>
                </a:solidFill>
                <a:latin typeface="宋体"/>
                <a:cs typeface="宋体"/>
              </a:rPr>
              <a:t>后</a:t>
            </a:r>
            <a:r>
              <a:rPr dirty="0" sz="2600" spc="-315">
                <a:solidFill>
                  <a:srgbClr val="11151A"/>
                </a:solidFill>
                <a:latin typeface="宋体"/>
                <a:cs typeface="宋体"/>
              </a:rPr>
              <a:t> </a:t>
            </a:r>
            <a:r>
              <a:rPr dirty="0" sz="2600" spc="125">
                <a:solidFill>
                  <a:srgbClr val="11151A"/>
                </a:solidFill>
                <a:latin typeface="宋体"/>
                <a:cs typeface="宋体"/>
              </a:rPr>
              <a:t>再</a:t>
            </a:r>
            <a:r>
              <a:rPr dirty="0" sz="2600" spc="215">
                <a:solidFill>
                  <a:srgbClr val="11151A"/>
                </a:solidFill>
                <a:latin typeface="宋体"/>
                <a:cs typeface="宋体"/>
              </a:rPr>
              <a:t>做出</a:t>
            </a:r>
            <a:r>
              <a:rPr dirty="0" sz="2600" spc="-145">
                <a:solidFill>
                  <a:srgbClr val="11151A"/>
                </a:solidFill>
                <a:latin typeface="宋体"/>
                <a:cs typeface="宋体"/>
              </a:rPr>
              <a:t>让</a:t>
            </a:r>
            <a:r>
              <a:rPr dirty="0" sz="2600" spc="240">
                <a:solidFill>
                  <a:srgbClr val="11151A"/>
                </a:solidFill>
                <a:latin typeface="宋体"/>
                <a:cs typeface="宋体"/>
              </a:rPr>
              <a:t>步</a:t>
            </a:r>
            <a:r>
              <a:rPr dirty="0" sz="2600" spc="-120">
                <a:solidFill>
                  <a:srgbClr val="11151A"/>
                </a:solidFill>
                <a:latin typeface="宋体"/>
                <a:cs typeface="宋体"/>
              </a:rPr>
              <a:t>达</a:t>
            </a:r>
            <a:r>
              <a:rPr dirty="0" sz="2600" spc="240">
                <a:solidFill>
                  <a:srgbClr val="11151A"/>
                </a:solidFill>
                <a:latin typeface="宋体"/>
                <a:cs typeface="宋体"/>
              </a:rPr>
              <a:t>成</a:t>
            </a:r>
            <a:endParaRPr sz="2600">
              <a:latin typeface="宋体"/>
              <a:cs typeface="宋体"/>
            </a:endParaRPr>
          </a:p>
          <a:p>
            <a:pPr marL="641985">
              <a:lnSpc>
                <a:spcPts val="1460"/>
              </a:lnSpc>
            </a:pPr>
            <a:r>
              <a:rPr dirty="0" sz="1450" spc="10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36664" y="2681295"/>
            <a:ext cx="478155" cy="1929130"/>
          </a:xfrm>
          <a:prstGeom prst="rect">
            <a:avLst/>
          </a:prstGeom>
        </p:spPr>
        <p:txBody>
          <a:bodyPr wrap="square" lIns="0" tIns="23622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860"/>
              </a:spcBef>
            </a:pPr>
            <a:r>
              <a:rPr dirty="0" sz="2750" spc="175">
                <a:solidFill>
                  <a:srgbClr val="1C410E"/>
                </a:solidFill>
                <a:latin typeface="宋体"/>
                <a:cs typeface="宋体"/>
              </a:rPr>
              <a:t>商</a:t>
            </a:r>
            <a:endParaRPr sz="2750">
              <a:latin typeface="宋体"/>
              <a:cs typeface="宋体"/>
            </a:endParaRPr>
          </a:p>
          <a:p>
            <a:pPr marL="86360">
              <a:lnSpc>
                <a:spcPct val="100000"/>
              </a:lnSpc>
              <a:spcBef>
                <a:spcPts val="965"/>
              </a:spcBef>
            </a:pPr>
            <a:r>
              <a:rPr dirty="0" sz="1500" spc="-1455">
                <a:solidFill>
                  <a:srgbClr val="1C410E"/>
                </a:solidFill>
                <a:latin typeface="宋体"/>
                <a:cs typeface="宋体"/>
              </a:rPr>
              <a:t>欠</a:t>
            </a:r>
            <a:r>
              <a:rPr dirty="0" sz="1450" spc="45">
                <a:solidFill>
                  <a:srgbClr val="1C410E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  <a:p>
            <a:pPr marL="12700">
              <a:lnSpc>
                <a:spcPts val="1145"/>
              </a:lnSpc>
              <a:spcBef>
                <a:spcPts val="965"/>
              </a:spcBef>
            </a:pPr>
            <a:r>
              <a:rPr dirty="0" sz="1350" spc="45">
                <a:solidFill>
                  <a:srgbClr val="1C410E"/>
                </a:solidFill>
                <a:latin typeface="宋体"/>
                <a:cs typeface="宋体"/>
              </a:rPr>
              <a:t>、火</a:t>
            </a:r>
            <a:endParaRPr sz="1350">
              <a:latin typeface="宋体"/>
              <a:cs typeface="宋体"/>
            </a:endParaRPr>
          </a:p>
          <a:p>
            <a:pPr marL="60325">
              <a:lnSpc>
                <a:spcPts val="5045"/>
              </a:lnSpc>
            </a:pPr>
            <a:r>
              <a:rPr dirty="0" sz="4600" spc="-1415">
                <a:solidFill>
                  <a:srgbClr val="1C410E"/>
                </a:solidFill>
                <a:latin typeface="宋体"/>
                <a:cs typeface="宋体"/>
              </a:rPr>
              <a:t>蜀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7207" y="4607403"/>
            <a:ext cx="72390" cy="316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00" spc="-16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1854" y="4671216"/>
            <a:ext cx="243840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110">
                <a:solidFill>
                  <a:srgbClr val="11151A"/>
                </a:solidFill>
                <a:latin typeface="宋体"/>
                <a:cs typeface="宋体"/>
              </a:rPr>
              <a:t>协议的谈判策略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96762" y="5309353"/>
            <a:ext cx="3580129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44500" indent="-431800">
              <a:lnSpc>
                <a:spcPct val="100000"/>
              </a:lnSpc>
              <a:spcBef>
                <a:spcPts val="110"/>
              </a:spcBef>
              <a:buClr>
                <a:srgbClr val="000000"/>
              </a:buClr>
              <a:buChar char="•"/>
              <a:tabLst>
                <a:tab pos="444500" algn="l"/>
                <a:tab pos="445134" algn="l"/>
              </a:tabLst>
            </a:pPr>
            <a:r>
              <a:rPr dirty="0" sz="2600" spc="125">
                <a:solidFill>
                  <a:srgbClr val="11151A"/>
                </a:solidFill>
                <a:latin typeface="宋体"/>
                <a:cs typeface="宋体"/>
              </a:rPr>
              <a:t>喊</a:t>
            </a:r>
            <a:r>
              <a:rPr dirty="0" sz="2600" spc="204">
                <a:solidFill>
                  <a:srgbClr val="11151A"/>
                </a:solidFill>
                <a:latin typeface="宋体"/>
                <a:cs typeface="宋体"/>
              </a:rPr>
              <a:t>价</a:t>
            </a:r>
            <a:r>
              <a:rPr dirty="0" sz="2600" spc="85">
                <a:solidFill>
                  <a:srgbClr val="11151A"/>
                </a:solidFill>
                <a:latin typeface="宋体"/>
                <a:cs typeface="宋体"/>
              </a:rPr>
              <a:t>要狠</a:t>
            </a:r>
            <a:r>
              <a:rPr dirty="0" sz="2600" spc="-490">
                <a:solidFill>
                  <a:srgbClr val="11151A"/>
                </a:solidFill>
                <a:latin typeface="宋体"/>
                <a:cs typeface="宋体"/>
              </a:rPr>
              <a:t> </a:t>
            </a:r>
            <a:r>
              <a:rPr dirty="0" sz="2600" spc="-805">
                <a:solidFill>
                  <a:srgbClr val="1A2A34"/>
                </a:solidFill>
                <a:latin typeface="宋体"/>
                <a:cs typeface="宋体"/>
              </a:rPr>
              <a:t>，</a:t>
            </a:r>
            <a:r>
              <a:rPr dirty="0" sz="2600" spc="-800">
                <a:solidFill>
                  <a:srgbClr val="11151A"/>
                </a:solidFill>
                <a:latin typeface="宋体"/>
                <a:cs typeface="宋体"/>
              </a:rPr>
              <a:t>让</a:t>
            </a:r>
            <a:r>
              <a:rPr dirty="0" sz="2600" spc="-340">
                <a:solidFill>
                  <a:srgbClr val="11151A"/>
                </a:solidFill>
                <a:latin typeface="宋体"/>
                <a:cs typeface="宋体"/>
              </a:rPr>
              <a:t> </a:t>
            </a:r>
            <a:r>
              <a:rPr dirty="0" sz="2600" spc="125">
                <a:solidFill>
                  <a:srgbClr val="11151A"/>
                </a:solidFill>
                <a:latin typeface="宋体"/>
                <a:cs typeface="宋体"/>
              </a:rPr>
              <a:t>步</a:t>
            </a:r>
            <a:r>
              <a:rPr dirty="0" sz="2600" spc="275">
                <a:solidFill>
                  <a:srgbClr val="11151A"/>
                </a:solidFill>
                <a:latin typeface="宋体"/>
                <a:cs typeface="宋体"/>
              </a:rPr>
              <a:t>要</a:t>
            </a:r>
            <a:r>
              <a:rPr dirty="0" sz="2600" spc="5">
                <a:solidFill>
                  <a:srgbClr val="11151A"/>
                </a:solidFill>
                <a:latin typeface="宋体"/>
                <a:cs typeface="宋体"/>
              </a:rPr>
              <a:t>漫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6277" y="4144684"/>
            <a:ext cx="3010535" cy="308546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marL="697230" indent="-661035">
              <a:lnSpc>
                <a:spcPct val="100000"/>
              </a:lnSpc>
              <a:spcBef>
                <a:spcPts val="1850"/>
              </a:spcBef>
              <a:buSzPct val="110344"/>
              <a:buFont typeface="Times New Roman"/>
              <a:buAutoNum type="arabicPeriod" startAt="2"/>
              <a:tabLst>
                <a:tab pos="696595" algn="l"/>
                <a:tab pos="697865" algn="l"/>
              </a:tabLst>
            </a:pPr>
            <a:r>
              <a:rPr dirty="0" sz="2900" spc="95">
                <a:solidFill>
                  <a:srgbClr val="11151A"/>
                </a:solidFill>
                <a:latin typeface="宋体"/>
                <a:cs typeface="宋体"/>
              </a:rPr>
              <a:t>除法报价策略</a:t>
            </a:r>
            <a:endParaRPr sz="2900">
              <a:latin typeface="宋体"/>
              <a:cs typeface="宋体"/>
            </a:endParaRPr>
          </a:p>
          <a:p>
            <a:pPr marL="693420" indent="-665480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 startAt="2"/>
              <a:tabLst>
                <a:tab pos="692785" algn="l"/>
                <a:tab pos="694055" algn="l"/>
              </a:tabLst>
            </a:pPr>
            <a:r>
              <a:rPr dirty="0" sz="2900" spc="95">
                <a:solidFill>
                  <a:srgbClr val="11151A"/>
                </a:solidFill>
                <a:latin typeface="宋体"/>
                <a:cs typeface="宋体"/>
              </a:rPr>
              <a:t>加法报价策略</a:t>
            </a:r>
            <a:endParaRPr sz="2900">
              <a:latin typeface="宋体"/>
              <a:cs typeface="宋体"/>
            </a:endParaRPr>
          </a:p>
          <a:p>
            <a:pPr marL="707390" indent="-694690">
              <a:lnSpc>
                <a:spcPct val="100000"/>
              </a:lnSpc>
              <a:spcBef>
                <a:spcPts val="2130"/>
              </a:spcBef>
              <a:buClr>
                <a:srgbClr val="000000"/>
              </a:buClr>
              <a:buSzPct val="115517"/>
              <a:buFont typeface="Times New Roman"/>
              <a:buAutoNum type="arabicPeriod" startAt="2"/>
              <a:tabLst>
                <a:tab pos="707390" algn="l"/>
                <a:tab pos="708025" algn="l"/>
              </a:tabLst>
            </a:pPr>
            <a:r>
              <a:rPr dirty="0" sz="2900" spc="95">
                <a:solidFill>
                  <a:srgbClr val="11151A"/>
                </a:solidFill>
                <a:latin typeface="宋体"/>
                <a:cs typeface="宋体"/>
              </a:rPr>
              <a:t>对比报价策略</a:t>
            </a:r>
            <a:endParaRPr sz="2900">
              <a:latin typeface="宋体"/>
              <a:cs typeface="宋体"/>
            </a:endParaRPr>
          </a:p>
          <a:p>
            <a:pPr marL="690245" indent="-665480">
              <a:lnSpc>
                <a:spcPct val="100000"/>
              </a:lnSpc>
              <a:spcBef>
                <a:spcPts val="2310"/>
              </a:spcBef>
              <a:buSzPct val="112068"/>
              <a:buFont typeface="Times New Roman"/>
              <a:buAutoNum type="arabicPeriod" startAt="2"/>
              <a:tabLst>
                <a:tab pos="690245" algn="l"/>
                <a:tab pos="690880" algn="l"/>
              </a:tabLst>
            </a:pPr>
            <a:r>
              <a:rPr dirty="0" sz="2900" spc="125">
                <a:solidFill>
                  <a:srgbClr val="11151A"/>
                </a:solidFill>
                <a:latin typeface="宋体"/>
                <a:cs typeface="宋体"/>
              </a:rPr>
              <a:t>数字陷阱策略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37207" y="6700487"/>
            <a:ext cx="95885" cy="316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00" spc="20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6762" y="5707550"/>
            <a:ext cx="4898390" cy="1863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7675" marR="5080" indent="-434975">
              <a:lnSpc>
                <a:spcPct val="154600"/>
              </a:lnSpc>
              <a:spcBef>
                <a:spcPts val="95"/>
              </a:spcBef>
              <a:buClr>
                <a:srgbClr val="B5050C"/>
              </a:buClr>
              <a:buChar char="•"/>
              <a:tabLst>
                <a:tab pos="448945" algn="l"/>
                <a:tab pos="449580" algn="l"/>
                <a:tab pos="2171065" algn="l"/>
                <a:tab pos="3213735" algn="l"/>
                <a:tab pos="4243705" algn="l"/>
              </a:tabLst>
            </a:pPr>
            <a:r>
              <a:rPr dirty="0" sz="2600" spc="114">
                <a:solidFill>
                  <a:srgbClr val="A01F23"/>
                </a:solidFill>
                <a:latin typeface="宋体"/>
                <a:cs typeface="宋体"/>
              </a:rPr>
              <a:t>应</a:t>
            </a:r>
            <a:r>
              <a:rPr dirty="0" sz="2600" spc="85">
                <a:solidFill>
                  <a:srgbClr val="A01F23"/>
                </a:solidFill>
                <a:latin typeface="宋体"/>
                <a:cs typeface="宋体"/>
              </a:rPr>
              <a:t>对</a:t>
            </a:r>
            <a:r>
              <a:rPr dirty="0" sz="2600" spc="-325">
                <a:solidFill>
                  <a:srgbClr val="A01F23"/>
                </a:solidFill>
                <a:latin typeface="宋体"/>
                <a:cs typeface="宋体"/>
              </a:rPr>
              <a:t> </a:t>
            </a:r>
            <a:r>
              <a:rPr dirty="0" sz="2600" spc="-1505">
                <a:solidFill>
                  <a:srgbClr val="A01F23"/>
                </a:solidFill>
                <a:latin typeface="宋体"/>
                <a:cs typeface="宋体"/>
              </a:rPr>
              <a:t>：要求	对方出	</a:t>
            </a:r>
            <a:r>
              <a:rPr dirty="0" sz="2600" spc="-1505">
                <a:solidFill>
                  <a:srgbClr val="80282D"/>
                </a:solidFill>
                <a:latin typeface="宋体"/>
                <a:cs typeface="宋体"/>
              </a:rPr>
              <a:t>示</a:t>
            </a:r>
            <a:r>
              <a:rPr dirty="0" sz="2600" spc="245">
                <a:solidFill>
                  <a:srgbClr val="80282D"/>
                </a:solidFill>
                <a:latin typeface="宋体"/>
                <a:cs typeface="宋体"/>
              </a:rPr>
              <a:t> </a:t>
            </a:r>
            <a:r>
              <a:rPr dirty="0" sz="2600" spc="-1505">
                <a:solidFill>
                  <a:srgbClr val="A01F23"/>
                </a:solidFill>
                <a:latin typeface="宋体"/>
                <a:cs typeface="宋体"/>
              </a:rPr>
              <a:t>报价	或还 </a:t>
            </a:r>
            <a:r>
              <a:rPr dirty="0" sz="2600" spc="80">
                <a:solidFill>
                  <a:srgbClr val="A01F23"/>
                </a:solidFill>
                <a:latin typeface="宋体"/>
                <a:cs typeface="宋体"/>
              </a:rPr>
              <a:t>价的依据，或者本方出示报价 </a:t>
            </a:r>
            <a:r>
              <a:rPr dirty="0" sz="2600" spc="85">
                <a:solidFill>
                  <a:srgbClr val="A01F23"/>
                </a:solidFill>
                <a:latin typeface="宋体"/>
                <a:cs typeface="宋体"/>
              </a:rPr>
              <a:t>或还价的依据</a:t>
            </a:r>
            <a:endParaRPr sz="26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80626"/>
            <a:ext cx="586363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3320" y="3496983"/>
            <a:ext cx="662845" cy="255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52569" y="7300273"/>
            <a:ext cx="611857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9685" y="2233474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9685" y="7976695"/>
            <a:ext cx="4792980" cy="0"/>
          </a:xfrm>
          <a:custGeom>
            <a:avLst/>
            <a:gdLst/>
            <a:ahLst/>
            <a:cxnLst/>
            <a:rect l="l" t="t" r="r" b="b"/>
            <a:pathLst>
              <a:path w="4792980" h="0">
                <a:moveTo>
                  <a:pt x="0" y="0"/>
                </a:moveTo>
                <a:lnTo>
                  <a:pt x="4792887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89924" y="2820559"/>
            <a:ext cx="0" cy="919480"/>
          </a:xfrm>
          <a:custGeom>
            <a:avLst/>
            <a:gdLst/>
            <a:ahLst/>
            <a:cxnLst/>
            <a:rect l="l" t="t" r="r" b="b"/>
            <a:pathLst>
              <a:path w="0" h="919479">
                <a:moveTo>
                  <a:pt x="0" y="918915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027474" y="2820559"/>
            <a:ext cx="0" cy="919480"/>
          </a:xfrm>
          <a:custGeom>
            <a:avLst/>
            <a:gdLst/>
            <a:ahLst/>
            <a:cxnLst/>
            <a:rect l="l" t="t" r="r" b="b"/>
            <a:pathLst>
              <a:path w="0" h="919479">
                <a:moveTo>
                  <a:pt x="0" y="918915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72432" y="5130610"/>
            <a:ext cx="0" cy="536575"/>
          </a:xfrm>
          <a:custGeom>
            <a:avLst/>
            <a:gdLst/>
            <a:ahLst/>
            <a:cxnLst/>
            <a:rect l="l" t="t" r="r" b="b"/>
            <a:pathLst>
              <a:path w="0" h="536575">
                <a:moveTo>
                  <a:pt x="0" y="536033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19632" y="650962"/>
            <a:ext cx="2428240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480">
                <a:latin typeface="Times New Roman"/>
                <a:cs typeface="Times New Roman"/>
              </a:rPr>
              <a:t>(lb/5)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816" y="2373926"/>
            <a:ext cx="300672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85"/>
              </a:lnSpc>
              <a:tabLst>
                <a:tab pos="708660" algn="l"/>
              </a:tabLst>
            </a:pPr>
            <a:r>
              <a:rPr dirty="0" sz="3350" spc="229">
                <a:latin typeface="Times New Roman"/>
                <a:cs typeface="Times New Roman"/>
              </a:rPr>
              <a:t>1.</a:t>
            </a:r>
            <a:r>
              <a:rPr dirty="0" sz="3350" spc="229">
                <a:latin typeface="Times New Roman"/>
                <a:cs typeface="Times New Roman"/>
              </a:rPr>
              <a:t>	</a:t>
            </a:r>
            <a:r>
              <a:rPr dirty="0" sz="2900" spc="95">
                <a:latin typeface="宋体"/>
                <a:cs typeface="宋体"/>
              </a:rPr>
              <a:t>价格起点策略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5353" y="3088639"/>
            <a:ext cx="135890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5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10426" y="2681295"/>
            <a:ext cx="397510" cy="1020444"/>
          </a:xfrm>
          <a:prstGeom prst="rect">
            <a:avLst/>
          </a:prstGeom>
        </p:spPr>
        <p:txBody>
          <a:bodyPr wrap="square" lIns="0" tIns="236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dirty="0" sz="2750" spc="175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endParaRPr sz="27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500" spc="-1460">
                <a:solidFill>
                  <a:srgbClr val="183D0C"/>
                </a:solidFill>
                <a:latin typeface="宋体"/>
                <a:cs typeface="宋体"/>
              </a:rPr>
              <a:t>欠</a:t>
            </a:r>
            <a:r>
              <a:rPr dirty="0" sz="1450" spc="-405">
                <a:solidFill>
                  <a:srgbClr val="183D0C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6031" y="3669343"/>
            <a:ext cx="305435" cy="4927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050" spc="-850">
                <a:solidFill>
                  <a:srgbClr val="5DA3BA"/>
                </a:solidFill>
                <a:latin typeface="宋体"/>
                <a:cs typeface="宋体"/>
              </a:rPr>
              <a:t>勹</a:t>
            </a:r>
            <a:endParaRPr sz="305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61714" y="3886309"/>
            <a:ext cx="1073150" cy="753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750" spc="-1365">
                <a:solidFill>
                  <a:srgbClr val="003100"/>
                </a:solidFill>
                <a:latin typeface="宋体"/>
                <a:cs typeface="宋体"/>
              </a:rPr>
              <a:t>：</a:t>
            </a:r>
            <a:r>
              <a:rPr dirty="0" sz="4750" spc="-944">
                <a:solidFill>
                  <a:srgbClr val="003100"/>
                </a:solidFill>
                <a:latin typeface="宋体"/>
                <a:cs typeface="宋体"/>
              </a:rPr>
              <a:t> </a:t>
            </a:r>
            <a:r>
              <a:rPr dirty="0" sz="4750" spc="-1415">
                <a:solidFill>
                  <a:srgbClr val="183D0C"/>
                </a:solidFill>
                <a:latin typeface="宋体"/>
                <a:cs typeface="宋体"/>
              </a:rPr>
              <a:t>屑</a:t>
            </a:r>
            <a:endParaRPr sz="47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0763" y="4364911"/>
            <a:ext cx="85725" cy="53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1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940"/>
              </a:spcBef>
            </a:pPr>
            <a:r>
              <a:rPr dirty="0" sz="950" spc="25">
                <a:solidFill>
                  <a:srgbClr val="5DA3BA"/>
                </a:solidFill>
                <a:latin typeface="Times New Roman"/>
                <a:cs typeface="Times New Roman"/>
              </a:rPr>
              <a:t>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3575" y="2629181"/>
            <a:ext cx="5051425" cy="34080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41959" marR="15240" indent="-429259">
              <a:lnSpc>
                <a:spcPct val="158100"/>
              </a:lnSpc>
              <a:spcBef>
                <a:spcPts val="120"/>
              </a:spcBef>
              <a:buChar char="•"/>
              <a:tabLst>
                <a:tab pos="463550" algn="l"/>
                <a:tab pos="464184" algn="l"/>
                <a:tab pos="1234440" algn="l"/>
                <a:tab pos="3723004" algn="l"/>
              </a:tabLst>
            </a:pPr>
            <a:r>
              <a:rPr dirty="0" sz="2000" spc="65">
                <a:solidFill>
                  <a:srgbClr val="131C23"/>
                </a:solidFill>
                <a:latin typeface="宋体"/>
                <a:cs typeface="宋体"/>
              </a:rPr>
              <a:t>是指</a:t>
            </a:r>
            <a:r>
              <a:rPr dirty="0" sz="2000" spc="5">
                <a:solidFill>
                  <a:srgbClr val="131C23"/>
                </a:solidFill>
                <a:latin typeface="宋体"/>
                <a:cs typeface="宋体"/>
              </a:rPr>
              <a:t>先</a:t>
            </a:r>
            <a:r>
              <a:rPr dirty="0" sz="2000" spc="240">
                <a:solidFill>
                  <a:srgbClr val="131C23"/>
                </a:solidFill>
                <a:latin typeface="宋体"/>
                <a:cs typeface="宋体"/>
              </a:rPr>
              <a:t>提</a:t>
            </a:r>
            <a:r>
              <a:rPr dirty="0" sz="2000" spc="65">
                <a:solidFill>
                  <a:srgbClr val="131C23"/>
                </a:solidFill>
                <a:latin typeface="宋体"/>
                <a:cs typeface="宋体"/>
              </a:rPr>
              <a:t>出</a:t>
            </a:r>
            <a:r>
              <a:rPr dirty="0" sz="2000" spc="215">
                <a:solidFill>
                  <a:srgbClr val="131C23"/>
                </a:solidFill>
                <a:latin typeface="宋体"/>
                <a:cs typeface="宋体"/>
              </a:rPr>
              <a:t>—</a:t>
            </a:r>
            <a:r>
              <a:rPr dirty="0" sz="2000" spc="10">
                <a:solidFill>
                  <a:srgbClr val="1A313F"/>
                </a:solidFill>
                <a:latin typeface="宋体"/>
                <a:cs typeface="宋体"/>
              </a:rPr>
              <a:t>个</a:t>
            </a:r>
            <a:r>
              <a:rPr dirty="0" sz="2000" spc="195">
                <a:solidFill>
                  <a:srgbClr val="131C23"/>
                </a:solidFill>
                <a:latin typeface="宋体"/>
                <a:cs typeface="宋体"/>
              </a:rPr>
              <a:t>低</a:t>
            </a:r>
            <a:r>
              <a:rPr dirty="0" sz="2000" spc="65">
                <a:solidFill>
                  <a:srgbClr val="131C23"/>
                </a:solidFill>
                <a:latin typeface="宋体"/>
                <a:cs typeface="宋体"/>
              </a:rPr>
              <a:t>千己方实</a:t>
            </a:r>
            <a:r>
              <a:rPr dirty="0" sz="2000" spc="155">
                <a:solidFill>
                  <a:srgbClr val="131C23"/>
                </a:solidFill>
                <a:latin typeface="宋体"/>
                <a:cs typeface="宋体"/>
              </a:rPr>
              <a:t>际</a:t>
            </a:r>
            <a:r>
              <a:rPr dirty="0" sz="2000" spc="195">
                <a:solidFill>
                  <a:srgbClr val="131C23"/>
                </a:solidFill>
                <a:latin typeface="宋体"/>
                <a:cs typeface="宋体"/>
              </a:rPr>
              <a:t>要</a:t>
            </a:r>
            <a:r>
              <a:rPr dirty="0" sz="2000" spc="165">
                <a:solidFill>
                  <a:srgbClr val="131C23"/>
                </a:solidFill>
                <a:latin typeface="宋体"/>
                <a:cs typeface="宋体"/>
              </a:rPr>
              <a:t>求</a:t>
            </a:r>
            <a:r>
              <a:rPr dirty="0" sz="2000" spc="65">
                <a:solidFill>
                  <a:srgbClr val="131C23"/>
                </a:solidFill>
                <a:latin typeface="宋体"/>
                <a:cs typeface="宋体"/>
              </a:rPr>
              <a:t>的</a:t>
            </a:r>
            <a:r>
              <a:rPr dirty="0" sz="2000" spc="125">
                <a:solidFill>
                  <a:srgbClr val="131C23"/>
                </a:solidFill>
                <a:latin typeface="宋体"/>
                <a:cs typeface="宋体"/>
              </a:rPr>
              <a:t>谈 </a:t>
            </a:r>
            <a:r>
              <a:rPr dirty="0" sz="2000" spc="145">
                <a:solidFill>
                  <a:srgbClr val="131C23"/>
                </a:solidFill>
                <a:latin typeface="宋体"/>
                <a:cs typeface="宋体"/>
              </a:rPr>
              <a:t>判起点</a:t>
            </a:r>
            <a:r>
              <a:rPr dirty="0" sz="2000" spc="-580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665">
                <a:solidFill>
                  <a:srgbClr val="1A313F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以</a:t>
            </a:r>
            <a:r>
              <a:rPr dirty="0" sz="2000" spc="-229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让利  </a:t>
            </a:r>
            <a:r>
              <a:rPr dirty="0" sz="2000" spc="-455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来吸 </a:t>
            </a:r>
            <a:r>
              <a:rPr dirty="0" sz="2000" spc="-160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引对方	</a:t>
            </a:r>
            <a:r>
              <a:rPr dirty="0" sz="2000" spc="-535">
                <a:solidFill>
                  <a:srgbClr val="1A313F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试图</a:t>
            </a:r>
            <a:r>
              <a:rPr dirty="0" sz="2000" spc="-545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首先 去击败	</a:t>
            </a:r>
            <a:r>
              <a:rPr dirty="0" sz="2000" spc="-555">
                <a:solidFill>
                  <a:srgbClr val="1A313F"/>
                </a:solidFill>
                <a:latin typeface="宋体"/>
                <a:cs typeface="宋体"/>
              </a:rPr>
              <a:t>参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与 竞  争 的   同 类</a:t>
            </a:r>
            <a:r>
              <a:rPr dirty="0" sz="2000" spc="-360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对手	</a:t>
            </a:r>
            <a:r>
              <a:rPr dirty="0" sz="2000" spc="-545">
                <a:solidFill>
                  <a:srgbClr val="1A313F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然</a:t>
            </a:r>
            <a:r>
              <a:rPr dirty="0" sz="2000" spc="-270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后再与 </a:t>
            </a:r>
            <a:r>
              <a:rPr dirty="0" sz="2000" spc="155">
                <a:solidFill>
                  <a:srgbClr val="131C23"/>
                </a:solidFill>
                <a:latin typeface="宋体"/>
                <a:cs typeface="宋体"/>
              </a:rPr>
              <a:t>被</a:t>
            </a:r>
            <a:r>
              <a:rPr dirty="0" sz="2000" spc="145">
                <a:solidFill>
                  <a:srgbClr val="131C23"/>
                </a:solidFill>
                <a:latin typeface="宋体"/>
                <a:cs typeface="宋体"/>
              </a:rPr>
              <a:t>引</a:t>
            </a:r>
            <a:r>
              <a:rPr dirty="0" sz="2000" spc="195">
                <a:solidFill>
                  <a:srgbClr val="131C23"/>
                </a:solidFill>
                <a:latin typeface="宋体"/>
                <a:cs typeface="宋体"/>
              </a:rPr>
              <a:t>诱</a:t>
            </a:r>
            <a:r>
              <a:rPr dirty="0" sz="2000" spc="165">
                <a:solidFill>
                  <a:srgbClr val="131C23"/>
                </a:solidFill>
                <a:latin typeface="宋体"/>
                <a:cs typeface="宋体"/>
              </a:rPr>
              <a:t>上钩</a:t>
            </a:r>
            <a:r>
              <a:rPr dirty="0" sz="2000">
                <a:solidFill>
                  <a:srgbClr val="131C23"/>
                </a:solidFill>
                <a:latin typeface="宋体"/>
                <a:cs typeface="宋体"/>
              </a:rPr>
              <a:t>的</a:t>
            </a:r>
            <a:r>
              <a:rPr dirty="0" sz="2000" spc="195">
                <a:solidFill>
                  <a:srgbClr val="131C23"/>
                </a:solidFill>
                <a:latin typeface="宋体"/>
                <a:cs typeface="宋体"/>
              </a:rPr>
              <a:t>卖</a:t>
            </a:r>
            <a:r>
              <a:rPr dirty="0" sz="2000" spc="25">
                <a:solidFill>
                  <a:srgbClr val="131C23"/>
                </a:solidFill>
                <a:latin typeface="宋体"/>
                <a:cs typeface="宋体"/>
              </a:rPr>
              <a:t>方</a:t>
            </a:r>
            <a:r>
              <a:rPr dirty="0" sz="2000" spc="60">
                <a:solidFill>
                  <a:srgbClr val="131C23"/>
                </a:solidFill>
                <a:latin typeface="宋体"/>
                <a:cs typeface="宋体"/>
              </a:rPr>
              <a:t>进</a:t>
            </a:r>
            <a:r>
              <a:rPr dirty="0" sz="2000" spc="25">
                <a:solidFill>
                  <a:srgbClr val="131C23"/>
                </a:solidFill>
                <a:latin typeface="宋体"/>
                <a:cs typeface="宋体"/>
              </a:rPr>
              <a:t>行</a:t>
            </a:r>
            <a:r>
              <a:rPr dirty="0" sz="2000" spc="175">
                <a:solidFill>
                  <a:srgbClr val="131C23"/>
                </a:solidFill>
                <a:latin typeface="宋体"/>
                <a:cs typeface="宋体"/>
              </a:rPr>
              <a:t>真</a:t>
            </a:r>
            <a:r>
              <a:rPr dirty="0" sz="2000" spc="25">
                <a:solidFill>
                  <a:srgbClr val="131C23"/>
                </a:solidFill>
                <a:latin typeface="宋体"/>
                <a:cs typeface="宋体"/>
              </a:rPr>
              <a:t>正</a:t>
            </a:r>
            <a:r>
              <a:rPr dirty="0" sz="2000" spc="229">
                <a:solidFill>
                  <a:srgbClr val="131C23"/>
                </a:solidFill>
                <a:latin typeface="宋体"/>
                <a:cs typeface="宋体"/>
              </a:rPr>
              <a:t>的</a:t>
            </a:r>
            <a:r>
              <a:rPr dirty="0" sz="2000" spc="25">
                <a:solidFill>
                  <a:srgbClr val="131C23"/>
                </a:solidFill>
                <a:latin typeface="宋体"/>
                <a:cs typeface="宋体"/>
              </a:rPr>
              <a:t>谈判</a:t>
            </a:r>
            <a:r>
              <a:rPr dirty="0" sz="2000" spc="-340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60">
                <a:solidFill>
                  <a:srgbClr val="1A313F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迫 </a:t>
            </a:r>
            <a:r>
              <a:rPr dirty="0" sz="2000" spc="185">
                <a:solidFill>
                  <a:srgbClr val="131C23"/>
                </a:solidFill>
                <a:latin typeface="宋体"/>
                <a:cs typeface="宋体"/>
              </a:rPr>
              <a:t>使其让</a:t>
            </a:r>
            <a:r>
              <a:rPr dirty="0" sz="2000" spc="509">
                <a:solidFill>
                  <a:srgbClr val="131C23"/>
                </a:solidFill>
                <a:latin typeface="宋体"/>
                <a:cs typeface="宋体"/>
              </a:rPr>
              <a:t>步</a:t>
            </a:r>
            <a:r>
              <a:rPr dirty="0" sz="2000" spc="-530">
                <a:solidFill>
                  <a:srgbClr val="1A313F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达</a:t>
            </a:r>
            <a:r>
              <a:rPr dirty="0" sz="2000" spc="-305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到自</a:t>
            </a:r>
            <a:r>
              <a:rPr dirty="0" sz="2000" spc="-525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己的</a:t>
            </a:r>
            <a:r>
              <a:rPr dirty="0" sz="2000" spc="-310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目</a:t>
            </a:r>
            <a:r>
              <a:rPr dirty="0" sz="2000" spc="-325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31C23"/>
                </a:solidFill>
                <a:latin typeface="宋体"/>
                <a:cs typeface="宋体"/>
              </a:rPr>
              <a:t>的</a:t>
            </a:r>
            <a:r>
              <a:rPr dirty="0" sz="2000" spc="-370">
                <a:solidFill>
                  <a:srgbClr val="131C23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A313F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 marL="454025" marR="5080" indent="-441325">
              <a:lnSpc>
                <a:spcPct val="159100"/>
              </a:lnSpc>
              <a:buClr>
                <a:srgbClr val="A30E0F"/>
              </a:buClr>
              <a:buChar char="•"/>
              <a:tabLst>
                <a:tab pos="467359" algn="l"/>
                <a:tab pos="468630" algn="l"/>
                <a:tab pos="2397125" algn="l"/>
              </a:tabLst>
            </a:pPr>
            <a:r>
              <a:rPr dirty="0" sz="2000" spc="65">
                <a:solidFill>
                  <a:srgbClr val="972D34"/>
                </a:solidFill>
                <a:latin typeface="宋体"/>
                <a:cs typeface="宋体"/>
              </a:rPr>
              <a:t>应对</a:t>
            </a:r>
            <a:r>
              <a:rPr dirty="0" sz="2000" spc="175">
                <a:solidFill>
                  <a:srgbClr val="972D34"/>
                </a:solidFill>
                <a:latin typeface="宋体"/>
                <a:cs typeface="宋体"/>
              </a:rPr>
              <a:t>方</a:t>
            </a:r>
            <a:r>
              <a:rPr dirty="0" sz="2000" spc="125">
                <a:solidFill>
                  <a:srgbClr val="972D34"/>
                </a:solidFill>
                <a:latin typeface="宋体"/>
                <a:cs typeface="宋体"/>
              </a:rPr>
              <a:t>法</a:t>
            </a:r>
            <a:r>
              <a:rPr dirty="0" sz="2000" spc="-395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960">
                <a:solidFill>
                  <a:srgbClr val="972D34"/>
                </a:solidFill>
                <a:latin typeface="宋体"/>
                <a:cs typeface="宋体"/>
              </a:rPr>
              <a:t>：其                                </a:t>
            </a:r>
            <a:r>
              <a:rPr dirty="0" sz="2000" spc="-955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960">
                <a:solidFill>
                  <a:srgbClr val="722631"/>
                </a:solidFill>
                <a:latin typeface="宋体"/>
                <a:cs typeface="宋体"/>
              </a:rPr>
              <a:t>—	</a:t>
            </a:r>
            <a:r>
              <a:rPr dirty="0" sz="2000" spc="-535">
                <a:solidFill>
                  <a:srgbClr val="853D54"/>
                </a:solidFill>
                <a:latin typeface="宋体"/>
                <a:cs typeface="宋体"/>
              </a:rPr>
              <a:t>，</a:t>
            </a:r>
            <a:r>
              <a:rPr dirty="0" sz="2000" spc="-175">
                <a:solidFill>
                  <a:srgbClr val="972D34"/>
                </a:solidFill>
                <a:latin typeface="宋体"/>
                <a:cs typeface="宋体"/>
              </a:rPr>
              <a:t>把</a:t>
            </a:r>
            <a:r>
              <a:rPr dirty="0" sz="2000" spc="-625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972D34"/>
                </a:solidFill>
                <a:latin typeface="宋体"/>
                <a:cs typeface="宋体"/>
              </a:rPr>
              <a:t>对方的 报价内</a:t>
            </a:r>
            <a:r>
              <a:rPr dirty="0" sz="2000" spc="-225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972D34"/>
                </a:solidFill>
                <a:latin typeface="宋体"/>
                <a:cs typeface="宋体"/>
              </a:rPr>
              <a:t>容与 </a:t>
            </a:r>
            <a:r>
              <a:rPr dirty="0" sz="2000" spc="484">
                <a:solidFill>
                  <a:srgbClr val="972D34"/>
                </a:solidFill>
                <a:latin typeface="宋体"/>
                <a:cs typeface="宋体"/>
              </a:rPr>
              <a:t>其他卖主的报价内容</a:t>
            </a:r>
            <a:r>
              <a:rPr dirty="0" sz="2000" spc="200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484">
                <a:solidFill>
                  <a:srgbClr val="972D34"/>
                </a:solidFill>
                <a:latin typeface="宋体"/>
                <a:cs typeface="宋体"/>
              </a:rPr>
              <a:t>行比较和计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6277" y="3101403"/>
            <a:ext cx="3010535" cy="41287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10"/>
              </a:spcBef>
            </a:pPr>
            <a:r>
              <a:rPr dirty="0" sz="2400" spc="3425">
                <a:solidFill>
                  <a:srgbClr val="131C23"/>
                </a:solidFill>
                <a:latin typeface="宋体"/>
                <a:cs typeface="宋体"/>
              </a:rPr>
              <a:t>－</a:t>
            </a:r>
            <a:r>
              <a:rPr dirty="0" sz="2400" spc="509">
                <a:solidFill>
                  <a:srgbClr val="131C23"/>
                </a:solidFill>
                <a:latin typeface="宋体"/>
                <a:cs typeface="宋体"/>
              </a:rPr>
              <a:t>吊筑高台</a:t>
            </a:r>
            <a:endParaRPr sz="2400">
              <a:latin typeface="宋体"/>
              <a:cs typeface="宋体"/>
            </a:endParaRPr>
          </a:p>
          <a:p>
            <a:pPr marL="629920">
              <a:lnSpc>
                <a:spcPct val="100000"/>
              </a:lnSpc>
              <a:spcBef>
                <a:spcPts val="2145"/>
              </a:spcBef>
              <a:tabLst>
                <a:tab pos="1129030" algn="l"/>
              </a:tabLst>
            </a:pPr>
            <a:r>
              <a:rPr dirty="0" sz="2400" spc="530">
                <a:solidFill>
                  <a:srgbClr val="131C23"/>
                </a:solidFill>
                <a:latin typeface="宋体"/>
                <a:cs typeface="宋体"/>
              </a:rPr>
              <a:t>'	</a:t>
            </a:r>
            <a:r>
              <a:rPr dirty="0" sz="2400" spc="-670">
                <a:latin typeface="宋体"/>
                <a:cs typeface="宋体"/>
              </a:rPr>
              <a:t>抛放低球</a:t>
            </a:r>
            <a:endParaRPr sz="2400">
              <a:latin typeface="宋体"/>
              <a:cs typeface="宋体"/>
            </a:endParaRPr>
          </a:p>
          <a:p>
            <a:pPr marL="697230" indent="-661035">
              <a:lnSpc>
                <a:spcPct val="100000"/>
              </a:lnSpc>
              <a:spcBef>
                <a:spcPts val="2050"/>
              </a:spcBef>
              <a:buSzPct val="110344"/>
              <a:buFont typeface="Times New Roman"/>
              <a:buAutoNum type="arabicPeriod" startAt="2"/>
              <a:tabLst>
                <a:tab pos="696595" algn="l"/>
                <a:tab pos="697865" algn="l"/>
              </a:tabLst>
            </a:pPr>
            <a:r>
              <a:rPr dirty="0" sz="2900" spc="95">
                <a:solidFill>
                  <a:srgbClr val="131C23"/>
                </a:solidFill>
                <a:latin typeface="宋体"/>
                <a:cs typeface="宋体"/>
              </a:rPr>
              <a:t>除法报价策略</a:t>
            </a:r>
            <a:endParaRPr sz="2900">
              <a:latin typeface="宋体"/>
              <a:cs typeface="宋体"/>
            </a:endParaRPr>
          </a:p>
          <a:p>
            <a:pPr marL="693420" indent="-665480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 startAt="2"/>
              <a:tabLst>
                <a:tab pos="692785" algn="l"/>
                <a:tab pos="694055" algn="l"/>
              </a:tabLst>
            </a:pPr>
            <a:r>
              <a:rPr dirty="0" sz="2900" spc="95">
                <a:solidFill>
                  <a:srgbClr val="131C23"/>
                </a:solidFill>
                <a:latin typeface="宋体"/>
                <a:cs typeface="宋体"/>
              </a:rPr>
              <a:t>加法报价策略</a:t>
            </a:r>
            <a:endParaRPr sz="2900">
              <a:latin typeface="宋体"/>
              <a:cs typeface="宋体"/>
            </a:endParaRPr>
          </a:p>
          <a:p>
            <a:pPr marL="707390" indent="-694690">
              <a:lnSpc>
                <a:spcPct val="100000"/>
              </a:lnSpc>
              <a:spcBef>
                <a:spcPts val="2130"/>
              </a:spcBef>
              <a:buClr>
                <a:srgbClr val="000000"/>
              </a:buClr>
              <a:buSzPct val="115517"/>
              <a:buFont typeface="Times New Roman"/>
              <a:buAutoNum type="arabicPeriod" startAt="2"/>
              <a:tabLst>
                <a:tab pos="707390" algn="l"/>
                <a:tab pos="708025" algn="l"/>
              </a:tabLst>
            </a:pPr>
            <a:r>
              <a:rPr dirty="0" sz="2900" spc="95">
                <a:solidFill>
                  <a:srgbClr val="131C23"/>
                </a:solidFill>
                <a:latin typeface="宋体"/>
                <a:cs typeface="宋体"/>
              </a:rPr>
              <a:t>对比报价策略</a:t>
            </a:r>
            <a:endParaRPr sz="2900">
              <a:latin typeface="宋体"/>
              <a:cs typeface="宋体"/>
            </a:endParaRPr>
          </a:p>
          <a:p>
            <a:pPr marL="690245" indent="-665480">
              <a:lnSpc>
                <a:spcPct val="100000"/>
              </a:lnSpc>
              <a:spcBef>
                <a:spcPts val="2310"/>
              </a:spcBef>
              <a:buSzPct val="112068"/>
              <a:buFont typeface="Times New Roman"/>
              <a:buAutoNum type="arabicPeriod" startAt="2"/>
              <a:tabLst>
                <a:tab pos="690245" algn="l"/>
                <a:tab pos="690880" algn="l"/>
              </a:tabLst>
            </a:pPr>
            <a:r>
              <a:rPr dirty="0" sz="2900" spc="125">
                <a:solidFill>
                  <a:srgbClr val="131C23"/>
                </a:solidFill>
                <a:latin typeface="宋体"/>
                <a:cs typeface="宋体"/>
              </a:rPr>
              <a:t>数字陷阱策略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2465" y="6113402"/>
            <a:ext cx="110489" cy="952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20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2300" spc="2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2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5141" y="6024065"/>
            <a:ext cx="3350895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860" marR="5080" indent="-10795">
              <a:lnSpc>
                <a:spcPct val="154900"/>
              </a:lnSpc>
              <a:spcBef>
                <a:spcPts val="95"/>
              </a:spcBef>
            </a:pPr>
            <a:r>
              <a:rPr dirty="0" sz="2000" spc="65">
                <a:solidFill>
                  <a:srgbClr val="972D34"/>
                </a:solidFill>
                <a:latin typeface="宋体"/>
                <a:cs typeface="宋体"/>
              </a:rPr>
              <a:t>茛</a:t>
            </a:r>
            <a:r>
              <a:rPr dirty="0" sz="2000" spc="-745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585">
                <a:solidFill>
                  <a:srgbClr val="853D54"/>
                </a:solidFill>
                <a:latin typeface="宋体"/>
                <a:cs typeface="宋体"/>
              </a:rPr>
              <a:t>， </a:t>
            </a:r>
            <a:r>
              <a:rPr dirty="0" sz="2000" spc="-555">
                <a:solidFill>
                  <a:srgbClr val="972D34"/>
                </a:solidFill>
                <a:latin typeface="宋体"/>
                <a:cs typeface="宋体"/>
              </a:rPr>
              <a:t>并 直 截 了 当 地 提 出 异 议 。 </a:t>
            </a:r>
            <a:r>
              <a:rPr dirty="0" sz="2000" spc="85">
                <a:solidFill>
                  <a:srgbClr val="972D34"/>
                </a:solidFill>
                <a:latin typeface="宋体"/>
                <a:cs typeface="宋体"/>
              </a:rPr>
              <a:t>为对方</a:t>
            </a:r>
            <a:r>
              <a:rPr dirty="0" sz="2000" spc="30">
                <a:solidFill>
                  <a:srgbClr val="972D34"/>
                </a:solidFill>
                <a:latin typeface="宋体"/>
                <a:cs typeface="宋体"/>
              </a:rPr>
              <a:t>的</a:t>
            </a:r>
            <a:r>
              <a:rPr dirty="0" sz="2000" spc="150">
                <a:solidFill>
                  <a:srgbClr val="972D34"/>
                </a:solidFill>
                <a:latin typeface="宋体"/>
                <a:cs typeface="宋体"/>
              </a:rPr>
              <a:t>小</a:t>
            </a:r>
            <a:r>
              <a:rPr dirty="0" sz="2000" spc="85">
                <a:solidFill>
                  <a:srgbClr val="972D34"/>
                </a:solidFill>
                <a:latin typeface="宋体"/>
                <a:cs typeface="宋体"/>
              </a:rPr>
              <a:t>利所迷惑</a:t>
            </a:r>
            <a:r>
              <a:rPr dirty="0" sz="2000" spc="-310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565">
                <a:solidFill>
                  <a:srgbClr val="853D54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972D34"/>
                </a:solidFill>
                <a:latin typeface="宋体"/>
                <a:cs typeface="宋体"/>
              </a:rPr>
              <a:t>自</a:t>
            </a:r>
            <a:r>
              <a:rPr dirty="0" sz="2000" spc="-254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972D34"/>
                </a:solidFill>
                <a:latin typeface="宋体"/>
                <a:cs typeface="宋体"/>
              </a:rPr>
              <a:t>己报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15082" y="6024065"/>
            <a:ext cx="1022350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 marR="5080" indent="-5080">
              <a:lnSpc>
                <a:spcPct val="154900"/>
              </a:lnSpc>
              <a:spcBef>
                <a:spcPts val="95"/>
              </a:spcBef>
            </a:pPr>
            <a:r>
              <a:rPr dirty="0" sz="2000" spc="-555">
                <a:solidFill>
                  <a:srgbClr val="972D34"/>
                </a:solidFill>
                <a:latin typeface="宋体"/>
                <a:cs typeface="宋体"/>
              </a:rPr>
              <a:t>其</a:t>
            </a:r>
            <a:r>
              <a:rPr dirty="0" sz="2000" spc="-360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675">
                <a:solidFill>
                  <a:srgbClr val="722631"/>
                </a:solidFill>
                <a:latin typeface="宋体"/>
                <a:cs typeface="宋体"/>
              </a:rPr>
              <a:t>二</a:t>
            </a:r>
            <a:r>
              <a:rPr dirty="0" sz="2000" spc="-465">
                <a:solidFill>
                  <a:srgbClr val="853D54"/>
                </a:solidFill>
                <a:latin typeface="宋体"/>
                <a:cs typeface="宋体"/>
              </a:rPr>
              <a:t>，</a:t>
            </a:r>
            <a:r>
              <a:rPr dirty="0" sz="2000" spc="-555">
                <a:solidFill>
                  <a:srgbClr val="972D34"/>
                </a:solidFill>
                <a:latin typeface="宋体"/>
                <a:cs typeface="宋体"/>
              </a:rPr>
              <a:t>不 出 </a:t>
            </a:r>
            <a:r>
              <a:rPr dirty="0" sz="2000" spc="-555">
                <a:solidFill>
                  <a:srgbClr val="722631"/>
                </a:solidFill>
                <a:latin typeface="宋体"/>
                <a:cs typeface="宋体"/>
              </a:rPr>
              <a:t>— </a:t>
            </a:r>
            <a:r>
              <a:rPr dirty="0" sz="2000" spc="-555">
                <a:solidFill>
                  <a:srgbClr val="972D34"/>
                </a:solidFill>
                <a:latin typeface="宋体"/>
                <a:cs typeface="宋体"/>
              </a:rPr>
              <a:t>个</a:t>
            </a:r>
            <a:r>
              <a:rPr dirty="0" sz="2000" spc="-575">
                <a:solidFill>
                  <a:srgbClr val="972D34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722631"/>
                </a:solidFill>
                <a:latin typeface="宋体"/>
                <a:cs typeface="宋体"/>
              </a:rPr>
              <a:t>—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36136" y="7147183"/>
            <a:ext cx="200406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55">
                <a:solidFill>
                  <a:srgbClr val="972D34"/>
                </a:solidFill>
                <a:latin typeface="宋体"/>
                <a:cs typeface="宋体"/>
              </a:rPr>
              <a:t>揽子交易的价格。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8083" y="880627"/>
            <a:ext cx="5850889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52569" y="7274747"/>
            <a:ext cx="688340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72432" y="2220711"/>
            <a:ext cx="5443220" cy="0"/>
          </a:xfrm>
          <a:custGeom>
            <a:avLst/>
            <a:gdLst/>
            <a:ahLst/>
            <a:cxnLst/>
            <a:rect l="l" t="t" r="r" b="b"/>
            <a:pathLst>
              <a:path w="5443220" h="0">
                <a:moveTo>
                  <a:pt x="0" y="0"/>
                </a:moveTo>
                <a:lnTo>
                  <a:pt x="5442986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72432" y="7976695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077178" y="2935423"/>
            <a:ext cx="0" cy="1276350"/>
          </a:xfrm>
          <a:custGeom>
            <a:avLst/>
            <a:gdLst/>
            <a:ahLst/>
            <a:cxnLst/>
            <a:rect l="l" t="t" r="r" b="b"/>
            <a:pathLst>
              <a:path w="0" h="1276350">
                <a:moveTo>
                  <a:pt x="0" y="1276271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014728" y="2935423"/>
            <a:ext cx="0" cy="625475"/>
          </a:xfrm>
          <a:custGeom>
            <a:avLst/>
            <a:gdLst/>
            <a:ahLst/>
            <a:cxnLst/>
            <a:rect l="l" t="t" r="r" b="b"/>
            <a:pathLst>
              <a:path w="0" h="625475">
                <a:moveTo>
                  <a:pt x="0" y="625372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014728" y="4058542"/>
            <a:ext cx="0" cy="153670"/>
          </a:xfrm>
          <a:custGeom>
            <a:avLst/>
            <a:gdLst/>
            <a:ahLst/>
            <a:cxnLst/>
            <a:rect l="l" t="t" r="r" b="b"/>
            <a:pathLst>
              <a:path w="0" h="153670">
                <a:moveTo>
                  <a:pt x="0" y="153152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71298" y="689250"/>
            <a:ext cx="1887855" cy="10826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95">
                <a:solidFill>
                  <a:srgbClr val="016403"/>
                </a:solidFill>
              </a:rPr>
              <a:t>(2/5</a:t>
            </a:r>
            <a:r>
              <a:rPr dirty="0" sz="6900" spc="75">
                <a:solidFill>
                  <a:srgbClr val="016403"/>
                </a:solidFill>
              </a:rPr>
              <a:t>)</a:t>
            </a:r>
            <a:endParaRPr sz="6900"/>
          </a:p>
        </p:txBody>
      </p:sp>
      <p:sp>
        <p:nvSpPr>
          <p:cNvPr id="12" name="object 12"/>
          <p:cNvSpPr txBox="1"/>
          <p:nvPr/>
        </p:nvSpPr>
        <p:spPr>
          <a:xfrm>
            <a:off x="13210933" y="2903581"/>
            <a:ext cx="39751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175">
                <a:solidFill>
                  <a:srgbClr val="1C410E"/>
                </a:solidFill>
                <a:latin typeface="宋体"/>
                <a:cs typeface="宋体"/>
              </a:rPr>
              <a:t>商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674" y="2361164"/>
            <a:ext cx="2996565" cy="175895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688975" algn="l"/>
              </a:tabLst>
            </a:pPr>
            <a:r>
              <a:rPr dirty="0" sz="3100" spc="155">
                <a:solidFill>
                  <a:srgbClr val="000101"/>
                </a:solidFill>
                <a:latin typeface="Arial"/>
                <a:cs typeface="Arial"/>
              </a:rPr>
              <a:t>1</a:t>
            </a:r>
            <a:r>
              <a:rPr dirty="0" sz="3100" spc="80">
                <a:solidFill>
                  <a:srgbClr val="000101"/>
                </a:solidFill>
                <a:latin typeface="Arial"/>
                <a:cs typeface="Arial"/>
              </a:rPr>
              <a:t>.</a:t>
            </a:r>
            <a:r>
              <a:rPr dirty="0" sz="3100">
                <a:solidFill>
                  <a:srgbClr val="000101"/>
                </a:solidFill>
                <a:latin typeface="Arial"/>
                <a:cs typeface="Arial"/>
              </a:rPr>
              <a:t>	</a:t>
            </a:r>
            <a:r>
              <a:rPr dirty="0" sz="3000" spc="10">
                <a:solidFill>
                  <a:srgbClr val="11181C"/>
                </a:solidFill>
                <a:latin typeface="宋体"/>
                <a:cs typeface="宋体"/>
              </a:rPr>
              <a:t>价格起寺策略</a:t>
            </a:r>
            <a:endParaRPr sz="3000">
              <a:latin typeface="宋体"/>
              <a:cs typeface="宋体"/>
            </a:endParaRPr>
          </a:p>
          <a:p>
            <a:pPr algn="ctr" marL="1270">
              <a:lnSpc>
                <a:spcPct val="100000"/>
              </a:lnSpc>
              <a:spcBef>
                <a:spcPts val="2205"/>
              </a:spcBef>
            </a:pPr>
            <a:r>
              <a:rPr dirty="0" sz="2400" spc="1205">
                <a:solidFill>
                  <a:srgbClr val="11181C"/>
                </a:solidFill>
                <a:latin typeface="宋体"/>
                <a:cs typeface="宋体"/>
              </a:rPr>
              <a:t>'</a:t>
            </a:r>
            <a:r>
              <a:rPr dirty="0" sz="2400" spc="210">
                <a:solidFill>
                  <a:srgbClr val="11181C"/>
                </a:solidFill>
                <a:latin typeface="宋体"/>
                <a:cs typeface="宋体"/>
              </a:rPr>
              <a:t> </a:t>
            </a:r>
            <a:r>
              <a:rPr dirty="0" sz="2400" spc="175">
                <a:solidFill>
                  <a:srgbClr val="000101"/>
                </a:solidFill>
                <a:latin typeface="宋体"/>
                <a:cs typeface="宋体"/>
              </a:rPr>
              <a:t>吊</a:t>
            </a:r>
            <a:r>
              <a:rPr dirty="0" sz="2400" spc="-45">
                <a:solidFill>
                  <a:srgbClr val="11181C"/>
                </a:solidFill>
                <a:latin typeface="宋体"/>
                <a:cs typeface="宋体"/>
              </a:rPr>
              <a:t>筑</a:t>
            </a:r>
            <a:r>
              <a:rPr dirty="0" sz="2400" spc="-120">
                <a:solidFill>
                  <a:srgbClr val="000101"/>
                </a:solidFill>
                <a:latin typeface="宋体"/>
                <a:cs typeface="宋体"/>
              </a:rPr>
              <a:t>高</a:t>
            </a:r>
            <a:r>
              <a:rPr dirty="0" sz="2400" spc="245">
                <a:solidFill>
                  <a:srgbClr val="11181C"/>
                </a:solidFill>
                <a:latin typeface="宋体"/>
                <a:cs typeface="宋体"/>
              </a:rPr>
              <a:t>台</a:t>
            </a:r>
            <a:endParaRPr sz="2400">
              <a:latin typeface="宋体"/>
              <a:cs typeface="宋体"/>
            </a:endParaRPr>
          </a:p>
          <a:p>
            <a:pPr algn="ctr" marR="26034">
              <a:lnSpc>
                <a:spcPct val="100000"/>
              </a:lnSpc>
              <a:spcBef>
                <a:spcPts val="2045"/>
              </a:spcBef>
            </a:pPr>
            <a:r>
              <a:rPr dirty="0" sz="2400" spc="3379">
                <a:solidFill>
                  <a:srgbClr val="11181C"/>
                </a:solidFill>
                <a:latin typeface="宋体"/>
                <a:cs typeface="宋体"/>
              </a:rPr>
              <a:t>－</a:t>
            </a:r>
            <a:r>
              <a:rPr dirty="0" sz="2400" spc="490">
                <a:solidFill>
                  <a:srgbClr val="11181C"/>
                </a:solidFill>
                <a:latin typeface="宋体"/>
                <a:cs typeface="宋体"/>
              </a:rPr>
              <a:t>抛放低球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95791" y="3445997"/>
            <a:ext cx="249554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1505">
                <a:solidFill>
                  <a:srgbClr val="1C410E"/>
                </a:solidFill>
                <a:latin typeface="宋体"/>
                <a:cs typeface="宋体"/>
              </a:rPr>
              <a:t>欠</a:t>
            </a:r>
            <a:r>
              <a:rPr dirty="0" sz="1450" spc="150">
                <a:solidFill>
                  <a:srgbClr val="1C410E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67915" y="4939169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494" y="0"/>
                </a:lnTo>
              </a:path>
            </a:pathLst>
          </a:custGeom>
          <a:ln w="12762">
            <a:solidFill>
              <a:srgbClr val="60A5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19636" y="4345766"/>
            <a:ext cx="3603625" cy="538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77520" algn="l"/>
                <a:tab pos="659765" algn="l"/>
                <a:tab pos="3590290" algn="l"/>
              </a:tabLst>
            </a:pPr>
            <a:r>
              <a:rPr dirty="0" u="heavy" sz="3350" spc="-500">
                <a:solidFill>
                  <a:srgbClr val="00010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</a:t>
            </a:r>
            <a:r>
              <a:rPr dirty="0" u="heavy" sz="3350" spc="-500">
                <a:solidFill>
                  <a:srgbClr val="00010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3350" spc="-500">
                <a:solidFill>
                  <a:srgbClr val="000101"/>
                </a:solidFill>
                <a:latin typeface="Times New Roman"/>
                <a:cs typeface="Times New Roman"/>
              </a:rPr>
              <a:t>	</a:t>
            </a:r>
            <a:r>
              <a:rPr dirty="0" u="heavy" sz="3000" spc="10">
                <a:solidFill>
                  <a:srgbClr val="000101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除法报价策略</a:t>
            </a:r>
            <a:r>
              <a:rPr dirty="0" u="heavy" sz="3000" spc="10">
                <a:solidFill>
                  <a:srgbClr val="000101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	</a:t>
            </a:r>
            <a:endParaRPr sz="30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92544" y="3573623"/>
            <a:ext cx="622300" cy="107505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24765">
              <a:lnSpc>
                <a:spcPts val="3160"/>
              </a:lnSpc>
              <a:spcBef>
                <a:spcPts val="115"/>
              </a:spcBef>
            </a:pPr>
            <a:r>
              <a:rPr dirty="0" sz="3000" spc="-1195">
                <a:solidFill>
                  <a:srgbClr val="1C410E"/>
                </a:solidFill>
                <a:latin typeface="宋体"/>
                <a:cs typeface="宋体"/>
              </a:rPr>
              <a:t>、火</a:t>
            </a:r>
            <a:endParaRPr sz="3000">
              <a:latin typeface="宋体"/>
              <a:cs typeface="宋体"/>
            </a:endParaRPr>
          </a:p>
          <a:p>
            <a:pPr marL="12700">
              <a:lnSpc>
                <a:spcPts val="5080"/>
              </a:lnSpc>
            </a:pPr>
            <a:r>
              <a:rPr dirty="0" sz="2400" spc="-65">
                <a:solidFill>
                  <a:srgbClr val="003100"/>
                </a:solidFill>
                <a:latin typeface="Times New Roman"/>
                <a:cs typeface="Times New Roman"/>
              </a:rPr>
              <a:t>l</a:t>
            </a:r>
            <a:r>
              <a:rPr dirty="0" sz="2400" spc="204">
                <a:solidFill>
                  <a:srgbClr val="003100"/>
                </a:solidFill>
                <a:latin typeface="Times New Roman"/>
                <a:cs typeface="Times New Roman"/>
              </a:rPr>
              <a:t> </a:t>
            </a:r>
            <a:r>
              <a:rPr dirty="0" sz="4600" spc="-1415">
                <a:solidFill>
                  <a:srgbClr val="1C410E"/>
                </a:solidFill>
                <a:latin typeface="宋体"/>
                <a:cs typeface="宋体"/>
              </a:rPr>
              <a:t>蜀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5214" y="4370370"/>
            <a:ext cx="1001394" cy="117411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algn="r" marR="64135">
              <a:lnSpc>
                <a:spcPct val="100000"/>
              </a:lnSpc>
              <a:spcBef>
                <a:spcPts val="1025"/>
              </a:spcBef>
              <a:tabLst>
                <a:tab pos="605790" algn="l"/>
                <a:tab pos="915669" algn="l"/>
              </a:tabLst>
            </a:pPr>
            <a:r>
              <a:rPr dirty="0" sz="3450" spc="-835">
                <a:solidFill>
                  <a:srgbClr val="60A5BC"/>
                </a:solidFill>
                <a:latin typeface="Arial"/>
                <a:cs typeface="Arial"/>
              </a:rPr>
              <a:t>;</a:t>
            </a:r>
            <a:r>
              <a:rPr dirty="0" sz="3450" spc="-835">
                <a:solidFill>
                  <a:srgbClr val="60A5BC"/>
                </a:solidFill>
                <a:latin typeface="Arial"/>
                <a:cs typeface="Arial"/>
              </a:rPr>
              <a:t>	</a:t>
            </a:r>
            <a:r>
              <a:rPr dirty="0" u="heavy" sz="3450">
                <a:solidFill>
                  <a:srgbClr val="60A5BC"/>
                </a:solidFill>
                <a:uFill>
                  <a:solidFill>
                    <a:srgbClr val="60A5BC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450">
                <a:solidFill>
                  <a:srgbClr val="60A5BC"/>
                </a:solidFill>
                <a:uFill>
                  <a:solidFill>
                    <a:srgbClr val="60A5BC"/>
                  </a:solidFill>
                </a:uFill>
                <a:latin typeface="Arial"/>
                <a:cs typeface="Arial"/>
              </a:rPr>
              <a:t>	</a:t>
            </a:r>
            <a:endParaRPr sz="3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30"/>
              </a:spcBef>
            </a:pPr>
            <a:r>
              <a:rPr dirty="0" sz="2700" spc="60">
                <a:solidFill>
                  <a:srgbClr val="60A5BC"/>
                </a:solidFill>
                <a:latin typeface="Arial"/>
                <a:cs typeface="Arial"/>
              </a:rPr>
              <a:t>I</a:t>
            </a:r>
            <a:endParaRPr sz="2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8985" y="5915580"/>
            <a:ext cx="86995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5">
                <a:solidFill>
                  <a:srgbClr val="60A5BC"/>
                </a:solidFill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0126" y="2692994"/>
            <a:ext cx="5551805" cy="347154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684530" marR="5080" indent="-672465">
              <a:lnSpc>
                <a:spcPct val="141000"/>
              </a:lnSpc>
              <a:spcBef>
                <a:spcPts val="445"/>
              </a:spcBef>
              <a:tabLst>
                <a:tab pos="290830" algn="l"/>
                <a:tab pos="685800" algn="l"/>
              </a:tabLst>
            </a:pPr>
            <a:r>
              <a:rPr dirty="0" sz="2900" spc="-695">
                <a:solidFill>
                  <a:srgbClr val="60A5BC"/>
                </a:solidFill>
                <a:latin typeface="Arial"/>
                <a:cs typeface="Arial"/>
              </a:rPr>
              <a:t>I	</a:t>
            </a:r>
            <a:r>
              <a:rPr dirty="0" sz="2900" spc="-875">
                <a:solidFill>
                  <a:srgbClr val="000101"/>
                </a:solidFill>
                <a:latin typeface="Arial"/>
                <a:cs typeface="Arial"/>
              </a:rPr>
              <a:t>•		</a:t>
            </a:r>
            <a:r>
              <a:rPr dirty="0" sz="3000" spc="-20">
                <a:solidFill>
                  <a:srgbClr val="11181C"/>
                </a:solidFill>
                <a:latin typeface="宋体"/>
                <a:cs typeface="宋体"/>
              </a:rPr>
              <a:t>以商品价格为除数，以为商 </a:t>
            </a:r>
            <a:r>
              <a:rPr dirty="0" sz="3000" spc="610">
                <a:solidFill>
                  <a:srgbClr val="11181C"/>
                </a:solidFill>
                <a:latin typeface="宋体"/>
                <a:cs typeface="宋体"/>
              </a:rPr>
              <a:t>品的</a:t>
            </a:r>
            <a:r>
              <a:rPr dirty="0" sz="3000" spc="-950">
                <a:solidFill>
                  <a:srgbClr val="11181C"/>
                </a:solidFill>
                <a:latin typeface="宋体"/>
                <a:cs typeface="宋体"/>
              </a:rPr>
              <a:t>数</a:t>
            </a:r>
            <a:r>
              <a:rPr dirty="0" sz="3000" spc="-229">
                <a:solidFill>
                  <a:srgbClr val="000101"/>
                </a:solidFill>
                <a:latin typeface="宋体"/>
                <a:cs typeface="宋体"/>
              </a:rPr>
              <a:t>量</a:t>
            </a:r>
            <a:r>
              <a:rPr dirty="0" sz="3000" spc="130">
                <a:solidFill>
                  <a:srgbClr val="11181C"/>
                </a:solidFill>
                <a:latin typeface="宋体"/>
                <a:cs typeface="宋体"/>
              </a:rPr>
              <a:t>或</a:t>
            </a:r>
            <a:r>
              <a:rPr dirty="0" sz="3000" spc="100">
                <a:solidFill>
                  <a:srgbClr val="11181C"/>
                </a:solidFill>
                <a:latin typeface="宋体"/>
                <a:cs typeface="宋体"/>
              </a:rPr>
              <a:t>使用时</a:t>
            </a:r>
            <a:r>
              <a:rPr dirty="0" sz="3000" spc="-275">
                <a:solidFill>
                  <a:srgbClr val="11181C"/>
                </a:solidFill>
                <a:latin typeface="宋体"/>
                <a:cs typeface="宋体"/>
              </a:rPr>
              <a:t>间</a:t>
            </a:r>
            <a:r>
              <a:rPr dirty="0" sz="3000" spc="30">
                <a:solidFill>
                  <a:srgbClr val="000101"/>
                </a:solidFill>
                <a:latin typeface="宋体"/>
                <a:cs typeface="宋体"/>
              </a:rPr>
              <a:t>等</a:t>
            </a:r>
            <a:r>
              <a:rPr dirty="0" sz="3000" spc="190">
                <a:solidFill>
                  <a:srgbClr val="11181C"/>
                </a:solidFill>
                <a:latin typeface="宋体"/>
                <a:cs typeface="宋体"/>
              </a:rPr>
              <a:t>概念 </a:t>
            </a:r>
            <a:r>
              <a:rPr dirty="0" sz="3000" spc="-70">
                <a:solidFill>
                  <a:srgbClr val="11181C"/>
                </a:solidFill>
                <a:latin typeface="宋体"/>
                <a:cs typeface="宋体"/>
              </a:rPr>
              <a:t>被</a:t>
            </a:r>
            <a:r>
              <a:rPr dirty="0" sz="3000" spc="10">
                <a:solidFill>
                  <a:srgbClr val="11181C"/>
                </a:solidFill>
                <a:latin typeface="宋体"/>
                <a:cs typeface="宋体"/>
              </a:rPr>
              <a:t>除数</a:t>
            </a:r>
            <a:r>
              <a:rPr dirty="0" sz="3000" spc="-495">
                <a:solidFill>
                  <a:srgbClr val="11181C"/>
                </a:solidFill>
                <a:latin typeface="宋体"/>
                <a:cs typeface="宋体"/>
              </a:rPr>
              <a:t> </a:t>
            </a:r>
            <a:r>
              <a:rPr dirty="0" sz="3000" spc="-570">
                <a:solidFill>
                  <a:srgbClr val="11181C"/>
                </a:solidFill>
                <a:latin typeface="宋体"/>
                <a:cs typeface="宋体"/>
              </a:rPr>
              <a:t>，</a:t>
            </a:r>
            <a:r>
              <a:rPr dirty="0" sz="3600" spc="-570">
                <a:solidFill>
                  <a:srgbClr val="11181C"/>
                </a:solidFill>
                <a:latin typeface="Arial"/>
                <a:cs typeface="Arial"/>
              </a:rPr>
              <a:t>f</a:t>
            </a:r>
            <a:r>
              <a:rPr dirty="0" sz="3000" spc="-775">
                <a:solidFill>
                  <a:srgbClr val="11181C"/>
                </a:solidFill>
                <a:latin typeface="宋体"/>
                <a:cs typeface="宋体"/>
              </a:rPr>
              <a:t>导</a:t>
            </a:r>
            <a:r>
              <a:rPr dirty="0" sz="3000" spc="-185">
                <a:solidFill>
                  <a:srgbClr val="11181C"/>
                </a:solidFill>
                <a:latin typeface="宋体"/>
                <a:cs typeface="宋体"/>
              </a:rPr>
              <a:t>出</a:t>
            </a:r>
            <a:r>
              <a:rPr dirty="0" sz="3000" spc="160">
                <a:solidFill>
                  <a:srgbClr val="000101"/>
                </a:solidFill>
                <a:latin typeface="宋体"/>
                <a:cs typeface="宋体"/>
              </a:rPr>
              <a:t>—</a:t>
            </a:r>
            <a:r>
              <a:rPr dirty="0" sz="3000" spc="220">
                <a:solidFill>
                  <a:srgbClr val="11181C"/>
                </a:solidFill>
                <a:latin typeface="宋体"/>
                <a:cs typeface="宋体"/>
              </a:rPr>
              <a:t>种数字</a:t>
            </a:r>
            <a:r>
              <a:rPr dirty="0" sz="3000" spc="-610">
                <a:solidFill>
                  <a:srgbClr val="11181C"/>
                </a:solidFill>
                <a:latin typeface="宋体"/>
                <a:cs typeface="宋体"/>
              </a:rPr>
              <a:t>很</a:t>
            </a:r>
            <a:r>
              <a:rPr dirty="0" sz="3000" spc="250">
                <a:solidFill>
                  <a:srgbClr val="11181C"/>
                </a:solidFill>
                <a:latin typeface="宋体"/>
                <a:cs typeface="宋体"/>
              </a:rPr>
              <a:t>小</a:t>
            </a:r>
            <a:r>
              <a:rPr dirty="0" sz="3000" spc="-95">
                <a:solidFill>
                  <a:srgbClr val="11181C"/>
                </a:solidFill>
                <a:latin typeface="宋体"/>
                <a:cs typeface="宋体"/>
              </a:rPr>
              <a:t> </a:t>
            </a:r>
            <a:r>
              <a:rPr dirty="0" sz="1000" spc="-325">
                <a:solidFill>
                  <a:srgbClr val="60A5BC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684530" marR="121920" indent="12700">
              <a:lnSpc>
                <a:spcPts val="5430"/>
              </a:lnSpc>
              <a:spcBef>
                <a:spcPts val="465"/>
              </a:spcBef>
            </a:pPr>
            <a:r>
              <a:rPr dirty="0" sz="3000" spc="190">
                <a:solidFill>
                  <a:srgbClr val="11181C"/>
                </a:solidFill>
                <a:latin typeface="宋体"/>
                <a:cs typeface="宋体"/>
              </a:rPr>
              <a:t>的</a:t>
            </a:r>
            <a:r>
              <a:rPr dirty="0" sz="3000" spc="-25">
                <a:solidFill>
                  <a:srgbClr val="11181C"/>
                </a:solidFill>
                <a:latin typeface="宋体"/>
                <a:cs typeface="宋体"/>
              </a:rPr>
              <a:t>价</a:t>
            </a:r>
            <a:r>
              <a:rPr dirty="0" sz="3000" spc="220">
                <a:solidFill>
                  <a:srgbClr val="11181C"/>
                </a:solidFill>
                <a:latin typeface="宋体"/>
                <a:cs typeface="宋体"/>
              </a:rPr>
              <a:t>格</a:t>
            </a:r>
            <a:r>
              <a:rPr dirty="0" sz="3000" spc="-890">
                <a:solidFill>
                  <a:srgbClr val="11181C"/>
                </a:solidFill>
                <a:latin typeface="宋体"/>
                <a:cs typeface="宋体"/>
              </a:rPr>
              <a:t> </a:t>
            </a:r>
            <a:r>
              <a:rPr dirty="0" sz="3000" spc="-835">
                <a:solidFill>
                  <a:srgbClr val="11181C"/>
                </a:solidFill>
                <a:latin typeface="宋体"/>
                <a:cs typeface="宋体"/>
              </a:rPr>
              <a:t>，使</a:t>
            </a:r>
            <a:r>
              <a:rPr dirty="0" sz="3000" spc="-830">
                <a:solidFill>
                  <a:srgbClr val="11181C"/>
                </a:solidFill>
                <a:latin typeface="宋体"/>
                <a:cs typeface="宋体"/>
              </a:rPr>
              <a:t> </a:t>
            </a:r>
            <a:r>
              <a:rPr dirty="0" sz="3000" spc="100">
                <a:solidFill>
                  <a:srgbClr val="11181C"/>
                </a:solidFill>
                <a:latin typeface="宋体"/>
                <a:cs typeface="宋体"/>
              </a:rPr>
              <a:t>买</a:t>
            </a:r>
            <a:r>
              <a:rPr dirty="0" sz="3000" spc="40">
                <a:solidFill>
                  <a:srgbClr val="000101"/>
                </a:solidFill>
                <a:latin typeface="宋体"/>
                <a:cs typeface="宋体"/>
              </a:rPr>
              <a:t>主</a:t>
            </a:r>
            <a:r>
              <a:rPr dirty="0" sz="3000" spc="190">
                <a:solidFill>
                  <a:srgbClr val="11181C"/>
                </a:solidFill>
                <a:latin typeface="宋体"/>
                <a:cs typeface="宋体"/>
              </a:rPr>
              <a:t>对本来不低 </a:t>
            </a:r>
            <a:r>
              <a:rPr dirty="0" sz="3000" spc="140">
                <a:solidFill>
                  <a:srgbClr val="11181C"/>
                </a:solidFill>
                <a:latin typeface="宋体"/>
                <a:cs typeface="宋体"/>
              </a:rPr>
              <a:t>的</a:t>
            </a:r>
            <a:r>
              <a:rPr dirty="0" sz="3000" spc="120">
                <a:solidFill>
                  <a:srgbClr val="11181C"/>
                </a:solidFill>
                <a:latin typeface="宋体"/>
                <a:cs typeface="宋体"/>
              </a:rPr>
              <a:t>价</a:t>
            </a:r>
            <a:r>
              <a:rPr dirty="0" sz="3000" spc="220">
                <a:solidFill>
                  <a:srgbClr val="11181C"/>
                </a:solidFill>
                <a:latin typeface="宋体"/>
                <a:cs typeface="宋体"/>
              </a:rPr>
              <a:t>格</a:t>
            </a:r>
            <a:r>
              <a:rPr dirty="0" sz="3000" spc="-330">
                <a:solidFill>
                  <a:srgbClr val="11181C"/>
                </a:solidFill>
                <a:latin typeface="宋体"/>
                <a:cs typeface="宋体"/>
              </a:rPr>
              <a:t>产</a:t>
            </a:r>
            <a:r>
              <a:rPr dirty="0" sz="3000" spc="250">
                <a:solidFill>
                  <a:srgbClr val="000101"/>
                </a:solidFill>
                <a:latin typeface="宋体"/>
                <a:cs typeface="宋体"/>
              </a:rPr>
              <a:t>生</a:t>
            </a:r>
            <a:r>
              <a:rPr dirty="0" sz="3000" spc="-210">
                <a:solidFill>
                  <a:srgbClr val="000101"/>
                </a:solidFill>
                <a:latin typeface="宋体"/>
                <a:cs typeface="宋体"/>
              </a:rPr>
              <a:t>—</a:t>
            </a:r>
            <a:r>
              <a:rPr dirty="0" sz="3000" spc="220">
                <a:solidFill>
                  <a:srgbClr val="11181C"/>
                </a:solidFill>
                <a:latin typeface="宋体"/>
                <a:cs typeface="宋体"/>
              </a:rPr>
              <a:t>种</a:t>
            </a:r>
            <a:r>
              <a:rPr dirty="0" sz="3000" spc="-160">
                <a:solidFill>
                  <a:srgbClr val="11181C"/>
                </a:solidFill>
                <a:latin typeface="宋体"/>
                <a:cs typeface="宋体"/>
              </a:rPr>
              <a:t>便</a:t>
            </a:r>
            <a:r>
              <a:rPr dirty="0" sz="3000" spc="-95">
                <a:solidFill>
                  <a:srgbClr val="000101"/>
                </a:solidFill>
                <a:latin typeface="宋体"/>
                <a:cs typeface="宋体"/>
              </a:rPr>
              <a:t>宜</a:t>
            </a:r>
            <a:r>
              <a:rPr dirty="0" sz="3000" spc="250">
                <a:solidFill>
                  <a:srgbClr val="1F2A31"/>
                </a:solidFill>
                <a:latin typeface="宋体"/>
                <a:cs typeface="宋体"/>
              </a:rPr>
              <a:t>、低廉</a:t>
            </a:r>
            <a:endParaRPr sz="30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6277" y="4923233"/>
            <a:ext cx="3202940" cy="2306955"/>
          </a:xfrm>
          <a:prstGeom prst="rect">
            <a:avLst/>
          </a:prstGeom>
        </p:spPr>
        <p:txBody>
          <a:bodyPr wrap="square" lIns="0" tIns="228600" rIns="0" bIns="0" rtlCol="0" vert="horz">
            <a:spAutoFit/>
          </a:bodyPr>
          <a:lstStyle/>
          <a:p>
            <a:pPr marL="692785" indent="-664845">
              <a:lnSpc>
                <a:spcPct val="100000"/>
              </a:lnSpc>
              <a:spcBef>
                <a:spcPts val="1800"/>
              </a:spcBef>
              <a:buClr>
                <a:srgbClr val="11181C"/>
              </a:buClr>
              <a:buSzPct val="108333"/>
              <a:buFont typeface="Times New Roman"/>
              <a:buAutoNum type="arabicPeriod" startAt="3"/>
              <a:tabLst>
                <a:tab pos="692785" algn="l"/>
                <a:tab pos="693420" algn="l"/>
              </a:tabLst>
            </a:pPr>
            <a:r>
              <a:rPr dirty="0" sz="3000" spc="95">
                <a:solidFill>
                  <a:srgbClr val="000101"/>
                </a:solidFill>
                <a:latin typeface="宋体"/>
                <a:cs typeface="宋体"/>
              </a:rPr>
              <a:t>加</a:t>
            </a:r>
            <a:r>
              <a:rPr dirty="0" sz="3000" spc="310">
                <a:solidFill>
                  <a:srgbClr val="11181C"/>
                </a:solidFill>
                <a:latin typeface="宋体"/>
                <a:cs typeface="宋体"/>
              </a:rPr>
              <a:t>法报价策略</a:t>
            </a:r>
            <a:endParaRPr sz="3000">
              <a:latin typeface="宋体"/>
              <a:cs typeface="宋体"/>
            </a:endParaRPr>
          </a:p>
          <a:p>
            <a:pPr marL="706755" indent="-694055">
              <a:lnSpc>
                <a:spcPct val="100000"/>
              </a:lnSpc>
              <a:spcBef>
                <a:spcPts val="2130"/>
              </a:spcBef>
              <a:buClr>
                <a:srgbClr val="000101"/>
              </a:buClr>
              <a:buSzPct val="111666"/>
              <a:buFont typeface="Times New Roman"/>
              <a:buAutoNum type="arabicPeriod" startAt="3"/>
              <a:tabLst>
                <a:tab pos="706755" algn="l"/>
                <a:tab pos="707390" algn="l"/>
              </a:tabLst>
            </a:pPr>
            <a:r>
              <a:rPr dirty="0" sz="3000" spc="-20">
                <a:solidFill>
                  <a:srgbClr val="11181C"/>
                </a:solidFill>
                <a:latin typeface="宋体"/>
                <a:cs typeface="宋体"/>
              </a:rPr>
              <a:t>对比报价策略</a:t>
            </a:r>
            <a:endParaRPr sz="3000">
              <a:latin typeface="宋体"/>
              <a:cs typeface="宋体"/>
            </a:endParaRPr>
          </a:p>
          <a:p>
            <a:pPr marL="689610" indent="-664845">
              <a:lnSpc>
                <a:spcPct val="100000"/>
              </a:lnSpc>
              <a:spcBef>
                <a:spcPts val="2310"/>
              </a:spcBef>
              <a:buSzPct val="108333"/>
              <a:buFont typeface="Times New Roman"/>
              <a:buAutoNum type="arabicPeriod" startAt="3"/>
              <a:tabLst>
                <a:tab pos="689610" algn="l"/>
                <a:tab pos="690245" algn="l"/>
              </a:tabLst>
            </a:pPr>
            <a:r>
              <a:rPr dirty="0" sz="3000" spc="120">
                <a:solidFill>
                  <a:srgbClr val="11181C"/>
                </a:solidFill>
                <a:latin typeface="宋体"/>
                <a:cs typeface="宋体"/>
              </a:rPr>
              <a:t>数</a:t>
            </a:r>
            <a:r>
              <a:rPr dirty="0" sz="3000" spc="-70">
                <a:solidFill>
                  <a:srgbClr val="000101"/>
                </a:solidFill>
                <a:latin typeface="宋体"/>
                <a:cs typeface="宋体"/>
              </a:rPr>
              <a:t>字</a:t>
            </a:r>
            <a:r>
              <a:rPr dirty="0" sz="3000" spc="250">
                <a:solidFill>
                  <a:srgbClr val="11181C"/>
                </a:solidFill>
                <a:latin typeface="宋体"/>
                <a:cs typeface="宋体"/>
              </a:rPr>
              <a:t>陷阱策略</a:t>
            </a:r>
            <a:endParaRPr sz="300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2535" y="6381420"/>
            <a:ext cx="1341120" cy="4851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000" spc="-415">
                <a:solidFill>
                  <a:srgbClr val="11181C"/>
                </a:solidFill>
                <a:latin typeface="宋体"/>
                <a:cs typeface="宋体"/>
              </a:rPr>
              <a:t>的感觉。</a:t>
            </a:r>
            <a:endParaRPr sz="3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8083" y="880627"/>
            <a:ext cx="5850889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6838" y="5462443"/>
            <a:ext cx="739328" cy="15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52569" y="7274747"/>
            <a:ext cx="688340" cy="740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72432" y="2220711"/>
            <a:ext cx="5443220" cy="0"/>
          </a:xfrm>
          <a:custGeom>
            <a:avLst/>
            <a:gdLst/>
            <a:ahLst/>
            <a:cxnLst/>
            <a:rect l="l" t="t" r="r" b="b"/>
            <a:pathLst>
              <a:path w="5443220" h="0">
                <a:moveTo>
                  <a:pt x="0" y="0"/>
                </a:moveTo>
                <a:lnTo>
                  <a:pt x="5442986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72432" y="7976695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02671" y="2833322"/>
            <a:ext cx="0" cy="1353185"/>
          </a:xfrm>
          <a:custGeom>
            <a:avLst/>
            <a:gdLst/>
            <a:ahLst/>
            <a:cxnLst/>
            <a:rect l="l" t="t" r="r" b="b"/>
            <a:pathLst>
              <a:path w="0" h="1353185">
                <a:moveTo>
                  <a:pt x="0" y="1352847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040222" y="3012000"/>
            <a:ext cx="0" cy="536575"/>
          </a:xfrm>
          <a:custGeom>
            <a:avLst/>
            <a:gdLst/>
            <a:ahLst/>
            <a:cxnLst/>
            <a:rect l="l" t="t" r="r" b="b"/>
            <a:pathLst>
              <a:path w="0" h="536575">
                <a:moveTo>
                  <a:pt x="0" y="536033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040222" y="3981966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204203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85180" y="4186169"/>
            <a:ext cx="0" cy="804545"/>
          </a:xfrm>
          <a:custGeom>
            <a:avLst/>
            <a:gdLst/>
            <a:ahLst/>
            <a:cxnLst/>
            <a:rect l="l" t="t" r="r" b="b"/>
            <a:pathLst>
              <a:path w="0" h="804545">
                <a:moveTo>
                  <a:pt x="0" y="804050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987320" y="638198"/>
            <a:ext cx="1880870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100">
                <a:solidFill>
                  <a:srgbClr val="016203"/>
                </a:solidFill>
                <a:latin typeface="Times New Roman"/>
                <a:cs typeface="Times New Roman"/>
              </a:rPr>
              <a:t>(</a:t>
            </a:r>
            <a:r>
              <a:rPr dirty="0" sz="7200" spc="125">
                <a:solidFill>
                  <a:srgbClr val="016203"/>
                </a:solidFill>
                <a:latin typeface="Times New Roman"/>
                <a:cs typeface="Times New Roman"/>
              </a:rPr>
              <a:t>3/5)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8674" y="2373926"/>
            <a:ext cx="300926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35"/>
              </a:lnSpc>
              <a:tabLst>
                <a:tab pos="688975" algn="l"/>
              </a:tabLst>
            </a:pPr>
            <a:r>
              <a:rPr dirty="0" sz="3100" spc="155">
                <a:solidFill>
                  <a:srgbClr val="0F161A"/>
                </a:solidFill>
                <a:latin typeface="Arial"/>
                <a:cs typeface="Arial"/>
              </a:rPr>
              <a:t>1</a:t>
            </a:r>
            <a:r>
              <a:rPr dirty="0" sz="3100" spc="80">
                <a:solidFill>
                  <a:srgbClr val="0F161A"/>
                </a:solidFill>
                <a:latin typeface="Arial"/>
                <a:cs typeface="Arial"/>
              </a:rPr>
              <a:t>.</a:t>
            </a:r>
            <a:r>
              <a:rPr dirty="0" sz="3100">
                <a:solidFill>
                  <a:srgbClr val="0F161A"/>
                </a:solidFill>
                <a:latin typeface="Arial"/>
                <a:cs typeface="Arial"/>
              </a:rPr>
              <a:t>	</a:t>
            </a:r>
            <a:r>
              <a:rPr dirty="0" sz="2900" spc="125">
                <a:solidFill>
                  <a:srgbClr val="0F161A"/>
                </a:solidFill>
                <a:latin typeface="宋体"/>
                <a:cs typeface="宋体"/>
              </a:rPr>
              <a:t>价格起寺策略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2541" y="2763191"/>
            <a:ext cx="7937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1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9241" y="3101403"/>
            <a:ext cx="187642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3425">
                <a:solidFill>
                  <a:srgbClr val="0F161A"/>
                </a:solidFill>
                <a:latin typeface="宋体"/>
                <a:cs typeface="宋体"/>
              </a:rPr>
              <a:t>－</a:t>
            </a:r>
            <a:r>
              <a:rPr dirty="0" sz="2400" spc="509">
                <a:solidFill>
                  <a:srgbClr val="0F161A"/>
                </a:solidFill>
                <a:latin typeface="宋体"/>
                <a:cs typeface="宋体"/>
              </a:rPr>
              <a:t>吊筑高</a:t>
            </a:r>
            <a:r>
              <a:rPr dirty="0" sz="2400" spc="-2355">
                <a:solidFill>
                  <a:srgbClr val="0F161A"/>
                </a:solidFill>
                <a:latin typeface="宋体"/>
                <a:cs typeface="宋体"/>
              </a:rPr>
              <a:t>台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0126" y="2935486"/>
            <a:ext cx="5243195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90830" algn="l"/>
                <a:tab pos="705485" algn="l"/>
              </a:tabLst>
            </a:pPr>
            <a:r>
              <a:rPr dirty="0" sz="2900" spc="-695">
                <a:solidFill>
                  <a:srgbClr val="5DA3BA"/>
                </a:solidFill>
                <a:latin typeface="Arial"/>
                <a:cs typeface="Arial"/>
              </a:rPr>
              <a:t>I	</a:t>
            </a:r>
            <a:r>
              <a:rPr dirty="0" sz="2900" spc="-875">
                <a:solidFill>
                  <a:srgbClr val="0F161A"/>
                </a:solidFill>
                <a:latin typeface="Arial"/>
                <a:cs typeface="Arial"/>
              </a:rPr>
              <a:t>•	</a:t>
            </a:r>
            <a:r>
              <a:rPr dirty="0" sz="2900" spc="65">
                <a:solidFill>
                  <a:srgbClr val="0F161A"/>
                </a:solidFill>
                <a:latin typeface="宋体"/>
                <a:cs typeface="宋体"/>
              </a:rPr>
              <a:t>在商务谈判中，有时旧报高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9241" y="3726775"/>
            <a:ext cx="186118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3379">
                <a:solidFill>
                  <a:srgbClr val="0F161A"/>
                </a:solidFill>
                <a:latin typeface="宋体"/>
                <a:cs typeface="宋体"/>
              </a:rPr>
              <a:t>－</a:t>
            </a:r>
            <a:r>
              <a:rPr dirty="0" sz="2400" spc="490">
                <a:solidFill>
                  <a:srgbClr val="0F161A"/>
                </a:solidFill>
                <a:latin typeface="宋体"/>
                <a:cs typeface="宋体"/>
              </a:rPr>
              <a:t>抛放低</a:t>
            </a:r>
            <a:r>
              <a:rPr dirty="0" sz="2400" spc="-2355">
                <a:solidFill>
                  <a:srgbClr val="0F161A"/>
                </a:solidFill>
                <a:latin typeface="宋体"/>
                <a:cs typeface="宋体"/>
              </a:rPr>
              <a:t>球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5353" y="3714013"/>
            <a:ext cx="135890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5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2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0211" y="3624674"/>
            <a:ext cx="4550410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65">
                <a:solidFill>
                  <a:srgbClr val="0F161A"/>
                </a:solidFill>
                <a:latin typeface="宋体"/>
                <a:cs typeface="宋体"/>
              </a:rPr>
              <a:t>价会吓跑客户，就把价格分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10426" y="2681295"/>
            <a:ext cx="397510" cy="1020444"/>
          </a:xfrm>
          <a:prstGeom prst="rect">
            <a:avLst/>
          </a:prstGeom>
        </p:spPr>
        <p:txBody>
          <a:bodyPr wrap="square" lIns="0" tIns="236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dirty="0" sz="2750" spc="175">
                <a:solidFill>
                  <a:srgbClr val="1C410E"/>
                </a:solidFill>
                <a:latin typeface="宋体"/>
                <a:cs typeface="宋体"/>
              </a:rPr>
              <a:t>商</a:t>
            </a:r>
            <a:endParaRPr sz="27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500" spc="-1455">
                <a:solidFill>
                  <a:srgbClr val="1C410E"/>
                </a:solidFill>
                <a:latin typeface="宋体"/>
                <a:cs typeface="宋体"/>
              </a:rPr>
              <a:t>欠</a:t>
            </a:r>
            <a:r>
              <a:rPr dirty="0" sz="1450" spc="30">
                <a:solidFill>
                  <a:srgbClr val="1C410E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0038" y="4403199"/>
            <a:ext cx="297116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54"/>
              </a:lnSpc>
              <a:tabLst>
                <a:tab pos="673100" algn="l"/>
              </a:tabLst>
            </a:pPr>
            <a:r>
              <a:rPr dirty="0" sz="3200" spc="85">
                <a:solidFill>
                  <a:srgbClr val="0F161A"/>
                </a:solidFill>
                <a:latin typeface="Times New Roman"/>
                <a:cs typeface="Times New Roman"/>
              </a:rPr>
              <a:t>2.</a:t>
            </a:r>
            <a:r>
              <a:rPr dirty="0" sz="3200" spc="85">
                <a:solidFill>
                  <a:srgbClr val="0F161A"/>
                </a:solidFill>
                <a:latin typeface="Times New Roman"/>
                <a:cs typeface="Times New Roman"/>
              </a:rPr>
              <a:t>	</a:t>
            </a:r>
            <a:r>
              <a:rPr dirty="0" sz="2900" spc="95">
                <a:solidFill>
                  <a:srgbClr val="0F161A"/>
                </a:solidFill>
                <a:latin typeface="宋体"/>
                <a:cs typeface="宋体"/>
              </a:rPr>
              <a:t>除法报价策略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33098" y="4301097"/>
            <a:ext cx="4789805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170">
                <a:solidFill>
                  <a:srgbClr val="0F161A"/>
                </a:solidFill>
                <a:latin typeface="宋体"/>
                <a:cs typeface="宋体"/>
              </a:rPr>
              <a:t>解</a:t>
            </a:r>
            <a:r>
              <a:rPr dirty="0" sz="2900" spc="114">
                <a:solidFill>
                  <a:srgbClr val="0F161A"/>
                </a:solidFill>
                <a:latin typeface="宋体"/>
                <a:cs typeface="宋体"/>
              </a:rPr>
              <a:t>成</a:t>
            </a:r>
            <a:r>
              <a:rPr dirty="0" sz="2900" spc="270">
                <a:solidFill>
                  <a:srgbClr val="0F161A"/>
                </a:solidFill>
                <a:latin typeface="宋体"/>
                <a:cs typeface="宋体"/>
              </a:rPr>
              <a:t>若干层</a:t>
            </a:r>
            <a:r>
              <a:rPr dirty="0" sz="2900" spc="-470">
                <a:solidFill>
                  <a:srgbClr val="0F161A"/>
                </a:solidFill>
                <a:latin typeface="宋体"/>
                <a:cs typeface="宋体"/>
              </a:rPr>
              <a:t>次</a:t>
            </a:r>
            <a:r>
              <a:rPr dirty="0" sz="2900" spc="130">
                <a:solidFill>
                  <a:srgbClr val="0F161A"/>
                </a:solidFill>
                <a:latin typeface="宋体"/>
                <a:cs typeface="宋体"/>
              </a:rPr>
              <a:t>渐</a:t>
            </a:r>
            <a:r>
              <a:rPr dirty="0" sz="2900" spc="270">
                <a:solidFill>
                  <a:srgbClr val="0F161A"/>
                </a:solidFill>
                <a:latin typeface="宋体"/>
                <a:cs typeface="宋体"/>
              </a:rPr>
              <a:t>进</a:t>
            </a:r>
            <a:r>
              <a:rPr dirty="0" sz="2900" spc="-25">
                <a:solidFill>
                  <a:srgbClr val="0F161A"/>
                </a:solidFill>
                <a:latin typeface="宋体"/>
                <a:cs typeface="宋体"/>
              </a:rPr>
              <a:t>提</a:t>
            </a:r>
            <a:r>
              <a:rPr dirty="0" sz="2900" spc="270">
                <a:solidFill>
                  <a:srgbClr val="0F161A"/>
                </a:solidFill>
                <a:latin typeface="宋体"/>
                <a:cs typeface="宋体"/>
              </a:rPr>
              <a:t>出</a:t>
            </a:r>
            <a:r>
              <a:rPr dirty="0" sz="2900" spc="-715">
                <a:solidFill>
                  <a:srgbClr val="0F161A"/>
                </a:solidFill>
                <a:latin typeface="宋体"/>
                <a:cs typeface="宋体"/>
              </a:rPr>
              <a:t> </a:t>
            </a:r>
            <a:r>
              <a:rPr dirty="0" sz="2900" spc="-720">
                <a:solidFill>
                  <a:srgbClr val="0F161A"/>
                </a:solidFill>
                <a:latin typeface="宋体"/>
                <a:cs typeface="宋体"/>
              </a:rPr>
              <a:t>，使</a:t>
            </a:r>
            <a:r>
              <a:rPr dirty="0" sz="2900" spc="-265">
                <a:solidFill>
                  <a:srgbClr val="0F161A"/>
                </a:solidFill>
                <a:latin typeface="宋体"/>
                <a:cs typeface="宋体"/>
              </a:rPr>
              <a:t> </a:t>
            </a:r>
            <a:r>
              <a:rPr dirty="0" sz="2300" spc="-52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2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992734" y="3796970"/>
            <a:ext cx="635635" cy="869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8575">
              <a:lnSpc>
                <a:spcPts val="1245"/>
              </a:lnSpc>
              <a:spcBef>
                <a:spcPts val="105"/>
              </a:spcBef>
            </a:pPr>
            <a:r>
              <a:rPr dirty="0" sz="1350" spc="30">
                <a:solidFill>
                  <a:srgbClr val="1C410E"/>
                </a:solidFill>
                <a:latin typeface="宋体"/>
                <a:cs typeface="宋体"/>
              </a:rPr>
              <a:t>、火</a:t>
            </a:r>
            <a:endParaRPr sz="1350">
              <a:latin typeface="宋体"/>
              <a:cs typeface="宋体"/>
            </a:endParaRPr>
          </a:p>
          <a:p>
            <a:pPr algn="ctr">
              <a:lnSpc>
                <a:spcPts val="5385"/>
              </a:lnSpc>
            </a:pPr>
            <a:r>
              <a:rPr dirty="0" sz="2350" spc="-50">
                <a:solidFill>
                  <a:srgbClr val="003100"/>
                </a:solidFill>
                <a:latin typeface="Times New Roman"/>
                <a:cs typeface="Times New Roman"/>
              </a:rPr>
              <a:t>l</a:t>
            </a:r>
            <a:r>
              <a:rPr dirty="0" sz="2350" spc="100">
                <a:solidFill>
                  <a:srgbClr val="003100"/>
                </a:solidFill>
                <a:latin typeface="Times New Roman"/>
                <a:cs typeface="Times New Roman"/>
              </a:rPr>
              <a:t> </a:t>
            </a:r>
            <a:r>
              <a:rPr dirty="0" sz="4800" spc="-1380">
                <a:solidFill>
                  <a:srgbClr val="1C410E"/>
                </a:solidFill>
                <a:latin typeface="宋体"/>
                <a:cs typeface="宋体"/>
              </a:rPr>
              <a:t>罚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4525" y="5130674"/>
            <a:ext cx="3880485" cy="530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40385" algn="l"/>
                <a:tab pos="3867150" algn="l"/>
              </a:tabLst>
            </a:pPr>
            <a:r>
              <a:rPr dirty="0" u="heavy" sz="3300" spc="-3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</a:t>
            </a:r>
            <a:r>
              <a:rPr dirty="0" u="heavy" sz="3300" spc="-3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3300" spc="150">
                <a:latin typeface="Times New Roman"/>
                <a:cs typeface="Times New Roman"/>
              </a:rPr>
              <a:t> </a:t>
            </a:r>
            <a:r>
              <a:rPr dirty="0" u="heavy" sz="2900" spc="95"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加法报价策略</a:t>
            </a:r>
            <a:r>
              <a:rPr dirty="0" u="heavy" sz="2900"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	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5788" y="5156200"/>
            <a:ext cx="29083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2100" spc="-15">
                <a:solidFill>
                  <a:srgbClr val="5DA3BA"/>
                </a:solidFill>
                <a:uFill>
                  <a:solidFill>
                    <a:srgbClr val="5DA3BA"/>
                  </a:solidFill>
                </a:uFill>
                <a:latin typeface="宋体"/>
                <a:cs typeface="宋体"/>
              </a:rPr>
              <a:t>习</a:t>
            </a:r>
            <a:endParaRPr sz="210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42958" y="5003048"/>
            <a:ext cx="4550410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65">
                <a:solidFill>
                  <a:srgbClr val="0F161A"/>
                </a:solidFill>
                <a:latin typeface="宋体"/>
                <a:cs typeface="宋体"/>
              </a:rPr>
              <a:t>若干次的报价，最后加起来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38985" y="5915580"/>
            <a:ext cx="89535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15">
                <a:solidFill>
                  <a:srgbClr val="5DA3BA"/>
                </a:solidFill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40069" y="5692233"/>
            <a:ext cx="4660900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270">
                <a:solidFill>
                  <a:srgbClr val="0F161A"/>
                </a:solidFill>
                <a:latin typeface="宋体"/>
                <a:cs typeface="宋体"/>
              </a:rPr>
              <a:t>仍</a:t>
            </a:r>
            <a:r>
              <a:rPr dirty="0" sz="2900" spc="-65">
                <a:solidFill>
                  <a:srgbClr val="0F161A"/>
                </a:solidFill>
                <a:latin typeface="宋体"/>
                <a:cs typeface="宋体"/>
              </a:rPr>
              <a:t>等</a:t>
            </a:r>
            <a:r>
              <a:rPr dirty="0" sz="2900" spc="270">
                <a:solidFill>
                  <a:srgbClr val="0F161A"/>
                </a:solidFill>
                <a:latin typeface="宋体"/>
                <a:cs typeface="宋体"/>
              </a:rPr>
              <a:t>于</a:t>
            </a:r>
            <a:r>
              <a:rPr dirty="0" sz="2900" spc="-100">
                <a:solidFill>
                  <a:srgbClr val="0F161A"/>
                </a:solidFill>
                <a:latin typeface="宋体"/>
                <a:cs typeface="宋体"/>
              </a:rPr>
              <a:t>当</a:t>
            </a:r>
            <a:r>
              <a:rPr dirty="0" sz="2900" spc="150">
                <a:solidFill>
                  <a:srgbClr val="0F161A"/>
                </a:solidFill>
                <a:latin typeface="宋体"/>
                <a:cs typeface="宋体"/>
              </a:rPr>
              <a:t>初</a:t>
            </a:r>
            <a:r>
              <a:rPr dirty="0" sz="2900" spc="-95">
                <a:solidFill>
                  <a:srgbClr val="0F161A"/>
                </a:solidFill>
                <a:latin typeface="宋体"/>
                <a:cs typeface="宋体"/>
              </a:rPr>
              <a:t>想</a:t>
            </a:r>
            <a:r>
              <a:rPr dirty="0" sz="2900" spc="175">
                <a:latin typeface="宋体"/>
                <a:cs typeface="宋体"/>
              </a:rPr>
              <a:t>—</a:t>
            </a:r>
            <a:r>
              <a:rPr dirty="0" sz="2900" spc="150">
                <a:solidFill>
                  <a:srgbClr val="0F161A"/>
                </a:solidFill>
                <a:latin typeface="宋体"/>
                <a:cs typeface="宋体"/>
              </a:rPr>
              <a:t>次</a:t>
            </a:r>
            <a:r>
              <a:rPr dirty="0" sz="2900" spc="165">
                <a:solidFill>
                  <a:srgbClr val="0F161A"/>
                </a:solidFill>
                <a:latin typeface="宋体"/>
                <a:cs typeface="宋体"/>
              </a:rPr>
              <a:t>性</a:t>
            </a:r>
            <a:r>
              <a:rPr dirty="0" sz="2900" spc="135">
                <a:solidFill>
                  <a:srgbClr val="0F161A"/>
                </a:solidFill>
                <a:latin typeface="宋体"/>
                <a:cs typeface="宋体"/>
              </a:rPr>
              <a:t>报</a:t>
            </a:r>
            <a:r>
              <a:rPr dirty="0" sz="2900" spc="300">
                <a:solidFill>
                  <a:srgbClr val="0F161A"/>
                </a:solidFill>
                <a:latin typeface="宋体"/>
                <a:cs typeface="宋体"/>
              </a:rPr>
              <a:t>出的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6379" y="5633868"/>
            <a:ext cx="3009900" cy="1598930"/>
          </a:xfrm>
          <a:prstGeom prst="rect">
            <a:avLst/>
          </a:prstGeom>
        </p:spPr>
        <p:txBody>
          <a:bodyPr wrap="square" lIns="0" tIns="290195" rIns="0" bIns="0" rtlCol="0" vert="horz">
            <a:spAutoFit/>
          </a:bodyPr>
          <a:lstStyle/>
          <a:p>
            <a:pPr marL="707390" indent="-694690">
              <a:lnSpc>
                <a:spcPct val="100000"/>
              </a:lnSpc>
              <a:spcBef>
                <a:spcPts val="2285"/>
              </a:spcBef>
              <a:buClr>
                <a:srgbClr val="000000"/>
              </a:buClr>
              <a:buSzPct val="113793"/>
              <a:buFont typeface="Times New Roman"/>
              <a:buAutoNum type="arabicPeriod" startAt="4"/>
              <a:tabLst>
                <a:tab pos="707390" algn="l"/>
                <a:tab pos="708025" algn="l"/>
              </a:tabLst>
            </a:pPr>
            <a:r>
              <a:rPr dirty="0" sz="2900" spc="95">
                <a:solidFill>
                  <a:srgbClr val="0F161A"/>
                </a:solidFill>
                <a:latin typeface="宋体"/>
                <a:cs typeface="宋体"/>
              </a:rPr>
              <a:t>对比报价策略</a:t>
            </a:r>
            <a:endParaRPr sz="2900">
              <a:latin typeface="宋体"/>
              <a:cs typeface="宋体"/>
            </a:endParaRPr>
          </a:p>
          <a:p>
            <a:pPr marL="690245" indent="-666115">
              <a:lnSpc>
                <a:spcPct val="100000"/>
              </a:lnSpc>
              <a:spcBef>
                <a:spcPts val="2220"/>
              </a:spcBef>
              <a:buSzPct val="115517"/>
              <a:buFont typeface="Times New Roman"/>
              <a:buAutoNum type="arabicPeriod" startAt="4"/>
              <a:tabLst>
                <a:tab pos="690245" algn="l"/>
                <a:tab pos="690880" algn="l"/>
              </a:tabLst>
            </a:pPr>
            <a:r>
              <a:rPr dirty="0" sz="2900" spc="125">
                <a:solidFill>
                  <a:srgbClr val="0F161A"/>
                </a:solidFill>
                <a:latin typeface="宋体"/>
                <a:cs typeface="宋体"/>
              </a:rPr>
              <a:t>数字陷阱策略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1546" y="6394183"/>
            <a:ext cx="957580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00" spc="-455">
                <a:solidFill>
                  <a:srgbClr val="0F161A"/>
                </a:solidFill>
                <a:latin typeface="宋体"/>
                <a:cs typeface="宋体"/>
              </a:rPr>
              <a:t>高价。</a:t>
            </a:r>
            <a:endParaRPr sz="29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8082" y="880627"/>
            <a:ext cx="5850889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96838" y="5768747"/>
            <a:ext cx="535375" cy="22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52569" y="7300273"/>
            <a:ext cx="611857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46938" y="2220711"/>
            <a:ext cx="5443220" cy="0"/>
          </a:xfrm>
          <a:custGeom>
            <a:avLst/>
            <a:gdLst/>
            <a:ahLst/>
            <a:cxnLst/>
            <a:rect l="l" t="t" r="r" b="b"/>
            <a:pathLst>
              <a:path w="5443220" h="0">
                <a:moveTo>
                  <a:pt x="0" y="0"/>
                </a:moveTo>
                <a:lnTo>
                  <a:pt x="5442986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46938" y="7976695"/>
            <a:ext cx="4792980" cy="0"/>
          </a:xfrm>
          <a:custGeom>
            <a:avLst/>
            <a:gdLst/>
            <a:ahLst/>
            <a:cxnLst/>
            <a:rect l="l" t="t" r="r" b="b"/>
            <a:pathLst>
              <a:path w="4792980" h="0">
                <a:moveTo>
                  <a:pt x="0" y="0"/>
                </a:moveTo>
                <a:lnTo>
                  <a:pt x="4792887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89924" y="2833322"/>
            <a:ext cx="0" cy="1851025"/>
          </a:xfrm>
          <a:custGeom>
            <a:avLst/>
            <a:gdLst/>
            <a:ahLst/>
            <a:cxnLst/>
            <a:rect l="l" t="t" r="r" b="b"/>
            <a:pathLst>
              <a:path w="0" h="1851025">
                <a:moveTo>
                  <a:pt x="0" y="1850593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027474" y="2833322"/>
            <a:ext cx="0" cy="1851025"/>
          </a:xfrm>
          <a:custGeom>
            <a:avLst/>
            <a:gdLst/>
            <a:ahLst/>
            <a:cxnLst/>
            <a:rect l="l" t="t" r="r" b="b"/>
            <a:pathLst>
              <a:path w="0" h="1851025">
                <a:moveTo>
                  <a:pt x="0" y="1850593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9685" y="5143373"/>
            <a:ext cx="0" cy="702310"/>
          </a:xfrm>
          <a:custGeom>
            <a:avLst/>
            <a:gdLst/>
            <a:ahLst/>
            <a:cxnLst/>
            <a:rect l="l" t="t" r="r" b="b"/>
            <a:pathLst>
              <a:path w="0" h="702310">
                <a:moveTo>
                  <a:pt x="0" y="701949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72074" y="702013"/>
            <a:ext cx="1896745" cy="10674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800" spc="150">
                <a:solidFill>
                  <a:srgbClr val="016403"/>
                </a:solidFill>
              </a:rPr>
              <a:t>(4/5</a:t>
            </a:r>
            <a:r>
              <a:rPr dirty="0" sz="6800" spc="120">
                <a:solidFill>
                  <a:srgbClr val="016403"/>
                </a:solidFill>
              </a:rPr>
              <a:t>)</a:t>
            </a:r>
            <a:endParaRPr sz="6800"/>
          </a:p>
        </p:txBody>
      </p:sp>
      <p:sp>
        <p:nvSpPr>
          <p:cNvPr id="13" name="object 13"/>
          <p:cNvSpPr txBox="1"/>
          <p:nvPr/>
        </p:nvSpPr>
        <p:spPr>
          <a:xfrm>
            <a:off x="798674" y="2373926"/>
            <a:ext cx="300926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35"/>
              </a:lnSpc>
              <a:tabLst>
                <a:tab pos="688975" algn="l"/>
              </a:tabLst>
            </a:pPr>
            <a:r>
              <a:rPr dirty="0" sz="3100" spc="155">
                <a:solidFill>
                  <a:srgbClr val="0F151A"/>
                </a:solidFill>
                <a:latin typeface="Arial"/>
                <a:cs typeface="Arial"/>
              </a:rPr>
              <a:t>1</a:t>
            </a:r>
            <a:r>
              <a:rPr dirty="0" sz="3100" spc="80">
                <a:solidFill>
                  <a:srgbClr val="0F151A"/>
                </a:solidFill>
                <a:latin typeface="Arial"/>
                <a:cs typeface="Arial"/>
              </a:rPr>
              <a:t>.</a:t>
            </a:r>
            <a:r>
              <a:rPr dirty="0" sz="3100">
                <a:solidFill>
                  <a:srgbClr val="0F151A"/>
                </a:solidFill>
                <a:latin typeface="Arial"/>
                <a:cs typeface="Arial"/>
              </a:rPr>
              <a:t>	</a:t>
            </a:r>
            <a:r>
              <a:rPr dirty="0" sz="2900" spc="125">
                <a:solidFill>
                  <a:srgbClr val="0F151A"/>
                </a:solidFill>
                <a:latin typeface="宋体"/>
                <a:cs typeface="宋体"/>
              </a:rPr>
              <a:t>价格起寺策略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9241" y="3101403"/>
            <a:ext cx="187642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3425">
                <a:solidFill>
                  <a:srgbClr val="0F151A"/>
                </a:solidFill>
                <a:latin typeface="宋体"/>
                <a:cs typeface="宋体"/>
              </a:rPr>
              <a:t>－</a:t>
            </a:r>
            <a:r>
              <a:rPr dirty="0" sz="2400" spc="509">
                <a:solidFill>
                  <a:srgbClr val="0F151A"/>
                </a:solidFill>
                <a:latin typeface="宋体"/>
                <a:cs typeface="宋体"/>
              </a:rPr>
              <a:t>吊筑高</a:t>
            </a:r>
            <a:r>
              <a:rPr dirty="0" sz="2400" spc="-2355">
                <a:solidFill>
                  <a:srgbClr val="0F151A"/>
                </a:solidFill>
                <a:latin typeface="宋体"/>
                <a:cs typeface="宋体"/>
              </a:rPr>
              <a:t>台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11302" y="2909962"/>
            <a:ext cx="397510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225">
                <a:solidFill>
                  <a:srgbClr val="1C410E"/>
                </a:solidFill>
                <a:latin typeface="宋体"/>
                <a:cs typeface="宋体"/>
              </a:rPr>
              <a:t>商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9241" y="3726775"/>
            <a:ext cx="186118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3379">
                <a:solidFill>
                  <a:srgbClr val="0F151A"/>
                </a:solidFill>
                <a:latin typeface="宋体"/>
                <a:cs typeface="宋体"/>
              </a:rPr>
              <a:t>－</a:t>
            </a:r>
            <a:r>
              <a:rPr dirty="0" sz="2400" spc="490">
                <a:solidFill>
                  <a:srgbClr val="0F151A"/>
                </a:solidFill>
                <a:latin typeface="宋体"/>
                <a:cs typeface="宋体"/>
              </a:rPr>
              <a:t>抛放低</a:t>
            </a:r>
            <a:r>
              <a:rPr dirty="0" sz="2400" spc="-2355">
                <a:solidFill>
                  <a:srgbClr val="0F151A"/>
                </a:solidFill>
                <a:latin typeface="宋体"/>
                <a:cs typeface="宋体"/>
              </a:rPr>
              <a:t>球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10426" y="3445997"/>
            <a:ext cx="214629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1455">
                <a:solidFill>
                  <a:srgbClr val="1C410E"/>
                </a:solidFill>
                <a:latin typeface="宋体"/>
                <a:cs typeface="宋体"/>
              </a:rPr>
              <a:t>欠</a:t>
            </a:r>
            <a:r>
              <a:rPr dirty="0" sz="1450" spc="-10">
                <a:solidFill>
                  <a:srgbClr val="1C410E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29107" y="3611911"/>
            <a:ext cx="487045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-885">
                <a:solidFill>
                  <a:srgbClr val="1C410E"/>
                </a:solidFill>
                <a:latin typeface="宋体"/>
                <a:cs typeface="宋体"/>
              </a:rPr>
              <a:t>、火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84365" y="3879928"/>
            <a:ext cx="430530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1415">
                <a:solidFill>
                  <a:srgbClr val="1C410E"/>
                </a:solidFill>
                <a:latin typeface="宋体"/>
                <a:cs typeface="宋体"/>
              </a:rPr>
              <a:t>蜀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033" y="4144684"/>
            <a:ext cx="2978785" cy="151574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marL="681355" indent="-661035">
              <a:lnSpc>
                <a:spcPct val="100000"/>
              </a:lnSpc>
              <a:spcBef>
                <a:spcPts val="1850"/>
              </a:spcBef>
              <a:buSzPct val="110344"/>
              <a:buFont typeface="Times New Roman"/>
              <a:buAutoNum type="arabicPeriod" startAt="2"/>
              <a:tabLst>
                <a:tab pos="681355" algn="l"/>
                <a:tab pos="681990" algn="l"/>
              </a:tabLst>
            </a:pPr>
            <a:r>
              <a:rPr dirty="0" sz="2900" spc="95">
                <a:solidFill>
                  <a:srgbClr val="0F151A"/>
                </a:solidFill>
                <a:latin typeface="宋体"/>
                <a:cs typeface="宋体"/>
              </a:rPr>
              <a:t>除法报价策略</a:t>
            </a:r>
            <a:endParaRPr sz="2900">
              <a:latin typeface="宋体"/>
              <a:cs typeface="宋体"/>
            </a:endParaRPr>
          </a:p>
          <a:p>
            <a:pPr marL="677545" indent="-664845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 startAt="2"/>
              <a:tabLst>
                <a:tab pos="677545" algn="l"/>
                <a:tab pos="678180" algn="l"/>
              </a:tabLst>
            </a:pPr>
            <a:r>
              <a:rPr dirty="0" sz="2900" spc="95">
                <a:solidFill>
                  <a:srgbClr val="0F151A"/>
                </a:solidFill>
                <a:latin typeface="宋体"/>
                <a:cs typeface="宋体"/>
              </a:rPr>
              <a:t>加法报价策略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9025" y="5902818"/>
            <a:ext cx="3883025" cy="538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78815" algn="l"/>
                <a:tab pos="3869690" algn="l"/>
              </a:tabLst>
            </a:pPr>
            <a:r>
              <a:rPr dirty="0" u="heavy" sz="3350" spc="1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4.</a:t>
            </a:r>
            <a:r>
              <a:rPr dirty="0" u="heavy" sz="3350" spc="1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900" spc="95"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对比报价策略</a:t>
            </a:r>
            <a:r>
              <a:rPr dirty="0" u="heavy" sz="2900" spc="95"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	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8718" y="6751539"/>
            <a:ext cx="299783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65"/>
              </a:lnSpc>
              <a:tabLst>
                <a:tab pos="677545" algn="l"/>
              </a:tabLst>
            </a:pPr>
            <a:r>
              <a:rPr dirty="0" sz="3250" spc="125">
                <a:solidFill>
                  <a:srgbClr val="0F151A"/>
                </a:solidFill>
                <a:latin typeface="Times New Roman"/>
                <a:cs typeface="Times New Roman"/>
              </a:rPr>
              <a:t>5.</a:t>
            </a:r>
            <a:r>
              <a:rPr dirty="0" sz="3250" spc="125">
                <a:solidFill>
                  <a:srgbClr val="0F151A"/>
                </a:solidFill>
                <a:latin typeface="Times New Roman"/>
                <a:cs typeface="Times New Roman"/>
              </a:rPr>
              <a:t>	</a:t>
            </a:r>
            <a:r>
              <a:rPr dirty="0" sz="2900" spc="125">
                <a:solidFill>
                  <a:srgbClr val="0F151A"/>
                </a:solidFill>
                <a:latin typeface="宋体"/>
                <a:cs typeface="宋体"/>
              </a:rPr>
              <a:t>数字陷阱策略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4948" y="5817140"/>
            <a:ext cx="287655" cy="1200150"/>
          </a:xfrm>
          <a:prstGeom prst="rect">
            <a:avLst/>
          </a:prstGeom>
        </p:spPr>
        <p:txBody>
          <a:bodyPr wrap="square" lIns="0" tIns="2279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795"/>
              </a:spcBef>
            </a:pPr>
            <a:r>
              <a:rPr dirty="0" u="heavy" sz="3650" spc="-1600">
                <a:solidFill>
                  <a:srgbClr val="5EA3BC"/>
                </a:solidFill>
                <a:uFill>
                  <a:solidFill>
                    <a:srgbClr val="5EA3BC"/>
                  </a:solidFill>
                </a:uFill>
                <a:latin typeface="宋体"/>
                <a:cs typeface="宋体"/>
              </a:rPr>
              <a:t>习</a:t>
            </a:r>
            <a:endParaRPr sz="3650">
              <a:latin typeface="宋体"/>
              <a:cs typeface="宋体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</a:pPr>
            <a:r>
              <a:rPr dirty="0" sz="1900" spc="20">
                <a:solidFill>
                  <a:srgbClr val="5EA3BC"/>
                </a:solidFill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95168" y="2608762"/>
            <a:ext cx="4972050" cy="497776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434340" marR="5080" indent="-421640">
              <a:lnSpc>
                <a:spcPct val="150700"/>
              </a:lnSpc>
              <a:spcBef>
                <a:spcPts val="35"/>
              </a:spcBef>
              <a:buChar char="•"/>
              <a:tabLst>
                <a:tab pos="457834" algn="l"/>
              </a:tabLst>
            </a:pPr>
            <a:r>
              <a:rPr dirty="0" sz="2700" spc="-20">
                <a:solidFill>
                  <a:srgbClr val="0F151A"/>
                </a:solidFill>
                <a:latin typeface="宋体"/>
                <a:cs typeface="宋体"/>
              </a:rPr>
              <a:t>是指向对方抛出有利于本方的 多个商家同类商品交易的报价 </a:t>
            </a:r>
            <a:r>
              <a:rPr dirty="0" sz="2700" spc="90">
                <a:solidFill>
                  <a:srgbClr val="0F151A"/>
                </a:solidFill>
                <a:latin typeface="宋体"/>
                <a:cs typeface="宋体"/>
              </a:rPr>
              <a:t>单</a:t>
            </a:r>
            <a:r>
              <a:rPr dirty="0" sz="2700" spc="-585">
                <a:solidFill>
                  <a:srgbClr val="0F151A"/>
                </a:solidFill>
                <a:latin typeface="宋体"/>
                <a:cs typeface="宋体"/>
              </a:rPr>
              <a:t> </a:t>
            </a:r>
            <a:r>
              <a:rPr dirty="0" sz="2700" spc="-819">
                <a:solidFill>
                  <a:srgbClr val="1C2A36"/>
                </a:solidFill>
                <a:latin typeface="宋体"/>
                <a:cs typeface="宋体"/>
              </a:rPr>
              <a:t>，</a:t>
            </a:r>
            <a:r>
              <a:rPr dirty="0" sz="2700" spc="250">
                <a:solidFill>
                  <a:srgbClr val="0F151A"/>
                </a:solidFill>
                <a:latin typeface="宋体"/>
                <a:cs typeface="宋体"/>
              </a:rPr>
              <a:t>设立</a:t>
            </a:r>
            <a:r>
              <a:rPr dirty="0" sz="2700" spc="-540">
                <a:solidFill>
                  <a:srgbClr val="0F151A"/>
                </a:solidFill>
                <a:latin typeface="宋体"/>
                <a:cs typeface="宋体"/>
              </a:rPr>
              <a:t>—</a:t>
            </a:r>
            <a:r>
              <a:rPr dirty="0" sz="2700" spc="170">
                <a:solidFill>
                  <a:srgbClr val="0F151A"/>
                </a:solidFill>
                <a:latin typeface="宋体"/>
                <a:cs typeface="宋体"/>
              </a:rPr>
              <a:t>个价格参照</a:t>
            </a:r>
            <a:r>
              <a:rPr dirty="0" sz="2700" spc="75">
                <a:solidFill>
                  <a:srgbClr val="0F151A"/>
                </a:solidFill>
                <a:latin typeface="宋体"/>
                <a:cs typeface="宋体"/>
              </a:rPr>
              <a:t>系</a:t>
            </a:r>
            <a:r>
              <a:rPr dirty="0" sz="2700" spc="-890">
                <a:solidFill>
                  <a:srgbClr val="1C2A36"/>
                </a:solidFill>
                <a:latin typeface="宋体"/>
                <a:cs typeface="宋体"/>
              </a:rPr>
              <a:t>，</a:t>
            </a:r>
            <a:r>
              <a:rPr dirty="0" sz="2700" spc="225">
                <a:solidFill>
                  <a:srgbClr val="0F151A"/>
                </a:solidFill>
                <a:latin typeface="宋体"/>
                <a:cs typeface="宋体"/>
              </a:rPr>
              <a:t>然 </a:t>
            </a:r>
            <a:r>
              <a:rPr dirty="0" sz="2700" spc="-20">
                <a:solidFill>
                  <a:srgbClr val="0F151A"/>
                </a:solidFill>
                <a:latin typeface="宋体"/>
                <a:cs typeface="宋体"/>
              </a:rPr>
              <a:t>后将所交易的商品与这些商家 </a:t>
            </a:r>
            <a:r>
              <a:rPr dirty="0" sz="2700" spc="90">
                <a:solidFill>
                  <a:srgbClr val="0F151A"/>
                </a:solidFill>
                <a:latin typeface="宋体"/>
                <a:cs typeface="宋体"/>
              </a:rPr>
              <a:t>的同类商</a:t>
            </a:r>
            <a:r>
              <a:rPr dirty="0" sz="2700" spc="-85">
                <a:solidFill>
                  <a:srgbClr val="0F151A"/>
                </a:solidFill>
                <a:latin typeface="宋体"/>
                <a:cs typeface="宋体"/>
              </a:rPr>
              <a:t>品</a:t>
            </a:r>
            <a:r>
              <a:rPr dirty="0" sz="2700" spc="225">
                <a:solidFill>
                  <a:srgbClr val="0F151A"/>
                </a:solidFill>
                <a:latin typeface="宋体"/>
                <a:cs typeface="宋体"/>
              </a:rPr>
              <a:t>在性</a:t>
            </a:r>
            <a:r>
              <a:rPr dirty="0" sz="2700" spc="-570">
                <a:solidFill>
                  <a:srgbClr val="0F151A"/>
                </a:solidFill>
                <a:latin typeface="宋体"/>
                <a:cs typeface="宋体"/>
              </a:rPr>
              <a:t>能</a:t>
            </a:r>
            <a:r>
              <a:rPr dirty="0" sz="2700" spc="25">
                <a:solidFill>
                  <a:srgbClr val="1C2A36"/>
                </a:solidFill>
                <a:latin typeface="宋体"/>
                <a:cs typeface="宋体"/>
              </a:rPr>
              <a:t>、</a:t>
            </a:r>
            <a:r>
              <a:rPr dirty="0" sz="2700" spc="114">
                <a:solidFill>
                  <a:srgbClr val="0F151A"/>
                </a:solidFill>
                <a:latin typeface="宋体"/>
                <a:cs typeface="宋体"/>
              </a:rPr>
              <a:t>质</a:t>
            </a:r>
            <a:r>
              <a:rPr dirty="0" sz="2700" spc="-130">
                <a:solidFill>
                  <a:srgbClr val="0F151A"/>
                </a:solidFill>
                <a:latin typeface="宋体"/>
                <a:cs typeface="宋体"/>
              </a:rPr>
              <a:t>量</a:t>
            </a:r>
            <a:r>
              <a:rPr dirty="0" sz="2700" spc="40">
                <a:solidFill>
                  <a:srgbClr val="1C2A36"/>
                </a:solidFill>
                <a:latin typeface="宋体"/>
                <a:cs typeface="宋体"/>
              </a:rPr>
              <a:t>、</a:t>
            </a:r>
            <a:r>
              <a:rPr dirty="0" sz="2700" spc="210">
                <a:solidFill>
                  <a:srgbClr val="0F151A"/>
                </a:solidFill>
                <a:latin typeface="宋体"/>
                <a:cs typeface="宋体"/>
              </a:rPr>
              <a:t>服 </a:t>
            </a:r>
            <a:r>
              <a:rPr dirty="0" sz="2700" spc="-45">
                <a:solidFill>
                  <a:srgbClr val="0F151A"/>
                </a:solidFill>
                <a:latin typeface="宋体"/>
                <a:cs typeface="宋体"/>
              </a:rPr>
              <a:t>务与其他交易条件等方面做出 </a:t>
            </a:r>
            <a:r>
              <a:rPr dirty="0" sz="2700" spc="114">
                <a:solidFill>
                  <a:srgbClr val="0F151A"/>
                </a:solidFill>
                <a:latin typeface="宋体"/>
                <a:cs typeface="宋体"/>
              </a:rPr>
              <a:t>有利于本方的</a:t>
            </a:r>
            <a:r>
              <a:rPr dirty="0" sz="2700" spc="-735">
                <a:solidFill>
                  <a:srgbClr val="0F151A"/>
                </a:solidFill>
                <a:latin typeface="宋体"/>
                <a:cs typeface="宋体"/>
              </a:rPr>
              <a:t>比</a:t>
            </a:r>
            <a:r>
              <a:rPr dirty="0" sz="2700" spc="195">
                <a:solidFill>
                  <a:srgbClr val="0F151A"/>
                </a:solidFill>
                <a:latin typeface="宋体"/>
                <a:cs typeface="宋体"/>
              </a:rPr>
              <a:t>较</a:t>
            </a:r>
            <a:r>
              <a:rPr dirty="0" sz="2700" spc="-705">
                <a:solidFill>
                  <a:srgbClr val="0F151A"/>
                </a:solidFill>
                <a:latin typeface="宋体"/>
                <a:cs typeface="宋体"/>
              </a:rPr>
              <a:t> </a:t>
            </a:r>
            <a:r>
              <a:rPr dirty="0" sz="2700" spc="-840">
                <a:solidFill>
                  <a:srgbClr val="1C2A36"/>
                </a:solidFill>
                <a:latin typeface="宋体"/>
                <a:cs typeface="宋体"/>
              </a:rPr>
              <a:t>，</a:t>
            </a:r>
            <a:r>
              <a:rPr dirty="0" sz="2700" spc="280">
                <a:solidFill>
                  <a:srgbClr val="0F151A"/>
                </a:solidFill>
                <a:latin typeface="宋体"/>
                <a:cs typeface="宋体"/>
              </a:rPr>
              <a:t>并</a:t>
            </a:r>
            <a:r>
              <a:rPr dirty="0" sz="2700" spc="-210">
                <a:solidFill>
                  <a:srgbClr val="0F151A"/>
                </a:solidFill>
                <a:latin typeface="宋体"/>
                <a:cs typeface="宋体"/>
              </a:rPr>
              <a:t>以</a:t>
            </a:r>
            <a:r>
              <a:rPr dirty="0" sz="2700" spc="90">
                <a:solidFill>
                  <a:srgbClr val="0F151A"/>
                </a:solidFill>
                <a:latin typeface="宋体"/>
                <a:cs typeface="宋体"/>
              </a:rPr>
              <a:t>此作 </a:t>
            </a:r>
            <a:r>
              <a:rPr dirty="0" sz="2700" spc="-180">
                <a:solidFill>
                  <a:srgbClr val="0F151A"/>
                </a:solidFill>
                <a:latin typeface="宋体"/>
                <a:cs typeface="宋体"/>
              </a:rPr>
              <a:t>为本方要价的依据。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8082" y="880627"/>
            <a:ext cx="5850889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96838" y="6560036"/>
            <a:ext cx="739328" cy="22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6838" y="6968442"/>
            <a:ext cx="739328" cy="306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52569" y="7300273"/>
            <a:ext cx="611857" cy="714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46938" y="2220711"/>
            <a:ext cx="5443220" cy="0"/>
          </a:xfrm>
          <a:custGeom>
            <a:avLst/>
            <a:gdLst/>
            <a:ahLst/>
            <a:cxnLst/>
            <a:rect l="l" t="t" r="r" b="b"/>
            <a:pathLst>
              <a:path w="5443220" h="0">
                <a:moveTo>
                  <a:pt x="0" y="0"/>
                </a:moveTo>
                <a:lnTo>
                  <a:pt x="5442986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340" y="7210932"/>
            <a:ext cx="4309110" cy="0"/>
          </a:xfrm>
          <a:custGeom>
            <a:avLst/>
            <a:gdLst/>
            <a:ahLst/>
            <a:cxnLst/>
            <a:rect l="l" t="t" r="r" b="b"/>
            <a:pathLst>
              <a:path w="4309110" h="0">
                <a:moveTo>
                  <a:pt x="0" y="0"/>
                </a:moveTo>
                <a:lnTo>
                  <a:pt x="4308499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46938" y="7976695"/>
            <a:ext cx="4792980" cy="0"/>
          </a:xfrm>
          <a:custGeom>
            <a:avLst/>
            <a:gdLst/>
            <a:ahLst/>
            <a:cxnLst/>
            <a:rect l="l" t="t" r="r" b="b"/>
            <a:pathLst>
              <a:path w="4792980" h="0">
                <a:moveTo>
                  <a:pt x="0" y="0"/>
                </a:moveTo>
                <a:lnTo>
                  <a:pt x="4792887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077178" y="3241729"/>
            <a:ext cx="0" cy="1430020"/>
          </a:xfrm>
          <a:custGeom>
            <a:avLst/>
            <a:gdLst/>
            <a:ahLst/>
            <a:cxnLst/>
            <a:rect l="l" t="t" r="r" b="b"/>
            <a:pathLst>
              <a:path w="0" h="1430020">
                <a:moveTo>
                  <a:pt x="0" y="1429423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014728" y="3241729"/>
            <a:ext cx="0" cy="1430020"/>
          </a:xfrm>
          <a:custGeom>
            <a:avLst/>
            <a:gdLst/>
            <a:ahLst/>
            <a:cxnLst/>
            <a:rect l="l" t="t" r="r" b="b"/>
            <a:pathLst>
              <a:path w="0" h="1430020">
                <a:moveTo>
                  <a:pt x="0" y="1429423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21444" y="5194424"/>
            <a:ext cx="0" cy="1353185"/>
          </a:xfrm>
          <a:custGeom>
            <a:avLst/>
            <a:gdLst/>
            <a:ahLst/>
            <a:cxnLst/>
            <a:rect l="l" t="t" r="r" b="b"/>
            <a:pathLst>
              <a:path w="0" h="1353184">
                <a:moveTo>
                  <a:pt x="0" y="1352847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987320" y="638198"/>
            <a:ext cx="1880870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100">
                <a:solidFill>
                  <a:srgbClr val="016403"/>
                </a:solidFill>
                <a:latin typeface="Times New Roman"/>
                <a:cs typeface="Times New Roman"/>
              </a:rPr>
              <a:t>(</a:t>
            </a:r>
            <a:r>
              <a:rPr dirty="0" sz="7200" spc="125">
                <a:solidFill>
                  <a:srgbClr val="016403"/>
                </a:solidFill>
                <a:latin typeface="Times New Roman"/>
                <a:cs typeface="Times New Roman"/>
              </a:rPr>
              <a:t>5/5)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674" y="2373926"/>
            <a:ext cx="300926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35"/>
              </a:lnSpc>
              <a:tabLst>
                <a:tab pos="688975" algn="l"/>
              </a:tabLst>
            </a:pPr>
            <a:r>
              <a:rPr dirty="0" sz="3100" spc="155">
                <a:solidFill>
                  <a:srgbClr val="0F151A"/>
                </a:solidFill>
                <a:latin typeface="Arial"/>
                <a:cs typeface="Arial"/>
              </a:rPr>
              <a:t>1</a:t>
            </a:r>
            <a:r>
              <a:rPr dirty="0" sz="3100" spc="80">
                <a:solidFill>
                  <a:srgbClr val="0F151A"/>
                </a:solidFill>
                <a:latin typeface="Arial"/>
                <a:cs typeface="Arial"/>
              </a:rPr>
              <a:t>.</a:t>
            </a:r>
            <a:r>
              <a:rPr dirty="0" sz="3100">
                <a:solidFill>
                  <a:srgbClr val="0F151A"/>
                </a:solidFill>
                <a:latin typeface="Arial"/>
                <a:cs typeface="Arial"/>
              </a:rPr>
              <a:t>	</a:t>
            </a:r>
            <a:r>
              <a:rPr dirty="0" sz="2900" spc="125">
                <a:solidFill>
                  <a:srgbClr val="0F151A"/>
                </a:solidFill>
                <a:latin typeface="宋体"/>
                <a:cs typeface="宋体"/>
              </a:rPr>
              <a:t>价格起寺策略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9241" y="3101403"/>
            <a:ext cx="187642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3425">
                <a:solidFill>
                  <a:srgbClr val="0F151A"/>
                </a:solidFill>
                <a:latin typeface="宋体"/>
                <a:cs typeface="宋体"/>
              </a:rPr>
              <a:t>－</a:t>
            </a:r>
            <a:r>
              <a:rPr dirty="0" sz="2400" spc="509">
                <a:solidFill>
                  <a:srgbClr val="0F151A"/>
                </a:solidFill>
                <a:latin typeface="宋体"/>
                <a:cs typeface="宋体"/>
              </a:rPr>
              <a:t>吊筑高</a:t>
            </a:r>
            <a:r>
              <a:rPr dirty="0" sz="2400" spc="-2355">
                <a:solidFill>
                  <a:srgbClr val="0F151A"/>
                </a:solidFill>
                <a:latin typeface="宋体"/>
                <a:cs typeface="宋体"/>
              </a:rPr>
              <a:t>台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9241" y="3726775"/>
            <a:ext cx="186118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3379">
                <a:solidFill>
                  <a:srgbClr val="0F151A"/>
                </a:solidFill>
                <a:latin typeface="宋体"/>
                <a:cs typeface="宋体"/>
              </a:rPr>
              <a:t>－</a:t>
            </a:r>
            <a:r>
              <a:rPr dirty="0" sz="2400" spc="490">
                <a:solidFill>
                  <a:srgbClr val="0F151A"/>
                </a:solidFill>
                <a:latin typeface="宋体"/>
                <a:cs typeface="宋体"/>
              </a:rPr>
              <a:t>抛放低</a:t>
            </a:r>
            <a:r>
              <a:rPr dirty="0" sz="2400" spc="-2355">
                <a:solidFill>
                  <a:srgbClr val="0F151A"/>
                </a:solidFill>
                <a:latin typeface="宋体"/>
                <a:cs typeface="宋体"/>
              </a:rPr>
              <a:t>球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36664" y="2681295"/>
            <a:ext cx="478155" cy="1929130"/>
          </a:xfrm>
          <a:prstGeom prst="rect">
            <a:avLst/>
          </a:prstGeom>
        </p:spPr>
        <p:txBody>
          <a:bodyPr wrap="square" lIns="0" tIns="23622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860"/>
              </a:spcBef>
            </a:pPr>
            <a:r>
              <a:rPr dirty="0" sz="2750" spc="175">
                <a:solidFill>
                  <a:srgbClr val="1C410E"/>
                </a:solidFill>
                <a:latin typeface="宋体"/>
                <a:cs typeface="宋体"/>
              </a:rPr>
              <a:t>商</a:t>
            </a:r>
            <a:endParaRPr sz="2750">
              <a:latin typeface="宋体"/>
              <a:cs typeface="宋体"/>
            </a:endParaRPr>
          </a:p>
          <a:p>
            <a:pPr marL="80010">
              <a:lnSpc>
                <a:spcPct val="100000"/>
              </a:lnSpc>
              <a:spcBef>
                <a:spcPts val="965"/>
              </a:spcBef>
            </a:pPr>
            <a:r>
              <a:rPr dirty="0" sz="1500" spc="-1505">
                <a:solidFill>
                  <a:srgbClr val="1C410E"/>
                </a:solidFill>
                <a:latin typeface="宋体"/>
                <a:cs typeface="宋体"/>
              </a:rPr>
              <a:t>欠</a:t>
            </a:r>
            <a:r>
              <a:rPr dirty="0" sz="1450" spc="90">
                <a:solidFill>
                  <a:srgbClr val="1C410E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  <a:p>
            <a:pPr marL="12700">
              <a:lnSpc>
                <a:spcPts val="1145"/>
              </a:lnSpc>
              <a:spcBef>
                <a:spcPts val="965"/>
              </a:spcBef>
            </a:pPr>
            <a:r>
              <a:rPr dirty="0" sz="1350" spc="85">
                <a:solidFill>
                  <a:srgbClr val="1C410E"/>
                </a:solidFill>
                <a:latin typeface="宋体"/>
                <a:cs typeface="宋体"/>
              </a:rPr>
              <a:t>、火</a:t>
            </a:r>
            <a:endParaRPr sz="1350">
              <a:latin typeface="宋体"/>
              <a:cs typeface="宋体"/>
            </a:endParaRPr>
          </a:p>
          <a:p>
            <a:pPr marL="60325">
              <a:lnSpc>
                <a:spcPts val="5045"/>
              </a:lnSpc>
            </a:pPr>
            <a:r>
              <a:rPr dirty="0" sz="4600" spc="-1415">
                <a:solidFill>
                  <a:srgbClr val="1C410E"/>
                </a:solidFill>
                <a:latin typeface="宋体"/>
                <a:cs typeface="宋体"/>
              </a:rPr>
              <a:t>蜀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5353" y="2801478"/>
            <a:ext cx="4816475" cy="21228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615315" indent="-433705">
              <a:lnSpc>
                <a:spcPts val="2780"/>
              </a:lnSpc>
              <a:spcBef>
                <a:spcPts val="110"/>
              </a:spcBef>
              <a:buChar char="•"/>
              <a:tabLst>
                <a:tab pos="615950" algn="l"/>
              </a:tabLst>
            </a:pPr>
            <a:r>
              <a:rPr dirty="0" sz="2750" spc="-15">
                <a:solidFill>
                  <a:srgbClr val="0F151A"/>
                </a:solidFill>
                <a:latin typeface="宋体"/>
                <a:cs typeface="宋体"/>
              </a:rPr>
              <a:t>指</a:t>
            </a:r>
            <a:r>
              <a:rPr dirty="0" sz="2750" spc="145">
                <a:solidFill>
                  <a:srgbClr val="0F151A"/>
                </a:solidFill>
                <a:latin typeface="宋体"/>
                <a:cs typeface="宋体"/>
              </a:rPr>
              <a:t>卖方在分类成本</a:t>
            </a:r>
            <a:r>
              <a:rPr dirty="0" sz="2750" spc="-575">
                <a:solidFill>
                  <a:srgbClr val="0F151A"/>
                </a:solidFill>
                <a:latin typeface="宋体"/>
                <a:cs typeface="宋体"/>
              </a:rPr>
              <a:t>中</a:t>
            </a:r>
            <a:r>
              <a:rPr dirty="0" sz="2750" spc="-840">
                <a:solidFill>
                  <a:srgbClr val="1A2A34"/>
                </a:solidFill>
                <a:latin typeface="宋体"/>
                <a:cs typeface="宋体"/>
              </a:rPr>
              <a:t>＂</a:t>
            </a:r>
            <a:r>
              <a:rPr dirty="0" sz="2750" spc="175">
                <a:solidFill>
                  <a:srgbClr val="0F151A"/>
                </a:solidFill>
                <a:latin typeface="宋体"/>
                <a:cs typeface="宋体"/>
              </a:rPr>
              <a:t>掺水</a:t>
            </a:r>
            <a:endParaRPr sz="2750">
              <a:latin typeface="宋体"/>
              <a:cs typeface="宋体"/>
            </a:endParaRPr>
          </a:p>
          <a:p>
            <a:pPr marL="12700">
              <a:lnSpc>
                <a:spcPts val="2960"/>
              </a:lnSpc>
            </a:pPr>
            <a:r>
              <a:rPr dirty="0" sz="2900" spc="55">
                <a:solidFill>
                  <a:srgbClr val="5EA5BC"/>
                </a:solidFill>
                <a:latin typeface="Arial"/>
                <a:cs typeface="Arial"/>
              </a:rPr>
              <a:t>I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900" spc="55">
                <a:solidFill>
                  <a:srgbClr val="5EA5BC"/>
                </a:solidFill>
                <a:latin typeface="Arial"/>
                <a:cs typeface="Arial"/>
              </a:rPr>
              <a:t>I</a:t>
            </a:r>
            <a:endParaRPr sz="29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1689"/>
              </a:spcBef>
            </a:pPr>
            <a:r>
              <a:rPr dirty="0" sz="1450" spc="10">
                <a:solidFill>
                  <a:srgbClr val="5EA5BC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20"/>
              </a:spcBef>
            </a:pPr>
            <a:r>
              <a:rPr dirty="0" sz="1900" spc="-165">
                <a:solidFill>
                  <a:srgbClr val="5EA5BC"/>
                </a:solidFill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6277" y="4154209"/>
            <a:ext cx="3010535" cy="3078480"/>
          </a:xfrm>
          <a:prstGeom prst="rect">
            <a:avLst/>
          </a:prstGeom>
        </p:spPr>
        <p:txBody>
          <a:bodyPr wrap="square" lIns="0" tIns="225425" rIns="0" bIns="0" rtlCol="0" vert="horz">
            <a:spAutoFit/>
          </a:bodyPr>
          <a:lstStyle/>
          <a:p>
            <a:pPr marL="697230" indent="-661035">
              <a:lnSpc>
                <a:spcPct val="100000"/>
              </a:lnSpc>
              <a:spcBef>
                <a:spcPts val="1775"/>
              </a:spcBef>
              <a:buSzPct val="110344"/>
              <a:buFont typeface="Times New Roman"/>
              <a:buAutoNum type="arabicPeriod" startAt="2"/>
              <a:tabLst>
                <a:tab pos="696595" algn="l"/>
                <a:tab pos="697865" algn="l"/>
              </a:tabLst>
            </a:pPr>
            <a:r>
              <a:rPr dirty="0" sz="2900" spc="95">
                <a:solidFill>
                  <a:srgbClr val="0F151A"/>
                </a:solidFill>
                <a:latin typeface="宋体"/>
                <a:cs typeface="宋体"/>
              </a:rPr>
              <a:t>除法报价策略</a:t>
            </a:r>
            <a:endParaRPr sz="2900">
              <a:latin typeface="宋体"/>
              <a:cs typeface="宋体"/>
            </a:endParaRPr>
          </a:p>
          <a:p>
            <a:pPr marL="693420" indent="-665480">
              <a:lnSpc>
                <a:spcPct val="100000"/>
              </a:lnSpc>
              <a:spcBef>
                <a:spcPts val="2190"/>
              </a:spcBef>
              <a:buSzPct val="113793"/>
              <a:buFont typeface="Times New Roman"/>
              <a:buAutoNum type="arabicPeriod" startAt="2"/>
              <a:tabLst>
                <a:tab pos="692785" algn="l"/>
                <a:tab pos="694055" algn="l"/>
              </a:tabLst>
            </a:pPr>
            <a:r>
              <a:rPr dirty="0" sz="2900" spc="95">
                <a:solidFill>
                  <a:srgbClr val="0F151A"/>
                </a:solidFill>
                <a:latin typeface="宋体"/>
                <a:cs typeface="宋体"/>
              </a:rPr>
              <a:t>加法报价策略</a:t>
            </a:r>
            <a:endParaRPr sz="29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  <a:tabLst>
                <a:tab pos="707390" algn="l"/>
              </a:tabLst>
            </a:pPr>
            <a:r>
              <a:rPr dirty="0" sz="3350" spc="-570">
                <a:latin typeface="Times New Roman"/>
                <a:cs typeface="Times New Roman"/>
              </a:rPr>
              <a:t>4</a:t>
            </a:r>
            <a:r>
              <a:rPr dirty="0" sz="3350" spc="-125">
                <a:latin typeface="Times New Roman"/>
                <a:cs typeface="Times New Roman"/>
              </a:rPr>
              <a:t> </a:t>
            </a:r>
            <a:r>
              <a:rPr dirty="0" sz="3350" spc="-285">
                <a:solidFill>
                  <a:srgbClr val="0F151A"/>
                </a:solidFill>
                <a:latin typeface="Times New Roman"/>
                <a:cs typeface="Times New Roman"/>
              </a:rPr>
              <a:t>.</a:t>
            </a:r>
            <a:r>
              <a:rPr dirty="0" sz="3350">
                <a:solidFill>
                  <a:srgbClr val="0F151A"/>
                </a:solidFill>
                <a:latin typeface="Times New Roman"/>
                <a:cs typeface="Times New Roman"/>
              </a:rPr>
              <a:t>	</a:t>
            </a:r>
            <a:r>
              <a:rPr dirty="0" sz="2900" spc="95">
                <a:solidFill>
                  <a:srgbClr val="0F151A"/>
                </a:solidFill>
                <a:latin typeface="宋体"/>
                <a:cs typeface="宋体"/>
              </a:rPr>
              <a:t>对比报价策略</a:t>
            </a:r>
            <a:endParaRPr sz="2900">
              <a:latin typeface="宋体"/>
              <a:cs typeface="宋体"/>
            </a:endParaRPr>
          </a:p>
          <a:p>
            <a:pPr marL="24130">
              <a:lnSpc>
                <a:spcPct val="100000"/>
              </a:lnSpc>
              <a:spcBef>
                <a:spcPts val="2210"/>
              </a:spcBef>
              <a:tabLst>
                <a:tab pos="690245" algn="l"/>
              </a:tabLst>
            </a:pPr>
            <a:r>
              <a:rPr dirty="0" sz="3350" spc="90">
                <a:latin typeface="Times New Roman"/>
                <a:cs typeface="Times New Roman"/>
              </a:rPr>
              <a:t>5.</a:t>
            </a:r>
            <a:r>
              <a:rPr dirty="0" sz="3350" spc="90">
                <a:latin typeface="Times New Roman"/>
                <a:cs typeface="Times New Roman"/>
              </a:rPr>
              <a:t>	</a:t>
            </a:r>
            <a:r>
              <a:rPr dirty="0" sz="2900" spc="125">
                <a:latin typeface="宋体"/>
                <a:cs typeface="宋体"/>
              </a:rPr>
              <a:t>数字陷阱策略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4372" y="3222646"/>
            <a:ext cx="5281295" cy="3739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6405" marR="214629" indent="12700">
              <a:lnSpc>
                <a:spcPct val="146200"/>
              </a:lnSpc>
              <a:spcBef>
                <a:spcPts val="95"/>
              </a:spcBef>
              <a:tabLst>
                <a:tab pos="1250315" algn="l"/>
              </a:tabLst>
            </a:pPr>
            <a:r>
              <a:rPr dirty="0" sz="2750" spc="-160">
                <a:solidFill>
                  <a:srgbClr val="0F151A"/>
                </a:solidFill>
                <a:latin typeface="宋体"/>
                <a:cs typeface="宋体"/>
              </a:rPr>
              <a:t>分</a:t>
            </a:r>
            <a:r>
              <a:rPr dirty="0" sz="2750" spc="-1510">
                <a:solidFill>
                  <a:srgbClr val="1A2A34"/>
                </a:solidFill>
                <a:latin typeface="宋体"/>
                <a:cs typeface="宋体"/>
              </a:rPr>
              <a:t>”	</a:t>
            </a:r>
            <a:r>
              <a:rPr dirty="0" sz="2750" spc="-905">
                <a:solidFill>
                  <a:srgbClr val="1A2A34"/>
                </a:solidFill>
                <a:latin typeface="宋体"/>
                <a:cs typeface="宋体"/>
              </a:rPr>
              <a:t>，</a:t>
            </a:r>
            <a:r>
              <a:rPr dirty="0" sz="2750" spc="145">
                <a:solidFill>
                  <a:srgbClr val="0F151A"/>
                </a:solidFill>
                <a:latin typeface="宋体"/>
                <a:cs typeface="宋体"/>
              </a:rPr>
              <a:t>将自己制作</a:t>
            </a:r>
            <a:r>
              <a:rPr dirty="0" sz="2750" spc="-960">
                <a:solidFill>
                  <a:srgbClr val="0F151A"/>
                </a:solidFill>
                <a:latin typeface="宋体"/>
                <a:cs typeface="宋体"/>
              </a:rPr>
              <a:t>的</a:t>
            </a:r>
            <a:r>
              <a:rPr dirty="0" sz="2750" spc="175">
                <a:solidFill>
                  <a:srgbClr val="0F151A"/>
                </a:solidFill>
                <a:latin typeface="宋体"/>
                <a:cs typeface="宋体"/>
              </a:rPr>
              <a:t>商品成本 </a:t>
            </a:r>
            <a:r>
              <a:rPr dirty="0" sz="2750" spc="254">
                <a:solidFill>
                  <a:srgbClr val="0F151A"/>
                </a:solidFill>
                <a:latin typeface="宋体"/>
                <a:cs typeface="宋体"/>
              </a:rPr>
              <a:t>构成计算表给买</a:t>
            </a:r>
            <a:r>
              <a:rPr dirty="0" sz="2750" spc="-1225">
                <a:solidFill>
                  <a:srgbClr val="0F151A"/>
                </a:solidFill>
                <a:latin typeface="宋体"/>
                <a:cs typeface="宋体"/>
              </a:rPr>
              <a:t>方</a:t>
            </a:r>
            <a:r>
              <a:rPr dirty="0" sz="2750" spc="-844">
                <a:solidFill>
                  <a:srgbClr val="1A2A34"/>
                </a:solidFill>
                <a:latin typeface="宋体"/>
                <a:cs typeface="宋体"/>
              </a:rPr>
              <a:t>，</a:t>
            </a:r>
            <a:r>
              <a:rPr dirty="0" sz="2750" spc="200">
                <a:solidFill>
                  <a:srgbClr val="0F151A"/>
                </a:solidFill>
                <a:latin typeface="宋体"/>
                <a:cs typeface="宋体"/>
              </a:rPr>
              <a:t>用以支持</a:t>
            </a:r>
            <a:endParaRPr sz="2750">
              <a:latin typeface="宋体"/>
              <a:cs typeface="宋体"/>
            </a:endParaRPr>
          </a:p>
          <a:p>
            <a:pPr marL="448945">
              <a:lnSpc>
                <a:spcPct val="100000"/>
              </a:lnSpc>
              <a:spcBef>
                <a:spcPts val="1725"/>
              </a:spcBef>
            </a:pPr>
            <a:r>
              <a:rPr dirty="0" sz="2750" spc="-215">
                <a:solidFill>
                  <a:srgbClr val="0F151A"/>
                </a:solidFill>
                <a:latin typeface="宋体"/>
                <a:cs typeface="宋体"/>
              </a:rPr>
              <a:t>本方总要价的合理性。</a:t>
            </a:r>
            <a:endParaRPr sz="2750">
              <a:latin typeface="宋体"/>
              <a:cs typeface="宋体"/>
            </a:endParaRPr>
          </a:p>
          <a:p>
            <a:pPr marL="447675" marR="5080" indent="-434975">
              <a:lnSpc>
                <a:spcPct val="146200"/>
              </a:lnSpc>
              <a:spcBef>
                <a:spcPts val="100"/>
              </a:spcBef>
              <a:buChar char="•"/>
              <a:tabLst>
                <a:tab pos="450850" algn="l"/>
              </a:tabLst>
            </a:pPr>
            <a:r>
              <a:rPr dirty="0" sz="2750" spc="145">
                <a:solidFill>
                  <a:srgbClr val="0F151A"/>
                </a:solidFill>
                <a:latin typeface="宋体"/>
                <a:cs typeface="宋体"/>
              </a:rPr>
              <a:t>适用</a:t>
            </a:r>
            <a:r>
              <a:rPr dirty="0" sz="2750" spc="-455">
                <a:solidFill>
                  <a:srgbClr val="0F151A"/>
                </a:solidFill>
                <a:latin typeface="宋体"/>
                <a:cs typeface="宋体"/>
              </a:rPr>
              <a:t>：</a:t>
            </a:r>
            <a:r>
              <a:rPr dirty="0" sz="2750" spc="-20">
                <a:solidFill>
                  <a:srgbClr val="0F151A"/>
                </a:solidFill>
                <a:latin typeface="宋体"/>
                <a:cs typeface="宋体"/>
              </a:rPr>
              <a:t>内容多</a:t>
            </a:r>
            <a:r>
              <a:rPr dirty="0" sz="2750" spc="-570">
                <a:solidFill>
                  <a:srgbClr val="0F151A"/>
                </a:solidFill>
                <a:latin typeface="宋体"/>
                <a:cs typeface="宋体"/>
              </a:rPr>
              <a:t> </a:t>
            </a:r>
            <a:r>
              <a:rPr dirty="0" sz="2750" spc="-944">
                <a:solidFill>
                  <a:srgbClr val="1A2A34"/>
                </a:solidFill>
                <a:latin typeface="宋体"/>
                <a:cs typeface="宋体"/>
              </a:rPr>
              <a:t>，</a:t>
            </a:r>
            <a:r>
              <a:rPr dirty="0" sz="2750" spc="-930">
                <a:solidFill>
                  <a:srgbClr val="0F151A"/>
                </a:solidFill>
                <a:latin typeface="宋体"/>
                <a:cs typeface="宋体"/>
              </a:rPr>
              <a:t>成</a:t>
            </a:r>
            <a:r>
              <a:rPr dirty="0" sz="2750" spc="-515">
                <a:solidFill>
                  <a:srgbClr val="0F151A"/>
                </a:solidFill>
                <a:latin typeface="宋体"/>
                <a:cs typeface="宋体"/>
              </a:rPr>
              <a:t> </a:t>
            </a:r>
            <a:r>
              <a:rPr dirty="0" sz="2750" spc="175">
                <a:solidFill>
                  <a:srgbClr val="0F151A"/>
                </a:solidFill>
                <a:latin typeface="宋体"/>
                <a:cs typeface="宋体"/>
              </a:rPr>
              <a:t>本构成覂</a:t>
            </a:r>
            <a:r>
              <a:rPr dirty="0" sz="2750" spc="-15">
                <a:solidFill>
                  <a:srgbClr val="0F151A"/>
                </a:solidFill>
                <a:latin typeface="宋体"/>
                <a:cs typeface="宋体"/>
              </a:rPr>
              <a:t>杂</a:t>
            </a:r>
            <a:r>
              <a:rPr dirty="0" sz="2750" spc="-930">
                <a:solidFill>
                  <a:srgbClr val="1A2A34"/>
                </a:solidFill>
                <a:latin typeface="宋体"/>
                <a:cs typeface="宋体"/>
              </a:rPr>
              <a:t>，  </a:t>
            </a:r>
            <a:r>
              <a:rPr dirty="0" sz="2750" spc="90">
                <a:solidFill>
                  <a:srgbClr val="0F151A"/>
                </a:solidFill>
                <a:latin typeface="宋体"/>
                <a:cs typeface="宋体"/>
              </a:rPr>
              <a:t>成本计算方法无</a:t>
            </a:r>
            <a:r>
              <a:rPr dirty="0" sz="2750" spc="-1095">
                <a:solidFill>
                  <a:srgbClr val="0F151A"/>
                </a:solidFill>
                <a:latin typeface="宋体"/>
                <a:cs typeface="宋体"/>
              </a:rPr>
              <a:t>统</a:t>
            </a:r>
            <a:r>
              <a:rPr dirty="0" sz="2750" spc="185">
                <a:latin typeface="宋体"/>
                <a:cs typeface="宋体"/>
              </a:rPr>
              <a:t>—</a:t>
            </a:r>
            <a:r>
              <a:rPr dirty="0" sz="2750" spc="145">
                <a:solidFill>
                  <a:srgbClr val="0F151A"/>
                </a:solidFill>
                <a:latin typeface="宋体"/>
                <a:cs typeface="宋体"/>
              </a:rPr>
              <a:t>标</a:t>
            </a:r>
            <a:r>
              <a:rPr dirty="0" sz="2750" spc="560">
                <a:solidFill>
                  <a:srgbClr val="0F151A"/>
                </a:solidFill>
                <a:latin typeface="宋体"/>
                <a:cs typeface="宋体"/>
              </a:rPr>
              <a:t>准</a:t>
            </a:r>
            <a:r>
              <a:rPr dirty="0" sz="2750" spc="-855">
                <a:solidFill>
                  <a:srgbClr val="1A2A34"/>
                </a:solidFill>
                <a:latin typeface="宋体"/>
                <a:cs typeface="宋体"/>
              </a:rPr>
              <a:t>，</a:t>
            </a:r>
            <a:r>
              <a:rPr dirty="0" sz="2750" spc="200">
                <a:solidFill>
                  <a:srgbClr val="0F151A"/>
                </a:solidFill>
                <a:latin typeface="宋体"/>
                <a:cs typeface="宋体"/>
              </a:rPr>
              <a:t>或 </a:t>
            </a:r>
            <a:r>
              <a:rPr dirty="0" sz="2750" spc="-130">
                <a:solidFill>
                  <a:srgbClr val="0F151A"/>
                </a:solidFill>
                <a:latin typeface="宋体"/>
                <a:cs typeface="宋体"/>
              </a:rPr>
              <a:t>是对方攻势太盛的陬衫下使用。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65463" y="6726014"/>
            <a:ext cx="106934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2650" algn="l"/>
              </a:tabLst>
            </a:pPr>
            <a:r>
              <a:rPr dirty="0" sz="1600" strike="sngStrike">
                <a:solidFill>
                  <a:srgbClr val="5EA5BC"/>
                </a:solidFill>
                <a:latin typeface="Arial"/>
                <a:cs typeface="Arial"/>
              </a:rPr>
              <a:t> </a:t>
            </a:r>
            <a:r>
              <a:rPr dirty="0" sz="1600" strike="sngStrike">
                <a:solidFill>
                  <a:srgbClr val="5EA5BC"/>
                </a:solidFill>
                <a:latin typeface="Arial"/>
                <a:cs typeface="Arial"/>
              </a:rPr>
              <a:t>	</a:t>
            </a:r>
            <a:r>
              <a:rPr dirty="0" sz="1600" spc="-5" strike="sngStrike">
                <a:solidFill>
                  <a:srgbClr val="5EA5BC"/>
                </a:solidFill>
                <a:latin typeface="Arial"/>
                <a:cs typeface="Arial"/>
              </a:rPr>
              <a:t>"</a:t>
            </a:r>
            <a:r>
              <a:rPr dirty="0" sz="1600" spc="-5" strike="noStrike">
                <a:solidFill>
                  <a:srgbClr val="5EA5BC"/>
                </a:solidFill>
                <a:latin typeface="Arial"/>
                <a:cs typeface="Arial"/>
              </a:rPr>
              <a:t>:l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3991" y="918915"/>
            <a:ext cx="841304" cy="79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2767" y="893390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6600" y="867864"/>
            <a:ext cx="3365218" cy="842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3790" y="2807860"/>
            <a:ext cx="78009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105">
                <a:solidFill>
                  <a:srgbClr val="016403"/>
                </a:solidFill>
                <a:latin typeface="宋体"/>
                <a:cs typeface="宋体"/>
              </a:rPr>
              <a:t>一、合同与商务有什么区别？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4537" y="2705758"/>
            <a:ext cx="4309110" cy="8528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05860" algn="l"/>
              </a:tabLst>
            </a:pPr>
            <a:r>
              <a:rPr dirty="0" sz="4600" spc="-680">
                <a:solidFill>
                  <a:srgbClr val="016403"/>
                </a:solidFill>
                <a:latin typeface="宋体"/>
                <a:cs typeface="宋体"/>
              </a:rPr>
              <a:t>【基本概念】	</a:t>
            </a:r>
            <a:r>
              <a:rPr dirty="0" sz="5400" spc="-70">
                <a:solidFill>
                  <a:srgbClr val="0F3A07"/>
                </a:solidFill>
              </a:rPr>
              <a:t>I</a:t>
            </a:r>
            <a:r>
              <a:rPr dirty="0" sz="5400" spc="-765">
                <a:solidFill>
                  <a:srgbClr val="0F3A07"/>
                </a:solidFill>
              </a:rPr>
              <a:t> </a:t>
            </a:r>
            <a:r>
              <a:rPr dirty="0" sz="2900" spc="-515">
                <a:solidFill>
                  <a:srgbClr val="0F3A07"/>
                </a:solidFill>
                <a:latin typeface="宋体"/>
                <a:cs typeface="宋体"/>
              </a:rPr>
              <a:t>目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300" y="4026699"/>
            <a:ext cx="7815580" cy="768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850" spc="260">
                <a:solidFill>
                  <a:srgbClr val="D6D6D6"/>
                </a:solidFill>
                <a:latin typeface="宋体"/>
                <a:cs typeface="宋体"/>
              </a:rPr>
              <a:t>二工程争议为何在所难免？</a:t>
            </a:r>
            <a:endParaRPr sz="48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9175" y="4026699"/>
            <a:ext cx="3067685" cy="768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850" spc="-860">
                <a:solidFill>
                  <a:srgbClr val="D6D6D6"/>
                </a:solidFill>
                <a:latin typeface="宋体"/>
                <a:cs typeface="宋体"/>
              </a:rPr>
              <a:t>【争议原因】</a:t>
            </a:r>
            <a:endParaRPr sz="48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3667" y="3229030"/>
            <a:ext cx="607060" cy="1128395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245745">
              <a:lnSpc>
                <a:spcPts val="969"/>
              </a:lnSpc>
              <a:spcBef>
                <a:spcPts val="1315"/>
              </a:spcBef>
            </a:pPr>
            <a:r>
              <a:rPr dirty="0" sz="2600" spc="-465">
                <a:solidFill>
                  <a:srgbClr val="0F3A07"/>
                </a:solidFill>
                <a:latin typeface="宋体"/>
                <a:cs typeface="宋体"/>
              </a:rPr>
              <a:t>录</a:t>
            </a:r>
            <a:endParaRPr sz="2600">
              <a:latin typeface="宋体"/>
              <a:cs typeface="宋体"/>
            </a:endParaRPr>
          </a:p>
          <a:p>
            <a:pPr marL="12700">
              <a:lnSpc>
                <a:spcPts val="6490"/>
              </a:lnSpc>
            </a:pPr>
            <a:r>
              <a:rPr dirty="0" baseline="-30092" sz="10800" spc="-4042">
                <a:solidFill>
                  <a:srgbClr val="0F3A07"/>
                </a:solidFill>
                <a:latin typeface="Times New Roman"/>
                <a:cs typeface="Times New Roman"/>
              </a:rPr>
              <a:t>E</a:t>
            </a:r>
            <a:r>
              <a:rPr dirty="0" sz="2600" spc="270">
                <a:solidFill>
                  <a:srgbClr val="0F3A07"/>
                </a:solidFill>
                <a:latin typeface="宋体"/>
                <a:cs typeface="宋体"/>
              </a:rPr>
              <a:t>纲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952" y="5283826"/>
            <a:ext cx="78009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105">
                <a:solidFill>
                  <a:srgbClr val="D6D6D6"/>
                </a:solidFill>
                <a:latin typeface="宋体"/>
                <a:cs typeface="宋体"/>
              </a:rPr>
              <a:t>三、要掌握的商务谈判技巧？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1789" y="5283826"/>
            <a:ext cx="30511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630">
                <a:solidFill>
                  <a:srgbClr val="D6D6D6"/>
                </a:solidFill>
                <a:latin typeface="宋体"/>
                <a:cs typeface="宋体"/>
              </a:rPr>
              <a:t>【商务谈判】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475" y="6534573"/>
            <a:ext cx="78009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105">
                <a:solidFill>
                  <a:srgbClr val="D6D6D6"/>
                </a:solidFill>
                <a:latin typeface="宋体"/>
                <a:cs typeface="宋体"/>
              </a:rPr>
              <a:t>四、索赔的依据与取胜要诀？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1789" y="6534573"/>
            <a:ext cx="30511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630">
                <a:solidFill>
                  <a:srgbClr val="D6D6D6"/>
                </a:solidFill>
                <a:latin typeface="宋体"/>
                <a:cs typeface="宋体"/>
              </a:rPr>
              <a:t>【合同索赔】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03688" y="9718737"/>
            <a:ext cx="353695" cy="351155"/>
          </a:xfrm>
          <a:custGeom>
            <a:avLst/>
            <a:gdLst/>
            <a:ahLst/>
            <a:cxnLst/>
            <a:rect l="l" t="t" r="r" b="b"/>
            <a:pathLst>
              <a:path w="353695" h="351154">
                <a:moveTo>
                  <a:pt x="0" y="0"/>
                </a:moveTo>
                <a:lnTo>
                  <a:pt x="353282" y="0"/>
                </a:lnTo>
                <a:lnTo>
                  <a:pt x="353282" y="350974"/>
                </a:lnTo>
                <a:lnTo>
                  <a:pt x="0" y="350974"/>
                </a:lnTo>
                <a:lnTo>
                  <a:pt x="0" y="0"/>
                </a:lnTo>
                <a:close/>
              </a:path>
            </a:pathLst>
          </a:custGeom>
          <a:solidFill>
            <a:srgbClr val="0172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080691" y="9695335"/>
            <a:ext cx="201295" cy="37655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40000"/>
              </a:lnSpc>
            </a:pPr>
            <a:r>
              <a:rPr dirty="0" sz="2750">
                <a:solidFill>
                  <a:srgbClr val="CDF2CF"/>
                </a:solidFill>
                <a:latin typeface="宋体"/>
                <a:cs typeface="宋体"/>
              </a:rPr>
              <a:t>3</a:t>
            </a:r>
            <a:endParaRPr sz="27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6086" y="880627"/>
            <a:ext cx="5863637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75989" y="1888882"/>
            <a:ext cx="242193" cy="63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53558" y="2475967"/>
            <a:ext cx="1121739" cy="1046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43675" y="3930916"/>
            <a:ext cx="1376680" cy="1301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30237" y="2399390"/>
            <a:ext cx="1274704" cy="1046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47827" y="3956441"/>
            <a:ext cx="1861066" cy="1225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65810" y="2527017"/>
            <a:ext cx="866798" cy="842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36363" y="3930916"/>
            <a:ext cx="586363" cy="109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20949" y="2527018"/>
            <a:ext cx="841304" cy="5615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62944" y="3867102"/>
            <a:ext cx="2511165" cy="14421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027469" y="2105848"/>
            <a:ext cx="688530" cy="7019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17983" y="5666645"/>
            <a:ext cx="9177866" cy="35990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976486" y="4709440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 h="0">
                <a:moveTo>
                  <a:pt x="739513" y="0"/>
                </a:moveTo>
                <a:lnTo>
                  <a:pt x="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96416" y="2623569"/>
            <a:ext cx="475615" cy="209550"/>
          </a:xfrm>
          <a:custGeom>
            <a:avLst/>
            <a:gdLst/>
            <a:ahLst/>
            <a:cxnLst/>
            <a:rect l="l" t="t" r="r" b="b"/>
            <a:pathLst>
              <a:path w="475615" h="209550">
                <a:moveTo>
                  <a:pt x="0" y="0"/>
                </a:moveTo>
                <a:lnTo>
                  <a:pt x="0" y="208994"/>
                </a:lnTo>
                <a:lnTo>
                  <a:pt x="475325" y="208994"/>
                </a:lnTo>
                <a:lnTo>
                  <a:pt x="475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96416" y="2832564"/>
            <a:ext cx="475615" cy="472440"/>
          </a:xfrm>
          <a:custGeom>
            <a:avLst/>
            <a:gdLst/>
            <a:ahLst/>
            <a:cxnLst/>
            <a:rect l="l" t="t" r="r" b="b"/>
            <a:pathLst>
              <a:path w="475615" h="472439">
                <a:moveTo>
                  <a:pt x="0" y="0"/>
                </a:moveTo>
                <a:lnTo>
                  <a:pt x="475325" y="0"/>
                </a:lnTo>
                <a:lnTo>
                  <a:pt x="475325" y="472220"/>
                </a:lnTo>
                <a:lnTo>
                  <a:pt x="0" y="472220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947091" y="2717410"/>
            <a:ext cx="497840" cy="49720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3700">
                <a:solidFill>
                  <a:srgbClr val="F6F6F6"/>
                </a:solidFill>
                <a:latin typeface="宋体"/>
                <a:cs typeface="宋体"/>
              </a:rPr>
              <a:t>，</a:t>
            </a:r>
            <a:endParaRPr sz="37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5941" y="2924624"/>
            <a:ext cx="497840" cy="49720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3700">
                <a:solidFill>
                  <a:srgbClr val="F6F6F6"/>
                </a:solidFill>
                <a:latin typeface="宋体"/>
                <a:cs typeface="宋体"/>
              </a:rPr>
              <a:t>＇</a:t>
            </a:r>
            <a:endParaRPr sz="37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60334" y="3071490"/>
            <a:ext cx="356870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15"/>
              </a:lnSpc>
            </a:pPr>
            <a:r>
              <a:rPr dirty="0" sz="2600" spc="5">
                <a:solidFill>
                  <a:srgbClr val="161616"/>
                </a:solidFill>
                <a:latin typeface="宋体"/>
                <a:cs typeface="宋体"/>
              </a:rPr>
              <a:t>击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80627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01980" y="2093085"/>
            <a:ext cx="714019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08696" y="2960950"/>
            <a:ext cx="535375" cy="306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7873" y="638198"/>
            <a:ext cx="2347595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409">
                <a:solidFill>
                  <a:srgbClr val="016201"/>
                </a:solidFill>
                <a:latin typeface="Times New Roman"/>
                <a:cs typeface="Times New Roman"/>
              </a:rPr>
              <a:t>(</a:t>
            </a:r>
            <a:r>
              <a:rPr dirty="0" sz="7200" spc="459">
                <a:solidFill>
                  <a:srgbClr val="016201"/>
                </a:solidFill>
                <a:latin typeface="Times New Roman"/>
                <a:cs typeface="Times New Roman"/>
              </a:rPr>
              <a:t>la/3</a:t>
            </a:r>
            <a:r>
              <a:rPr dirty="0" sz="7200" spc="415">
                <a:solidFill>
                  <a:srgbClr val="016201"/>
                </a:solidFill>
                <a:latin typeface="Times New Roman"/>
                <a:cs typeface="Times New Roman"/>
              </a:rPr>
              <a:t>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816" y="2163421"/>
            <a:ext cx="4519930" cy="6471920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699135" indent="-686435">
              <a:lnSpc>
                <a:spcPct val="100000"/>
              </a:lnSpc>
              <a:spcBef>
                <a:spcPts val="1320"/>
              </a:spcBef>
              <a:buSzPct val="115517"/>
              <a:buFont typeface="Times New Roman"/>
              <a:buAutoNum type="arabicPeriod"/>
              <a:tabLst>
                <a:tab pos="699135" algn="l"/>
                <a:tab pos="699770" algn="l"/>
              </a:tabLst>
            </a:pPr>
            <a:r>
              <a:rPr dirty="0" sz="2900" spc="95">
                <a:solidFill>
                  <a:srgbClr val="03050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lvl="1" marL="1127125" indent="-416559">
              <a:lnSpc>
                <a:spcPct val="100000"/>
              </a:lnSpc>
              <a:spcBef>
                <a:spcPts val="1760"/>
              </a:spcBef>
              <a:buSzPct val="123076"/>
              <a:buFont typeface="Times New Roman"/>
              <a:buAutoNum type="alphaLcPeriod"/>
              <a:tabLst>
                <a:tab pos="1127760" algn="l"/>
              </a:tabLst>
            </a:pPr>
            <a:r>
              <a:rPr dirty="0" sz="2600" spc="165">
                <a:solidFill>
                  <a:srgbClr val="030503"/>
                </a:solidFill>
                <a:latin typeface="宋体"/>
                <a:cs typeface="宋体"/>
              </a:rPr>
              <a:t>不开先例</a:t>
            </a:r>
            <a:endParaRPr sz="2600">
              <a:latin typeface="宋体"/>
              <a:cs typeface="宋体"/>
            </a:endParaRPr>
          </a:p>
          <a:p>
            <a:pPr lvl="1" marL="1138555" indent="-424815">
              <a:lnSpc>
                <a:spcPct val="100000"/>
              </a:lnSpc>
              <a:spcBef>
                <a:spcPts val="2035"/>
              </a:spcBef>
              <a:buSzPct val="109615"/>
              <a:buFont typeface="Arial"/>
              <a:buAutoNum type="alphaLcPeriod"/>
              <a:tabLst>
                <a:tab pos="1139190" algn="l"/>
              </a:tabLst>
            </a:pPr>
            <a:r>
              <a:rPr dirty="0" sz="2600" spc="110">
                <a:solidFill>
                  <a:srgbClr val="11180F"/>
                </a:solidFill>
                <a:latin typeface="宋体"/>
                <a:cs typeface="宋体"/>
              </a:rPr>
              <a:t>先苦后甜</a:t>
            </a:r>
            <a:endParaRPr sz="2600">
              <a:latin typeface="宋体"/>
              <a:cs typeface="宋体"/>
            </a:endParaRPr>
          </a:p>
          <a:p>
            <a:pPr marL="713105">
              <a:lnSpc>
                <a:spcPct val="100000"/>
              </a:lnSpc>
              <a:spcBef>
                <a:spcPts val="2355"/>
              </a:spcBef>
              <a:tabLst>
                <a:tab pos="1130935" algn="l"/>
              </a:tabLst>
            </a:pPr>
            <a:r>
              <a:rPr dirty="0" sz="1850" spc="35">
                <a:solidFill>
                  <a:srgbClr val="11180F"/>
                </a:solidFill>
                <a:latin typeface="Arial"/>
                <a:cs typeface="Arial"/>
              </a:rPr>
              <a:t>C.	</a:t>
            </a:r>
            <a:r>
              <a:rPr dirty="0" sz="2600" spc="140">
                <a:solidFill>
                  <a:srgbClr val="11180F"/>
                </a:solidFill>
                <a:latin typeface="宋体"/>
                <a:cs typeface="宋体"/>
              </a:rPr>
              <a:t>价格陷阱</a:t>
            </a:r>
            <a:endParaRPr sz="2600">
              <a:latin typeface="宋体"/>
              <a:cs typeface="宋体"/>
            </a:endParaRPr>
          </a:p>
          <a:p>
            <a:pPr marL="1128395" indent="-415925">
              <a:lnSpc>
                <a:spcPct val="100000"/>
              </a:lnSpc>
              <a:spcBef>
                <a:spcPts val="2160"/>
              </a:spcBef>
              <a:buSzPct val="109615"/>
              <a:buFont typeface="Arial"/>
              <a:buAutoNum type="alphaLcPeriod" startAt="4"/>
              <a:tabLst>
                <a:tab pos="1129030" algn="l"/>
              </a:tabLst>
            </a:pPr>
            <a:r>
              <a:rPr dirty="0" sz="2600" spc="140">
                <a:solidFill>
                  <a:srgbClr val="11180F"/>
                </a:solidFill>
                <a:latin typeface="宋体"/>
                <a:cs typeface="宋体"/>
              </a:rPr>
              <a:t>期限策略</a:t>
            </a:r>
            <a:endParaRPr sz="2600">
              <a:latin typeface="宋体"/>
              <a:cs typeface="宋体"/>
            </a:endParaRPr>
          </a:p>
          <a:p>
            <a:pPr marL="1125855" indent="-413384">
              <a:lnSpc>
                <a:spcPct val="100000"/>
              </a:lnSpc>
              <a:spcBef>
                <a:spcPts val="2305"/>
              </a:spcBef>
              <a:buClr>
                <a:srgbClr val="11180F"/>
              </a:buClr>
              <a:buSzPct val="101923"/>
              <a:buFont typeface="Arial"/>
              <a:buAutoNum type="alphaLcPeriod" startAt="4"/>
              <a:tabLst>
                <a:tab pos="1126490" algn="l"/>
              </a:tabLst>
            </a:pPr>
            <a:r>
              <a:rPr dirty="0" sz="2600" spc="165">
                <a:solidFill>
                  <a:srgbClr val="030503"/>
                </a:solidFill>
                <a:latin typeface="宋体"/>
                <a:cs typeface="宋体"/>
              </a:rPr>
              <a:t>声东击西</a:t>
            </a:r>
            <a:endParaRPr sz="2600">
              <a:latin typeface="宋体"/>
              <a:cs typeface="宋体"/>
            </a:endParaRPr>
          </a:p>
          <a:p>
            <a:pPr marL="1138555" indent="-417195">
              <a:lnSpc>
                <a:spcPct val="100000"/>
              </a:lnSpc>
              <a:spcBef>
                <a:spcPts val="2150"/>
              </a:spcBef>
              <a:buClr>
                <a:srgbClr val="030503"/>
              </a:buClr>
              <a:buSzPct val="109615"/>
              <a:buFont typeface="Arial"/>
              <a:buAutoNum type="alphaLcPeriod" startAt="4"/>
              <a:tabLst>
                <a:tab pos="1138555" algn="l"/>
                <a:tab pos="1139190" algn="l"/>
              </a:tabLst>
            </a:pPr>
            <a:r>
              <a:rPr dirty="0" sz="2600" spc="140">
                <a:solidFill>
                  <a:srgbClr val="11180F"/>
                </a:solidFill>
                <a:latin typeface="宋体"/>
                <a:cs typeface="宋体"/>
              </a:rPr>
              <a:t>先声夺人</a:t>
            </a:r>
            <a:endParaRPr sz="2600">
              <a:latin typeface="宋体"/>
              <a:cs typeface="宋体"/>
            </a:endParaRPr>
          </a:p>
          <a:p>
            <a:pPr marL="687705" indent="-647065">
              <a:lnSpc>
                <a:spcPct val="100000"/>
              </a:lnSpc>
              <a:spcBef>
                <a:spcPts val="2260"/>
              </a:spcBef>
              <a:buSzPct val="110344"/>
              <a:buFont typeface="Times New Roman"/>
              <a:buAutoNum type="arabicPeriod" startAt="2"/>
              <a:tabLst>
                <a:tab pos="687705" algn="l"/>
                <a:tab pos="688340" algn="l"/>
              </a:tabLst>
            </a:pPr>
            <a:r>
              <a:rPr dirty="0" sz="2900" spc="95">
                <a:solidFill>
                  <a:srgbClr val="11180F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8660" indent="-676275">
              <a:lnSpc>
                <a:spcPct val="100000"/>
              </a:lnSpc>
              <a:spcBef>
                <a:spcPts val="2290"/>
              </a:spcBef>
              <a:buSzPct val="113793"/>
              <a:buFont typeface="Times New Roman"/>
              <a:buAutoNum type="arabicPeriod" startAt="2"/>
              <a:tabLst>
                <a:tab pos="708660" algn="l"/>
                <a:tab pos="709295" algn="l"/>
              </a:tabLst>
            </a:pPr>
            <a:r>
              <a:rPr dirty="0" sz="2900" spc="65">
                <a:solidFill>
                  <a:srgbClr val="11180F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2635" y="6138928"/>
            <a:ext cx="89090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330">
                <a:solidFill>
                  <a:srgbClr val="11180F"/>
                </a:solidFill>
                <a:latin typeface="宋体"/>
                <a:cs typeface="宋体"/>
              </a:rPr>
              <a:t>策略。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1491" y="2823177"/>
            <a:ext cx="5840095" cy="496506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L="1368425" marR="5080" indent="-1356360">
              <a:lnSpc>
                <a:spcPct val="155400"/>
              </a:lnSpc>
              <a:spcBef>
                <a:spcPts val="70"/>
              </a:spcBef>
            </a:pPr>
            <a:r>
              <a:rPr dirty="0" u="heavy" sz="2600">
                <a:solidFill>
                  <a:srgbClr val="030503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 </a:t>
            </a:r>
            <a:r>
              <a:rPr dirty="0" u="heavy" sz="2600">
                <a:solidFill>
                  <a:srgbClr val="030503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    </a:t>
            </a:r>
            <a:r>
              <a:rPr dirty="0" u="heavy" sz="2600" spc="170">
                <a:solidFill>
                  <a:srgbClr val="030503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 </a:t>
            </a:r>
            <a:r>
              <a:rPr dirty="0" sz="2600" spc="30">
                <a:solidFill>
                  <a:srgbClr val="030503"/>
                </a:solidFill>
                <a:latin typeface="宋体"/>
                <a:cs typeface="宋体"/>
              </a:rPr>
              <a:t>•</a:t>
            </a:r>
            <a:r>
              <a:rPr dirty="0" sz="2600" spc="890">
                <a:solidFill>
                  <a:srgbClr val="030503"/>
                </a:solidFill>
                <a:latin typeface="宋体"/>
                <a:cs typeface="宋体"/>
              </a:rPr>
              <a:t> </a:t>
            </a:r>
            <a:r>
              <a:rPr dirty="0" sz="2600" spc="60">
                <a:solidFill>
                  <a:srgbClr val="030503"/>
                </a:solidFill>
                <a:latin typeface="宋体"/>
                <a:cs typeface="宋体"/>
              </a:rPr>
              <a:t>是指在谈判中，握有优势的</a:t>
            </a:r>
            <a:r>
              <a:rPr dirty="0" sz="2600" spc="-370">
                <a:solidFill>
                  <a:srgbClr val="030503"/>
                </a:solidFill>
                <a:latin typeface="宋体"/>
                <a:cs typeface="宋体"/>
              </a:rPr>
              <a:t>当 </a:t>
            </a:r>
            <a:r>
              <a:rPr dirty="0" sz="2600" spc="85">
                <a:solidFill>
                  <a:srgbClr val="030503"/>
                </a:solidFill>
                <a:latin typeface="宋体"/>
                <a:cs typeface="宋体"/>
              </a:rPr>
              <a:t>事人—方为了坚持和实现自己 </a:t>
            </a:r>
            <a:r>
              <a:rPr dirty="0" sz="2600" spc="85">
                <a:solidFill>
                  <a:srgbClr val="11180F"/>
                </a:solidFill>
                <a:latin typeface="宋体"/>
                <a:cs typeface="宋体"/>
              </a:rPr>
              <a:t>所提出的交易条件，以没有先 例为由来拒绝让步促使对方就 范，接受自己条件的—种强硬</a:t>
            </a:r>
            <a:endParaRPr sz="26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374775" marR="40005" indent="-434975">
              <a:lnSpc>
                <a:spcPct val="151400"/>
              </a:lnSpc>
              <a:spcBef>
                <a:spcPts val="2235"/>
              </a:spcBef>
              <a:buChar char="•"/>
              <a:tabLst>
                <a:tab pos="1396365" algn="l"/>
                <a:tab pos="1397000" algn="l"/>
              </a:tabLst>
            </a:pPr>
            <a:r>
              <a:rPr dirty="0" sz="2600" spc="55">
                <a:solidFill>
                  <a:srgbClr val="030503"/>
                </a:solidFill>
                <a:latin typeface="宋体"/>
                <a:cs typeface="宋体"/>
              </a:rPr>
              <a:t>是拒绝对方又不伤面子的两全 </a:t>
            </a:r>
            <a:r>
              <a:rPr dirty="0" sz="2600" spc="-95">
                <a:solidFill>
                  <a:srgbClr val="11180F"/>
                </a:solidFill>
                <a:latin typeface="宋体"/>
                <a:cs typeface="宋体"/>
              </a:rPr>
              <a:t>其美的好办法。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53D0A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53D0A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3879864"/>
            <a:ext cx="854075" cy="0"/>
          </a:xfrm>
          <a:custGeom>
            <a:avLst/>
            <a:gdLst/>
            <a:ahLst/>
            <a:cxnLst/>
            <a:rect l="l" t="t" r="r" b="b"/>
            <a:pathLst>
              <a:path w="854075" h="0">
                <a:moveTo>
                  <a:pt x="0" y="0"/>
                </a:moveTo>
                <a:lnTo>
                  <a:pt x="854051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1761" y="8193661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 h="0">
                <a:moveTo>
                  <a:pt x="0" y="0"/>
                </a:moveTo>
                <a:lnTo>
                  <a:pt x="476739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19632" y="650962"/>
            <a:ext cx="2428240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480">
                <a:latin typeface="Times New Roman"/>
                <a:cs typeface="Times New Roman"/>
              </a:rPr>
              <a:t>(lb/3)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816" y="2373926"/>
            <a:ext cx="4519930" cy="626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9135" indent="-686435">
              <a:lnSpc>
                <a:spcPts val="3685"/>
              </a:lnSpc>
              <a:buSzPct val="115517"/>
              <a:buFont typeface="Times New Roman"/>
              <a:buAutoNum type="arabicPeriod"/>
              <a:tabLst>
                <a:tab pos="699135" algn="l"/>
                <a:tab pos="699770" algn="l"/>
              </a:tabLst>
            </a:pPr>
            <a:r>
              <a:rPr dirty="0" sz="2900" spc="95">
                <a:solidFill>
                  <a:srgbClr val="03030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lvl="1" marL="1127760" indent="-414655">
              <a:lnSpc>
                <a:spcPct val="100000"/>
              </a:lnSpc>
              <a:spcBef>
                <a:spcPts val="2405"/>
              </a:spcBef>
              <a:buSzPct val="102000"/>
              <a:buFont typeface="Arial"/>
              <a:buAutoNum type="alphaLcPeriod"/>
              <a:tabLst>
                <a:tab pos="1128395" algn="l"/>
              </a:tabLst>
            </a:pPr>
            <a:r>
              <a:rPr dirty="0" sz="2500" spc="260">
                <a:solidFill>
                  <a:srgbClr val="13180F"/>
                </a:solidFill>
                <a:latin typeface="宋体"/>
                <a:cs typeface="宋体"/>
              </a:rPr>
              <a:t>不开先例</a:t>
            </a:r>
            <a:endParaRPr sz="2500">
              <a:latin typeface="宋体"/>
              <a:cs typeface="宋体"/>
            </a:endParaRPr>
          </a:p>
          <a:p>
            <a:pPr marL="601345">
              <a:lnSpc>
                <a:spcPct val="100000"/>
              </a:lnSpc>
              <a:spcBef>
                <a:spcPts val="2020"/>
              </a:spcBef>
              <a:tabLst>
                <a:tab pos="1126490" algn="l"/>
              </a:tabLst>
            </a:pPr>
            <a:r>
              <a:rPr dirty="0" sz="3100" spc="110">
                <a:solidFill>
                  <a:srgbClr val="030303"/>
                </a:solidFill>
                <a:latin typeface="Times New Roman"/>
                <a:cs typeface="Times New Roman"/>
              </a:rPr>
              <a:t>b	</a:t>
            </a:r>
            <a:r>
              <a:rPr dirty="0" sz="2500" spc="240">
                <a:solidFill>
                  <a:srgbClr val="030303"/>
                </a:solidFill>
                <a:latin typeface="宋体"/>
                <a:cs typeface="宋体"/>
              </a:rPr>
              <a:t>先</a:t>
            </a:r>
            <a:r>
              <a:rPr dirty="0" sz="2500" spc="195">
                <a:solidFill>
                  <a:srgbClr val="030303"/>
                </a:solidFill>
                <a:latin typeface="宋体"/>
                <a:cs typeface="宋体"/>
              </a:rPr>
              <a:t>苦后</a:t>
            </a:r>
            <a:r>
              <a:rPr dirty="0" sz="2500" spc="180">
                <a:solidFill>
                  <a:srgbClr val="030303"/>
                </a:solidFill>
                <a:latin typeface="宋体"/>
                <a:cs typeface="宋体"/>
              </a:rPr>
              <a:t>甜</a:t>
            </a:r>
            <a:endParaRPr sz="2500">
              <a:latin typeface="宋体"/>
              <a:cs typeface="宋体"/>
            </a:endParaRPr>
          </a:p>
          <a:p>
            <a:pPr marL="713105">
              <a:lnSpc>
                <a:spcPct val="100000"/>
              </a:lnSpc>
              <a:spcBef>
                <a:spcPts val="2305"/>
              </a:spcBef>
              <a:tabLst>
                <a:tab pos="1131570" algn="l"/>
              </a:tabLst>
            </a:pPr>
            <a:r>
              <a:rPr dirty="0" sz="1850" spc="65">
                <a:solidFill>
                  <a:srgbClr val="13180F"/>
                </a:solidFill>
                <a:latin typeface="Arial"/>
                <a:cs typeface="Arial"/>
              </a:rPr>
              <a:t>C.	</a:t>
            </a:r>
            <a:r>
              <a:rPr dirty="0" sz="2500" spc="260">
                <a:solidFill>
                  <a:srgbClr val="13180F"/>
                </a:solidFill>
                <a:latin typeface="宋体"/>
                <a:cs typeface="宋体"/>
              </a:rPr>
              <a:t>价格陷阱</a:t>
            </a:r>
            <a:endParaRPr sz="2500">
              <a:latin typeface="宋体"/>
              <a:cs typeface="宋体"/>
            </a:endParaRPr>
          </a:p>
          <a:p>
            <a:pPr marL="1129030" indent="-416559">
              <a:lnSpc>
                <a:spcPct val="100000"/>
              </a:lnSpc>
              <a:spcBef>
                <a:spcPts val="2180"/>
              </a:spcBef>
              <a:buSzPct val="114000"/>
              <a:buFont typeface="Arial"/>
              <a:buAutoNum type="alphaLcPeriod" startAt="4"/>
              <a:tabLst>
                <a:tab pos="1129665" algn="l"/>
              </a:tabLst>
            </a:pPr>
            <a:r>
              <a:rPr dirty="0" sz="2500" spc="260">
                <a:solidFill>
                  <a:srgbClr val="13180F"/>
                </a:solidFill>
                <a:latin typeface="宋体"/>
                <a:cs typeface="宋体"/>
              </a:rPr>
              <a:t>期限策略</a:t>
            </a:r>
            <a:endParaRPr sz="2500">
              <a:latin typeface="宋体"/>
              <a:cs typeface="宋体"/>
            </a:endParaRPr>
          </a:p>
          <a:p>
            <a:pPr marL="1126490" indent="-414020">
              <a:lnSpc>
                <a:spcPct val="100000"/>
              </a:lnSpc>
              <a:spcBef>
                <a:spcPts val="2305"/>
              </a:spcBef>
              <a:buClr>
                <a:srgbClr val="13180F"/>
              </a:buClr>
              <a:buSzPct val="106000"/>
              <a:buFont typeface="Arial"/>
              <a:buAutoNum type="alphaLcPeriod" startAt="4"/>
              <a:tabLst>
                <a:tab pos="1127125" algn="l"/>
              </a:tabLst>
            </a:pPr>
            <a:r>
              <a:rPr dirty="0" sz="2500" spc="260">
                <a:solidFill>
                  <a:srgbClr val="030303"/>
                </a:solidFill>
                <a:latin typeface="宋体"/>
                <a:cs typeface="宋体"/>
              </a:rPr>
              <a:t>声东击西</a:t>
            </a:r>
            <a:endParaRPr sz="2500">
              <a:latin typeface="宋体"/>
              <a:cs typeface="宋体"/>
            </a:endParaRPr>
          </a:p>
          <a:p>
            <a:pPr marL="1139190" indent="-417830">
              <a:lnSpc>
                <a:spcPct val="100000"/>
              </a:lnSpc>
              <a:spcBef>
                <a:spcPts val="2145"/>
              </a:spcBef>
              <a:buClr>
                <a:srgbClr val="030303"/>
              </a:buClr>
              <a:buSzPct val="114000"/>
              <a:buFont typeface="Arial"/>
              <a:buAutoNum type="alphaLcPeriod" startAt="4"/>
              <a:tabLst>
                <a:tab pos="1139190" algn="l"/>
                <a:tab pos="1139825" algn="l"/>
              </a:tabLst>
            </a:pPr>
            <a:r>
              <a:rPr dirty="0" sz="2500" spc="235">
                <a:solidFill>
                  <a:srgbClr val="13180F"/>
                </a:solidFill>
                <a:latin typeface="宋体"/>
                <a:cs typeface="宋体"/>
              </a:rPr>
              <a:t>先声夺人</a:t>
            </a:r>
            <a:endParaRPr sz="2500">
              <a:latin typeface="宋体"/>
              <a:cs typeface="宋体"/>
            </a:endParaRPr>
          </a:p>
          <a:p>
            <a:pPr marL="687705" indent="-647065">
              <a:lnSpc>
                <a:spcPct val="100000"/>
              </a:lnSpc>
              <a:spcBef>
                <a:spcPts val="2260"/>
              </a:spcBef>
              <a:buSzPct val="110344"/>
              <a:buFont typeface="Times New Roman"/>
              <a:buAutoNum type="arabicPeriod" startAt="2"/>
              <a:tabLst>
                <a:tab pos="687705" algn="l"/>
                <a:tab pos="688340" algn="l"/>
              </a:tabLst>
            </a:pPr>
            <a:r>
              <a:rPr dirty="0" sz="2900" spc="95">
                <a:solidFill>
                  <a:srgbClr val="13180F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8660" indent="-676275">
              <a:lnSpc>
                <a:spcPct val="100000"/>
              </a:lnSpc>
              <a:spcBef>
                <a:spcPts val="2290"/>
              </a:spcBef>
              <a:buSzPct val="113793"/>
              <a:buFont typeface="Times New Roman"/>
              <a:buAutoNum type="arabicPeriod" startAt="2"/>
              <a:tabLst>
                <a:tab pos="708660" algn="l"/>
                <a:tab pos="709295" algn="l"/>
              </a:tabLst>
            </a:pPr>
            <a:r>
              <a:rPr dirty="0" sz="2900" spc="65">
                <a:solidFill>
                  <a:srgbClr val="13180F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0430" y="3135764"/>
            <a:ext cx="5326380" cy="37179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436880" marR="5080" indent="-424180">
              <a:lnSpc>
                <a:spcPct val="159300"/>
              </a:lnSpc>
              <a:spcBef>
                <a:spcPts val="70"/>
              </a:spcBef>
              <a:buChar char="•"/>
              <a:tabLst>
                <a:tab pos="455295" algn="l"/>
                <a:tab pos="455930" algn="l"/>
              </a:tabLst>
            </a:pPr>
            <a:r>
              <a:rPr dirty="0" sz="2500" spc="180">
                <a:solidFill>
                  <a:srgbClr val="030303"/>
                </a:solidFill>
                <a:latin typeface="宋体"/>
                <a:cs typeface="宋体"/>
              </a:rPr>
              <a:t>是指在谈判中先用苛刻的条件 </a:t>
            </a:r>
            <a:r>
              <a:rPr dirty="0" sz="2600" spc="190">
                <a:solidFill>
                  <a:srgbClr val="13180F"/>
                </a:solidFill>
                <a:latin typeface="宋体"/>
                <a:cs typeface="宋体"/>
              </a:rPr>
              <a:t>使</a:t>
            </a:r>
            <a:r>
              <a:rPr dirty="0" sz="2600" spc="25">
                <a:solidFill>
                  <a:srgbClr val="13180F"/>
                </a:solidFill>
                <a:latin typeface="宋体"/>
                <a:cs typeface="宋体"/>
              </a:rPr>
              <a:t>对</a:t>
            </a:r>
            <a:r>
              <a:rPr dirty="0" sz="2600" spc="190">
                <a:solidFill>
                  <a:srgbClr val="13180F"/>
                </a:solidFill>
                <a:latin typeface="宋体"/>
                <a:cs typeface="宋体"/>
              </a:rPr>
              <a:t>方产</a:t>
            </a:r>
            <a:r>
              <a:rPr dirty="0" sz="2600" spc="-80">
                <a:solidFill>
                  <a:srgbClr val="13180F"/>
                </a:solidFill>
                <a:latin typeface="宋体"/>
                <a:cs typeface="宋体"/>
              </a:rPr>
              <a:t>生</a:t>
            </a:r>
            <a:r>
              <a:rPr dirty="0" sz="2600" spc="190">
                <a:solidFill>
                  <a:srgbClr val="13180F"/>
                </a:solidFill>
                <a:latin typeface="宋体"/>
                <a:cs typeface="宋体"/>
              </a:rPr>
              <a:t>疑</a:t>
            </a:r>
            <a:r>
              <a:rPr dirty="0" sz="2600" spc="-70">
                <a:solidFill>
                  <a:srgbClr val="13180F"/>
                </a:solidFill>
                <a:latin typeface="宋体"/>
                <a:cs typeface="宋体"/>
              </a:rPr>
              <a:t>虑</a:t>
            </a:r>
            <a:r>
              <a:rPr dirty="0" sz="2600" spc="220">
                <a:solidFill>
                  <a:srgbClr val="1C3D0E"/>
                </a:solidFill>
                <a:latin typeface="宋体"/>
                <a:cs typeface="宋体"/>
              </a:rPr>
              <a:t>、</a:t>
            </a:r>
            <a:r>
              <a:rPr dirty="0" sz="2600" spc="114">
                <a:solidFill>
                  <a:srgbClr val="13180F"/>
                </a:solidFill>
                <a:latin typeface="宋体"/>
                <a:cs typeface="宋体"/>
              </a:rPr>
              <a:t>压</a:t>
            </a:r>
            <a:r>
              <a:rPr dirty="0" sz="2600" spc="240">
                <a:solidFill>
                  <a:srgbClr val="13180F"/>
                </a:solidFill>
                <a:latin typeface="宋体"/>
                <a:cs typeface="宋体"/>
              </a:rPr>
              <a:t>抑</a:t>
            </a:r>
            <a:r>
              <a:rPr dirty="0" sz="2600" spc="480">
                <a:solidFill>
                  <a:srgbClr val="13180F"/>
                </a:solidFill>
                <a:latin typeface="宋体"/>
                <a:cs typeface="宋体"/>
              </a:rPr>
              <a:t>等</a:t>
            </a:r>
            <a:r>
              <a:rPr dirty="0" sz="2600" spc="-70">
                <a:solidFill>
                  <a:srgbClr val="13180F"/>
                </a:solidFill>
                <a:latin typeface="宋体"/>
                <a:cs typeface="宋体"/>
              </a:rPr>
              <a:t>心态</a:t>
            </a:r>
            <a:r>
              <a:rPr dirty="0" sz="2600" spc="-715">
                <a:solidFill>
                  <a:srgbClr val="13180F"/>
                </a:solidFill>
                <a:latin typeface="宋体"/>
                <a:cs typeface="宋体"/>
              </a:rPr>
              <a:t> </a:t>
            </a:r>
            <a:r>
              <a:rPr dirty="0" sz="2600" spc="-409">
                <a:solidFill>
                  <a:srgbClr val="13180F"/>
                </a:solidFill>
                <a:latin typeface="宋体"/>
                <a:cs typeface="宋体"/>
              </a:rPr>
              <a:t>，  </a:t>
            </a:r>
            <a:r>
              <a:rPr dirty="0" sz="2500" spc="130">
                <a:solidFill>
                  <a:srgbClr val="13180F"/>
                </a:solidFill>
                <a:latin typeface="宋体"/>
                <a:cs typeface="宋体"/>
              </a:rPr>
              <a:t>以大幅度降低对手的期望值，</a:t>
            </a:r>
            <a:endParaRPr sz="2500">
              <a:latin typeface="宋体"/>
              <a:cs typeface="宋体"/>
            </a:endParaRPr>
          </a:p>
          <a:p>
            <a:pPr algn="just" marL="431800" marR="434340" indent="-419100">
              <a:lnSpc>
                <a:spcPct val="157600"/>
              </a:lnSpc>
              <a:spcBef>
                <a:spcPts val="195"/>
              </a:spcBef>
              <a:buClr>
                <a:srgbClr val="030303"/>
              </a:buClr>
              <a:buChar char="•"/>
              <a:tabLst>
                <a:tab pos="447040" algn="l"/>
              </a:tabLst>
            </a:pPr>
            <a:r>
              <a:rPr dirty="0" sz="2500" spc="175">
                <a:solidFill>
                  <a:srgbClr val="13180F"/>
                </a:solidFill>
                <a:latin typeface="宋体"/>
                <a:cs typeface="宋体"/>
              </a:rPr>
              <a:t>然后在实际谈判中逐步给予优 </a:t>
            </a:r>
            <a:r>
              <a:rPr dirty="0" sz="2600" spc="85">
                <a:solidFill>
                  <a:srgbClr val="13180F"/>
                </a:solidFill>
                <a:latin typeface="宋体"/>
                <a:cs typeface="宋体"/>
              </a:rPr>
              <a:t>惠或让步，使对方的心理傅到 </a:t>
            </a:r>
            <a:r>
              <a:rPr dirty="0" sz="2500" spc="80">
                <a:solidFill>
                  <a:srgbClr val="13180F"/>
                </a:solidFill>
                <a:latin typeface="宋体"/>
                <a:cs typeface="宋体"/>
              </a:rPr>
              <a:t>了满足而达成—致的策略。</a:t>
            </a:r>
            <a:endParaRPr sz="25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C3D0E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C3D0E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C3D0E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C3D0E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C3D0E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C3D0E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384" y="829577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67559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478952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54"/>
            <a:ext cx="13716000" cy="676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24508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481154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83368" y="638198"/>
            <a:ext cx="2287905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340">
                <a:solidFill>
                  <a:srgbClr val="016403"/>
                </a:solidFill>
                <a:latin typeface="Times New Roman"/>
                <a:cs typeface="Times New Roman"/>
              </a:rPr>
              <a:t>(</a:t>
            </a:r>
            <a:r>
              <a:rPr dirty="0" sz="7200" spc="375">
                <a:solidFill>
                  <a:srgbClr val="016403"/>
                </a:solidFill>
                <a:latin typeface="Times New Roman"/>
                <a:cs typeface="Times New Roman"/>
              </a:rPr>
              <a:t>lc/3</a:t>
            </a:r>
            <a:r>
              <a:rPr dirty="0" sz="7200" spc="345">
                <a:solidFill>
                  <a:srgbClr val="016403"/>
                </a:solidFill>
                <a:latin typeface="Times New Roman"/>
                <a:cs typeface="Times New Roman"/>
              </a:rPr>
              <a:t>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816" y="2373926"/>
            <a:ext cx="4519930" cy="626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9135" indent="-686435">
              <a:lnSpc>
                <a:spcPts val="3685"/>
              </a:lnSpc>
              <a:buSzPct val="115517"/>
              <a:buFont typeface="Times New Roman"/>
              <a:buAutoNum type="arabicPeriod"/>
              <a:tabLst>
                <a:tab pos="699135" algn="l"/>
                <a:tab pos="699770" algn="l"/>
              </a:tabLst>
            </a:pPr>
            <a:r>
              <a:rPr dirty="0" sz="2900" spc="95">
                <a:solidFill>
                  <a:srgbClr val="03050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lvl="1" marL="1127125" indent="-414020">
              <a:lnSpc>
                <a:spcPct val="100000"/>
              </a:lnSpc>
              <a:spcBef>
                <a:spcPts val="2355"/>
              </a:spcBef>
              <a:buSzPct val="98076"/>
              <a:buFont typeface="Arial"/>
              <a:buAutoNum type="alphaLcPeriod"/>
              <a:tabLst>
                <a:tab pos="1127760" algn="l"/>
              </a:tabLst>
            </a:pPr>
            <a:r>
              <a:rPr dirty="0" sz="2600" spc="165">
                <a:solidFill>
                  <a:srgbClr val="11180F"/>
                </a:solidFill>
                <a:latin typeface="宋体"/>
                <a:cs typeface="宋体"/>
              </a:rPr>
              <a:t>不开先例</a:t>
            </a:r>
            <a:endParaRPr sz="2600">
              <a:latin typeface="宋体"/>
              <a:cs typeface="宋体"/>
            </a:endParaRPr>
          </a:p>
          <a:p>
            <a:pPr lvl="1" marL="1139190" indent="-425450">
              <a:lnSpc>
                <a:spcPct val="100000"/>
              </a:lnSpc>
              <a:spcBef>
                <a:spcPts val="2160"/>
              </a:spcBef>
              <a:buSzPct val="111764"/>
              <a:buFont typeface="Arial"/>
              <a:buAutoNum type="alphaLcPeriod"/>
              <a:tabLst>
                <a:tab pos="1139825" algn="l"/>
              </a:tabLst>
            </a:pPr>
            <a:r>
              <a:rPr dirty="0" sz="2550" spc="160">
                <a:solidFill>
                  <a:srgbClr val="11180F"/>
                </a:solidFill>
                <a:latin typeface="宋体"/>
                <a:cs typeface="宋体"/>
              </a:rPr>
              <a:t>先苦后甜</a:t>
            </a:r>
            <a:endParaRPr sz="2550">
              <a:latin typeface="宋体"/>
              <a:cs typeface="宋体"/>
            </a:endParaRPr>
          </a:p>
          <a:p>
            <a:pPr lvl="1" marL="1131570" indent="-421005">
              <a:lnSpc>
                <a:spcPct val="100000"/>
              </a:lnSpc>
              <a:spcBef>
                <a:spcPts val="1805"/>
              </a:spcBef>
              <a:buClr>
                <a:srgbClr val="11180F"/>
              </a:buClr>
              <a:buSzPct val="123529"/>
              <a:buFont typeface="Times New Roman"/>
              <a:buAutoNum type="alphaLcPeriod"/>
              <a:tabLst>
                <a:tab pos="1132205" algn="l"/>
              </a:tabLst>
            </a:pPr>
            <a:r>
              <a:rPr dirty="0" sz="2550" spc="185">
                <a:solidFill>
                  <a:srgbClr val="030503"/>
                </a:solidFill>
                <a:latin typeface="宋体"/>
                <a:cs typeface="宋体"/>
              </a:rPr>
              <a:t>价格陷阱</a:t>
            </a:r>
            <a:endParaRPr sz="2550">
              <a:latin typeface="宋体"/>
              <a:cs typeface="宋体"/>
            </a:endParaRPr>
          </a:p>
          <a:p>
            <a:pPr lvl="1" marL="1129030" indent="-416559">
              <a:lnSpc>
                <a:spcPct val="100000"/>
              </a:lnSpc>
              <a:spcBef>
                <a:spcPts val="2050"/>
              </a:spcBef>
              <a:buSzPct val="111764"/>
              <a:buFont typeface="Arial"/>
              <a:buAutoNum type="alphaLcPeriod"/>
              <a:tabLst>
                <a:tab pos="1129665" algn="l"/>
              </a:tabLst>
            </a:pPr>
            <a:r>
              <a:rPr dirty="0" sz="2550" spc="185">
                <a:solidFill>
                  <a:srgbClr val="11180F"/>
                </a:solidFill>
                <a:latin typeface="宋体"/>
                <a:cs typeface="宋体"/>
              </a:rPr>
              <a:t>期限策略</a:t>
            </a:r>
            <a:endParaRPr sz="2550">
              <a:latin typeface="宋体"/>
              <a:cs typeface="宋体"/>
            </a:endParaRPr>
          </a:p>
          <a:p>
            <a:pPr lvl="1" marL="1125855" indent="-413384">
              <a:lnSpc>
                <a:spcPct val="100000"/>
              </a:lnSpc>
              <a:spcBef>
                <a:spcPts val="2305"/>
              </a:spcBef>
              <a:buSzPct val="101923"/>
              <a:buFont typeface="Arial"/>
              <a:buAutoNum type="alphaLcPeriod"/>
              <a:tabLst>
                <a:tab pos="1126490" algn="l"/>
              </a:tabLst>
            </a:pPr>
            <a:r>
              <a:rPr dirty="0" sz="2600" spc="165">
                <a:solidFill>
                  <a:srgbClr val="11180F"/>
                </a:solidFill>
                <a:latin typeface="宋体"/>
                <a:cs typeface="宋体"/>
              </a:rPr>
              <a:t>声东击西</a:t>
            </a:r>
            <a:endParaRPr sz="2600">
              <a:latin typeface="宋体"/>
              <a:cs typeface="宋体"/>
            </a:endParaRPr>
          </a:p>
          <a:p>
            <a:pPr lvl="1" marL="1138555" indent="-417195">
              <a:lnSpc>
                <a:spcPct val="100000"/>
              </a:lnSpc>
              <a:spcBef>
                <a:spcPts val="2145"/>
              </a:spcBef>
              <a:buClr>
                <a:srgbClr val="030503"/>
              </a:buClr>
              <a:buSzPct val="109615"/>
              <a:buFont typeface="Arial"/>
              <a:buAutoNum type="alphaLcPeriod"/>
              <a:tabLst>
                <a:tab pos="1138555" algn="l"/>
                <a:tab pos="1139190" algn="l"/>
              </a:tabLst>
            </a:pPr>
            <a:r>
              <a:rPr dirty="0" sz="2600" spc="140">
                <a:solidFill>
                  <a:srgbClr val="11180F"/>
                </a:solidFill>
                <a:latin typeface="宋体"/>
                <a:cs typeface="宋体"/>
              </a:rPr>
              <a:t>先声夺人</a:t>
            </a:r>
            <a:endParaRPr sz="2600">
              <a:latin typeface="宋体"/>
              <a:cs typeface="宋体"/>
            </a:endParaRPr>
          </a:p>
          <a:p>
            <a:pPr marL="687705" indent="-647065">
              <a:lnSpc>
                <a:spcPct val="100000"/>
              </a:lnSpc>
              <a:spcBef>
                <a:spcPts val="2260"/>
              </a:spcBef>
              <a:buSzPct val="110344"/>
              <a:buFont typeface="Times New Roman"/>
              <a:buAutoNum type="arabicPeriod"/>
              <a:tabLst>
                <a:tab pos="687705" algn="l"/>
                <a:tab pos="688340" algn="l"/>
              </a:tabLst>
            </a:pPr>
            <a:r>
              <a:rPr dirty="0" sz="2900" spc="95">
                <a:solidFill>
                  <a:srgbClr val="11180F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8660" indent="-676275">
              <a:lnSpc>
                <a:spcPct val="100000"/>
              </a:lnSpc>
              <a:spcBef>
                <a:spcPts val="2290"/>
              </a:spcBef>
              <a:buSzPct val="113793"/>
              <a:buFont typeface="Times New Roman"/>
              <a:buAutoNum type="arabicPeriod"/>
              <a:tabLst>
                <a:tab pos="708660" algn="l"/>
                <a:tab pos="709295" algn="l"/>
              </a:tabLst>
            </a:pPr>
            <a:r>
              <a:rPr dirty="0" sz="2900" spc="65">
                <a:solidFill>
                  <a:srgbClr val="11180F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9633" y="2528357"/>
            <a:ext cx="4913630" cy="5590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8309" marR="13335" indent="-435609">
              <a:lnSpc>
                <a:spcPct val="154400"/>
              </a:lnSpc>
              <a:spcBef>
                <a:spcPts val="95"/>
              </a:spcBef>
              <a:buClr>
                <a:srgbClr val="030503"/>
              </a:buClr>
              <a:buChar char="•"/>
              <a:tabLst>
                <a:tab pos="455930" algn="l"/>
                <a:tab pos="456565" algn="l"/>
              </a:tabLst>
            </a:pPr>
            <a:r>
              <a:rPr dirty="0" sz="2550" spc="130">
                <a:solidFill>
                  <a:srgbClr val="11180F"/>
                </a:solidFill>
                <a:latin typeface="宋体"/>
                <a:cs typeface="宋体"/>
              </a:rPr>
              <a:t>是指谈判中的—方利用市场价 格预期上涨的趋势以及人们对</a:t>
            </a:r>
            <a:endParaRPr sz="2550">
              <a:latin typeface="宋体"/>
              <a:cs typeface="宋体"/>
            </a:endParaRPr>
          </a:p>
          <a:p>
            <a:pPr algn="just" marL="447040" marR="8255" indent="-1905">
              <a:lnSpc>
                <a:spcPct val="159800"/>
              </a:lnSpc>
              <a:spcBef>
                <a:spcPts val="35"/>
              </a:spcBef>
            </a:pPr>
            <a:r>
              <a:rPr dirty="0" sz="2550" spc="135">
                <a:solidFill>
                  <a:srgbClr val="11180F"/>
                </a:solidFill>
                <a:latin typeface="宋体"/>
                <a:cs typeface="宋体"/>
              </a:rPr>
              <a:t>之普潼担心的心理，把谈判对 手的注意力吸引到价格问题上 来，使其忽略对其他重要条款 </a:t>
            </a:r>
            <a:r>
              <a:rPr dirty="0" sz="2550" spc="-20">
                <a:solidFill>
                  <a:srgbClr val="11180F"/>
                </a:solidFill>
                <a:latin typeface="宋体"/>
                <a:cs typeface="宋体"/>
              </a:rPr>
              <a:t>的讨价还价—种策略。</a:t>
            </a:r>
            <a:endParaRPr sz="2550">
              <a:latin typeface="宋体"/>
              <a:cs typeface="宋体"/>
            </a:endParaRPr>
          </a:p>
          <a:p>
            <a:pPr marL="447040" marR="5080" indent="-434340">
              <a:lnSpc>
                <a:spcPct val="160900"/>
              </a:lnSpc>
              <a:buClr>
                <a:srgbClr val="030503"/>
              </a:buClr>
              <a:buChar char="•"/>
              <a:tabLst>
                <a:tab pos="459740" algn="l"/>
                <a:tab pos="460375" algn="l"/>
              </a:tabLst>
            </a:pPr>
            <a:r>
              <a:rPr dirty="0" sz="2550" spc="60">
                <a:solidFill>
                  <a:srgbClr val="11180F"/>
                </a:solidFill>
                <a:latin typeface="宋体"/>
                <a:cs typeface="宋体"/>
              </a:rPr>
              <a:t>这—策略，是在价格虽看涨，  </a:t>
            </a:r>
            <a:r>
              <a:rPr dirty="0" sz="2550" spc="135">
                <a:solidFill>
                  <a:srgbClr val="11180F"/>
                </a:solidFill>
                <a:latin typeface="宋体"/>
                <a:cs typeface="宋体"/>
              </a:rPr>
              <a:t>但到真正上涨还需要较长时间 </a:t>
            </a:r>
            <a:r>
              <a:rPr dirty="0" sz="2550" spc="-45">
                <a:solidFill>
                  <a:srgbClr val="11180F"/>
                </a:solidFill>
                <a:latin typeface="宋体"/>
                <a:cs typeface="宋体"/>
              </a:rPr>
              <a:t>的渭况下运用的。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80626"/>
            <a:ext cx="586363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24508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5283763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34191" y="546244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24508" y="8193661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 h="0">
                <a:moveTo>
                  <a:pt x="0" y="0"/>
                </a:moveTo>
                <a:lnTo>
                  <a:pt x="476739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19632" y="650962"/>
            <a:ext cx="2428240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480">
                <a:latin typeface="Times New Roman"/>
                <a:cs typeface="Times New Roman"/>
              </a:rPr>
              <a:t>(ld/3)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816" y="2373926"/>
            <a:ext cx="4519930" cy="626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9135" indent="-686435">
              <a:lnSpc>
                <a:spcPts val="3685"/>
              </a:lnSpc>
              <a:buSzPct val="115517"/>
              <a:buFont typeface="Times New Roman"/>
              <a:buAutoNum type="arabicPeriod"/>
              <a:tabLst>
                <a:tab pos="699135" algn="l"/>
                <a:tab pos="699770" algn="l"/>
              </a:tabLst>
            </a:pPr>
            <a:r>
              <a:rPr dirty="0" sz="2900" spc="95">
                <a:solidFill>
                  <a:srgbClr val="03050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lvl="1" marL="1127760" indent="-414655">
              <a:lnSpc>
                <a:spcPct val="100000"/>
              </a:lnSpc>
              <a:spcBef>
                <a:spcPts val="2405"/>
              </a:spcBef>
              <a:buSzPct val="102000"/>
              <a:buFont typeface="Arial"/>
              <a:buAutoNum type="alphaLcPeriod"/>
              <a:tabLst>
                <a:tab pos="1128395" algn="l"/>
              </a:tabLst>
            </a:pPr>
            <a:r>
              <a:rPr dirty="0" sz="2500" spc="260">
                <a:solidFill>
                  <a:srgbClr val="131811"/>
                </a:solidFill>
                <a:latin typeface="宋体"/>
                <a:cs typeface="宋体"/>
              </a:rPr>
              <a:t>不开先例</a:t>
            </a:r>
            <a:endParaRPr sz="2500">
              <a:latin typeface="宋体"/>
              <a:cs typeface="宋体"/>
            </a:endParaRPr>
          </a:p>
          <a:p>
            <a:pPr lvl="1" marL="1137285" indent="-423545">
              <a:lnSpc>
                <a:spcPct val="100000"/>
              </a:lnSpc>
              <a:spcBef>
                <a:spcPts val="2170"/>
              </a:spcBef>
              <a:buSzPct val="101785"/>
              <a:buFont typeface="Arial"/>
              <a:buAutoNum type="alphaLcPeriod"/>
              <a:tabLst>
                <a:tab pos="1137920" algn="l"/>
              </a:tabLst>
            </a:pPr>
            <a:r>
              <a:rPr dirty="0" sz="2800" spc="-105">
                <a:solidFill>
                  <a:srgbClr val="131811"/>
                </a:solidFill>
                <a:latin typeface="宋体"/>
                <a:cs typeface="宋体"/>
              </a:rPr>
              <a:t>先苦后甜</a:t>
            </a:r>
            <a:endParaRPr sz="2800">
              <a:latin typeface="宋体"/>
              <a:cs typeface="宋体"/>
            </a:endParaRPr>
          </a:p>
          <a:p>
            <a:pPr marL="713105">
              <a:lnSpc>
                <a:spcPct val="100000"/>
              </a:lnSpc>
              <a:spcBef>
                <a:spcPts val="2455"/>
              </a:spcBef>
              <a:tabLst>
                <a:tab pos="1131570" algn="l"/>
              </a:tabLst>
            </a:pPr>
            <a:r>
              <a:rPr dirty="0" sz="1850" spc="-40">
                <a:solidFill>
                  <a:srgbClr val="131811"/>
                </a:solidFill>
                <a:latin typeface="Arial"/>
                <a:cs typeface="Arial"/>
              </a:rPr>
              <a:t>C.	</a:t>
            </a:r>
            <a:r>
              <a:rPr dirty="0" sz="2500" spc="260">
                <a:solidFill>
                  <a:srgbClr val="131811"/>
                </a:solidFill>
                <a:latin typeface="宋体"/>
                <a:cs typeface="宋体"/>
              </a:rPr>
              <a:t>价格陷阱</a:t>
            </a:r>
            <a:endParaRPr sz="2500">
              <a:latin typeface="宋体"/>
              <a:cs typeface="宋体"/>
            </a:endParaRPr>
          </a:p>
          <a:p>
            <a:pPr marL="1127125" indent="-415290">
              <a:lnSpc>
                <a:spcPct val="100000"/>
              </a:lnSpc>
              <a:spcBef>
                <a:spcPts val="2030"/>
              </a:spcBef>
              <a:buSzPct val="110714"/>
              <a:buFont typeface="Times New Roman"/>
              <a:buAutoNum type="alphaLcPeriod" startAt="4"/>
              <a:tabLst>
                <a:tab pos="1127760" algn="l"/>
              </a:tabLst>
            </a:pPr>
            <a:r>
              <a:rPr dirty="0" sz="2800" spc="-50">
                <a:solidFill>
                  <a:srgbClr val="030503"/>
                </a:solidFill>
                <a:latin typeface="宋体"/>
                <a:cs typeface="宋体"/>
              </a:rPr>
              <a:t>期限策略</a:t>
            </a:r>
            <a:endParaRPr sz="2800">
              <a:latin typeface="宋体"/>
              <a:cs typeface="宋体"/>
            </a:endParaRPr>
          </a:p>
          <a:p>
            <a:pPr marL="1126490" indent="-414020">
              <a:lnSpc>
                <a:spcPct val="100000"/>
              </a:lnSpc>
              <a:spcBef>
                <a:spcPts val="2155"/>
              </a:spcBef>
              <a:buClr>
                <a:srgbClr val="131811"/>
              </a:buClr>
              <a:buSzPct val="106000"/>
              <a:buFont typeface="Arial"/>
              <a:buAutoNum type="alphaLcPeriod" startAt="4"/>
              <a:tabLst>
                <a:tab pos="1127125" algn="l"/>
              </a:tabLst>
            </a:pPr>
            <a:r>
              <a:rPr dirty="0" sz="2500" spc="260">
                <a:solidFill>
                  <a:srgbClr val="030503"/>
                </a:solidFill>
                <a:latin typeface="宋体"/>
                <a:cs typeface="宋体"/>
              </a:rPr>
              <a:t>声东击西</a:t>
            </a:r>
            <a:endParaRPr sz="2500">
              <a:latin typeface="宋体"/>
              <a:cs typeface="宋体"/>
            </a:endParaRPr>
          </a:p>
          <a:p>
            <a:pPr marL="1139190" indent="-417830">
              <a:lnSpc>
                <a:spcPct val="100000"/>
              </a:lnSpc>
              <a:spcBef>
                <a:spcPts val="2145"/>
              </a:spcBef>
              <a:buClr>
                <a:srgbClr val="030503"/>
              </a:buClr>
              <a:buSzPct val="114000"/>
              <a:buFont typeface="Arial"/>
              <a:buAutoNum type="alphaLcPeriod" startAt="4"/>
              <a:tabLst>
                <a:tab pos="1139190" algn="l"/>
                <a:tab pos="1139825" algn="l"/>
              </a:tabLst>
            </a:pPr>
            <a:r>
              <a:rPr dirty="0" sz="2500" spc="235">
                <a:solidFill>
                  <a:srgbClr val="131811"/>
                </a:solidFill>
                <a:latin typeface="宋体"/>
                <a:cs typeface="宋体"/>
              </a:rPr>
              <a:t>先声夺人</a:t>
            </a:r>
            <a:endParaRPr sz="2500">
              <a:latin typeface="宋体"/>
              <a:cs typeface="宋体"/>
            </a:endParaRPr>
          </a:p>
          <a:p>
            <a:pPr marL="687705" indent="-647065">
              <a:lnSpc>
                <a:spcPct val="100000"/>
              </a:lnSpc>
              <a:spcBef>
                <a:spcPts val="2260"/>
              </a:spcBef>
              <a:buSzPct val="110344"/>
              <a:buFont typeface="Times New Roman"/>
              <a:buAutoNum type="arabicPeriod" startAt="2"/>
              <a:tabLst>
                <a:tab pos="687705" algn="l"/>
                <a:tab pos="688340" algn="l"/>
              </a:tabLst>
            </a:pPr>
            <a:r>
              <a:rPr dirty="0" sz="2900" spc="95">
                <a:solidFill>
                  <a:srgbClr val="131811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8660" indent="-676275">
              <a:lnSpc>
                <a:spcPct val="100000"/>
              </a:lnSpc>
              <a:spcBef>
                <a:spcPts val="2290"/>
              </a:spcBef>
              <a:buSzPct val="113793"/>
              <a:buFont typeface="Times New Roman"/>
              <a:buAutoNum type="arabicPeriod" startAt="2"/>
              <a:tabLst>
                <a:tab pos="708660" algn="l"/>
                <a:tab pos="709295" algn="l"/>
              </a:tabLst>
            </a:pPr>
            <a:r>
              <a:rPr dirty="0" sz="2900" spc="65">
                <a:solidFill>
                  <a:srgbClr val="131811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5650" y="3185728"/>
            <a:ext cx="4906645" cy="4314190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460375" indent="-443230">
              <a:lnSpc>
                <a:spcPct val="100000"/>
              </a:lnSpc>
              <a:spcBef>
                <a:spcPts val="1455"/>
              </a:spcBef>
              <a:buClr>
                <a:srgbClr val="030503"/>
              </a:buClr>
              <a:buChar char="•"/>
              <a:tabLst>
                <a:tab pos="460375" algn="l"/>
                <a:tab pos="461009" algn="l"/>
              </a:tabLst>
            </a:pPr>
            <a:r>
              <a:rPr dirty="0" sz="2500" spc="180">
                <a:solidFill>
                  <a:srgbClr val="131811"/>
                </a:solidFill>
                <a:latin typeface="宋体"/>
                <a:cs typeface="宋体"/>
              </a:rPr>
              <a:t>是指在商务谈判中，实力强的</a:t>
            </a:r>
            <a:endParaRPr sz="2500">
              <a:latin typeface="宋体"/>
              <a:cs typeface="宋体"/>
            </a:endParaRPr>
          </a:p>
          <a:p>
            <a:pPr marL="447040" marR="9525" indent="-152400">
              <a:lnSpc>
                <a:spcPts val="5020"/>
              </a:lnSpc>
              <a:spcBef>
                <a:spcPts val="310"/>
              </a:spcBef>
            </a:pPr>
            <a:r>
              <a:rPr dirty="0" sz="2800" spc="-20">
                <a:solidFill>
                  <a:srgbClr val="030503"/>
                </a:solidFill>
                <a:latin typeface="宋体"/>
                <a:cs typeface="宋体"/>
              </a:rPr>
              <a:t>—方向对方提出的达成协议的 </a:t>
            </a:r>
            <a:r>
              <a:rPr dirty="0" sz="2800" spc="-245">
                <a:solidFill>
                  <a:srgbClr val="131811"/>
                </a:solidFill>
                <a:latin typeface="宋体"/>
                <a:cs typeface="宋体"/>
              </a:rPr>
              <a:t>时间限期，</a:t>
            </a:r>
            <a:endParaRPr sz="2800">
              <a:latin typeface="宋体"/>
              <a:cs typeface="宋体"/>
            </a:endParaRPr>
          </a:p>
          <a:p>
            <a:pPr marL="464820" indent="-452120">
              <a:lnSpc>
                <a:spcPct val="100000"/>
              </a:lnSpc>
              <a:spcBef>
                <a:spcPts val="1125"/>
              </a:spcBef>
              <a:buClr>
                <a:srgbClr val="030503"/>
              </a:buClr>
              <a:buChar char="•"/>
              <a:tabLst>
                <a:tab pos="464820" algn="l"/>
                <a:tab pos="465455" algn="l"/>
              </a:tabLst>
            </a:pPr>
            <a:r>
              <a:rPr dirty="0" sz="2800" spc="-135">
                <a:solidFill>
                  <a:srgbClr val="131811"/>
                </a:solidFill>
                <a:latin typeface="宋体"/>
                <a:cs typeface="宋体"/>
              </a:rPr>
              <a:t>超过这—限期，提出者将退出</a:t>
            </a:r>
            <a:endParaRPr sz="2800">
              <a:latin typeface="宋体"/>
              <a:cs typeface="宋体"/>
            </a:endParaRPr>
          </a:p>
          <a:p>
            <a:pPr marL="448309" marR="27305" indent="5080">
              <a:lnSpc>
                <a:spcPct val="148500"/>
              </a:lnSpc>
              <a:spcBef>
                <a:spcPts val="309"/>
              </a:spcBef>
            </a:pPr>
            <a:r>
              <a:rPr dirty="0" sz="2500" spc="105">
                <a:solidFill>
                  <a:srgbClr val="131811"/>
                </a:solidFill>
                <a:latin typeface="宋体"/>
                <a:cs typeface="宋体"/>
              </a:rPr>
              <a:t>谈判，以此给对方施加压力，  </a:t>
            </a:r>
            <a:r>
              <a:rPr dirty="0" sz="2800" spc="-135">
                <a:solidFill>
                  <a:srgbClr val="131811"/>
                </a:solidFill>
                <a:latin typeface="宋体"/>
                <a:cs typeface="宋体"/>
              </a:rPr>
              <a:t>使其尽快作出决策略的—种策 </a:t>
            </a:r>
            <a:r>
              <a:rPr dirty="0" sz="2800" spc="-780">
                <a:solidFill>
                  <a:srgbClr val="131811"/>
                </a:solidFill>
                <a:latin typeface="宋体"/>
                <a:cs typeface="宋体"/>
              </a:rPr>
              <a:t>略。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34191" y="6049525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1761" y="8193661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 h="0">
                <a:moveTo>
                  <a:pt x="0" y="0"/>
                </a:moveTo>
                <a:lnTo>
                  <a:pt x="476739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7873" y="638198"/>
            <a:ext cx="2347595" cy="11283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409">
                <a:latin typeface="Times New Roman"/>
                <a:cs typeface="Times New Roman"/>
              </a:rPr>
              <a:t>(</a:t>
            </a:r>
            <a:r>
              <a:rPr dirty="0" sz="7200" spc="459">
                <a:latin typeface="Times New Roman"/>
                <a:cs typeface="Times New Roman"/>
              </a:rPr>
              <a:t>le/3</a:t>
            </a:r>
            <a:r>
              <a:rPr dirty="0" sz="7200" spc="415">
                <a:latin typeface="Times New Roman"/>
                <a:cs typeface="Times New Roman"/>
              </a:rPr>
              <a:t>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816" y="2373926"/>
            <a:ext cx="4519930" cy="626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9135" indent="-686435">
              <a:lnSpc>
                <a:spcPts val="3685"/>
              </a:lnSpc>
              <a:buSzPct val="115517"/>
              <a:buFont typeface="Times New Roman"/>
              <a:buAutoNum type="arabicPeriod"/>
              <a:tabLst>
                <a:tab pos="699135" algn="l"/>
                <a:tab pos="699770" algn="l"/>
              </a:tabLst>
            </a:pPr>
            <a:r>
              <a:rPr dirty="0" sz="2900" spc="95">
                <a:solidFill>
                  <a:srgbClr val="03030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lvl="1" marL="1127760" indent="-414655">
              <a:lnSpc>
                <a:spcPct val="100000"/>
              </a:lnSpc>
              <a:spcBef>
                <a:spcPts val="2405"/>
              </a:spcBef>
              <a:buSzPct val="102000"/>
              <a:buFont typeface="Arial"/>
              <a:buAutoNum type="alphaLcPeriod"/>
              <a:tabLst>
                <a:tab pos="1128395" algn="l"/>
              </a:tabLst>
            </a:pPr>
            <a:r>
              <a:rPr dirty="0" sz="2500" spc="260">
                <a:solidFill>
                  <a:srgbClr val="13160F"/>
                </a:solidFill>
                <a:latin typeface="宋体"/>
                <a:cs typeface="宋体"/>
              </a:rPr>
              <a:t>不开先例</a:t>
            </a:r>
            <a:endParaRPr sz="2500">
              <a:latin typeface="宋体"/>
              <a:cs typeface="宋体"/>
            </a:endParaRPr>
          </a:p>
          <a:p>
            <a:pPr lvl="1" marL="1138555" indent="-424815">
              <a:lnSpc>
                <a:spcPct val="100000"/>
              </a:lnSpc>
              <a:spcBef>
                <a:spcPts val="2170"/>
              </a:spcBef>
              <a:buSzPct val="109615"/>
              <a:buFont typeface="Arial"/>
              <a:buAutoNum type="alphaLcPeriod"/>
              <a:tabLst>
                <a:tab pos="1139190" algn="l"/>
              </a:tabLst>
            </a:pPr>
            <a:r>
              <a:rPr dirty="0" sz="2600" spc="110">
                <a:solidFill>
                  <a:srgbClr val="13160F"/>
                </a:solidFill>
                <a:latin typeface="宋体"/>
                <a:cs typeface="宋体"/>
              </a:rPr>
              <a:t>先苦后甜</a:t>
            </a:r>
            <a:endParaRPr sz="2600">
              <a:latin typeface="宋体"/>
              <a:cs typeface="宋体"/>
            </a:endParaRPr>
          </a:p>
          <a:p>
            <a:pPr marL="713105">
              <a:lnSpc>
                <a:spcPct val="100000"/>
              </a:lnSpc>
              <a:spcBef>
                <a:spcPts val="2455"/>
              </a:spcBef>
              <a:tabLst>
                <a:tab pos="1131570" algn="l"/>
              </a:tabLst>
            </a:pPr>
            <a:r>
              <a:rPr dirty="0" sz="1850" spc="35">
                <a:solidFill>
                  <a:srgbClr val="13160F"/>
                </a:solidFill>
                <a:latin typeface="Arial"/>
                <a:cs typeface="Arial"/>
              </a:rPr>
              <a:t>C.	</a:t>
            </a:r>
            <a:r>
              <a:rPr dirty="0" sz="2500" spc="260">
                <a:solidFill>
                  <a:srgbClr val="13160F"/>
                </a:solidFill>
                <a:latin typeface="宋体"/>
                <a:cs typeface="宋体"/>
              </a:rPr>
              <a:t>价格陷阱</a:t>
            </a:r>
            <a:endParaRPr sz="2500">
              <a:latin typeface="宋体"/>
              <a:cs typeface="宋体"/>
            </a:endParaRPr>
          </a:p>
          <a:p>
            <a:pPr marL="1128395" indent="-415925">
              <a:lnSpc>
                <a:spcPct val="100000"/>
              </a:lnSpc>
              <a:spcBef>
                <a:spcPts val="2180"/>
              </a:spcBef>
              <a:buSzPct val="109615"/>
              <a:buFont typeface="Arial"/>
              <a:buAutoNum type="alphaLcPeriod" startAt="4"/>
              <a:tabLst>
                <a:tab pos="1129030" algn="l"/>
              </a:tabLst>
            </a:pPr>
            <a:r>
              <a:rPr dirty="0" sz="2600" spc="140">
                <a:solidFill>
                  <a:srgbClr val="13160F"/>
                </a:solidFill>
                <a:latin typeface="宋体"/>
                <a:cs typeface="宋体"/>
              </a:rPr>
              <a:t>期限策略</a:t>
            </a:r>
            <a:endParaRPr sz="2600">
              <a:latin typeface="宋体"/>
              <a:cs typeface="宋体"/>
            </a:endParaRPr>
          </a:p>
          <a:p>
            <a:pPr marL="1125855" indent="-415925">
              <a:lnSpc>
                <a:spcPct val="100000"/>
              </a:lnSpc>
              <a:spcBef>
                <a:spcPts val="1905"/>
              </a:spcBef>
              <a:buSzPct val="121153"/>
              <a:buFont typeface="Times New Roman"/>
              <a:buAutoNum type="alphaLcPeriod" startAt="4"/>
              <a:tabLst>
                <a:tab pos="1126490" algn="l"/>
              </a:tabLst>
            </a:pPr>
            <a:r>
              <a:rPr dirty="0" sz="2600" spc="190">
                <a:solidFill>
                  <a:srgbClr val="030303"/>
                </a:solidFill>
                <a:latin typeface="宋体"/>
                <a:cs typeface="宋体"/>
              </a:rPr>
              <a:t>声东击西</a:t>
            </a:r>
            <a:endParaRPr sz="2600">
              <a:latin typeface="宋体"/>
              <a:cs typeface="宋体"/>
            </a:endParaRPr>
          </a:p>
          <a:p>
            <a:pPr marL="1139190" indent="-417830">
              <a:lnSpc>
                <a:spcPct val="100000"/>
              </a:lnSpc>
              <a:spcBef>
                <a:spcPts val="1945"/>
              </a:spcBef>
              <a:buClr>
                <a:srgbClr val="030303"/>
              </a:buClr>
              <a:buSzPct val="114000"/>
              <a:buFont typeface="Arial"/>
              <a:buAutoNum type="alphaLcPeriod" startAt="4"/>
              <a:tabLst>
                <a:tab pos="1139190" algn="l"/>
                <a:tab pos="1139825" algn="l"/>
              </a:tabLst>
            </a:pPr>
            <a:r>
              <a:rPr dirty="0" sz="2500" spc="235">
                <a:solidFill>
                  <a:srgbClr val="13160F"/>
                </a:solidFill>
                <a:latin typeface="宋体"/>
                <a:cs typeface="宋体"/>
              </a:rPr>
              <a:t>先声夺人</a:t>
            </a:r>
            <a:endParaRPr sz="2500">
              <a:latin typeface="宋体"/>
              <a:cs typeface="宋体"/>
            </a:endParaRPr>
          </a:p>
          <a:p>
            <a:pPr marL="687705" indent="-647065">
              <a:lnSpc>
                <a:spcPct val="100000"/>
              </a:lnSpc>
              <a:spcBef>
                <a:spcPts val="2260"/>
              </a:spcBef>
              <a:buSzPct val="110344"/>
              <a:buFont typeface="Times New Roman"/>
              <a:buAutoNum type="arabicPeriod" startAt="2"/>
              <a:tabLst>
                <a:tab pos="687705" algn="l"/>
                <a:tab pos="688340" algn="l"/>
              </a:tabLst>
            </a:pPr>
            <a:r>
              <a:rPr dirty="0" sz="2900" spc="95">
                <a:solidFill>
                  <a:srgbClr val="13160F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8660" indent="-676275">
              <a:lnSpc>
                <a:spcPct val="100000"/>
              </a:lnSpc>
              <a:spcBef>
                <a:spcPts val="2290"/>
              </a:spcBef>
              <a:buSzPct val="113793"/>
              <a:buFont typeface="Times New Roman"/>
              <a:buAutoNum type="arabicPeriod" startAt="2"/>
              <a:tabLst>
                <a:tab pos="708660" algn="l"/>
                <a:tab pos="709295" algn="l"/>
              </a:tabLst>
            </a:pPr>
            <a:r>
              <a:rPr dirty="0" sz="2900" spc="65">
                <a:solidFill>
                  <a:srgbClr val="13160F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0430" y="3356657"/>
            <a:ext cx="4926330" cy="28848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55295" indent="-442595">
              <a:lnSpc>
                <a:spcPct val="100000"/>
              </a:lnSpc>
              <a:spcBef>
                <a:spcPts val="110"/>
              </a:spcBef>
              <a:buClr>
                <a:srgbClr val="030303"/>
              </a:buClr>
              <a:buChar char="•"/>
              <a:tabLst>
                <a:tab pos="455295" algn="l"/>
                <a:tab pos="455930" algn="l"/>
              </a:tabLst>
            </a:pPr>
            <a:r>
              <a:rPr dirty="0" sz="2500" spc="180">
                <a:solidFill>
                  <a:srgbClr val="13160F"/>
                </a:solidFill>
                <a:latin typeface="宋体"/>
                <a:cs typeface="宋体"/>
              </a:rPr>
              <a:t>是指我方在商务谈判中，为达</a:t>
            </a:r>
            <a:endParaRPr sz="2500">
              <a:latin typeface="宋体"/>
              <a:cs typeface="宋体"/>
            </a:endParaRPr>
          </a:p>
          <a:p>
            <a:pPr algn="just" marL="447040" marR="5080" indent="-8255">
              <a:lnSpc>
                <a:spcPct val="161900"/>
              </a:lnSpc>
              <a:spcBef>
                <a:spcPts val="70"/>
              </a:spcBef>
            </a:pPr>
            <a:r>
              <a:rPr dirty="0" sz="2500" spc="200">
                <a:solidFill>
                  <a:srgbClr val="13160F"/>
                </a:solidFill>
                <a:latin typeface="宋体"/>
                <a:cs typeface="宋体"/>
              </a:rPr>
              <a:t>到某种目的和需要，有意识地 </a:t>
            </a:r>
            <a:r>
              <a:rPr dirty="0" sz="2500" spc="180">
                <a:solidFill>
                  <a:srgbClr val="13160F"/>
                </a:solidFill>
                <a:latin typeface="宋体"/>
                <a:cs typeface="宋体"/>
              </a:rPr>
              <a:t>将磋商的议题引导到无关紧要 的间题上故作声势，转移对方 注意力，以求实现自己的谈判</a:t>
            </a:r>
            <a:endParaRPr sz="25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2775" y="6445234"/>
            <a:ext cx="89090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330">
                <a:solidFill>
                  <a:srgbClr val="13160F"/>
                </a:solidFill>
                <a:latin typeface="宋体"/>
                <a:cs typeface="宋体"/>
              </a:rPr>
              <a:t>目标。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2372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97432" y="880627"/>
            <a:ext cx="2090513" cy="85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4189" y="6432408"/>
            <a:ext cx="535375" cy="306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4191" y="6866339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11761" y="8193661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 h="0">
                <a:moveTo>
                  <a:pt x="0" y="0"/>
                </a:moveTo>
                <a:lnTo>
                  <a:pt x="476739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91816" y="2373926"/>
            <a:ext cx="4519930" cy="469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85"/>
              </a:lnSpc>
              <a:tabLst>
                <a:tab pos="699135" algn="l"/>
              </a:tabLst>
            </a:pPr>
            <a:r>
              <a:rPr dirty="0" sz="3350" spc="-160">
                <a:solidFill>
                  <a:srgbClr val="030503"/>
                </a:solidFill>
                <a:latin typeface="Times New Roman"/>
                <a:cs typeface="Times New Roman"/>
              </a:rPr>
              <a:t>1.	</a:t>
            </a:r>
            <a:r>
              <a:rPr dirty="0" sz="2900" spc="95">
                <a:solidFill>
                  <a:srgbClr val="03050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778" y="3133309"/>
            <a:ext cx="4488180" cy="55022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107440" indent="-414020">
              <a:lnSpc>
                <a:spcPct val="100000"/>
              </a:lnSpc>
              <a:spcBef>
                <a:spcPts val="110"/>
              </a:spcBef>
              <a:buFont typeface="Arial"/>
              <a:buAutoNum type="alphaLcPeriod"/>
              <a:tabLst>
                <a:tab pos="1108075" algn="l"/>
              </a:tabLst>
            </a:pPr>
            <a:r>
              <a:rPr dirty="0" sz="2550" spc="210">
                <a:solidFill>
                  <a:srgbClr val="131611"/>
                </a:solidFill>
                <a:latin typeface="宋体"/>
                <a:cs typeface="宋体"/>
              </a:rPr>
              <a:t>不开先例</a:t>
            </a:r>
            <a:endParaRPr sz="2550">
              <a:latin typeface="宋体"/>
              <a:cs typeface="宋体"/>
            </a:endParaRPr>
          </a:p>
          <a:p>
            <a:pPr marL="1118870" indent="-425450">
              <a:lnSpc>
                <a:spcPct val="100000"/>
              </a:lnSpc>
              <a:spcBef>
                <a:spcPts val="2120"/>
              </a:spcBef>
              <a:buSzPct val="113725"/>
              <a:buFont typeface="Arial"/>
              <a:buAutoNum type="alphaLcPeriod"/>
              <a:tabLst>
                <a:tab pos="1119505" algn="l"/>
              </a:tabLst>
            </a:pPr>
            <a:r>
              <a:rPr dirty="0" sz="2550" spc="160">
                <a:solidFill>
                  <a:srgbClr val="131611"/>
                </a:solidFill>
                <a:latin typeface="宋体"/>
                <a:cs typeface="宋体"/>
              </a:rPr>
              <a:t>先苦后甜</a:t>
            </a:r>
            <a:endParaRPr sz="2550">
              <a:latin typeface="宋体"/>
              <a:cs typeface="宋体"/>
            </a:endParaRPr>
          </a:p>
          <a:p>
            <a:pPr marL="692785">
              <a:lnSpc>
                <a:spcPct val="100000"/>
              </a:lnSpc>
              <a:spcBef>
                <a:spcPts val="2395"/>
              </a:spcBef>
              <a:tabLst>
                <a:tab pos="1111250" algn="l"/>
              </a:tabLst>
            </a:pPr>
            <a:r>
              <a:rPr dirty="0" sz="1850" spc="55">
                <a:solidFill>
                  <a:srgbClr val="131611"/>
                </a:solidFill>
                <a:latin typeface="Arial"/>
                <a:cs typeface="Arial"/>
              </a:rPr>
              <a:t>C.	</a:t>
            </a:r>
            <a:r>
              <a:rPr dirty="0" sz="2550" spc="185">
                <a:solidFill>
                  <a:srgbClr val="131611"/>
                </a:solidFill>
                <a:latin typeface="宋体"/>
                <a:cs typeface="宋体"/>
              </a:rPr>
              <a:t>价格陷阱</a:t>
            </a:r>
            <a:endParaRPr sz="2550">
              <a:latin typeface="宋体"/>
              <a:cs typeface="宋体"/>
            </a:endParaRPr>
          </a:p>
          <a:p>
            <a:pPr marL="1108710" indent="-415925">
              <a:lnSpc>
                <a:spcPct val="100000"/>
              </a:lnSpc>
              <a:spcBef>
                <a:spcPts val="2120"/>
              </a:spcBef>
              <a:buSzPct val="113725"/>
              <a:buFont typeface="Arial"/>
              <a:buAutoNum type="alphaLcPeriod" startAt="4"/>
              <a:tabLst>
                <a:tab pos="1109345" algn="l"/>
              </a:tabLst>
            </a:pPr>
            <a:r>
              <a:rPr dirty="0" sz="2550" spc="185">
                <a:solidFill>
                  <a:srgbClr val="131611"/>
                </a:solidFill>
                <a:latin typeface="宋体"/>
                <a:cs typeface="宋体"/>
              </a:rPr>
              <a:t>期限策略</a:t>
            </a:r>
            <a:endParaRPr sz="2550">
              <a:latin typeface="宋体"/>
              <a:cs typeface="宋体"/>
            </a:endParaRPr>
          </a:p>
          <a:p>
            <a:pPr marL="1106170" indent="-414020">
              <a:lnSpc>
                <a:spcPct val="100000"/>
              </a:lnSpc>
              <a:spcBef>
                <a:spcPts val="2295"/>
              </a:spcBef>
              <a:buClr>
                <a:srgbClr val="131611"/>
              </a:buClr>
              <a:buSzPct val="103921"/>
              <a:buFont typeface="Arial"/>
              <a:buAutoNum type="alphaLcPeriod" startAt="4"/>
              <a:tabLst>
                <a:tab pos="1106805" algn="l"/>
              </a:tabLst>
            </a:pPr>
            <a:r>
              <a:rPr dirty="0" sz="2550" spc="210">
                <a:solidFill>
                  <a:srgbClr val="030503"/>
                </a:solidFill>
                <a:latin typeface="宋体"/>
                <a:cs typeface="宋体"/>
              </a:rPr>
              <a:t>声东击西</a:t>
            </a:r>
            <a:endParaRPr sz="2550">
              <a:latin typeface="宋体"/>
              <a:cs typeface="宋体"/>
            </a:endParaRPr>
          </a:p>
          <a:p>
            <a:pPr marL="1106170" indent="-404495">
              <a:lnSpc>
                <a:spcPct val="100000"/>
              </a:lnSpc>
              <a:spcBef>
                <a:spcPts val="1995"/>
              </a:spcBef>
              <a:buSzPct val="117647"/>
              <a:buFont typeface="Arial"/>
              <a:buAutoNum type="alphaLcPeriod" startAt="4"/>
              <a:tabLst>
                <a:tab pos="1106170" algn="l"/>
                <a:tab pos="1106805" algn="l"/>
              </a:tabLst>
            </a:pPr>
            <a:r>
              <a:rPr dirty="0" sz="2550" spc="185">
                <a:solidFill>
                  <a:srgbClr val="030503"/>
                </a:solidFill>
                <a:latin typeface="宋体"/>
                <a:cs typeface="宋体"/>
              </a:rPr>
              <a:t>先声夺人</a:t>
            </a:r>
            <a:endParaRPr sz="2550">
              <a:latin typeface="宋体"/>
              <a:cs typeface="宋体"/>
            </a:endParaRPr>
          </a:p>
          <a:p>
            <a:pPr marL="667385" indent="-646430">
              <a:lnSpc>
                <a:spcPct val="100000"/>
              </a:lnSpc>
              <a:spcBef>
                <a:spcPts val="2230"/>
              </a:spcBef>
              <a:buSzPct val="110344"/>
              <a:buFont typeface="Times New Roman"/>
              <a:buAutoNum type="arabicPeriod" startAt="2"/>
              <a:tabLst>
                <a:tab pos="667385" algn="l"/>
                <a:tab pos="668020" algn="l"/>
              </a:tabLst>
            </a:pPr>
            <a:r>
              <a:rPr dirty="0" sz="2900" spc="95">
                <a:solidFill>
                  <a:srgbClr val="131611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688975" indent="-676275">
              <a:lnSpc>
                <a:spcPct val="100000"/>
              </a:lnSpc>
              <a:spcBef>
                <a:spcPts val="2290"/>
              </a:spcBef>
              <a:buSzPct val="113793"/>
              <a:buFont typeface="Times New Roman"/>
              <a:buAutoNum type="arabicPeriod" startAt="2"/>
              <a:tabLst>
                <a:tab pos="688975" algn="l"/>
                <a:tab pos="689610" algn="l"/>
              </a:tabLst>
            </a:pPr>
            <a:r>
              <a:rPr dirty="0" sz="2900" spc="65">
                <a:solidFill>
                  <a:srgbClr val="131611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9633" y="3753576"/>
            <a:ext cx="4912360" cy="1863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45770" marR="5080" indent="-433070">
              <a:lnSpc>
                <a:spcPct val="157600"/>
              </a:lnSpc>
              <a:spcBef>
                <a:spcPts val="95"/>
              </a:spcBef>
              <a:buClr>
                <a:srgbClr val="030503"/>
              </a:buClr>
              <a:buChar char="•"/>
              <a:tabLst>
                <a:tab pos="456565" algn="l"/>
              </a:tabLst>
            </a:pPr>
            <a:r>
              <a:rPr dirty="0" sz="2550" spc="130">
                <a:solidFill>
                  <a:srgbClr val="131611"/>
                </a:solidFill>
                <a:latin typeface="宋体"/>
                <a:cs typeface="宋体"/>
              </a:rPr>
              <a:t>是在谈判开局中借助于己方的 </a:t>
            </a:r>
            <a:r>
              <a:rPr dirty="0" sz="2550" spc="135">
                <a:solidFill>
                  <a:srgbClr val="131611"/>
                </a:solidFill>
                <a:latin typeface="宋体"/>
                <a:cs typeface="宋体"/>
              </a:rPr>
              <a:t>优势和特点，以求在心理上抢 占优势，从而掌握主动的—种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2933" y="5839005"/>
            <a:ext cx="883919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-300">
                <a:solidFill>
                  <a:srgbClr val="131611"/>
                </a:solidFill>
                <a:latin typeface="宋体"/>
                <a:cs typeface="宋体"/>
              </a:rPr>
              <a:t>策略。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3981966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 h="0">
                <a:moveTo>
                  <a:pt x="0" y="0"/>
                </a:moveTo>
                <a:lnTo>
                  <a:pt x="828557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1761" y="8193661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 h="0">
                <a:moveTo>
                  <a:pt x="0" y="0"/>
                </a:moveTo>
                <a:lnTo>
                  <a:pt x="476739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42627" y="702013"/>
            <a:ext cx="2334895" cy="10674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800" spc="65">
                <a:solidFill>
                  <a:srgbClr val="016201"/>
                </a:solidFill>
              </a:rPr>
              <a:t>(2a/3</a:t>
            </a:r>
            <a:r>
              <a:rPr dirty="0" sz="6800" spc="50">
                <a:solidFill>
                  <a:srgbClr val="016201"/>
                </a:solidFill>
              </a:rPr>
              <a:t>)</a:t>
            </a:r>
            <a:endParaRPr sz="6800"/>
          </a:p>
        </p:txBody>
      </p:sp>
      <p:sp>
        <p:nvSpPr>
          <p:cNvPr id="11" name="object 11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38125" rIns="0" bIns="0" rtlCol="0" vert="horz">
            <a:spAutoFit/>
          </a:bodyPr>
          <a:lstStyle/>
          <a:p>
            <a:pPr marL="692150" indent="-679450">
              <a:lnSpc>
                <a:spcPct val="100000"/>
              </a:lnSpc>
              <a:spcBef>
                <a:spcPts val="1875"/>
              </a:spcBef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pc="95">
                <a:solidFill>
                  <a:srgbClr val="11160F"/>
                </a:solidFill>
              </a:rPr>
              <a:t>优势条件下的谈判策略</a:t>
            </a:r>
          </a:p>
          <a:p>
            <a:pPr marL="693420" indent="-659765">
              <a:lnSpc>
                <a:spcPct val="100000"/>
              </a:lnSpc>
              <a:spcBef>
                <a:spcPts val="2210"/>
              </a:spcBef>
              <a:buSzPct val="113793"/>
              <a:buFont typeface="Times New Roman"/>
              <a:buAutoNum type="arabicPeriod"/>
              <a:tabLst>
                <a:tab pos="693420" algn="l"/>
                <a:tab pos="694055" algn="l"/>
              </a:tabLst>
            </a:pPr>
            <a:r>
              <a:rPr dirty="0" spc="95">
                <a:solidFill>
                  <a:srgbClr val="010301"/>
                </a:solidFill>
              </a:rPr>
              <a:t>劣势条件下的谈判策略</a:t>
            </a:r>
          </a:p>
          <a:p>
            <a:pPr lvl="1" marL="1122045" indent="-418465">
              <a:lnSpc>
                <a:spcPct val="100000"/>
              </a:lnSpc>
              <a:spcBef>
                <a:spcPts val="1764"/>
              </a:spcBef>
              <a:buSzPct val="125490"/>
              <a:buFont typeface="Times New Roman"/>
              <a:buAutoNum type="alphaLcPeriod"/>
              <a:tabLst>
                <a:tab pos="1122680" algn="l"/>
              </a:tabLst>
            </a:pPr>
            <a:r>
              <a:rPr dirty="0" sz="2550" spc="210">
                <a:solidFill>
                  <a:srgbClr val="010301"/>
                </a:solidFill>
                <a:latin typeface="宋体"/>
                <a:cs typeface="宋体"/>
              </a:rPr>
              <a:t>吹毛求疵</a:t>
            </a:r>
            <a:endParaRPr sz="2550">
              <a:latin typeface="宋体"/>
              <a:cs typeface="宋体"/>
            </a:endParaRPr>
          </a:p>
          <a:p>
            <a:pPr lvl="1" marL="1114425" indent="-407670">
              <a:lnSpc>
                <a:spcPct val="100000"/>
              </a:lnSpc>
              <a:spcBef>
                <a:spcPts val="2040"/>
              </a:spcBef>
              <a:buSzPct val="111764"/>
              <a:buFont typeface="Arial"/>
              <a:buAutoNum type="alphaLcPeriod"/>
              <a:tabLst>
                <a:tab pos="1115060" algn="l"/>
              </a:tabLst>
            </a:pPr>
            <a:r>
              <a:rPr dirty="0" sz="2550" spc="185">
                <a:solidFill>
                  <a:srgbClr val="11160F"/>
                </a:solidFill>
                <a:latin typeface="宋体"/>
                <a:cs typeface="宋体"/>
              </a:rPr>
              <a:t>以柔克刚</a:t>
            </a:r>
            <a:endParaRPr sz="2550">
              <a:latin typeface="宋体"/>
              <a:cs typeface="宋体"/>
            </a:endParaRPr>
          </a:p>
          <a:p>
            <a:pPr marL="704850">
              <a:lnSpc>
                <a:spcPct val="100000"/>
              </a:lnSpc>
              <a:spcBef>
                <a:spcPts val="2355"/>
              </a:spcBef>
              <a:tabLst>
                <a:tab pos="1127125" algn="l"/>
              </a:tabLst>
            </a:pPr>
            <a:r>
              <a:rPr dirty="0" sz="2000" spc="80">
                <a:solidFill>
                  <a:srgbClr val="11160F"/>
                </a:solidFill>
                <a:latin typeface="Arial"/>
                <a:cs typeface="Arial"/>
              </a:rPr>
              <a:t>C.	</a:t>
            </a:r>
            <a:r>
              <a:rPr dirty="0" sz="2600" spc="110">
                <a:solidFill>
                  <a:srgbClr val="11160F"/>
                </a:solidFill>
              </a:rPr>
              <a:t>难傅糊涂</a:t>
            </a:r>
            <a:endParaRPr sz="2600">
              <a:latin typeface="Arial"/>
              <a:cs typeface="Arial"/>
            </a:endParaRPr>
          </a:p>
          <a:p>
            <a:pPr marL="1123315" indent="-417195">
              <a:lnSpc>
                <a:spcPct val="100000"/>
              </a:lnSpc>
              <a:spcBef>
                <a:spcPts val="2160"/>
              </a:spcBef>
              <a:buSzPct val="101785"/>
              <a:buFont typeface="Arial"/>
              <a:buAutoNum type="alphaLcPeriod" startAt="4"/>
              <a:tabLst>
                <a:tab pos="1123950" algn="l"/>
              </a:tabLst>
            </a:pPr>
            <a:r>
              <a:rPr dirty="0" sz="2800" spc="-75">
                <a:solidFill>
                  <a:srgbClr val="11160F"/>
                </a:solidFill>
              </a:rPr>
              <a:t>疲惹策略</a:t>
            </a:r>
            <a:endParaRPr sz="2800"/>
          </a:p>
          <a:p>
            <a:pPr marL="1139825" indent="-434340">
              <a:lnSpc>
                <a:spcPct val="100000"/>
              </a:lnSpc>
              <a:spcBef>
                <a:spcPts val="2255"/>
              </a:spcBef>
              <a:buSzPct val="105882"/>
              <a:buFont typeface="Arial"/>
              <a:buAutoNum type="alphaLcPeriod" startAt="4"/>
              <a:tabLst>
                <a:tab pos="1140460" algn="l"/>
              </a:tabLst>
            </a:pPr>
            <a:r>
              <a:rPr dirty="0" sz="2550" spc="160">
                <a:solidFill>
                  <a:srgbClr val="11160F"/>
                </a:solidFill>
              </a:rPr>
              <a:t>权力有限</a:t>
            </a:r>
            <a:endParaRPr sz="2550"/>
          </a:p>
          <a:p>
            <a:pPr marL="1137285" indent="-422909">
              <a:lnSpc>
                <a:spcPct val="100000"/>
              </a:lnSpc>
              <a:spcBef>
                <a:spcPts val="2235"/>
              </a:spcBef>
              <a:buClr>
                <a:srgbClr val="010301"/>
              </a:buClr>
              <a:buSzPct val="111764"/>
              <a:buFont typeface="Arial"/>
              <a:buAutoNum type="alphaLcPeriod" startAt="4"/>
              <a:tabLst>
                <a:tab pos="1137285" algn="l"/>
                <a:tab pos="1137920" algn="l"/>
              </a:tabLst>
            </a:pPr>
            <a:r>
              <a:rPr dirty="0" sz="2550" spc="160">
                <a:solidFill>
                  <a:srgbClr val="11160F"/>
                </a:solidFill>
              </a:rPr>
              <a:t>反客为主</a:t>
            </a:r>
            <a:endParaRPr sz="2550"/>
          </a:p>
          <a:p>
            <a:pPr marL="25400">
              <a:lnSpc>
                <a:spcPct val="100000"/>
              </a:lnSpc>
              <a:spcBef>
                <a:spcPts val="2160"/>
              </a:spcBef>
              <a:tabLst>
                <a:tab pos="701675" algn="l"/>
              </a:tabLst>
            </a:pPr>
            <a:r>
              <a:rPr dirty="0" sz="3300" spc="90">
                <a:solidFill>
                  <a:srgbClr val="11160F"/>
                </a:solidFill>
                <a:latin typeface="Times New Roman"/>
                <a:cs typeface="Times New Roman"/>
              </a:rPr>
              <a:t>3.	</a:t>
            </a:r>
            <a:r>
              <a:rPr dirty="0" spc="65">
                <a:solidFill>
                  <a:srgbClr val="11160F"/>
                </a:solidFill>
              </a:rPr>
              <a:t>均势条件下的谈判策略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8837" y="3118770"/>
            <a:ext cx="4911090" cy="37363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447675" marR="5080" indent="-434975">
              <a:lnSpc>
                <a:spcPct val="154600"/>
              </a:lnSpc>
              <a:spcBef>
                <a:spcPts val="180"/>
              </a:spcBef>
              <a:buClr>
                <a:srgbClr val="010301"/>
              </a:buClr>
              <a:buChar char="•"/>
              <a:tabLst>
                <a:tab pos="457200" algn="l"/>
              </a:tabLst>
            </a:pPr>
            <a:r>
              <a:rPr dirty="0" sz="2600" spc="80">
                <a:solidFill>
                  <a:srgbClr val="11160F"/>
                </a:solidFill>
                <a:latin typeface="宋体"/>
                <a:cs typeface="宋体"/>
              </a:rPr>
              <a:t>是在商务谈判中针对对方的产 </a:t>
            </a:r>
            <a:r>
              <a:rPr dirty="0" sz="2550" spc="135">
                <a:solidFill>
                  <a:srgbClr val="11160F"/>
                </a:solidFill>
                <a:latin typeface="宋体"/>
                <a:cs typeface="宋体"/>
              </a:rPr>
              <a:t>品或相关间题，再三故意挑剔 </a:t>
            </a:r>
            <a:r>
              <a:rPr dirty="0" sz="2600" spc="85">
                <a:solidFill>
                  <a:srgbClr val="11160F"/>
                </a:solidFill>
                <a:latin typeface="宋体"/>
                <a:cs typeface="宋体"/>
              </a:rPr>
              <a:t>毛病使对方的信心降低，从而 </a:t>
            </a:r>
            <a:r>
              <a:rPr dirty="0" sz="2800" spc="-300">
                <a:solidFill>
                  <a:srgbClr val="11160F"/>
                </a:solidFill>
                <a:latin typeface="宋体"/>
                <a:cs typeface="宋体"/>
              </a:rPr>
              <a:t>做出让步的策略。</a:t>
            </a:r>
            <a:endParaRPr sz="2800">
              <a:latin typeface="宋体"/>
              <a:cs typeface="宋体"/>
            </a:endParaRPr>
          </a:p>
          <a:p>
            <a:pPr algn="just" marL="448945" marR="5080" indent="-435609">
              <a:lnSpc>
                <a:spcPct val="154400"/>
              </a:lnSpc>
              <a:spcBef>
                <a:spcPts val="250"/>
              </a:spcBef>
              <a:buClr>
                <a:srgbClr val="010301"/>
              </a:buClr>
              <a:buChar char="•"/>
              <a:tabLst>
                <a:tab pos="461009" algn="l"/>
              </a:tabLst>
            </a:pPr>
            <a:r>
              <a:rPr dirty="0" sz="2550" spc="130">
                <a:solidFill>
                  <a:srgbClr val="11160F"/>
                </a:solidFill>
                <a:latin typeface="宋体"/>
                <a:cs typeface="宋体"/>
              </a:rPr>
              <a:t>使用的关键点在于提出的挑剔 </a:t>
            </a:r>
            <a:r>
              <a:rPr dirty="0" sz="2550" spc="5">
                <a:solidFill>
                  <a:srgbClr val="11160F"/>
                </a:solidFill>
                <a:latin typeface="宋体"/>
                <a:cs typeface="宋体"/>
              </a:rPr>
              <a:t>间题应洽到好处，把握分寸。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481154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6127750">
              <a:lnSpc>
                <a:spcPct val="100000"/>
              </a:lnSpc>
              <a:spcBef>
                <a:spcPts val="135"/>
              </a:spcBef>
            </a:pPr>
            <a:r>
              <a:rPr dirty="0" spc="95"/>
              <a:t>(2b/3)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38125" rIns="0" bIns="0" rtlCol="0" vert="horz">
            <a:spAutoFit/>
          </a:bodyPr>
          <a:lstStyle/>
          <a:p>
            <a:pPr marL="692150" indent="-679450">
              <a:lnSpc>
                <a:spcPct val="100000"/>
              </a:lnSpc>
              <a:spcBef>
                <a:spcPts val="1875"/>
              </a:spcBef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pc="95"/>
              <a:t>优势条件下的谈判策略</a:t>
            </a:r>
          </a:p>
          <a:p>
            <a:pPr marL="693420" indent="-659765">
              <a:lnSpc>
                <a:spcPct val="100000"/>
              </a:lnSpc>
              <a:spcBef>
                <a:spcPts val="2210"/>
              </a:spcBef>
              <a:buSzPct val="113793"/>
              <a:buFont typeface="Times New Roman"/>
              <a:buAutoNum type="arabicPeriod"/>
              <a:tabLst>
                <a:tab pos="693420" algn="l"/>
                <a:tab pos="694055" algn="l"/>
              </a:tabLst>
            </a:pPr>
            <a:r>
              <a:rPr dirty="0" spc="95">
                <a:solidFill>
                  <a:srgbClr val="010301"/>
                </a:solidFill>
              </a:rPr>
              <a:t>劣势条件下的谈判策略</a:t>
            </a:r>
          </a:p>
          <a:p>
            <a:pPr lvl="1" marL="1122045" indent="-415925">
              <a:lnSpc>
                <a:spcPct val="100000"/>
              </a:lnSpc>
              <a:spcBef>
                <a:spcPts val="2415"/>
              </a:spcBef>
              <a:buFont typeface="Arial"/>
              <a:buAutoNum type="alphaLcPeriod"/>
              <a:tabLst>
                <a:tab pos="1122680" algn="l"/>
              </a:tabLst>
            </a:pPr>
            <a:r>
              <a:rPr dirty="0" sz="2550" spc="210">
                <a:solidFill>
                  <a:srgbClr val="13180F"/>
                </a:solidFill>
                <a:latin typeface="宋体"/>
                <a:cs typeface="宋体"/>
              </a:rPr>
              <a:t>吹毛求疵</a:t>
            </a:r>
            <a:endParaRPr sz="2550">
              <a:latin typeface="宋体"/>
              <a:cs typeface="宋体"/>
            </a:endParaRPr>
          </a:p>
          <a:p>
            <a:pPr lvl="1" marL="1099185" indent="-367030">
              <a:lnSpc>
                <a:spcPct val="100000"/>
              </a:lnSpc>
              <a:spcBef>
                <a:spcPts val="1920"/>
              </a:spcBef>
              <a:buSzPct val="114814"/>
              <a:buFont typeface="Times New Roman"/>
              <a:buAutoNum type="alphaLcPeriod"/>
              <a:tabLst>
                <a:tab pos="1099185" algn="l"/>
              </a:tabLst>
            </a:pPr>
            <a:r>
              <a:rPr dirty="0" sz="2700" spc="90">
                <a:solidFill>
                  <a:srgbClr val="010301"/>
                </a:solidFill>
                <a:latin typeface="宋体"/>
                <a:cs typeface="宋体"/>
              </a:rPr>
              <a:t>以柔克刚</a:t>
            </a:r>
            <a:endParaRPr sz="2700">
              <a:latin typeface="宋体"/>
              <a:cs typeface="宋体"/>
            </a:endParaRPr>
          </a:p>
          <a:p>
            <a:pPr marL="704850">
              <a:lnSpc>
                <a:spcPct val="100000"/>
              </a:lnSpc>
              <a:spcBef>
                <a:spcPts val="2355"/>
              </a:spcBef>
              <a:tabLst>
                <a:tab pos="1127125" algn="l"/>
              </a:tabLst>
            </a:pPr>
            <a:r>
              <a:rPr dirty="0" sz="2000" spc="80">
                <a:latin typeface="Arial"/>
                <a:cs typeface="Arial"/>
              </a:rPr>
              <a:t>C.	</a:t>
            </a:r>
            <a:r>
              <a:rPr dirty="0" sz="2550" spc="160"/>
              <a:t>难傅糊涂</a:t>
            </a:r>
            <a:endParaRPr sz="2550">
              <a:latin typeface="Arial"/>
              <a:cs typeface="Arial"/>
            </a:endParaRPr>
          </a:p>
          <a:p>
            <a:pPr marL="1124585" indent="-418465">
              <a:lnSpc>
                <a:spcPct val="100000"/>
              </a:lnSpc>
              <a:spcBef>
                <a:spcPts val="2170"/>
              </a:spcBef>
              <a:buSzPct val="109615"/>
              <a:buFont typeface="Arial"/>
              <a:buAutoNum type="alphaLcPeriod" startAt="4"/>
              <a:tabLst>
                <a:tab pos="1125220" algn="l"/>
              </a:tabLst>
            </a:pPr>
            <a:r>
              <a:rPr dirty="0" sz="2600" spc="140"/>
              <a:t>疲惹策略</a:t>
            </a:r>
            <a:endParaRPr sz="2600"/>
          </a:p>
          <a:p>
            <a:pPr marL="1139825" indent="-434340">
              <a:lnSpc>
                <a:spcPct val="100000"/>
              </a:lnSpc>
              <a:spcBef>
                <a:spcPts val="2255"/>
              </a:spcBef>
              <a:buSzPct val="105882"/>
              <a:buFont typeface="Arial"/>
              <a:buAutoNum type="alphaLcPeriod" startAt="4"/>
              <a:tabLst>
                <a:tab pos="1140460" algn="l"/>
              </a:tabLst>
            </a:pPr>
            <a:r>
              <a:rPr dirty="0" sz="2550" spc="160"/>
              <a:t>权力有限</a:t>
            </a:r>
            <a:endParaRPr sz="2550"/>
          </a:p>
          <a:p>
            <a:pPr marL="1137285" indent="-422909">
              <a:lnSpc>
                <a:spcPct val="100000"/>
              </a:lnSpc>
              <a:spcBef>
                <a:spcPts val="2235"/>
              </a:spcBef>
              <a:buClr>
                <a:srgbClr val="010301"/>
              </a:buClr>
              <a:buSzPct val="111764"/>
              <a:buFont typeface="Arial"/>
              <a:buAutoNum type="alphaLcPeriod" startAt="4"/>
              <a:tabLst>
                <a:tab pos="1137285" algn="l"/>
                <a:tab pos="1137920" algn="l"/>
              </a:tabLst>
            </a:pPr>
            <a:r>
              <a:rPr dirty="0" sz="2550" spc="160"/>
              <a:t>反客为主</a:t>
            </a:r>
            <a:endParaRPr sz="2550"/>
          </a:p>
          <a:p>
            <a:pPr marL="25400">
              <a:lnSpc>
                <a:spcPct val="100000"/>
              </a:lnSpc>
              <a:spcBef>
                <a:spcPts val="2160"/>
              </a:spcBef>
              <a:tabLst>
                <a:tab pos="701675" algn="l"/>
              </a:tabLst>
            </a:pPr>
            <a:r>
              <a:rPr dirty="0" sz="3300" spc="90">
                <a:latin typeface="Times New Roman"/>
                <a:cs typeface="Times New Roman"/>
              </a:rPr>
              <a:t>3.	</a:t>
            </a:r>
            <a:r>
              <a:rPr dirty="0" spc="65"/>
              <a:t>均势条件下的谈判策略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9633" y="3128204"/>
            <a:ext cx="5025390" cy="37395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446405" marR="113664" indent="-433705">
              <a:lnSpc>
                <a:spcPct val="159700"/>
              </a:lnSpc>
              <a:spcBef>
                <a:spcPts val="35"/>
              </a:spcBef>
              <a:buClr>
                <a:srgbClr val="010301"/>
              </a:buClr>
              <a:buChar char="•"/>
              <a:tabLst>
                <a:tab pos="456565" algn="l"/>
              </a:tabLst>
            </a:pPr>
            <a:r>
              <a:rPr dirty="0" sz="2550" spc="130">
                <a:solidFill>
                  <a:srgbClr val="13180F"/>
                </a:solidFill>
                <a:latin typeface="宋体"/>
                <a:cs typeface="宋体"/>
              </a:rPr>
              <a:t>是指在谈判出现危难局面或对 </a:t>
            </a:r>
            <a:r>
              <a:rPr dirty="0" sz="2550" spc="135">
                <a:solidFill>
                  <a:srgbClr val="010301"/>
                </a:solidFill>
                <a:latin typeface="宋体"/>
                <a:cs typeface="宋体"/>
              </a:rPr>
              <a:t>方坚持不相让步时，采取软的 </a:t>
            </a:r>
            <a:r>
              <a:rPr dirty="0" sz="2550" spc="135">
                <a:solidFill>
                  <a:srgbClr val="13180F"/>
                </a:solidFill>
                <a:latin typeface="宋体"/>
                <a:cs typeface="宋体"/>
              </a:rPr>
              <a:t>手法来迎接对方硬的态度，避 免正面冲突，从而达到制胜目 </a:t>
            </a:r>
            <a:r>
              <a:rPr dirty="0" sz="2600" spc="-125">
                <a:solidFill>
                  <a:srgbClr val="13180F"/>
                </a:solidFill>
                <a:latin typeface="宋体"/>
                <a:cs typeface="宋体"/>
              </a:rPr>
              <a:t>的的—种策略。</a:t>
            </a:r>
            <a:endParaRPr sz="2600">
              <a:latin typeface="宋体"/>
              <a:cs typeface="宋体"/>
            </a:endParaRPr>
          </a:p>
          <a:p>
            <a:pPr marL="448309" indent="-435609">
              <a:lnSpc>
                <a:spcPct val="100000"/>
              </a:lnSpc>
              <a:spcBef>
                <a:spcPts val="1750"/>
              </a:spcBef>
              <a:buClr>
                <a:srgbClr val="010301"/>
              </a:buClr>
              <a:buChar char="•"/>
              <a:tabLst>
                <a:tab pos="448309" algn="l"/>
                <a:tab pos="448945" algn="l"/>
              </a:tabLst>
            </a:pPr>
            <a:r>
              <a:rPr dirty="0" sz="2550" spc="210">
                <a:solidFill>
                  <a:srgbClr val="13180F"/>
                </a:solidFill>
                <a:latin typeface="宋体"/>
                <a:cs typeface="宋体"/>
              </a:rPr>
              <a:t>应用要点：采用迂回战术、坚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1663" y="7064226"/>
            <a:ext cx="1764664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185">
                <a:solidFill>
                  <a:srgbClr val="13180F"/>
                </a:solidFill>
                <a:latin typeface="宋体"/>
                <a:cs typeface="宋体"/>
              </a:rPr>
              <a:t>持以理服人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384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5564542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11761" y="8193661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 h="0">
                <a:moveTo>
                  <a:pt x="0" y="0"/>
                </a:moveTo>
                <a:lnTo>
                  <a:pt x="476739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3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3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68122" y="702013"/>
            <a:ext cx="2285365" cy="10674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800" spc="60">
                <a:solidFill>
                  <a:srgbClr val="016403"/>
                </a:solidFill>
              </a:rPr>
              <a:t>(2c/3)</a:t>
            </a:r>
            <a:endParaRPr sz="6800"/>
          </a:p>
        </p:txBody>
      </p:sp>
      <p:sp>
        <p:nvSpPr>
          <p:cNvPr id="12" name="object 1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38125" rIns="0" bIns="0" rtlCol="0" vert="horz">
            <a:spAutoFit/>
          </a:bodyPr>
          <a:lstStyle/>
          <a:p>
            <a:pPr marL="692150" indent="-679450">
              <a:lnSpc>
                <a:spcPct val="100000"/>
              </a:lnSpc>
              <a:spcBef>
                <a:spcPts val="1875"/>
              </a:spcBef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pc="95">
                <a:solidFill>
                  <a:srgbClr val="11160F"/>
                </a:solidFill>
              </a:rPr>
              <a:t>优势条件下的谈判策略</a:t>
            </a:r>
          </a:p>
          <a:p>
            <a:pPr marL="693420" indent="-659765">
              <a:lnSpc>
                <a:spcPct val="100000"/>
              </a:lnSpc>
              <a:spcBef>
                <a:spcPts val="2210"/>
              </a:spcBef>
              <a:buSzPct val="113793"/>
              <a:buFont typeface="Times New Roman"/>
              <a:buAutoNum type="arabicPeriod"/>
              <a:tabLst>
                <a:tab pos="693420" algn="l"/>
                <a:tab pos="694055" algn="l"/>
              </a:tabLst>
            </a:pPr>
            <a:r>
              <a:rPr dirty="0" spc="95">
                <a:solidFill>
                  <a:srgbClr val="010301"/>
                </a:solidFill>
              </a:rPr>
              <a:t>劣势条件下的谈判策略</a:t>
            </a:r>
          </a:p>
          <a:p>
            <a:pPr lvl="1" marL="1122045" indent="-415925">
              <a:lnSpc>
                <a:spcPct val="100000"/>
              </a:lnSpc>
              <a:spcBef>
                <a:spcPts val="2415"/>
              </a:spcBef>
              <a:buFont typeface="Arial"/>
              <a:buAutoNum type="alphaLcPeriod"/>
              <a:tabLst>
                <a:tab pos="1122680" algn="l"/>
              </a:tabLst>
            </a:pPr>
            <a:r>
              <a:rPr dirty="0" sz="2550" spc="210">
                <a:solidFill>
                  <a:srgbClr val="11160F"/>
                </a:solidFill>
                <a:latin typeface="宋体"/>
                <a:cs typeface="宋体"/>
              </a:rPr>
              <a:t>吹毛求疵</a:t>
            </a:r>
            <a:endParaRPr sz="2550">
              <a:latin typeface="宋体"/>
              <a:cs typeface="宋体"/>
            </a:endParaRPr>
          </a:p>
          <a:p>
            <a:pPr lvl="1" marL="1114425" indent="-407670">
              <a:lnSpc>
                <a:spcPct val="100000"/>
              </a:lnSpc>
              <a:spcBef>
                <a:spcPts val="2170"/>
              </a:spcBef>
              <a:buSzPct val="111764"/>
              <a:buFont typeface="Arial"/>
              <a:buAutoNum type="alphaLcPeriod"/>
              <a:tabLst>
                <a:tab pos="1115060" algn="l"/>
              </a:tabLst>
            </a:pPr>
            <a:r>
              <a:rPr dirty="0" sz="2550" spc="185">
                <a:solidFill>
                  <a:srgbClr val="11160F"/>
                </a:solidFill>
                <a:latin typeface="宋体"/>
                <a:cs typeface="宋体"/>
              </a:rPr>
              <a:t>以柔克刚</a:t>
            </a:r>
            <a:endParaRPr sz="2550">
              <a:latin typeface="宋体"/>
              <a:cs typeface="宋体"/>
            </a:endParaRPr>
          </a:p>
          <a:p>
            <a:pPr lvl="1" marL="1127125" indent="-423545">
              <a:lnSpc>
                <a:spcPct val="100000"/>
              </a:lnSpc>
              <a:spcBef>
                <a:spcPts val="1905"/>
              </a:spcBef>
              <a:buClr>
                <a:srgbClr val="11160F"/>
              </a:buClr>
              <a:buSzPct val="123529"/>
              <a:buFont typeface="Times New Roman"/>
              <a:buAutoNum type="alphaLcPeriod"/>
              <a:tabLst>
                <a:tab pos="1127760" algn="l"/>
              </a:tabLst>
            </a:pPr>
            <a:r>
              <a:rPr dirty="0" sz="2550" spc="185">
                <a:solidFill>
                  <a:srgbClr val="010301"/>
                </a:solidFill>
                <a:latin typeface="宋体"/>
                <a:cs typeface="宋体"/>
              </a:rPr>
              <a:t>难得糊涂</a:t>
            </a:r>
            <a:endParaRPr sz="2550">
              <a:latin typeface="宋体"/>
              <a:cs typeface="宋体"/>
            </a:endParaRPr>
          </a:p>
          <a:p>
            <a:pPr lvl="1" marL="1124585" indent="-418465">
              <a:lnSpc>
                <a:spcPct val="100000"/>
              </a:lnSpc>
              <a:spcBef>
                <a:spcPts val="1950"/>
              </a:spcBef>
              <a:buSzPct val="109615"/>
              <a:buFont typeface="Arial"/>
              <a:buAutoNum type="alphaLcPeriod"/>
              <a:tabLst>
                <a:tab pos="1125220" algn="l"/>
              </a:tabLst>
            </a:pPr>
            <a:r>
              <a:rPr dirty="0" sz="2600" spc="140">
                <a:solidFill>
                  <a:srgbClr val="11160F"/>
                </a:solidFill>
                <a:latin typeface="宋体"/>
                <a:cs typeface="宋体"/>
              </a:rPr>
              <a:t>疲惹策略</a:t>
            </a:r>
            <a:endParaRPr sz="2600">
              <a:latin typeface="宋体"/>
              <a:cs typeface="宋体"/>
            </a:endParaRPr>
          </a:p>
          <a:p>
            <a:pPr lvl="1" marL="1139825" indent="-434340">
              <a:lnSpc>
                <a:spcPct val="100000"/>
              </a:lnSpc>
              <a:spcBef>
                <a:spcPts val="2255"/>
              </a:spcBef>
              <a:buSzPct val="105882"/>
              <a:buFont typeface="Arial"/>
              <a:buAutoNum type="alphaLcPeriod"/>
              <a:tabLst>
                <a:tab pos="1140460" algn="l"/>
              </a:tabLst>
            </a:pPr>
            <a:r>
              <a:rPr dirty="0" sz="2550" spc="160">
                <a:solidFill>
                  <a:srgbClr val="11160F"/>
                </a:solidFill>
                <a:latin typeface="宋体"/>
                <a:cs typeface="宋体"/>
              </a:rPr>
              <a:t>权力有限</a:t>
            </a:r>
            <a:endParaRPr sz="2550">
              <a:latin typeface="宋体"/>
              <a:cs typeface="宋体"/>
            </a:endParaRPr>
          </a:p>
          <a:p>
            <a:pPr lvl="1" marL="1137285" indent="-422909">
              <a:lnSpc>
                <a:spcPct val="100000"/>
              </a:lnSpc>
              <a:spcBef>
                <a:spcPts val="2235"/>
              </a:spcBef>
              <a:buClr>
                <a:srgbClr val="010301"/>
              </a:buClr>
              <a:buSzPct val="111764"/>
              <a:buFont typeface="Arial"/>
              <a:buAutoNum type="alphaLcPeriod"/>
              <a:tabLst>
                <a:tab pos="1137285" algn="l"/>
                <a:tab pos="1137920" algn="l"/>
              </a:tabLst>
            </a:pPr>
            <a:r>
              <a:rPr dirty="0" sz="2550" spc="160">
                <a:solidFill>
                  <a:srgbClr val="11160F"/>
                </a:solidFill>
                <a:latin typeface="宋体"/>
                <a:cs typeface="宋体"/>
              </a:rPr>
              <a:t>反客为主</a:t>
            </a:r>
            <a:endParaRPr sz="2550">
              <a:latin typeface="宋体"/>
              <a:cs typeface="宋体"/>
            </a:endParaRPr>
          </a:p>
          <a:p>
            <a:pPr marL="702310" indent="-676910">
              <a:lnSpc>
                <a:spcPct val="100000"/>
              </a:lnSpc>
              <a:spcBef>
                <a:spcPts val="2160"/>
              </a:spcBef>
              <a:buSzPct val="113793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pc="65">
                <a:solidFill>
                  <a:srgbClr val="11160F"/>
                </a:solidFill>
              </a:rPr>
              <a:t>均势条件下的谈判策略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48837" y="3118770"/>
            <a:ext cx="4911725" cy="374904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just" marL="447675" marR="5080" indent="-434975">
              <a:lnSpc>
                <a:spcPct val="159400"/>
              </a:lnSpc>
              <a:spcBef>
                <a:spcPts val="30"/>
              </a:spcBef>
              <a:buClr>
                <a:srgbClr val="010301"/>
              </a:buClr>
              <a:buChar char="•"/>
              <a:tabLst>
                <a:tab pos="457200" algn="l"/>
              </a:tabLst>
            </a:pPr>
            <a:r>
              <a:rPr dirty="0" sz="2600" spc="60">
                <a:solidFill>
                  <a:srgbClr val="11160F"/>
                </a:solidFill>
                <a:latin typeface="宋体"/>
                <a:cs typeface="宋体"/>
              </a:rPr>
              <a:t>是防御性策略，指在出现对淡 </a:t>
            </a:r>
            <a:r>
              <a:rPr dirty="0" sz="2550" spc="135">
                <a:solidFill>
                  <a:srgbClr val="11160F"/>
                </a:solidFill>
                <a:latin typeface="宋体"/>
                <a:cs typeface="宋体"/>
              </a:rPr>
              <a:t>判或己方不利的局面时，故作 糊涂，并以此为掩护来麻痹对 </a:t>
            </a:r>
            <a:r>
              <a:rPr dirty="0" sz="2550" spc="155">
                <a:solidFill>
                  <a:srgbClr val="010301"/>
                </a:solidFill>
                <a:latin typeface="宋体"/>
                <a:cs typeface="宋体"/>
              </a:rPr>
              <a:t>方</a:t>
            </a:r>
            <a:r>
              <a:rPr dirty="0" sz="2550" spc="204">
                <a:solidFill>
                  <a:srgbClr val="010301"/>
                </a:solidFill>
                <a:latin typeface="宋体"/>
                <a:cs typeface="宋体"/>
              </a:rPr>
              <a:t>的</a:t>
            </a:r>
            <a:r>
              <a:rPr dirty="0" sz="2550" spc="135">
                <a:solidFill>
                  <a:srgbClr val="010301"/>
                </a:solidFill>
                <a:latin typeface="宋体"/>
                <a:cs typeface="宋体"/>
              </a:rPr>
              <a:t>斗志</a:t>
            </a:r>
            <a:r>
              <a:rPr dirty="0" sz="2550" spc="-400">
                <a:solidFill>
                  <a:srgbClr val="010301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A2A11"/>
                </a:solidFill>
                <a:latin typeface="宋体"/>
                <a:cs typeface="宋体"/>
              </a:rPr>
              <a:t>，</a:t>
            </a:r>
            <a:r>
              <a:rPr dirty="0" sz="2550" spc="-195">
                <a:solidFill>
                  <a:srgbClr val="1A2A11"/>
                </a:solidFill>
                <a:latin typeface="宋体"/>
                <a:cs typeface="宋体"/>
              </a:rPr>
              <a:t>以</a:t>
            </a:r>
            <a:r>
              <a:rPr dirty="0" sz="2550" spc="-375">
                <a:solidFill>
                  <a:srgbClr val="1A2A11"/>
                </a:solidFill>
                <a:latin typeface="宋体"/>
                <a:cs typeface="宋体"/>
              </a:rPr>
              <a:t>达到</a:t>
            </a:r>
            <a:r>
              <a:rPr dirty="0" sz="2550" spc="-310">
                <a:solidFill>
                  <a:srgbClr val="1A2A11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A2A11"/>
                </a:solidFill>
                <a:latin typeface="宋体"/>
                <a:cs typeface="宋体"/>
              </a:rPr>
              <a:t>蒙</a:t>
            </a:r>
            <a:r>
              <a:rPr dirty="0" sz="2550" spc="-615">
                <a:solidFill>
                  <a:srgbClr val="1A2A11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A2A11"/>
                </a:solidFill>
                <a:latin typeface="宋体"/>
                <a:cs typeface="宋体"/>
              </a:rPr>
              <a:t>混</a:t>
            </a:r>
            <a:r>
              <a:rPr dirty="0" sz="2550" spc="-735">
                <a:solidFill>
                  <a:srgbClr val="1A2A11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A2A11"/>
                </a:solidFill>
                <a:latin typeface="宋体"/>
                <a:cs typeface="宋体"/>
              </a:rPr>
              <a:t>过关</a:t>
            </a:r>
            <a:r>
              <a:rPr dirty="0" sz="2550" spc="-330">
                <a:solidFill>
                  <a:srgbClr val="1A2A11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A2A11"/>
                </a:solidFill>
                <a:latin typeface="宋体"/>
                <a:cs typeface="宋体"/>
              </a:rPr>
              <a:t>的</a:t>
            </a:r>
            <a:endParaRPr sz="255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2211070">
              <a:lnSpc>
                <a:spcPct val="100000"/>
              </a:lnSpc>
              <a:tabLst>
                <a:tab pos="3212465" algn="l"/>
                <a:tab pos="4576445" algn="l"/>
              </a:tabLst>
            </a:pPr>
            <a:r>
              <a:rPr dirty="0" sz="2550" spc="-1245">
                <a:solidFill>
                  <a:srgbClr val="11160F"/>
                </a:solidFill>
                <a:latin typeface="宋体"/>
                <a:cs typeface="宋体"/>
              </a:rPr>
              <a:t>“巧＂	</a:t>
            </a:r>
            <a:r>
              <a:rPr dirty="0" sz="2550" spc="-1245">
                <a:solidFill>
                  <a:srgbClr val="2D3823"/>
                </a:solidFill>
                <a:latin typeface="宋体"/>
                <a:cs typeface="宋体"/>
              </a:rPr>
              <a:t>、                                               </a:t>
            </a:r>
            <a:r>
              <a:rPr dirty="0" sz="2550" spc="-1245">
                <a:solidFill>
                  <a:srgbClr val="11160F"/>
                </a:solidFill>
                <a:latin typeface="宋体"/>
                <a:cs typeface="宋体"/>
              </a:rPr>
              <a:t>要                                                 </a:t>
            </a:r>
            <a:r>
              <a:rPr dirty="0" sz="2550" spc="-124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1245">
                <a:solidFill>
                  <a:srgbClr val="11160F"/>
                </a:solidFill>
                <a:latin typeface="宋体"/>
                <a:cs typeface="宋体"/>
              </a:rPr>
              <a:t>有度	</a:t>
            </a:r>
            <a:r>
              <a:rPr dirty="0" sz="2550" spc="-1245">
                <a:solidFill>
                  <a:srgbClr val="2D3823"/>
                </a:solidFill>
                <a:latin typeface="宋体"/>
                <a:cs typeface="宋体"/>
              </a:rPr>
              <a:t>、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9633" y="5607498"/>
            <a:ext cx="2195830" cy="1873250"/>
          </a:xfrm>
          <a:prstGeom prst="rect">
            <a:avLst/>
          </a:prstGeom>
        </p:spPr>
        <p:txBody>
          <a:bodyPr wrap="square" lIns="0" tIns="239395" rIns="0" bIns="0" rtlCol="0" vert="horz">
            <a:spAutoFit/>
          </a:bodyPr>
          <a:lstStyle/>
          <a:p>
            <a:pPr marL="435609">
              <a:lnSpc>
                <a:spcPct val="100000"/>
              </a:lnSpc>
              <a:spcBef>
                <a:spcPts val="1885"/>
              </a:spcBef>
            </a:pPr>
            <a:r>
              <a:rPr dirty="0" sz="2600" spc="-175">
                <a:solidFill>
                  <a:srgbClr val="11160F"/>
                </a:solidFill>
                <a:latin typeface="宋体"/>
                <a:cs typeface="宋体"/>
              </a:rPr>
              <a:t>目的策略。</a:t>
            </a:r>
            <a:endParaRPr sz="2600">
              <a:latin typeface="宋体"/>
              <a:cs typeface="宋体"/>
            </a:endParaRPr>
          </a:p>
          <a:p>
            <a:pPr marL="459740" marR="5080" indent="-447040">
              <a:lnSpc>
                <a:spcPts val="4820"/>
              </a:lnSpc>
              <a:spcBef>
                <a:spcPts val="445"/>
              </a:spcBef>
              <a:buClr>
                <a:srgbClr val="010301"/>
              </a:buClr>
              <a:buChar char="•"/>
              <a:tabLst>
                <a:tab pos="459740" algn="l"/>
                <a:tab pos="460375" algn="l"/>
                <a:tab pos="1838960" algn="l"/>
              </a:tabLst>
            </a:pPr>
            <a:r>
              <a:rPr dirty="0" sz="2550" spc="-170">
                <a:solidFill>
                  <a:srgbClr val="11160F"/>
                </a:solidFill>
                <a:latin typeface="宋体"/>
                <a:cs typeface="宋体"/>
              </a:rPr>
              <a:t>要点</a:t>
            </a:r>
            <a:r>
              <a:rPr dirty="0" sz="2550" spc="254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1245">
                <a:solidFill>
                  <a:srgbClr val="11160F"/>
                </a:solidFill>
                <a:latin typeface="宋体"/>
                <a:cs typeface="宋体"/>
              </a:rPr>
              <a:t>：贵	在 </a:t>
            </a:r>
            <a:r>
              <a:rPr dirty="0" sz="2550" spc="160">
                <a:solidFill>
                  <a:srgbClr val="11160F"/>
                </a:solidFill>
                <a:latin typeface="宋体"/>
                <a:cs typeface="宋体"/>
              </a:rPr>
              <a:t>有范围限制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92507" y="9763114"/>
            <a:ext cx="370205" cy="452755"/>
          </a:xfrm>
          <a:custGeom>
            <a:avLst/>
            <a:gdLst/>
            <a:ahLst/>
            <a:cxnLst/>
            <a:rect l="l" t="t" r="r" b="b"/>
            <a:pathLst>
              <a:path w="370204" h="452754">
                <a:moveTo>
                  <a:pt x="0" y="0"/>
                </a:moveTo>
                <a:lnTo>
                  <a:pt x="369664" y="0"/>
                </a:lnTo>
                <a:lnTo>
                  <a:pt x="369664" y="452702"/>
                </a:lnTo>
                <a:lnTo>
                  <a:pt x="0" y="452702"/>
                </a:lnTo>
                <a:lnTo>
                  <a:pt x="0" y="0"/>
                </a:lnTo>
                <a:close/>
              </a:path>
            </a:pathLst>
          </a:custGeom>
          <a:solidFill>
            <a:srgbClr val="01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979803" y="9763540"/>
            <a:ext cx="43116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145">
                <a:solidFill>
                  <a:srgbClr val="D1F2CF"/>
                </a:solidFill>
                <a:latin typeface="Arial"/>
                <a:cs typeface="Arial"/>
              </a:rPr>
              <a:t>39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8082" y="880627"/>
            <a:ext cx="3352471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0001" y="1110357"/>
            <a:ext cx="815810" cy="497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58992" y="880627"/>
            <a:ext cx="3352470" cy="85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7569" y="9380594"/>
            <a:ext cx="11957050" cy="0"/>
          </a:xfrm>
          <a:custGeom>
            <a:avLst/>
            <a:gdLst/>
            <a:ahLst/>
            <a:cxnLst/>
            <a:rect l="l" t="t" r="r" b="b"/>
            <a:pathLst>
              <a:path w="11957050" h="0">
                <a:moveTo>
                  <a:pt x="0" y="0"/>
                </a:moveTo>
                <a:lnTo>
                  <a:pt x="1195672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60625" y="2325306"/>
            <a:ext cx="2167255" cy="516890"/>
          </a:xfrm>
          <a:prstGeom prst="rect">
            <a:avLst/>
          </a:prstGeom>
          <a:solidFill>
            <a:srgbClr val="346D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70"/>
              </a:lnSpc>
            </a:pPr>
            <a:r>
              <a:rPr dirty="0" sz="4050" spc="175">
                <a:solidFill>
                  <a:srgbClr val="F9FBFB"/>
                </a:solidFill>
                <a:latin typeface="宋体"/>
                <a:cs typeface="宋体"/>
              </a:rPr>
              <a:t>合同管理</a:t>
            </a:r>
            <a:endParaRPr sz="40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5544" y="2325306"/>
            <a:ext cx="2141855" cy="516890"/>
          </a:xfrm>
          <a:prstGeom prst="rect">
            <a:avLst/>
          </a:prstGeom>
          <a:solidFill>
            <a:srgbClr val="346DA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70"/>
              </a:lnSpc>
            </a:pPr>
            <a:r>
              <a:rPr dirty="0" sz="4050" spc="215">
                <a:solidFill>
                  <a:srgbClr val="F9FBFB"/>
                </a:solidFill>
                <a:latin typeface="宋体"/>
                <a:cs typeface="宋体"/>
              </a:rPr>
              <a:t>商务管</a:t>
            </a:r>
            <a:endParaRPr sz="405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9045" y="2239919"/>
            <a:ext cx="567690" cy="6457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50" spc="215">
                <a:solidFill>
                  <a:srgbClr val="F9FBFB"/>
                </a:solidFill>
                <a:latin typeface="宋体"/>
                <a:cs typeface="宋体"/>
              </a:rPr>
              <a:t>理</a:t>
            </a:r>
            <a:endParaRPr sz="405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251" y="3414089"/>
            <a:ext cx="3803650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25">
                <a:solidFill>
                  <a:srgbClr val="0A0F1C"/>
                </a:solidFill>
                <a:latin typeface="宋体"/>
                <a:cs typeface="宋体"/>
              </a:rPr>
              <a:t>依据：社会法律和合同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7321" y="4243666"/>
            <a:ext cx="3803650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25">
                <a:solidFill>
                  <a:srgbClr val="0A0F1C"/>
                </a:solidFill>
                <a:latin typeface="宋体"/>
                <a:cs typeface="宋体"/>
              </a:rPr>
              <a:t>原则：无条件执行合同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1670" y="5787954"/>
            <a:ext cx="5417185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80">
                <a:solidFill>
                  <a:srgbClr val="0A0F1C"/>
                </a:solidFill>
                <a:latin typeface="宋体"/>
                <a:cs typeface="宋体"/>
              </a:rPr>
              <a:t>规则：硬性的，更偏重于微观个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2971" y="6515429"/>
            <a:ext cx="2314575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50">
                <a:solidFill>
                  <a:srgbClr val="0A0F1C"/>
                </a:solidFill>
                <a:latin typeface="宋体"/>
                <a:cs typeface="宋体"/>
              </a:rPr>
              <a:t>体的管理层次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9918" y="7319480"/>
            <a:ext cx="4428490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35">
                <a:solidFill>
                  <a:srgbClr val="0A0F1C"/>
                </a:solidFill>
                <a:latin typeface="宋体"/>
                <a:cs typeface="宋体"/>
              </a:rPr>
              <a:t>核心：合同的执行与监督，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7152" y="7799258"/>
            <a:ext cx="4199255" cy="1369695"/>
          </a:xfrm>
          <a:prstGeom prst="rect">
            <a:avLst/>
          </a:prstGeom>
        </p:spPr>
        <p:txBody>
          <a:bodyPr wrap="square" lIns="0" tIns="210820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660"/>
              </a:spcBef>
            </a:pPr>
            <a:r>
              <a:rPr dirty="0" sz="2850" spc="125">
                <a:solidFill>
                  <a:srgbClr val="0A0F1C"/>
                </a:solidFill>
                <a:latin typeface="宋体"/>
                <a:cs typeface="宋体"/>
              </a:rPr>
              <a:t>包括支付管理与变更管理</a:t>
            </a:r>
            <a:endParaRPr sz="28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3200" spc="265">
                <a:solidFill>
                  <a:srgbClr val="0A0F1C"/>
                </a:solidFill>
                <a:latin typeface="宋体"/>
                <a:cs typeface="宋体"/>
              </a:rPr>
              <a:t>等</a:t>
            </a:r>
            <a:endParaRPr sz="32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05282" y="2909962"/>
            <a:ext cx="393700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195">
                <a:solidFill>
                  <a:srgbClr val="0E3807"/>
                </a:solidFill>
                <a:latin typeface="宋体"/>
                <a:cs typeface="宋体"/>
              </a:rPr>
              <a:t>基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3118" y="3477903"/>
            <a:ext cx="2721610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80">
                <a:solidFill>
                  <a:srgbClr val="0A0F1C"/>
                </a:solidFill>
                <a:latin typeface="宋体"/>
                <a:cs typeface="宋体"/>
              </a:rPr>
              <a:t>依据：公司策略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36389" y="3216267"/>
            <a:ext cx="508634" cy="775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900" spc="-1885">
                <a:solidFill>
                  <a:srgbClr val="597CAC"/>
                </a:solidFill>
                <a:latin typeface="Times New Roman"/>
                <a:cs typeface="Times New Roman"/>
              </a:rPr>
              <a:t>1</a:t>
            </a:r>
            <a:r>
              <a:rPr dirty="0" sz="4900" spc="420">
                <a:solidFill>
                  <a:srgbClr val="597CAC"/>
                </a:solidFill>
                <a:latin typeface="Times New Roman"/>
                <a:cs typeface="Times New Roman"/>
              </a:rPr>
              <a:t> </a:t>
            </a:r>
            <a:r>
              <a:rPr dirty="0" sz="4900" spc="-1160">
                <a:solidFill>
                  <a:srgbClr val="0E3807"/>
                </a:solidFill>
                <a:latin typeface="Times New Roman"/>
                <a:cs typeface="Times New Roman"/>
              </a:rPr>
              <a:t>1: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02936" y="3956504"/>
            <a:ext cx="6567170" cy="837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803900" algn="l"/>
              </a:tabLst>
            </a:pPr>
            <a:r>
              <a:rPr dirty="0" sz="2850" spc="180">
                <a:solidFill>
                  <a:srgbClr val="0A0F1C"/>
                </a:solidFill>
                <a:latin typeface="宋体"/>
                <a:cs typeface="宋体"/>
              </a:rPr>
              <a:t>原则：公平公正、成长发展等商</a:t>
            </a:r>
            <a:r>
              <a:rPr dirty="0" sz="2850" spc="180">
                <a:solidFill>
                  <a:srgbClr val="0A0F1C"/>
                </a:solidFill>
                <a:latin typeface="宋体"/>
                <a:cs typeface="宋体"/>
              </a:rPr>
              <a:t>	</a:t>
            </a:r>
            <a:r>
              <a:rPr dirty="0" sz="5300" spc="-1025">
                <a:solidFill>
                  <a:srgbClr val="0E3807"/>
                </a:solidFill>
                <a:latin typeface="宋体"/>
                <a:cs typeface="宋体"/>
              </a:rPr>
              <a:t>巳:</a:t>
            </a:r>
            <a:endParaRPr sz="53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00121" y="4983903"/>
            <a:ext cx="1181100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80">
                <a:solidFill>
                  <a:srgbClr val="0A0F1C"/>
                </a:solidFill>
                <a:latin typeface="宋体"/>
                <a:cs typeface="宋体"/>
              </a:rPr>
              <a:t>业精神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84536" y="5762428"/>
            <a:ext cx="5417185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80">
                <a:solidFill>
                  <a:srgbClr val="0A0F1C"/>
                </a:solidFill>
                <a:latin typeface="宋体"/>
                <a:cs typeface="宋体"/>
              </a:rPr>
              <a:t>规则：柔性的，更具宏观性与整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7956" y="6445234"/>
            <a:ext cx="821055" cy="4851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000" spc="130">
                <a:solidFill>
                  <a:srgbClr val="0A0F1C"/>
                </a:solidFill>
                <a:latin typeface="宋体"/>
                <a:cs typeface="宋体"/>
              </a:rPr>
              <a:t>体性</a:t>
            </a:r>
            <a:endParaRPr sz="300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4444" y="7230141"/>
            <a:ext cx="5314950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25">
                <a:solidFill>
                  <a:srgbClr val="0A0F1C"/>
                </a:solidFill>
                <a:latin typeface="宋体"/>
                <a:cs typeface="宋体"/>
              </a:rPr>
              <a:t>核心：解决问题的策略与技巧，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3118" y="7919328"/>
            <a:ext cx="4221480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150">
                <a:solidFill>
                  <a:srgbClr val="0A0F1C"/>
                </a:solidFill>
                <a:latin typeface="宋体"/>
                <a:cs typeface="宋体"/>
              </a:rPr>
              <a:t>预防冲突和纠纷的发生等</a:t>
            </a:r>
            <a:endParaRPr sz="2850">
              <a:latin typeface="宋体"/>
              <a:cs typeface="宋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03587" y="9700635"/>
            <a:ext cx="366395" cy="363855"/>
          </a:xfrm>
          <a:custGeom>
            <a:avLst/>
            <a:gdLst/>
            <a:ahLst/>
            <a:cxnLst/>
            <a:rect l="l" t="t" r="r" b="b"/>
            <a:pathLst>
              <a:path w="366395" h="363854">
                <a:moveTo>
                  <a:pt x="0" y="0"/>
                </a:moveTo>
                <a:lnTo>
                  <a:pt x="366128" y="0"/>
                </a:lnTo>
                <a:lnTo>
                  <a:pt x="366128" y="363737"/>
                </a:lnTo>
                <a:lnTo>
                  <a:pt x="0" y="363737"/>
                </a:lnTo>
                <a:lnTo>
                  <a:pt x="0" y="0"/>
                </a:lnTo>
                <a:close/>
              </a:path>
            </a:pathLst>
          </a:custGeom>
          <a:solidFill>
            <a:srgbClr val="01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083223" y="9678299"/>
            <a:ext cx="207645" cy="38925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40000"/>
              </a:lnSpc>
            </a:pPr>
            <a:r>
              <a:rPr dirty="0" sz="2850">
                <a:solidFill>
                  <a:srgbClr val="DDF6DB"/>
                </a:solidFill>
                <a:latin typeface="宋体"/>
                <a:cs typeface="宋体"/>
              </a:rPr>
              <a:t>4</a:t>
            </a:r>
            <a:endParaRPr sz="28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67559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66403" y="7478952"/>
            <a:ext cx="637351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54"/>
            <a:ext cx="13716000" cy="676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76486" y="4722203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 h="0">
                <a:moveTo>
                  <a:pt x="0" y="0"/>
                </a:moveTo>
                <a:lnTo>
                  <a:pt x="73951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34191" y="616439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4191" y="6330305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1761" y="8193661"/>
            <a:ext cx="4754880" cy="0"/>
          </a:xfrm>
          <a:custGeom>
            <a:avLst/>
            <a:gdLst/>
            <a:ahLst/>
            <a:cxnLst/>
            <a:rect l="l" t="t" r="r" b="b"/>
            <a:pathLst>
              <a:path w="4754880" h="0">
                <a:moveTo>
                  <a:pt x="0" y="0"/>
                </a:moveTo>
                <a:lnTo>
                  <a:pt x="4754645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6127750">
              <a:lnSpc>
                <a:spcPct val="100000"/>
              </a:lnSpc>
              <a:spcBef>
                <a:spcPts val="135"/>
              </a:spcBef>
            </a:pPr>
            <a:r>
              <a:rPr dirty="0" spc="95"/>
              <a:t>(2d/3)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38125" rIns="0" bIns="0" rtlCol="0" vert="horz">
            <a:spAutoFit/>
          </a:bodyPr>
          <a:lstStyle/>
          <a:p>
            <a:pPr marL="692150" indent="-679450">
              <a:lnSpc>
                <a:spcPct val="100000"/>
              </a:lnSpc>
              <a:spcBef>
                <a:spcPts val="1875"/>
              </a:spcBef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pc="95">
                <a:solidFill>
                  <a:srgbClr val="11160F"/>
                </a:solidFill>
              </a:rPr>
              <a:t>优势条件下的谈判策略</a:t>
            </a:r>
          </a:p>
          <a:p>
            <a:pPr marL="693420" indent="-659765">
              <a:lnSpc>
                <a:spcPct val="100000"/>
              </a:lnSpc>
              <a:spcBef>
                <a:spcPts val="2210"/>
              </a:spcBef>
              <a:buSzPct val="113793"/>
              <a:buFont typeface="Times New Roman"/>
              <a:buAutoNum type="arabicPeriod"/>
              <a:tabLst>
                <a:tab pos="693420" algn="l"/>
                <a:tab pos="694055" algn="l"/>
              </a:tabLst>
            </a:pPr>
            <a:r>
              <a:rPr dirty="0" spc="95">
                <a:solidFill>
                  <a:srgbClr val="010301"/>
                </a:solidFill>
              </a:rPr>
              <a:t>劣势条件下的谈判策略</a:t>
            </a:r>
          </a:p>
          <a:p>
            <a:pPr lvl="1" marL="1122045" indent="-415925">
              <a:lnSpc>
                <a:spcPct val="100000"/>
              </a:lnSpc>
              <a:spcBef>
                <a:spcPts val="2415"/>
              </a:spcBef>
              <a:buFont typeface="Arial"/>
              <a:buAutoNum type="alphaLcPeriod"/>
              <a:tabLst>
                <a:tab pos="1122680" algn="l"/>
              </a:tabLst>
            </a:pPr>
            <a:r>
              <a:rPr dirty="0" sz="2550" spc="210">
                <a:solidFill>
                  <a:srgbClr val="11160F"/>
                </a:solidFill>
                <a:latin typeface="宋体"/>
                <a:cs typeface="宋体"/>
              </a:rPr>
              <a:t>吹毛求疵</a:t>
            </a:r>
            <a:endParaRPr sz="2550">
              <a:latin typeface="宋体"/>
              <a:cs typeface="宋体"/>
            </a:endParaRPr>
          </a:p>
          <a:p>
            <a:pPr lvl="1" marL="1114425" indent="-407670">
              <a:lnSpc>
                <a:spcPct val="100000"/>
              </a:lnSpc>
              <a:spcBef>
                <a:spcPts val="2170"/>
              </a:spcBef>
              <a:buSzPct val="111764"/>
              <a:buFont typeface="Arial"/>
              <a:buAutoNum type="alphaLcPeriod"/>
              <a:tabLst>
                <a:tab pos="1115060" algn="l"/>
              </a:tabLst>
            </a:pPr>
            <a:r>
              <a:rPr dirty="0" sz="2550" spc="185">
                <a:solidFill>
                  <a:srgbClr val="11160F"/>
                </a:solidFill>
                <a:latin typeface="宋体"/>
                <a:cs typeface="宋体"/>
              </a:rPr>
              <a:t>以柔克刚</a:t>
            </a:r>
            <a:endParaRPr sz="2550">
              <a:latin typeface="宋体"/>
              <a:cs typeface="宋体"/>
            </a:endParaRPr>
          </a:p>
          <a:p>
            <a:pPr marL="704850">
              <a:lnSpc>
                <a:spcPct val="100000"/>
              </a:lnSpc>
              <a:spcBef>
                <a:spcPts val="2405"/>
              </a:spcBef>
              <a:tabLst>
                <a:tab pos="1127125" algn="l"/>
              </a:tabLst>
            </a:pPr>
            <a:r>
              <a:rPr dirty="0" sz="2000" spc="80">
                <a:solidFill>
                  <a:srgbClr val="11160F"/>
                </a:solidFill>
                <a:latin typeface="Arial"/>
                <a:cs typeface="Arial"/>
              </a:rPr>
              <a:t>C.	</a:t>
            </a:r>
            <a:r>
              <a:rPr dirty="0" sz="2550" spc="160">
                <a:solidFill>
                  <a:srgbClr val="11160F"/>
                </a:solidFill>
              </a:rPr>
              <a:t>难傅糊涂</a:t>
            </a:r>
            <a:endParaRPr sz="2550">
              <a:latin typeface="Arial"/>
              <a:cs typeface="Arial"/>
            </a:endParaRPr>
          </a:p>
          <a:p>
            <a:pPr marL="1124585" indent="-419734">
              <a:lnSpc>
                <a:spcPct val="100000"/>
              </a:lnSpc>
              <a:spcBef>
                <a:spcPts val="2020"/>
              </a:spcBef>
              <a:buSzPct val="119230"/>
              <a:buFont typeface="Times New Roman"/>
              <a:buAutoNum type="alphaLcPeriod" startAt="4"/>
              <a:tabLst>
                <a:tab pos="1125220" algn="l"/>
              </a:tabLst>
            </a:pPr>
            <a:r>
              <a:rPr dirty="0" sz="2600" spc="140">
                <a:solidFill>
                  <a:srgbClr val="010301"/>
                </a:solidFill>
              </a:rPr>
              <a:t>疲惫策略</a:t>
            </a:r>
            <a:endParaRPr sz="2600"/>
          </a:p>
          <a:p>
            <a:pPr marL="1139825" indent="-434340">
              <a:lnSpc>
                <a:spcPct val="100000"/>
              </a:lnSpc>
              <a:spcBef>
                <a:spcPts val="2105"/>
              </a:spcBef>
              <a:buSzPct val="105882"/>
              <a:buFont typeface="Arial"/>
              <a:buAutoNum type="alphaLcPeriod" startAt="4"/>
              <a:tabLst>
                <a:tab pos="1140460" algn="l"/>
              </a:tabLst>
            </a:pPr>
            <a:r>
              <a:rPr dirty="0" sz="2550" spc="160">
                <a:solidFill>
                  <a:srgbClr val="11160F"/>
                </a:solidFill>
              </a:rPr>
              <a:t>权力有限</a:t>
            </a:r>
            <a:endParaRPr sz="2550"/>
          </a:p>
          <a:p>
            <a:pPr marL="1137285" indent="-422909">
              <a:lnSpc>
                <a:spcPct val="100000"/>
              </a:lnSpc>
              <a:spcBef>
                <a:spcPts val="2235"/>
              </a:spcBef>
              <a:buSzPct val="111764"/>
              <a:buFont typeface="Arial"/>
              <a:buAutoNum type="alphaLcPeriod" startAt="4"/>
              <a:tabLst>
                <a:tab pos="1137285" algn="l"/>
                <a:tab pos="1137920" algn="l"/>
              </a:tabLst>
            </a:pPr>
            <a:r>
              <a:rPr dirty="0" sz="2550" spc="160">
                <a:solidFill>
                  <a:srgbClr val="11160F"/>
                </a:solidFill>
              </a:rPr>
              <a:t>反客为主</a:t>
            </a:r>
            <a:endParaRPr sz="2550"/>
          </a:p>
          <a:p>
            <a:pPr marL="25400">
              <a:lnSpc>
                <a:spcPct val="100000"/>
              </a:lnSpc>
              <a:spcBef>
                <a:spcPts val="2160"/>
              </a:spcBef>
              <a:tabLst>
                <a:tab pos="701675" algn="l"/>
              </a:tabLst>
            </a:pPr>
            <a:r>
              <a:rPr dirty="0" sz="3300" spc="90">
                <a:solidFill>
                  <a:srgbClr val="11160F"/>
                </a:solidFill>
                <a:latin typeface="Times New Roman"/>
                <a:cs typeface="Times New Roman"/>
              </a:rPr>
              <a:t>3.	</a:t>
            </a:r>
            <a:r>
              <a:rPr dirty="0" spc="65">
                <a:solidFill>
                  <a:srgbClr val="11160F"/>
                </a:solidFill>
              </a:rPr>
              <a:t>均势条件下的谈判策略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9633" y="2541120"/>
            <a:ext cx="5325745" cy="556577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436880" marR="5080" indent="-424180">
              <a:lnSpc>
                <a:spcPct val="156000"/>
              </a:lnSpc>
              <a:spcBef>
                <a:spcPts val="45"/>
              </a:spcBef>
              <a:buClr>
                <a:srgbClr val="010301"/>
              </a:buClr>
              <a:buChar char="•"/>
              <a:tabLst>
                <a:tab pos="455930" algn="l"/>
                <a:tab pos="456565" algn="l"/>
              </a:tabLst>
            </a:pPr>
            <a:r>
              <a:rPr dirty="0" sz="2550" spc="60">
                <a:solidFill>
                  <a:srgbClr val="11160F"/>
                </a:solidFill>
                <a:latin typeface="宋体"/>
                <a:cs typeface="宋体"/>
              </a:rPr>
              <a:t>是</a:t>
            </a:r>
            <a:r>
              <a:rPr dirty="0" sz="2550" spc="195">
                <a:solidFill>
                  <a:srgbClr val="11160F"/>
                </a:solidFill>
                <a:latin typeface="宋体"/>
                <a:cs typeface="宋体"/>
              </a:rPr>
              <a:t>指</a:t>
            </a:r>
            <a:r>
              <a:rPr dirty="0" sz="2550" spc="245">
                <a:solidFill>
                  <a:srgbClr val="11160F"/>
                </a:solidFill>
                <a:latin typeface="宋体"/>
                <a:cs typeface="宋体"/>
              </a:rPr>
              <a:t>通</a:t>
            </a:r>
            <a:r>
              <a:rPr dirty="0" sz="2550" spc="60">
                <a:solidFill>
                  <a:srgbClr val="11160F"/>
                </a:solidFill>
                <a:latin typeface="宋体"/>
                <a:cs typeface="宋体"/>
              </a:rPr>
              <a:t>过</a:t>
            </a:r>
            <a:r>
              <a:rPr dirty="0" sz="2550" spc="145">
                <a:solidFill>
                  <a:srgbClr val="11160F"/>
                </a:solidFill>
                <a:latin typeface="宋体"/>
                <a:cs typeface="宋体"/>
              </a:rPr>
              <a:t>马</a:t>
            </a:r>
            <a:r>
              <a:rPr dirty="0" sz="2550" spc="265">
                <a:solidFill>
                  <a:srgbClr val="11160F"/>
                </a:solidFill>
                <a:latin typeface="宋体"/>
                <a:cs typeface="宋体"/>
              </a:rPr>
              <a:t>拉</a:t>
            </a:r>
            <a:r>
              <a:rPr dirty="0" sz="2550" spc="114">
                <a:solidFill>
                  <a:srgbClr val="11160F"/>
                </a:solidFill>
                <a:latin typeface="宋体"/>
                <a:cs typeface="宋体"/>
              </a:rPr>
              <a:t>松</a:t>
            </a:r>
            <a:r>
              <a:rPr dirty="0" sz="2550" spc="60">
                <a:solidFill>
                  <a:srgbClr val="11160F"/>
                </a:solidFill>
                <a:latin typeface="宋体"/>
                <a:cs typeface="宋体"/>
              </a:rPr>
              <a:t>式</a:t>
            </a:r>
            <a:r>
              <a:rPr dirty="0" sz="2550" spc="215">
                <a:solidFill>
                  <a:srgbClr val="11160F"/>
                </a:solidFill>
                <a:latin typeface="宋体"/>
                <a:cs typeface="宋体"/>
              </a:rPr>
              <a:t>的</a:t>
            </a:r>
            <a:r>
              <a:rPr dirty="0" sz="2550" spc="245">
                <a:solidFill>
                  <a:srgbClr val="1C360F"/>
                </a:solidFill>
                <a:latin typeface="宋体"/>
                <a:cs typeface="宋体"/>
              </a:rPr>
              <a:t>谈</a:t>
            </a:r>
            <a:r>
              <a:rPr dirty="0" sz="2550" spc="60">
                <a:solidFill>
                  <a:srgbClr val="11160F"/>
                </a:solidFill>
                <a:latin typeface="宋体"/>
                <a:cs typeface="宋体"/>
              </a:rPr>
              <a:t>判</a:t>
            </a:r>
            <a:r>
              <a:rPr dirty="0" sz="2550" spc="-40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750">
                <a:solidFill>
                  <a:srgbClr val="1C360F"/>
                </a:solidFill>
                <a:latin typeface="宋体"/>
                <a:cs typeface="宋体"/>
              </a:rPr>
              <a:t>，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逐 渐消</a:t>
            </a:r>
            <a:r>
              <a:rPr dirty="0" sz="2550" spc="-15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磨对</a:t>
            </a:r>
            <a:r>
              <a:rPr dirty="0" sz="2550" spc="-19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手的</a:t>
            </a:r>
            <a:r>
              <a:rPr dirty="0" sz="2550" spc="-33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锐</a:t>
            </a:r>
            <a:r>
              <a:rPr dirty="0" sz="2550" spc="-75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气</a:t>
            </a:r>
            <a:r>
              <a:rPr dirty="0" sz="2550" spc="15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650">
                <a:solidFill>
                  <a:srgbClr val="1C360F"/>
                </a:solidFill>
                <a:latin typeface="宋体"/>
                <a:cs typeface="宋体"/>
              </a:rPr>
              <a:t>，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使其</a:t>
            </a:r>
            <a:r>
              <a:rPr dirty="0" sz="2550" spc="-32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疲</a:t>
            </a:r>
            <a:r>
              <a:rPr dirty="0" sz="2550" spc="-70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惫</a:t>
            </a:r>
            <a:r>
              <a:rPr dirty="0" sz="2550" spc="10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，  </a:t>
            </a:r>
            <a:r>
              <a:rPr dirty="0" sz="2550" spc="135">
                <a:solidFill>
                  <a:srgbClr val="11160F"/>
                </a:solidFill>
                <a:latin typeface="宋体"/>
                <a:cs typeface="宋体"/>
              </a:rPr>
              <a:t>以扭转己方在谈判中的不利地</a:t>
            </a:r>
            <a:endParaRPr sz="2550">
              <a:latin typeface="宋体"/>
              <a:cs typeface="宋体"/>
            </a:endParaRPr>
          </a:p>
          <a:p>
            <a:pPr marL="448309">
              <a:lnSpc>
                <a:spcPct val="100000"/>
              </a:lnSpc>
              <a:spcBef>
                <a:spcPts val="1864"/>
              </a:spcBef>
            </a:pPr>
            <a:r>
              <a:rPr dirty="0" sz="2550" spc="245">
                <a:solidFill>
                  <a:srgbClr val="11160F"/>
                </a:solidFill>
                <a:latin typeface="宋体"/>
                <a:cs typeface="宋体"/>
              </a:rPr>
              <a:t>位</a:t>
            </a:r>
            <a:r>
              <a:rPr dirty="0" sz="2550" spc="135">
                <a:solidFill>
                  <a:srgbClr val="11160F"/>
                </a:solidFill>
                <a:latin typeface="宋体"/>
                <a:cs typeface="宋体"/>
              </a:rPr>
              <a:t>和</a:t>
            </a:r>
            <a:r>
              <a:rPr dirty="0" sz="2550" spc="180">
                <a:solidFill>
                  <a:srgbClr val="11160F"/>
                </a:solidFill>
                <a:latin typeface="宋体"/>
                <a:cs typeface="宋体"/>
              </a:rPr>
              <a:t>被</a:t>
            </a:r>
            <a:r>
              <a:rPr dirty="0" sz="2550" spc="135">
                <a:solidFill>
                  <a:srgbClr val="11160F"/>
                </a:solidFill>
                <a:latin typeface="宋体"/>
                <a:cs typeface="宋体"/>
              </a:rPr>
              <a:t>动</a:t>
            </a:r>
            <a:r>
              <a:rPr dirty="0" sz="2550" spc="55">
                <a:solidFill>
                  <a:srgbClr val="11160F"/>
                </a:solidFill>
                <a:latin typeface="宋体"/>
                <a:cs typeface="宋体"/>
              </a:rPr>
              <a:t>的</a:t>
            </a:r>
            <a:r>
              <a:rPr dirty="0" sz="2550" spc="275">
                <a:solidFill>
                  <a:srgbClr val="11160F"/>
                </a:solidFill>
                <a:latin typeface="宋体"/>
                <a:cs typeface="宋体"/>
              </a:rPr>
              <a:t>局</a:t>
            </a:r>
            <a:r>
              <a:rPr dirty="0" sz="2550" spc="135">
                <a:solidFill>
                  <a:srgbClr val="11160F"/>
                </a:solidFill>
                <a:latin typeface="宋体"/>
                <a:cs typeface="宋体"/>
              </a:rPr>
              <a:t>面</a:t>
            </a:r>
            <a:r>
              <a:rPr dirty="0" sz="2550" spc="-45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C360F"/>
                </a:solidFill>
                <a:latin typeface="宋体"/>
                <a:cs typeface="宋体"/>
              </a:rPr>
              <a:t>，</a:t>
            </a:r>
            <a:endParaRPr sz="2550">
              <a:latin typeface="宋体"/>
              <a:cs typeface="宋体"/>
            </a:endParaRPr>
          </a:p>
          <a:p>
            <a:pPr algn="just" marL="445770" marR="432434" indent="-433070">
              <a:lnSpc>
                <a:spcPct val="158900"/>
              </a:lnSpc>
              <a:spcBef>
                <a:spcPts val="60"/>
              </a:spcBef>
              <a:buClr>
                <a:srgbClr val="010301"/>
              </a:buClr>
              <a:buChar char="•"/>
              <a:tabLst>
                <a:tab pos="440055" algn="l"/>
              </a:tabLst>
            </a:pP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到了</a:t>
            </a:r>
            <a:r>
              <a:rPr dirty="0" sz="2550" spc="-15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对</a:t>
            </a:r>
            <a:r>
              <a:rPr dirty="0" sz="2550" spc="-66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手</a:t>
            </a:r>
            <a:r>
              <a:rPr dirty="0" sz="2550" spc="-750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精疲</a:t>
            </a:r>
            <a:r>
              <a:rPr dirty="0" sz="2550" spc="-26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力</a:t>
            </a:r>
            <a:r>
              <a:rPr dirty="0" sz="2550" spc="-72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45">
                <a:solidFill>
                  <a:srgbClr val="11160F"/>
                </a:solidFill>
                <a:latin typeface="宋体"/>
                <a:cs typeface="宋体"/>
              </a:rPr>
              <a:t>竭</a:t>
            </a:r>
            <a:r>
              <a:rPr dirty="0" sz="2550" spc="-375">
                <a:solidFill>
                  <a:srgbClr val="1C360F"/>
                </a:solidFill>
                <a:latin typeface="宋体"/>
                <a:cs typeface="宋体"/>
              </a:rPr>
              <a:t>、</a:t>
            </a:r>
            <a:r>
              <a:rPr dirty="0" sz="2550" spc="-670">
                <a:solidFill>
                  <a:srgbClr val="1C3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头昏</a:t>
            </a:r>
            <a:r>
              <a:rPr dirty="0" sz="2550" spc="-27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脑</a:t>
            </a:r>
            <a:r>
              <a:rPr dirty="0" sz="2550" spc="-665">
                <a:solidFill>
                  <a:srgbClr val="11160F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1160F"/>
                </a:solidFill>
                <a:latin typeface="宋体"/>
                <a:cs typeface="宋体"/>
              </a:rPr>
              <a:t>涨 </a:t>
            </a:r>
            <a:r>
              <a:rPr dirty="0" sz="2550" spc="130">
                <a:solidFill>
                  <a:srgbClr val="11160F"/>
                </a:solidFill>
                <a:latin typeface="宋体"/>
                <a:cs typeface="宋体"/>
              </a:rPr>
              <a:t>之时，本方则可反守为攻，抱 着以理服人的态度，摆出本方 的观点，促使对方接受己方条 </a:t>
            </a:r>
            <a:r>
              <a:rPr dirty="0" sz="2600" spc="-125">
                <a:solidFill>
                  <a:srgbClr val="11160F"/>
                </a:solidFill>
                <a:latin typeface="宋体"/>
                <a:cs typeface="宋体"/>
              </a:rPr>
              <a:t>件的—种策略。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C360F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C360F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C360F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C360F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C360F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C360F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80626"/>
            <a:ext cx="586363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24508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191" y="6981204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24508" y="8193661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 h="0">
                <a:moveTo>
                  <a:pt x="0" y="0"/>
                </a:moveTo>
                <a:lnTo>
                  <a:pt x="476739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42627" y="702013"/>
            <a:ext cx="2357120" cy="10674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800" spc="95"/>
              <a:t>(2e/3</a:t>
            </a:r>
            <a:r>
              <a:rPr dirty="0" sz="6800" spc="75"/>
              <a:t>)</a:t>
            </a:r>
            <a:endParaRPr sz="6800"/>
          </a:p>
        </p:txBody>
      </p:sp>
      <p:sp>
        <p:nvSpPr>
          <p:cNvPr id="10" name="object 10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38125" rIns="0" bIns="0" rtlCol="0" vert="horz">
            <a:spAutoFit/>
          </a:bodyPr>
          <a:lstStyle/>
          <a:p>
            <a:pPr marL="692150" indent="-679450">
              <a:lnSpc>
                <a:spcPct val="100000"/>
              </a:lnSpc>
              <a:spcBef>
                <a:spcPts val="1875"/>
              </a:spcBef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pc="95"/>
              <a:t>优势条件下的谈判策略</a:t>
            </a:r>
          </a:p>
          <a:p>
            <a:pPr marL="693420" indent="-659765">
              <a:lnSpc>
                <a:spcPct val="100000"/>
              </a:lnSpc>
              <a:spcBef>
                <a:spcPts val="2210"/>
              </a:spcBef>
              <a:buSzPct val="113793"/>
              <a:buFont typeface="Times New Roman"/>
              <a:buAutoNum type="arabicPeriod"/>
              <a:tabLst>
                <a:tab pos="693420" algn="l"/>
                <a:tab pos="694055" algn="l"/>
              </a:tabLst>
            </a:pPr>
            <a:r>
              <a:rPr dirty="0" spc="95">
                <a:solidFill>
                  <a:srgbClr val="030501"/>
                </a:solidFill>
              </a:rPr>
              <a:t>劣势条件下的谈判策略</a:t>
            </a:r>
          </a:p>
          <a:p>
            <a:pPr lvl="1" marL="1122045" indent="-415925">
              <a:lnSpc>
                <a:spcPct val="100000"/>
              </a:lnSpc>
              <a:spcBef>
                <a:spcPts val="2415"/>
              </a:spcBef>
              <a:buFont typeface="Arial"/>
              <a:buAutoNum type="alphaLcPeriod"/>
              <a:tabLst>
                <a:tab pos="1122680" algn="l"/>
              </a:tabLst>
            </a:pPr>
            <a:r>
              <a:rPr dirty="0" sz="2550" spc="210">
                <a:solidFill>
                  <a:srgbClr val="13180F"/>
                </a:solidFill>
                <a:latin typeface="宋体"/>
                <a:cs typeface="宋体"/>
              </a:rPr>
              <a:t>吹毛求疵</a:t>
            </a:r>
            <a:endParaRPr sz="2550">
              <a:latin typeface="宋体"/>
              <a:cs typeface="宋体"/>
            </a:endParaRPr>
          </a:p>
          <a:p>
            <a:pPr lvl="1" marL="1114425" indent="-407670">
              <a:lnSpc>
                <a:spcPct val="100000"/>
              </a:lnSpc>
              <a:spcBef>
                <a:spcPts val="2170"/>
              </a:spcBef>
              <a:buSzPct val="111764"/>
              <a:buFont typeface="Arial"/>
              <a:buAutoNum type="alphaLcPeriod"/>
              <a:tabLst>
                <a:tab pos="1115060" algn="l"/>
              </a:tabLst>
            </a:pPr>
            <a:r>
              <a:rPr dirty="0" sz="2550" spc="185">
                <a:solidFill>
                  <a:srgbClr val="13180F"/>
                </a:solidFill>
                <a:latin typeface="宋体"/>
                <a:cs typeface="宋体"/>
              </a:rPr>
              <a:t>以柔克刚</a:t>
            </a:r>
            <a:endParaRPr sz="2550">
              <a:latin typeface="宋体"/>
              <a:cs typeface="宋体"/>
            </a:endParaRPr>
          </a:p>
          <a:p>
            <a:pPr marL="704850">
              <a:lnSpc>
                <a:spcPct val="100000"/>
              </a:lnSpc>
              <a:spcBef>
                <a:spcPts val="2405"/>
              </a:spcBef>
              <a:tabLst>
                <a:tab pos="1127125" algn="l"/>
              </a:tabLst>
            </a:pPr>
            <a:r>
              <a:rPr dirty="0" sz="2000" spc="80">
                <a:latin typeface="Arial"/>
                <a:cs typeface="Arial"/>
              </a:rPr>
              <a:t>C.	</a:t>
            </a:r>
            <a:r>
              <a:rPr dirty="0" sz="2550" spc="160"/>
              <a:t>难傅糊涂</a:t>
            </a:r>
            <a:endParaRPr sz="2550">
              <a:latin typeface="Arial"/>
              <a:cs typeface="Arial"/>
            </a:endParaRPr>
          </a:p>
          <a:p>
            <a:pPr marL="1124585" indent="-418465">
              <a:lnSpc>
                <a:spcPct val="100000"/>
              </a:lnSpc>
              <a:spcBef>
                <a:spcPts val="2170"/>
              </a:spcBef>
              <a:buSzPct val="111764"/>
              <a:buFont typeface="Arial"/>
              <a:buAutoNum type="alphaLcPeriod" startAt="4"/>
              <a:tabLst>
                <a:tab pos="1125220" algn="l"/>
              </a:tabLst>
            </a:pPr>
            <a:r>
              <a:rPr dirty="0" sz="2550" spc="185"/>
              <a:t>疲惹策略</a:t>
            </a:r>
            <a:endParaRPr sz="2550"/>
          </a:p>
          <a:p>
            <a:pPr marL="1127125" indent="-424180">
              <a:lnSpc>
                <a:spcPct val="100000"/>
              </a:lnSpc>
              <a:spcBef>
                <a:spcPts val="1805"/>
              </a:spcBef>
              <a:buSzPct val="123529"/>
              <a:buFont typeface="Times New Roman"/>
              <a:buAutoNum type="alphaLcPeriod" startAt="4"/>
              <a:tabLst>
                <a:tab pos="1127760" algn="l"/>
              </a:tabLst>
            </a:pPr>
            <a:r>
              <a:rPr dirty="0" sz="2550" spc="185">
                <a:solidFill>
                  <a:srgbClr val="030501"/>
                </a:solidFill>
              </a:rPr>
              <a:t>权力有限</a:t>
            </a:r>
            <a:endParaRPr sz="2550"/>
          </a:p>
          <a:p>
            <a:pPr marL="1137285" indent="-422909">
              <a:lnSpc>
                <a:spcPct val="100000"/>
              </a:lnSpc>
              <a:spcBef>
                <a:spcPts val="2145"/>
              </a:spcBef>
              <a:buClr>
                <a:srgbClr val="030501"/>
              </a:buClr>
              <a:buSzPct val="111764"/>
              <a:buFont typeface="Arial"/>
              <a:buAutoNum type="alphaLcPeriod" startAt="4"/>
              <a:tabLst>
                <a:tab pos="1137285" algn="l"/>
                <a:tab pos="1137920" algn="l"/>
              </a:tabLst>
            </a:pPr>
            <a:r>
              <a:rPr dirty="0" sz="2550" spc="160"/>
              <a:t>反客为主</a:t>
            </a:r>
            <a:endParaRPr sz="2550"/>
          </a:p>
          <a:p>
            <a:pPr marL="25400">
              <a:lnSpc>
                <a:spcPct val="100000"/>
              </a:lnSpc>
              <a:spcBef>
                <a:spcPts val="2160"/>
              </a:spcBef>
              <a:tabLst>
                <a:tab pos="701675" algn="l"/>
              </a:tabLst>
            </a:pPr>
            <a:r>
              <a:rPr dirty="0" sz="3300" spc="90">
                <a:latin typeface="Times New Roman"/>
                <a:cs typeface="Times New Roman"/>
              </a:rPr>
              <a:t>3.	</a:t>
            </a:r>
            <a:r>
              <a:rPr dirty="0" spc="65"/>
              <a:t>均势条件下的谈判策略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9633" y="3128204"/>
            <a:ext cx="5149850" cy="435229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447040" marR="5080" indent="-434340">
              <a:lnSpc>
                <a:spcPct val="159300"/>
              </a:lnSpc>
              <a:spcBef>
                <a:spcPts val="45"/>
              </a:spcBef>
              <a:buClr>
                <a:srgbClr val="030501"/>
              </a:buClr>
              <a:buChar char="•"/>
              <a:tabLst>
                <a:tab pos="455930" algn="l"/>
                <a:tab pos="456565" algn="l"/>
              </a:tabLst>
            </a:pPr>
            <a:r>
              <a:rPr dirty="0" sz="2550" spc="135">
                <a:solidFill>
                  <a:srgbClr val="13180F"/>
                </a:solidFill>
                <a:latin typeface="宋体"/>
                <a:cs typeface="宋体"/>
              </a:rPr>
              <a:t>是指在商务谈判中，实力较弱 的—方的谈判者被要求向对方 </a:t>
            </a:r>
            <a:r>
              <a:rPr dirty="0" sz="2550" spc="60">
                <a:solidFill>
                  <a:srgbClr val="13180F"/>
                </a:solidFill>
                <a:latin typeface="宋体"/>
                <a:cs typeface="宋体"/>
              </a:rPr>
              <a:t>做出某些条件过高的让步时， </a:t>
            </a:r>
            <a:r>
              <a:rPr dirty="0" sz="2550" spc="60">
                <a:solidFill>
                  <a:srgbClr val="030501"/>
                </a:solidFill>
                <a:latin typeface="宋体"/>
                <a:cs typeface="宋体"/>
              </a:rPr>
              <a:t> 宣称在这个间题上授权有限， </a:t>
            </a:r>
            <a:r>
              <a:rPr dirty="0" sz="2550" spc="60">
                <a:solidFill>
                  <a:srgbClr val="13180F"/>
                </a:solidFill>
                <a:latin typeface="宋体"/>
                <a:cs typeface="宋体"/>
              </a:rPr>
              <a:t> 无权向对方做出这样的让步，  </a:t>
            </a:r>
            <a:r>
              <a:rPr dirty="0" sz="2550" spc="135">
                <a:solidFill>
                  <a:srgbClr val="13180F"/>
                </a:solidFill>
                <a:latin typeface="宋体"/>
                <a:cs typeface="宋体"/>
              </a:rPr>
              <a:t>或无法更改既定的事实，以使 </a:t>
            </a:r>
            <a:r>
              <a:rPr dirty="0" sz="2550" spc="85">
                <a:solidFill>
                  <a:srgbClr val="13180F"/>
                </a:solidFill>
                <a:latin typeface="宋体"/>
                <a:cs typeface="宋体"/>
              </a:rPr>
              <a:t>对方放弃所坚持的条件的策略。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2372" y="880627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2925" y="906152"/>
            <a:ext cx="2090513" cy="82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01980" y="2093085"/>
            <a:ext cx="714019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4191" y="745342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4191" y="7619339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98674" y="2373926"/>
            <a:ext cx="4512945" cy="469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35"/>
              </a:lnSpc>
              <a:tabLst>
                <a:tab pos="692150" algn="l"/>
              </a:tabLst>
            </a:pPr>
            <a:r>
              <a:rPr dirty="0" sz="3100" spc="114">
                <a:solidFill>
                  <a:srgbClr val="131811"/>
                </a:solidFill>
              </a:rPr>
              <a:t>1.	</a:t>
            </a:r>
            <a:r>
              <a:rPr dirty="0" sz="2900" spc="95">
                <a:solidFill>
                  <a:srgbClr val="131811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778" y="3152453"/>
            <a:ext cx="4500880" cy="5483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0085" indent="-659765">
              <a:lnSpc>
                <a:spcPts val="3675"/>
              </a:lnSpc>
              <a:buSzPct val="113793"/>
              <a:buFont typeface="Times New Roman"/>
              <a:buAutoNum type="arabicPeriod" startAt="2"/>
              <a:tabLst>
                <a:tab pos="680085" algn="l"/>
                <a:tab pos="680720" algn="l"/>
              </a:tabLst>
            </a:pPr>
            <a:r>
              <a:rPr dirty="0" sz="2900" spc="95">
                <a:solidFill>
                  <a:srgbClr val="010301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lvl="1" marL="1108710" indent="-415290">
              <a:lnSpc>
                <a:spcPct val="100000"/>
              </a:lnSpc>
              <a:spcBef>
                <a:spcPts val="2415"/>
              </a:spcBef>
              <a:buFont typeface="Arial"/>
              <a:buAutoNum type="alphaLcPeriod"/>
              <a:tabLst>
                <a:tab pos="1109345" algn="l"/>
              </a:tabLst>
            </a:pPr>
            <a:r>
              <a:rPr dirty="0" sz="2550" spc="210">
                <a:solidFill>
                  <a:srgbClr val="131811"/>
                </a:solidFill>
                <a:latin typeface="宋体"/>
                <a:cs typeface="宋体"/>
              </a:rPr>
              <a:t>吹毛求疵</a:t>
            </a:r>
            <a:endParaRPr sz="2550">
              <a:latin typeface="宋体"/>
              <a:cs typeface="宋体"/>
            </a:endParaRPr>
          </a:p>
          <a:p>
            <a:pPr lvl="1" marL="1101725" indent="-408305">
              <a:lnSpc>
                <a:spcPct val="100000"/>
              </a:lnSpc>
              <a:spcBef>
                <a:spcPts val="2120"/>
              </a:spcBef>
              <a:buSzPct val="113725"/>
              <a:buFont typeface="Arial"/>
              <a:buAutoNum type="alphaLcPeriod"/>
              <a:tabLst>
                <a:tab pos="1102360" algn="l"/>
              </a:tabLst>
            </a:pPr>
            <a:r>
              <a:rPr dirty="0" sz="2550" spc="185">
                <a:solidFill>
                  <a:srgbClr val="131811"/>
                </a:solidFill>
                <a:latin typeface="宋体"/>
                <a:cs typeface="宋体"/>
              </a:rPr>
              <a:t>以柔克刚</a:t>
            </a:r>
            <a:endParaRPr sz="2550">
              <a:latin typeface="宋体"/>
              <a:cs typeface="宋体"/>
            </a:endParaRPr>
          </a:p>
          <a:p>
            <a:pPr marL="692150">
              <a:lnSpc>
                <a:spcPct val="100000"/>
              </a:lnSpc>
              <a:spcBef>
                <a:spcPts val="2395"/>
              </a:spcBef>
              <a:tabLst>
                <a:tab pos="1113790" algn="l"/>
              </a:tabLst>
            </a:pPr>
            <a:r>
              <a:rPr dirty="0" sz="2000" spc="80">
                <a:solidFill>
                  <a:srgbClr val="131811"/>
                </a:solidFill>
                <a:latin typeface="Arial"/>
                <a:cs typeface="Arial"/>
              </a:rPr>
              <a:t>C.	</a:t>
            </a:r>
            <a:r>
              <a:rPr dirty="0" sz="2550" spc="160">
                <a:solidFill>
                  <a:srgbClr val="131811"/>
                </a:solidFill>
                <a:latin typeface="宋体"/>
                <a:cs typeface="宋体"/>
              </a:rPr>
              <a:t>难傅糊涂</a:t>
            </a:r>
            <a:endParaRPr sz="2550">
              <a:latin typeface="宋体"/>
              <a:cs typeface="宋体"/>
            </a:endParaRPr>
          </a:p>
          <a:p>
            <a:pPr marL="1111250" indent="-418465">
              <a:lnSpc>
                <a:spcPct val="100000"/>
              </a:lnSpc>
              <a:spcBef>
                <a:spcPts val="2120"/>
              </a:spcBef>
              <a:buSzPct val="111538"/>
              <a:buFont typeface="Arial"/>
              <a:buAutoNum type="alphaLcPeriod" startAt="4"/>
              <a:tabLst>
                <a:tab pos="1111885" algn="l"/>
              </a:tabLst>
            </a:pPr>
            <a:r>
              <a:rPr dirty="0" sz="2600" spc="140">
                <a:solidFill>
                  <a:srgbClr val="131811"/>
                </a:solidFill>
                <a:latin typeface="宋体"/>
                <a:cs typeface="宋体"/>
              </a:rPr>
              <a:t>疲惹策略</a:t>
            </a:r>
            <a:endParaRPr sz="2600">
              <a:latin typeface="宋体"/>
              <a:cs typeface="宋体"/>
            </a:endParaRPr>
          </a:p>
          <a:p>
            <a:pPr marL="1126490" indent="-434340">
              <a:lnSpc>
                <a:spcPct val="100000"/>
              </a:lnSpc>
              <a:spcBef>
                <a:spcPts val="2245"/>
              </a:spcBef>
              <a:buSzPct val="105882"/>
              <a:buFont typeface="Arial"/>
              <a:buAutoNum type="alphaLcPeriod" startAt="4"/>
              <a:tabLst>
                <a:tab pos="1127125" algn="l"/>
              </a:tabLst>
            </a:pPr>
            <a:r>
              <a:rPr dirty="0" sz="2550" spc="160">
                <a:solidFill>
                  <a:srgbClr val="131811"/>
                </a:solidFill>
                <a:latin typeface="宋体"/>
                <a:cs typeface="宋体"/>
              </a:rPr>
              <a:t>权力有限</a:t>
            </a:r>
            <a:endParaRPr sz="2550">
              <a:latin typeface="宋体"/>
              <a:cs typeface="宋体"/>
            </a:endParaRPr>
          </a:p>
          <a:p>
            <a:pPr marL="1111250" indent="-409575">
              <a:lnSpc>
                <a:spcPct val="100000"/>
              </a:lnSpc>
              <a:spcBef>
                <a:spcPts val="2085"/>
              </a:spcBef>
              <a:buSzPct val="117647"/>
              <a:buFont typeface="Arial"/>
              <a:buAutoNum type="alphaLcPeriod" startAt="4"/>
              <a:tabLst>
                <a:tab pos="1111250" algn="l"/>
                <a:tab pos="1111885" algn="l"/>
              </a:tabLst>
            </a:pPr>
            <a:r>
              <a:rPr dirty="0" sz="2550" spc="210">
                <a:solidFill>
                  <a:srgbClr val="010301"/>
                </a:solidFill>
                <a:latin typeface="宋体"/>
                <a:cs typeface="宋体"/>
              </a:rPr>
              <a:t>反客为主</a:t>
            </a:r>
            <a:endParaRPr sz="25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  <a:tabLst>
                <a:tab pos="688975" algn="l"/>
              </a:tabLst>
            </a:pPr>
            <a:r>
              <a:rPr dirty="0" sz="3300" spc="90">
                <a:solidFill>
                  <a:srgbClr val="131811"/>
                </a:solidFill>
                <a:latin typeface="Times New Roman"/>
                <a:cs typeface="Times New Roman"/>
              </a:rPr>
              <a:t>3.	</a:t>
            </a:r>
            <a:r>
              <a:rPr dirty="0" sz="2900" spc="65">
                <a:solidFill>
                  <a:srgbClr val="131811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9633" y="3779103"/>
            <a:ext cx="4911090" cy="246316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449580" marR="5080" indent="-436880">
              <a:lnSpc>
                <a:spcPct val="156000"/>
              </a:lnSpc>
              <a:spcBef>
                <a:spcPts val="45"/>
              </a:spcBef>
              <a:buClr>
                <a:srgbClr val="010301"/>
              </a:buClr>
              <a:buChar char="•"/>
              <a:tabLst>
                <a:tab pos="455930" algn="l"/>
                <a:tab pos="456565" algn="l"/>
              </a:tabLst>
            </a:pPr>
            <a:r>
              <a:rPr dirty="0" sz="2550" spc="60">
                <a:solidFill>
                  <a:srgbClr val="131811"/>
                </a:solidFill>
                <a:latin typeface="宋体"/>
                <a:cs typeface="宋体"/>
              </a:rPr>
              <a:t>是指谈判中处于劣势的—方，  </a:t>
            </a:r>
            <a:r>
              <a:rPr dirty="0" sz="2550" spc="135">
                <a:solidFill>
                  <a:srgbClr val="131811"/>
                </a:solidFill>
                <a:latin typeface="宋体"/>
                <a:cs typeface="宋体"/>
              </a:rPr>
              <a:t>运用让对方为谈判付出更大的 代价的方法，从而变被动为主</a:t>
            </a:r>
            <a:endParaRPr sz="2550">
              <a:latin typeface="宋体"/>
              <a:cs typeface="宋体"/>
            </a:endParaRPr>
          </a:p>
          <a:p>
            <a:pPr marL="459740">
              <a:lnSpc>
                <a:spcPct val="100000"/>
              </a:lnSpc>
              <a:spcBef>
                <a:spcPts val="1864"/>
              </a:spcBef>
            </a:pPr>
            <a:r>
              <a:rPr dirty="0" sz="2550" spc="135">
                <a:solidFill>
                  <a:srgbClr val="131811"/>
                </a:solidFill>
                <a:latin typeface="宋体"/>
                <a:cs typeface="宋体"/>
              </a:rPr>
              <a:t>动，达到转劣势为优势的目的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3530" y="6445234"/>
            <a:ext cx="121856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254">
                <a:solidFill>
                  <a:srgbClr val="131811"/>
                </a:solidFill>
                <a:latin typeface="宋体"/>
                <a:cs typeface="宋体"/>
              </a:rPr>
              <a:t>的策略。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53D0A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53D0A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80626"/>
            <a:ext cx="586363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24508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34191" y="4811542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 h="0">
                <a:moveTo>
                  <a:pt x="0" y="0"/>
                </a:moveTo>
                <a:lnTo>
                  <a:pt x="828557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43405" y="714776"/>
            <a:ext cx="2345690" cy="10515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700" spc="120">
                <a:solidFill>
                  <a:srgbClr val="016203"/>
                </a:solidFill>
              </a:rPr>
              <a:t>(3a/3)</a:t>
            </a:r>
            <a:endParaRPr sz="6700"/>
          </a:p>
        </p:txBody>
      </p:sp>
      <p:sp>
        <p:nvSpPr>
          <p:cNvPr id="11" name="object 11"/>
          <p:cNvSpPr txBox="1"/>
          <p:nvPr/>
        </p:nvSpPr>
        <p:spPr>
          <a:xfrm>
            <a:off x="798674" y="2373926"/>
            <a:ext cx="4512945" cy="367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0" indent="-679450">
              <a:lnSpc>
                <a:spcPts val="3635"/>
              </a:lnSpc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z="2900" spc="95">
                <a:solidFill>
                  <a:srgbClr val="161A15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marL="680720" indent="-647065">
              <a:lnSpc>
                <a:spcPct val="100000"/>
              </a:lnSpc>
              <a:spcBef>
                <a:spcPts val="2310"/>
              </a:spcBef>
              <a:buSzPct val="110344"/>
              <a:buFont typeface="Times New Roman"/>
              <a:buAutoNum type="arabicPeriod"/>
              <a:tabLst>
                <a:tab pos="680720" algn="l"/>
                <a:tab pos="681355" algn="l"/>
              </a:tabLst>
            </a:pPr>
            <a:r>
              <a:rPr dirty="0" sz="2900" spc="95">
                <a:solidFill>
                  <a:srgbClr val="161A15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2310" indent="-663575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z="2900" spc="65">
                <a:solidFill>
                  <a:srgbClr val="030503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  <a:p>
            <a:pPr lvl="1" marL="1123950" indent="-416559">
              <a:lnSpc>
                <a:spcPct val="100000"/>
              </a:lnSpc>
              <a:spcBef>
                <a:spcPts val="1620"/>
              </a:spcBef>
              <a:buSzPct val="102173"/>
              <a:buFont typeface="Times New Roman"/>
              <a:buAutoNum type="alphaLcPeriod"/>
              <a:tabLst>
                <a:tab pos="1123315" algn="l"/>
                <a:tab pos="1124585" algn="l"/>
              </a:tabLst>
            </a:pPr>
            <a:r>
              <a:rPr dirty="0" sz="2300" spc="-155">
                <a:solidFill>
                  <a:srgbClr val="030503"/>
                </a:solidFill>
                <a:latin typeface="宋体"/>
                <a:cs typeface="宋体"/>
              </a:rPr>
              <a:t>投石问路</a:t>
            </a:r>
            <a:endParaRPr sz="2300">
              <a:latin typeface="宋体"/>
              <a:cs typeface="宋体"/>
            </a:endParaRPr>
          </a:p>
          <a:p>
            <a:pPr lvl="1" marL="1123315" indent="-391795">
              <a:lnSpc>
                <a:spcPct val="100000"/>
              </a:lnSpc>
              <a:spcBef>
                <a:spcPts val="1605"/>
              </a:spcBef>
              <a:buSzPct val="109756"/>
              <a:buFont typeface="Times New Roman"/>
              <a:buAutoNum type="alphaLcPeriod"/>
              <a:tabLst>
                <a:tab pos="1123315" algn="l"/>
                <a:tab pos="1123950" algn="l"/>
              </a:tabLst>
            </a:pPr>
            <a:r>
              <a:rPr dirty="0" sz="2050" spc="65">
                <a:solidFill>
                  <a:srgbClr val="161A15"/>
                </a:solidFill>
                <a:latin typeface="宋体"/>
                <a:cs typeface="宋体"/>
              </a:rPr>
              <a:t>先造势后还价</a:t>
            </a:r>
            <a:endParaRPr sz="2050">
              <a:latin typeface="宋体"/>
              <a:cs typeface="宋体"/>
            </a:endParaRPr>
          </a:p>
          <a:p>
            <a:pPr marL="710565">
              <a:lnSpc>
                <a:spcPct val="100000"/>
              </a:lnSpc>
              <a:spcBef>
                <a:spcPts val="1720"/>
              </a:spcBef>
              <a:tabLst>
                <a:tab pos="1129030" algn="l"/>
              </a:tabLst>
            </a:pPr>
            <a:r>
              <a:rPr dirty="0" sz="1600" spc="20">
                <a:solidFill>
                  <a:srgbClr val="161A15"/>
                </a:solidFill>
                <a:latin typeface="Times New Roman"/>
                <a:cs typeface="Times New Roman"/>
              </a:rPr>
              <a:t>C.	</a:t>
            </a:r>
            <a:r>
              <a:rPr dirty="0" sz="2050" spc="85">
                <a:solidFill>
                  <a:srgbClr val="161A15"/>
                </a:solidFill>
                <a:latin typeface="宋体"/>
                <a:cs typeface="宋体"/>
              </a:rPr>
              <a:t>欲擒故纵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8517" y="7357768"/>
            <a:ext cx="1133475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130">
                <a:solidFill>
                  <a:srgbClr val="161A15"/>
                </a:solidFill>
                <a:latin typeface="宋体"/>
                <a:cs typeface="宋体"/>
              </a:rPr>
              <a:t>红臼脸术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892" y="6103442"/>
            <a:ext cx="1556385" cy="2149475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434975" indent="-417195">
              <a:lnSpc>
                <a:spcPct val="100000"/>
              </a:lnSpc>
              <a:spcBef>
                <a:spcPts val="1145"/>
              </a:spcBef>
              <a:buSzPct val="114634"/>
              <a:buFont typeface="Arial"/>
              <a:buAutoNum type="alphaLcPeriod" startAt="4"/>
              <a:tabLst>
                <a:tab pos="434975" algn="l"/>
                <a:tab pos="435609" algn="l"/>
              </a:tabLst>
            </a:pPr>
            <a:r>
              <a:rPr dirty="0" sz="2050" spc="130">
                <a:solidFill>
                  <a:srgbClr val="161A15"/>
                </a:solidFill>
                <a:latin typeface="宋体"/>
                <a:cs typeface="宋体"/>
              </a:rPr>
              <a:t>大智若愚</a:t>
            </a:r>
            <a:endParaRPr sz="2050">
              <a:latin typeface="宋体"/>
              <a:cs typeface="宋体"/>
            </a:endParaRPr>
          </a:p>
          <a:p>
            <a:pPr marL="436245" indent="-419100">
              <a:lnSpc>
                <a:spcPct val="100000"/>
              </a:lnSpc>
              <a:spcBef>
                <a:spcPts val="1450"/>
              </a:spcBef>
              <a:buSzPct val="112195"/>
              <a:buFont typeface="Times New Roman"/>
              <a:buAutoNum type="alphaLcPeriod" startAt="4"/>
              <a:tabLst>
                <a:tab pos="436245" algn="l"/>
                <a:tab pos="436880" algn="l"/>
              </a:tabLst>
            </a:pPr>
            <a:r>
              <a:rPr dirty="0" sz="2050" spc="65">
                <a:solidFill>
                  <a:srgbClr val="161A15"/>
                </a:solidFill>
                <a:latin typeface="宋体"/>
                <a:cs typeface="宋体"/>
              </a:rPr>
              <a:t>浑水摸鱼</a:t>
            </a:r>
            <a:endParaRPr sz="20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dirty="0" sz="2250" spc="15">
                <a:solidFill>
                  <a:srgbClr val="161A15"/>
                </a:solidFill>
                <a:latin typeface="Arial"/>
                <a:cs typeface="Arial"/>
              </a:rPr>
              <a:t>f.</a:t>
            </a:r>
            <a:endParaRPr sz="22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570"/>
              </a:spcBef>
            </a:pPr>
            <a:r>
              <a:rPr dirty="0" sz="2300" spc="55">
                <a:solidFill>
                  <a:srgbClr val="161A15"/>
                </a:solidFill>
                <a:latin typeface="Times New Roman"/>
                <a:cs typeface="Times New Roman"/>
              </a:rPr>
              <a:t>g.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3620" y="7906564"/>
            <a:ext cx="111252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85">
                <a:solidFill>
                  <a:srgbClr val="161A15"/>
                </a:solidFill>
                <a:latin typeface="宋体"/>
                <a:cs typeface="宋体"/>
              </a:rPr>
              <a:t>私下接触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8837" y="3780379"/>
            <a:ext cx="4903470" cy="3088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6880" marR="5080" indent="-436880">
              <a:lnSpc>
                <a:spcPct val="151400"/>
              </a:lnSpc>
              <a:spcBef>
                <a:spcPts val="95"/>
              </a:spcBef>
              <a:buClr>
                <a:srgbClr val="030503"/>
              </a:buClr>
              <a:buChar char="•"/>
              <a:tabLst>
                <a:tab pos="436880" algn="l"/>
                <a:tab pos="437515" algn="l"/>
              </a:tabLst>
            </a:pPr>
            <a:r>
              <a:rPr dirty="0" sz="2600" spc="85">
                <a:solidFill>
                  <a:srgbClr val="161A15"/>
                </a:solidFill>
                <a:latin typeface="宋体"/>
                <a:cs typeface="宋体"/>
              </a:rPr>
              <a:t>即在谈判的过程中，谈判者有 </a:t>
            </a:r>
            <a:r>
              <a:rPr dirty="0" sz="2600" spc="85">
                <a:solidFill>
                  <a:srgbClr val="030503"/>
                </a:solidFill>
                <a:latin typeface="宋体"/>
                <a:cs typeface="宋体"/>
              </a:rPr>
              <a:t>意提出—些假设条件，通过对</a:t>
            </a:r>
            <a:endParaRPr sz="2600">
              <a:latin typeface="宋体"/>
              <a:cs typeface="宋体"/>
            </a:endParaRPr>
          </a:p>
          <a:p>
            <a:pPr algn="just" marL="447675" marR="9525">
              <a:lnSpc>
                <a:spcPct val="156200"/>
              </a:lnSpc>
              <a:spcBef>
                <a:spcPts val="50"/>
              </a:spcBef>
            </a:pPr>
            <a:r>
              <a:rPr dirty="0" sz="2600" spc="80">
                <a:solidFill>
                  <a:srgbClr val="030503"/>
                </a:solidFill>
                <a:latin typeface="宋体"/>
                <a:cs typeface="宋体"/>
              </a:rPr>
              <a:t>方的反应和回答，来琢磨和探 </a:t>
            </a:r>
            <a:r>
              <a:rPr dirty="0" sz="2600" spc="80">
                <a:solidFill>
                  <a:srgbClr val="161A15"/>
                </a:solidFill>
                <a:latin typeface="宋体"/>
                <a:cs typeface="宋体"/>
              </a:rPr>
              <a:t>测对方的意向，抓住有利时机 </a:t>
            </a:r>
            <a:r>
              <a:rPr dirty="0" sz="2600" spc="-95">
                <a:solidFill>
                  <a:srgbClr val="161A15"/>
                </a:solidFill>
                <a:latin typeface="宋体"/>
                <a:cs typeface="宋体"/>
              </a:rPr>
              <a:t>达成交易的策略。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53D0A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53D0A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55101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99014" y="3050288"/>
            <a:ext cx="0" cy="1430020"/>
          </a:xfrm>
          <a:custGeom>
            <a:avLst/>
            <a:gdLst/>
            <a:ahLst/>
            <a:cxnLst/>
            <a:rect l="l" t="t" r="r" b="b"/>
            <a:pathLst>
              <a:path w="0" h="1430020">
                <a:moveTo>
                  <a:pt x="0" y="1429423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16506" y="3050288"/>
            <a:ext cx="0" cy="1430020"/>
          </a:xfrm>
          <a:custGeom>
            <a:avLst/>
            <a:gdLst/>
            <a:ahLst/>
            <a:cxnLst/>
            <a:rect l="l" t="t" r="r" b="b"/>
            <a:pathLst>
              <a:path w="0" h="1430020">
                <a:moveTo>
                  <a:pt x="0" y="1429423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01980" y="3050288"/>
            <a:ext cx="0" cy="1430020"/>
          </a:xfrm>
          <a:custGeom>
            <a:avLst/>
            <a:gdLst/>
            <a:ahLst/>
            <a:cxnLst/>
            <a:rect l="l" t="t" r="r" b="b"/>
            <a:pathLst>
              <a:path w="0" h="1430020">
                <a:moveTo>
                  <a:pt x="0" y="1429423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5593" y="4939169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 h="0">
                <a:moveTo>
                  <a:pt x="0" y="0"/>
                </a:moveTo>
                <a:lnTo>
                  <a:pt x="140217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810" y="5577305"/>
            <a:ext cx="4971415" cy="0"/>
          </a:xfrm>
          <a:custGeom>
            <a:avLst/>
            <a:gdLst/>
            <a:ahLst/>
            <a:cxnLst/>
            <a:rect l="l" t="t" r="r" b="b"/>
            <a:pathLst>
              <a:path w="4971415" h="0">
                <a:moveTo>
                  <a:pt x="0" y="0"/>
                </a:moveTo>
                <a:lnTo>
                  <a:pt x="4971345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6127750">
              <a:lnSpc>
                <a:spcPct val="100000"/>
              </a:lnSpc>
              <a:spcBef>
                <a:spcPts val="135"/>
              </a:spcBef>
            </a:pPr>
            <a:r>
              <a:rPr dirty="0" spc="95"/>
              <a:t>(3b/3)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984238" y="2756809"/>
            <a:ext cx="8064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10">
                <a:solidFill>
                  <a:srgbClr val="003100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4024" y="2756809"/>
            <a:ext cx="8064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10">
                <a:solidFill>
                  <a:srgbClr val="C1D69C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10933" y="2903581"/>
            <a:ext cx="39751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175">
                <a:solidFill>
                  <a:srgbClr val="1C410E"/>
                </a:solidFill>
                <a:latin typeface="宋体"/>
                <a:cs typeface="宋体"/>
              </a:rPr>
              <a:t>商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7243" y="3331131"/>
            <a:ext cx="5328285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110"/>
              </a:spcBef>
              <a:buClr>
                <a:srgbClr val="000000"/>
              </a:buClr>
              <a:buChar char="•"/>
              <a:tabLst>
                <a:tab pos="457200" algn="l"/>
                <a:tab pos="457834" algn="l"/>
              </a:tabLst>
            </a:pPr>
            <a:r>
              <a:rPr dirty="0" sz="2700" spc="90">
                <a:solidFill>
                  <a:srgbClr val="151A11"/>
                </a:solidFill>
                <a:latin typeface="宋体"/>
                <a:cs typeface="宋体"/>
              </a:rPr>
              <a:t>是</a:t>
            </a:r>
            <a:r>
              <a:rPr dirty="0" sz="2700" spc="-20">
                <a:solidFill>
                  <a:srgbClr val="151A11"/>
                </a:solidFill>
                <a:latin typeface="宋体"/>
                <a:cs typeface="宋体"/>
              </a:rPr>
              <a:t>指</a:t>
            </a:r>
            <a:r>
              <a:rPr dirty="0" sz="2700" spc="90">
                <a:solidFill>
                  <a:srgbClr val="151A11"/>
                </a:solidFill>
                <a:latin typeface="宋体"/>
                <a:cs typeface="宋体"/>
              </a:rPr>
              <a:t>在</a:t>
            </a:r>
            <a:r>
              <a:rPr dirty="0" sz="2700" spc="-195">
                <a:solidFill>
                  <a:srgbClr val="151A11"/>
                </a:solidFill>
                <a:latin typeface="宋体"/>
                <a:cs typeface="宋体"/>
              </a:rPr>
              <a:t>对</a:t>
            </a:r>
            <a:r>
              <a:rPr dirty="0" sz="2700" spc="5">
                <a:latin typeface="宋体"/>
                <a:cs typeface="宋体"/>
              </a:rPr>
              <a:t>方</a:t>
            </a:r>
            <a:r>
              <a:rPr dirty="0" sz="2700" spc="170">
                <a:solidFill>
                  <a:srgbClr val="151A11"/>
                </a:solidFill>
                <a:latin typeface="宋体"/>
                <a:cs typeface="宋体"/>
              </a:rPr>
              <a:t>开价后不急于还</a:t>
            </a:r>
            <a:r>
              <a:rPr dirty="0" sz="2700" spc="-240">
                <a:solidFill>
                  <a:srgbClr val="151A11"/>
                </a:solidFill>
                <a:latin typeface="宋体"/>
                <a:cs typeface="宋体"/>
              </a:rPr>
              <a:t>价</a:t>
            </a:r>
            <a:r>
              <a:rPr dirty="0" sz="2700" spc="-505">
                <a:solidFill>
                  <a:srgbClr val="151A11"/>
                </a:solidFill>
                <a:latin typeface="宋体"/>
                <a:cs typeface="宋体"/>
              </a:rPr>
              <a:t>，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674" y="2373926"/>
            <a:ext cx="4512945" cy="2035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0" indent="-679450">
              <a:lnSpc>
                <a:spcPts val="3635"/>
              </a:lnSpc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z="2900" spc="95">
                <a:solidFill>
                  <a:srgbClr val="151A11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marL="680720" indent="-647065">
              <a:lnSpc>
                <a:spcPct val="100000"/>
              </a:lnSpc>
              <a:spcBef>
                <a:spcPts val="2310"/>
              </a:spcBef>
              <a:buSzPct val="110344"/>
              <a:buFont typeface="Times New Roman"/>
              <a:buAutoNum type="arabicPeriod"/>
              <a:tabLst>
                <a:tab pos="680720" algn="l"/>
                <a:tab pos="681355" algn="l"/>
              </a:tabLst>
            </a:pPr>
            <a:r>
              <a:rPr dirty="0" sz="2900" spc="95">
                <a:solidFill>
                  <a:srgbClr val="151A11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2310" indent="-663575">
              <a:lnSpc>
                <a:spcPct val="100000"/>
              </a:lnSpc>
              <a:spcBef>
                <a:spcPts val="2240"/>
              </a:spcBef>
              <a:buClr>
                <a:srgbClr val="151A11"/>
              </a:buClr>
              <a:buSzPct val="112068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z="2900" spc="65"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29107" y="3445997"/>
            <a:ext cx="487045" cy="832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6515">
              <a:lnSpc>
                <a:spcPts val="1310"/>
              </a:lnSpc>
              <a:spcBef>
                <a:spcPts val="105"/>
              </a:spcBef>
            </a:pPr>
            <a:r>
              <a:rPr dirty="0" sz="1500" spc="-1460">
                <a:solidFill>
                  <a:srgbClr val="1C410E"/>
                </a:solidFill>
                <a:latin typeface="宋体"/>
                <a:cs typeface="宋体"/>
              </a:rPr>
              <a:t>欠</a:t>
            </a:r>
            <a:r>
              <a:rPr dirty="0" sz="1450" spc="-275">
                <a:solidFill>
                  <a:srgbClr val="1C410E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  <a:p>
            <a:pPr algn="ctr">
              <a:lnSpc>
                <a:spcPts val="5030"/>
              </a:lnSpc>
            </a:pPr>
            <a:r>
              <a:rPr dirty="0" sz="2700" spc="-1425">
                <a:solidFill>
                  <a:srgbClr val="1C410E"/>
                </a:solidFill>
                <a:latin typeface="宋体"/>
                <a:cs typeface="宋体"/>
              </a:rPr>
              <a:t>、</a:t>
            </a:r>
            <a:r>
              <a:rPr dirty="0" sz="4600" spc="-4065">
                <a:solidFill>
                  <a:srgbClr val="1C410E"/>
                </a:solidFill>
                <a:latin typeface="宋体"/>
                <a:cs typeface="宋体"/>
              </a:rPr>
              <a:t>肾</a:t>
            </a:r>
            <a:r>
              <a:rPr dirty="0" sz="2700" spc="-885">
                <a:solidFill>
                  <a:srgbClr val="1C410E"/>
                </a:solidFill>
                <a:latin typeface="宋体"/>
                <a:cs typeface="宋体"/>
              </a:rPr>
              <a:t>火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50558" y="4205377"/>
            <a:ext cx="286385" cy="4927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050" spc="-1000">
                <a:solidFill>
                  <a:srgbClr val="003100"/>
                </a:solidFill>
                <a:latin typeface="宋体"/>
                <a:cs typeface="宋体"/>
              </a:rPr>
              <a:t>．</a:t>
            </a:r>
            <a:endParaRPr sz="305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0315" y="4530827"/>
            <a:ext cx="161925" cy="561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500" spc="100">
                <a:solidFill>
                  <a:srgbClr val="C1D69C"/>
                </a:solidFill>
                <a:latin typeface="Arial"/>
                <a:cs typeface="Arial"/>
              </a:rPr>
              <a:t>I</a:t>
            </a:r>
            <a:endParaRPr sz="3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3878" y="4830750"/>
            <a:ext cx="581660" cy="860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5450" spc="-1075">
                <a:solidFill>
                  <a:srgbClr val="C1D69C"/>
                </a:solidFill>
                <a:uFill>
                  <a:solidFill>
                    <a:srgbClr val="C1D69C"/>
                  </a:solidFill>
                </a:uFill>
                <a:latin typeface="宋体"/>
                <a:cs typeface="宋体"/>
              </a:rPr>
              <a:t>『</a:t>
            </a:r>
            <a:endParaRPr sz="545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3936" y="4352592"/>
            <a:ext cx="2184400" cy="1169035"/>
          </a:xfrm>
          <a:prstGeom prst="rect">
            <a:avLst/>
          </a:prstGeom>
        </p:spPr>
        <p:txBody>
          <a:bodyPr wrap="square" lIns="0" tIns="217804" rIns="0" bIns="0" rtlCol="0" vert="horz">
            <a:spAutoFit/>
          </a:bodyPr>
          <a:lstStyle/>
          <a:p>
            <a:pPr marL="433070" indent="-420370">
              <a:lnSpc>
                <a:spcPct val="100000"/>
              </a:lnSpc>
              <a:spcBef>
                <a:spcPts val="1714"/>
              </a:spcBef>
              <a:buSzPct val="85185"/>
              <a:buAutoNum type="alphaLcPeriod"/>
              <a:tabLst>
                <a:tab pos="433070" algn="l"/>
                <a:tab pos="433705" algn="l"/>
              </a:tabLst>
            </a:pPr>
            <a:r>
              <a:rPr dirty="0" sz="2700" spc="-175">
                <a:solidFill>
                  <a:srgbClr val="151A11"/>
                </a:solidFill>
                <a:latin typeface="Times New Roman"/>
                <a:cs typeface="Times New Roman"/>
              </a:rPr>
              <a:t>i </a:t>
            </a:r>
            <a:r>
              <a:rPr dirty="0" sz="2350" spc="-770">
                <a:solidFill>
                  <a:srgbClr val="343B2A"/>
                </a:solidFill>
                <a:latin typeface="宋体"/>
                <a:cs typeface="宋体"/>
              </a:rPr>
              <a:t>妇 迦</a:t>
            </a:r>
            <a:r>
              <a:rPr dirty="0" sz="2350" spc="-795">
                <a:solidFill>
                  <a:srgbClr val="343B2A"/>
                </a:solidFill>
                <a:latin typeface="宋体"/>
                <a:cs typeface="宋体"/>
              </a:rPr>
              <a:t> </a:t>
            </a:r>
            <a:r>
              <a:rPr dirty="0" sz="2350" spc="-1825">
                <a:solidFill>
                  <a:srgbClr val="151A11"/>
                </a:solidFill>
                <a:latin typeface="宋体"/>
                <a:cs typeface="宋体"/>
              </a:rPr>
              <a:t>］</a:t>
            </a:r>
            <a:r>
              <a:rPr dirty="0" sz="2350" spc="240">
                <a:solidFill>
                  <a:srgbClr val="343B2A"/>
                </a:solidFill>
                <a:latin typeface="宋体"/>
                <a:cs typeface="宋体"/>
              </a:rPr>
              <a:t>路</a:t>
            </a:r>
            <a:endParaRPr sz="2350">
              <a:latin typeface="宋体"/>
              <a:cs typeface="宋体"/>
            </a:endParaRPr>
          </a:p>
          <a:p>
            <a:pPr marL="426720" indent="-39052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AutoNum type="alphaLcPeriod"/>
              <a:tabLst>
                <a:tab pos="426720" algn="l"/>
                <a:tab pos="427355" algn="l"/>
              </a:tabLst>
            </a:pPr>
            <a:r>
              <a:rPr dirty="0" sz="2300" spc="-114">
                <a:solidFill>
                  <a:srgbClr val="151A11"/>
                </a:solidFill>
                <a:latin typeface="Times New Roman"/>
                <a:cs typeface="Times New Roman"/>
              </a:rPr>
              <a:t>.</a:t>
            </a:r>
            <a:r>
              <a:rPr dirty="0" sz="2300" spc="-114">
                <a:solidFill>
                  <a:srgbClr val="151A11"/>
                </a:solidFill>
                <a:latin typeface="Times New Roman"/>
                <a:cs typeface="Times New Roman"/>
              </a:rPr>
              <a:t>	</a:t>
            </a:r>
            <a:r>
              <a:rPr dirty="0" sz="2250" spc="185">
                <a:latin typeface="宋体"/>
                <a:cs typeface="宋体"/>
              </a:rPr>
              <a:t>先</a:t>
            </a:r>
            <a:r>
              <a:rPr dirty="0" sz="2250" spc="-490">
                <a:latin typeface="宋体"/>
                <a:cs typeface="宋体"/>
              </a:rPr>
              <a:t>造</a:t>
            </a:r>
            <a:r>
              <a:rPr dirty="0" sz="2250" spc="-114">
                <a:solidFill>
                  <a:srgbClr val="151A11"/>
                </a:solidFill>
                <a:latin typeface="宋体"/>
                <a:cs typeface="宋体"/>
              </a:rPr>
              <a:t>势</a:t>
            </a:r>
            <a:r>
              <a:rPr dirty="0" sz="2250" spc="210">
                <a:latin typeface="宋体"/>
                <a:cs typeface="宋体"/>
              </a:rPr>
              <a:t>后还价</a:t>
            </a:r>
            <a:endParaRPr sz="22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6650" y="5711377"/>
            <a:ext cx="153162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1165" algn="l"/>
              </a:tabLst>
            </a:pPr>
            <a:r>
              <a:rPr dirty="0" sz="1600" spc="-204">
                <a:solidFill>
                  <a:srgbClr val="151A11"/>
                </a:solidFill>
                <a:latin typeface="Times New Roman"/>
                <a:cs typeface="Times New Roman"/>
              </a:rPr>
              <a:t>C</a:t>
            </a:r>
            <a:r>
              <a:rPr dirty="0" sz="1600" spc="-75">
                <a:solidFill>
                  <a:srgbClr val="151A11"/>
                </a:solidFill>
                <a:latin typeface="Times New Roman"/>
                <a:cs typeface="Times New Roman"/>
              </a:rPr>
              <a:t>.</a:t>
            </a:r>
            <a:r>
              <a:rPr dirty="0" sz="1600">
                <a:solidFill>
                  <a:srgbClr val="151A11"/>
                </a:solidFill>
                <a:latin typeface="Times New Roman"/>
                <a:cs typeface="Times New Roman"/>
              </a:rPr>
              <a:t>	</a:t>
            </a:r>
            <a:r>
              <a:rPr dirty="0" sz="2050" spc="85">
                <a:solidFill>
                  <a:srgbClr val="151A11"/>
                </a:solidFill>
                <a:latin typeface="宋体"/>
                <a:cs typeface="宋体"/>
              </a:rPr>
              <a:t>欲擒故纵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4541" y="5743284"/>
            <a:ext cx="110489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25">
                <a:solidFill>
                  <a:srgbClr val="C1D69C"/>
                </a:solidFill>
                <a:latin typeface="Arial"/>
                <a:cs typeface="Arial"/>
              </a:rPr>
              <a:t>I</a:t>
            </a:r>
            <a:endParaRPr sz="2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0693" y="3731881"/>
            <a:ext cx="4763135" cy="2514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 indent="15240">
              <a:lnSpc>
                <a:spcPct val="150900"/>
              </a:lnSpc>
              <a:spcBef>
                <a:spcPts val="130"/>
              </a:spcBef>
            </a:pPr>
            <a:r>
              <a:rPr dirty="0" sz="2700" spc="-45">
                <a:solidFill>
                  <a:srgbClr val="151A11"/>
                </a:solidFill>
                <a:latin typeface="宋体"/>
                <a:cs typeface="宋体"/>
              </a:rPr>
              <a:t>而是指出市场行渭的变化态势， </a:t>
            </a:r>
            <a:r>
              <a:rPr dirty="0" sz="2700" spc="280">
                <a:solidFill>
                  <a:srgbClr val="151A11"/>
                </a:solidFill>
                <a:latin typeface="宋体"/>
                <a:cs typeface="宋体"/>
              </a:rPr>
              <a:t>或是强调</a:t>
            </a:r>
            <a:r>
              <a:rPr dirty="0" sz="2700" spc="-1155">
                <a:solidFill>
                  <a:srgbClr val="151A11"/>
                </a:solidFill>
                <a:latin typeface="宋体"/>
                <a:cs typeface="宋体"/>
              </a:rPr>
              <a:t>本</a:t>
            </a:r>
            <a:r>
              <a:rPr dirty="0" sz="2700" spc="-5">
                <a:latin typeface="宋体"/>
                <a:cs typeface="宋体"/>
              </a:rPr>
              <a:t>方</a:t>
            </a:r>
            <a:r>
              <a:rPr dirty="0" sz="2700" spc="225">
                <a:solidFill>
                  <a:srgbClr val="151A11"/>
                </a:solidFill>
                <a:latin typeface="宋体"/>
                <a:cs typeface="宋体"/>
              </a:rPr>
              <a:t>的</a:t>
            </a:r>
            <a:r>
              <a:rPr dirty="0" sz="2700" spc="-130">
                <a:solidFill>
                  <a:srgbClr val="151A11"/>
                </a:solidFill>
                <a:latin typeface="宋体"/>
                <a:cs typeface="宋体"/>
              </a:rPr>
              <a:t>实</a:t>
            </a:r>
            <a:r>
              <a:rPr dirty="0" sz="2700" spc="170">
                <a:solidFill>
                  <a:srgbClr val="151A11"/>
                </a:solidFill>
                <a:latin typeface="宋体"/>
                <a:cs typeface="宋体"/>
              </a:rPr>
              <a:t>力与优</a:t>
            </a:r>
            <a:r>
              <a:rPr dirty="0" sz="2700" spc="345">
                <a:solidFill>
                  <a:srgbClr val="151A11"/>
                </a:solidFill>
                <a:latin typeface="宋体"/>
                <a:cs typeface="宋体"/>
              </a:rPr>
              <a:t>势</a:t>
            </a:r>
            <a:r>
              <a:rPr dirty="0" sz="2700" spc="-505">
                <a:solidFill>
                  <a:srgbClr val="151A11"/>
                </a:solidFill>
                <a:latin typeface="宋体"/>
                <a:cs typeface="宋体"/>
              </a:rPr>
              <a:t>，  </a:t>
            </a:r>
            <a:r>
              <a:rPr dirty="0" sz="2700" spc="20">
                <a:solidFill>
                  <a:srgbClr val="151A11"/>
                </a:solidFill>
                <a:latin typeface="宋体"/>
                <a:cs typeface="宋体"/>
              </a:rPr>
              <a:t>构</a:t>
            </a:r>
            <a:r>
              <a:rPr dirty="0" sz="2700" spc="120">
                <a:solidFill>
                  <a:srgbClr val="151A11"/>
                </a:solidFill>
                <a:latin typeface="宋体"/>
                <a:cs typeface="宋体"/>
              </a:rPr>
              <a:t>筑</a:t>
            </a:r>
            <a:r>
              <a:rPr dirty="0" sz="2700" spc="225">
                <a:solidFill>
                  <a:srgbClr val="151A11"/>
                </a:solidFill>
                <a:latin typeface="宋体"/>
                <a:cs typeface="宋体"/>
              </a:rPr>
              <a:t>有利于</a:t>
            </a:r>
            <a:r>
              <a:rPr dirty="0" sz="2700" spc="-745">
                <a:solidFill>
                  <a:srgbClr val="151A11"/>
                </a:solidFill>
                <a:latin typeface="宋体"/>
                <a:cs typeface="宋体"/>
              </a:rPr>
              <a:t>本</a:t>
            </a:r>
            <a:r>
              <a:rPr dirty="0" sz="2700" spc="-5">
                <a:latin typeface="宋体"/>
                <a:cs typeface="宋体"/>
              </a:rPr>
              <a:t>方</a:t>
            </a:r>
            <a:r>
              <a:rPr dirty="0" sz="2700" spc="225">
                <a:solidFill>
                  <a:srgbClr val="151A11"/>
                </a:solidFill>
                <a:latin typeface="宋体"/>
                <a:cs typeface="宋体"/>
              </a:rPr>
              <a:t>的形</a:t>
            </a:r>
            <a:r>
              <a:rPr dirty="0" sz="2700" spc="480">
                <a:solidFill>
                  <a:srgbClr val="151A11"/>
                </a:solidFill>
                <a:latin typeface="宋体"/>
                <a:cs typeface="宋体"/>
              </a:rPr>
              <a:t>势</a:t>
            </a:r>
            <a:r>
              <a:rPr dirty="0" sz="2700" spc="-505">
                <a:solidFill>
                  <a:srgbClr val="151A11"/>
                </a:solidFill>
                <a:latin typeface="宋体"/>
                <a:cs typeface="宋体"/>
              </a:rPr>
              <a:t>，然后 </a:t>
            </a:r>
            <a:r>
              <a:rPr dirty="0" sz="2700" spc="225">
                <a:solidFill>
                  <a:srgbClr val="151A11"/>
                </a:solidFill>
                <a:latin typeface="宋体"/>
                <a:cs typeface="宋体"/>
              </a:rPr>
              <a:t>再提出</a:t>
            </a:r>
            <a:r>
              <a:rPr dirty="0" sz="2700" spc="-735">
                <a:solidFill>
                  <a:srgbClr val="151A11"/>
                </a:solidFill>
                <a:latin typeface="宋体"/>
                <a:cs typeface="宋体"/>
              </a:rPr>
              <a:t>本</a:t>
            </a:r>
            <a:r>
              <a:rPr dirty="0" sz="2700" spc="105">
                <a:latin typeface="宋体"/>
                <a:cs typeface="宋体"/>
              </a:rPr>
              <a:t>方</a:t>
            </a:r>
            <a:r>
              <a:rPr dirty="0" sz="2700" spc="225">
                <a:solidFill>
                  <a:srgbClr val="151A11"/>
                </a:solidFill>
                <a:latin typeface="宋体"/>
                <a:cs typeface="宋体"/>
              </a:rPr>
              <a:t>要价</a:t>
            </a:r>
            <a:r>
              <a:rPr dirty="0" sz="2700" spc="-655">
                <a:solidFill>
                  <a:srgbClr val="151A11"/>
                </a:solidFill>
                <a:latin typeface="宋体"/>
                <a:cs typeface="宋体"/>
              </a:rPr>
              <a:t>的</a:t>
            </a:r>
            <a:r>
              <a:rPr dirty="0" sz="2700" spc="240">
                <a:latin typeface="宋体"/>
                <a:cs typeface="宋体"/>
              </a:rPr>
              <a:t>—</a:t>
            </a:r>
            <a:r>
              <a:rPr dirty="0" sz="2700" spc="195">
                <a:solidFill>
                  <a:srgbClr val="151A11"/>
                </a:solidFill>
                <a:latin typeface="宋体"/>
                <a:cs typeface="宋体"/>
              </a:rPr>
              <a:t>种策略。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39631" y="6169560"/>
            <a:ext cx="5175250" cy="1327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71830" marR="5080" indent="-659765">
              <a:lnSpc>
                <a:spcPct val="158200"/>
              </a:lnSpc>
              <a:spcBef>
                <a:spcPts val="95"/>
              </a:spcBef>
              <a:tabLst>
                <a:tab pos="250825" algn="l"/>
                <a:tab pos="657225" algn="l"/>
              </a:tabLst>
            </a:pPr>
            <a:r>
              <a:rPr dirty="0" sz="1750" spc="-330">
                <a:solidFill>
                  <a:srgbClr val="C1D69C"/>
                </a:solidFill>
                <a:latin typeface="Arial"/>
                <a:cs typeface="Arial"/>
              </a:rPr>
              <a:t>I	</a:t>
            </a:r>
            <a:r>
              <a:rPr dirty="0" sz="1750" spc="-420">
                <a:latin typeface="Arial"/>
                <a:cs typeface="Arial"/>
              </a:rPr>
              <a:t>•	</a:t>
            </a:r>
            <a:r>
              <a:rPr dirty="0" sz="2700" spc="-1835">
                <a:solidFill>
                  <a:srgbClr val="151A11"/>
                </a:solidFill>
                <a:latin typeface="宋体"/>
                <a:cs typeface="宋体"/>
              </a:rPr>
              <a:t>应</a:t>
            </a:r>
            <a:r>
              <a:rPr dirty="0" sz="2700" spc="530">
                <a:solidFill>
                  <a:srgbClr val="151A11"/>
                </a:solidFill>
                <a:latin typeface="宋体"/>
                <a:cs typeface="宋体"/>
              </a:rPr>
              <a:t> </a:t>
            </a:r>
            <a:r>
              <a:rPr dirty="0" sz="2700" spc="844">
                <a:solidFill>
                  <a:srgbClr val="151A11"/>
                </a:solidFill>
                <a:latin typeface="宋体"/>
                <a:cs typeface="宋体"/>
              </a:rPr>
              <a:t>对</a:t>
            </a:r>
            <a:r>
              <a:rPr dirty="0" sz="2700" spc="-1345">
                <a:solidFill>
                  <a:srgbClr val="151A11"/>
                </a:solidFill>
                <a:latin typeface="宋体"/>
                <a:cs typeface="宋体"/>
              </a:rPr>
              <a:t>：  </a:t>
            </a:r>
            <a:r>
              <a:rPr dirty="0" sz="2700" spc="280">
                <a:solidFill>
                  <a:srgbClr val="151A11"/>
                </a:solidFill>
                <a:latin typeface="宋体"/>
                <a:cs typeface="宋体"/>
              </a:rPr>
              <a:t>不为所</a:t>
            </a:r>
            <a:r>
              <a:rPr dirty="0" sz="2700" spc="-900">
                <a:solidFill>
                  <a:srgbClr val="151A11"/>
                </a:solidFill>
                <a:latin typeface="宋体"/>
                <a:cs typeface="宋体"/>
              </a:rPr>
              <a:t>动</a:t>
            </a:r>
            <a:r>
              <a:rPr dirty="0" sz="2700" spc="-5">
                <a:solidFill>
                  <a:srgbClr val="343B2A"/>
                </a:solidFill>
                <a:latin typeface="宋体"/>
                <a:cs typeface="宋体"/>
              </a:rPr>
              <a:t>、</a:t>
            </a:r>
            <a:r>
              <a:rPr dirty="0" sz="2700" spc="280">
                <a:solidFill>
                  <a:srgbClr val="151A11"/>
                </a:solidFill>
                <a:latin typeface="宋体"/>
                <a:cs typeface="宋体"/>
              </a:rPr>
              <a:t>坚持开</a:t>
            </a:r>
            <a:r>
              <a:rPr dirty="0" sz="2700" spc="-795">
                <a:solidFill>
                  <a:srgbClr val="151A11"/>
                </a:solidFill>
                <a:latin typeface="宋体"/>
                <a:cs typeface="宋体"/>
              </a:rPr>
              <a:t>价</a:t>
            </a:r>
            <a:r>
              <a:rPr dirty="0" sz="2700" spc="280">
                <a:solidFill>
                  <a:srgbClr val="343B2A"/>
                </a:solidFill>
                <a:latin typeface="宋体"/>
                <a:cs typeface="宋体"/>
              </a:rPr>
              <a:t>、 </a:t>
            </a:r>
            <a:r>
              <a:rPr dirty="0" sz="2700" spc="10">
                <a:solidFill>
                  <a:srgbClr val="151A11"/>
                </a:solidFill>
                <a:latin typeface="宋体"/>
                <a:cs typeface="宋体"/>
              </a:rPr>
              <a:t>谨慎让步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08517" y="7357768"/>
            <a:ext cx="1133475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130">
                <a:solidFill>
                  <a:srgbClr val="151A11"/>
                </a:solidFill>
                <a:latin typeface="宋体"/>
                <a:cs typeface="宋体"/>
              </a:rPr>
              <a:t>红臼脸术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8141" y="7319480"/>
            <a:ext cx="7747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20">
                <a:solidFill>
                  <a:srgbClr val="C1D69C"/>
                </a:solidFill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8892" y="6103442"/>
            <a:ext cx="1556385" cy="2149475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434975" indent="-417195">
              <a:lnSpc>
                <a:spcPct val="100000"/>
              </a:lnSpc>
              <a:spcBef>
                <a:spcPts val="1145"/>
              </a:spcBef>
              <a:buSzPct val="114634"/>
              <a:buFont typeface="Arial"/>
              <a:buAutoNum type="alphaLcPeriod" startAt="4"/>
              <a:tabLst>
                <a:tab pos="434975" algn="l"/>
                <a:tab pos="435609" algn="l"/>
              </a:tabLst>
            </a:pPr>
            <a:r>
              <a:rPr dirty="0" sz="2050" spc="130">
                <a:solidFill>
                  <a:srgbClr val="151A11"/>
                </a:solidFill>
                <a:latin typeface="宋体"/>
                <a:cs typeface="宋体"/>
              </a:rPr>
              <a:t>大智若愚</a:t>
            </a:r>
            <a:endParaRPr sz="2050">
              <a:latin typeface="宋体"/>
              <a:cs typeface="宋体"/>
            </a:endParaRPr>
          </a:p>
          <a:p>
            <a:pPr marL="436245" indent="-419100">
              <a:lnSpc>
                <a:spcPct val="100000"/>
              </a:lnSpc>
              <a:spcBef>
                <a:spcPts val="1450"/>
              </a:spcBef>
              <a:buSzPct val="112195"/>
              <a:buFont typeface="Times New Roman"/>
              <a:buAutoNum type="alphaLcPeriod" startAt="4"/>
              <a:tabLst>
                <a:tab pos="436245" algn="l"/>
                <a:tab pos="436880" algn="l"/>
              </a:tabLst>
            </a:pPr>
            <a:r>
              <a:rPr dirty="0" sz="2050" spc="65">
                <a:solidFill>
                  <a:srgbClr val="151A11"/>
                </a:solidFill>
                <a:latin typeface="宋体"/>
                <a:cs typeface="宋体"/>
              </a:rPr>
              <a:t>浑水摸鱼</a:t>
            </a:r>
            <a:endParaRPr sz="20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dirty="0" sz="2250" spc="-5">
                <a:solidFill>
                  <a:srgbClr val="151A11"/>
                </a:solidFill>
                <a:latin typeface="Arial"/>
                <a:cs typeface="Arial"/>
              </a:rPr>
              <a:t>f.</a:t>
            </a:r>
            <a:endParaRPr sz="22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570"/>
              </a:spcBef>
            </a:pPr>
            <a:r>
              <a:rPr dirty="0" sz="2300" spc="55">
                <a:solidFill>
                  <a:srgbClr val="151A11"/>
                </a:solidFill>
                <a:latin typeface="Times New Roman"/>
                <a:cs typeface="Times New Roman"/>
              </a:rPr>
              <a:t>g.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13620" y="7906564"/>
            <a:ext cx="111252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85">
                <a:solidFill>
                  <a:srgbClr val="151A11"/>
                </a:solidFill>
                <a:latin typeface="宋体"/>
                <a:cs typeface="宋体"/>
              </a:rPr>
              <a:t>私下接触</a:t>
            </a:r>
            <a:endParaRPr sz="2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384" y="880627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37351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1761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89234" y="4709440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63242" y="5475203"/>
            <a:ext cx="2396490" cy="0"/>
          </a:xfrm>
          <a:custGeom>
            <a:avLst/>
            <a:gdLst/>
            <a:ahLst/>
            <a:cxnLst/>
            <a:rect l="l" t="t" r="r" b="b"/>
            <a:pathLst>
              <a:path w="2396490" h="0">
                <a:moveTo>
                  <a:pt x="0" y="0"/>
                </a:moveTo>
                <a:lnTo>
                  <a:pt x="239644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4191" y="5704932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68898" y="714776"/>
            <a:ext cx="2295525" cy="10515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700" spc="125">
                <a:solidFill>
                  <a:srgbClr val="016403"/>
                </a:solidFill>
              </a:rPr>
              <a:t>(3c/3</a:t>
            </a:r>
            <a:r>
              <a:rPr dirty="0" sz="6700" spc="95">
                <a:solidFill>
                  <a:srgbClr val="016403"/>
                </a:solidFill>
              </a:rPr>
              <a:t>)</a:t>
            </a:r>
            <a:endParaRPr sz="6700"/>
          </a:p>
        </p:txBody>
      </p:sp>
      <p:sp>
        <p:nvSpPr>
          <p:cNvPr id="12" name="object 12"/>
          <p:cNvSpPr txBox="1"/>
          <p:nvPr/>
        </p:nvSpPr>
        <p:spPr>
          <a:xfrm>
            <a:off x="798674" y="2373926"/>
            <a:ext cx="4512945" cy="2035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0" indent="-679450">
              <a:lnSpc>
                <a:spcPts val="3635"/>
              </a:lnSpc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z="2900" spc="95">
                <a:solidFill>
                  <a:srgbClr val="151A1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marL="680720" indent="-647065">
              <a:lnSpc>
                <a:spcPct val="100000"/>
              </a:lnSpc>
              <a:spcBef>
                <a:spcPts val="2310"/>
              </a:spcBef>
              <a:buSzPct val="110344"/>
              <a:buFont typeface="Times New Roman"/>
              <a:buAutoNum type="arabicPeriod"/>
              <a:tabLst>
                <a:tab pos="680720" algn="l"/>
                <a:tab pos="681355" algn="l"/>
              </a:tabLst>
            </a:pPr>
            <a:r>
              <a:rPr dirty="0" sz="2900" spc="95">
                <a:solidFill>
                  <a:srgbClr val="151A13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2310" indent="-663575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z="2900" spc="65">
                <a:solidFill>
                  <a:srgbClr val="030703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640" y="4473395"/>
            <a:ext cx="2872740" cy="1050290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830580">
              <a:lnSpc>
                <a:spcPct val="100000"/>
              </a:lnSpc>
              <a:spcBef>
                <a:spcPts val="1065"/>
              </a:spcBef>
              <a:tabLst>
                <a:tab pos="1248410" algn="l"/>
              </a:tabLst>
            </a:pPr>
            <a:r>
              <a:rPr dirty="0" sz="2300" spc="15">
                <a:solidFill>
                  <a:srgbClr val="151A13"/>
                </a:solidFill>
                <a:latin typeface="Times New Roman"/>
                <a:cs typeface="Times New Roman"/>
              </a:rPr>
              <a:t>a.	</a:t>
            </a:r>
            <a:r>
              <a:rPr dirty="0" sz="2000" spc="105">
                <a:solidFill>
                  <a:srgbClr val="151A13"/>
                </a:solidFill>
                <a:latin typeface="宋体"/>
                <a:cs typeface="宋体"/>
              </a:rPr>
              <a:t>投石问路</a:t>
            </a:r>
            <a:endParaRPr sz="20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854710" algn="l"/>
                <a:tab pos="1233170" algn="l"/>
              </a:tabLst>
            </a:pPr>
            <a:r>
              <a:rPr dirty="0" u="heavy" sz="2400">
                <a:solidFill>
                  <a:srgbClr val="151A13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151A13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20">
                <a:solidFill>
                  <a:srgbClr val="151A13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b.	</a:t>
            </a:r>
            <a:r>
              <a:rPr dirty="0" u="heavy" sz="2100" spc="150">
                <a:solidFill>
                  <a:srgbClr val="363B2D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先</a:t>
            </a:r>
            <a:r>
              <a:rPr dirty="0" sz="2100" spc="45">
                <a:solidFill>
                  <a:srgbClr val="151A13"/>
                </a:solidFill>
                <a:latin typeface="宋体"/>
                <a:cs typeface="宋体"/>
              </a:rPr>
              <a:t>造</a:t>
            </a:r>
            <a:r>
              <a:rPr dirty="0" sz="2100" spc="35">
                <a:solidFill>
                  <a:srgbClr val="151A13"/>
                </a:solidFill>
                <a:latin typeface="宋体"/>
                <a:cs typeface="宋体"/>
              </a:rPr>
              <a:t>势</a:t>
            </a:r>
            <a:r>
              <a:rPr dirty="0" sz="2100" spc="45">
                <a:solidFill>
                  <a:srgbClr val="151A13"/>
                </a:solidFill>
                <a:latin typeface="宋体"/>
                <a:cs typeface="宋体"/>
              </a:rPr>
              <a:t>后</a:t>
            </a:r>
            <a:r>
              <a:rPr dirty="0" sz="2100" spc="-235">
                <a:solidFill>
                  <a:srgbClr val="151A13"/>
                </a:solidFill>
                <a:latin typeface="宋体"/>
                <a:cs typeface="宋体"/>
              </a:rPr>
              <a:t>还</a:t>
            </a:r>
            <a:r>
              <a:rPr dirty="0" sz="2100" spc="130">
                <a:solidFill>
                  <a:srgbClr val="363B2D"/>
                </a:solidFill>
                <a:latin typeface="宋体"/>
                <a:cs typeface="宋体"/>
              </a:rPr>
              <a:t>价</a:t>
            </a:r>
            <a:endParaRPr sz="21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8915" y="7364149"/>
            <a:ext cx="113728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85">
                <a:solidFill>
                  <a:srgbClr val="151A13"/>
                </a:solidFill>
                <a:latin typeface="宋体"/>
                <a:cs typeface="宋体"/>
              </a:rPr>
              <a:t>红臼脸术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8892" y="5515322"/>
            <a:ext cx="1550035" cy="2737485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438150" indent="-421005">
              <a:lnSpc>
                <a:spcPct val="100000"/>
              </a:lnSpc>
              <a:spcBef>
                <a:spcPts val="1505"/>
              </a:spcBef>
              <a:buSzPct val="102222"/>
              <a:buFont typeface="Times New Roman"/>
              <a:buAutoNum type="alphaLcPeriod" startAt="3"/>
              <a:tabLst>
                <a:tab pos="438150" algn="l"/>
                <a:tab pos="438784" algn="l"/>
              </a:tabLst>
            </a:pPr>
            <a:r>
              <a:rPr dirty="0" sz="2250" spc="-130">
                <a:solidFill>
                  <a:srgbClr val="030703"/>
                </a:solidFill>
                <a:latin typeface="宋体"/>
                <a:cs typeface="宋体"/>
              </a:rPr>
              <a:t>欲擒故纵</a:t>
            </a:r>
            <a:endParaRPr sz="2250">
              <a:latin typeface="宋体"/>
              <a:cs typeface="宋体"/>
            </a:endParaRPr>
          </a:p>
          <a:p>
            <a:pPr marL="435609" indent="-417830">
              <a:lnSpc>
                <a:spcPct val="100000"/>
              </a:lnSpc>
              <a:spcBef>
                <a:spcPts val="1510"/>
              </a:spcBef>
              <a:buSzPct val="117500"/>
              <a:buFont typeface="Arial"/>
              <a:buAutoNum type="alphaLcPeriod" startAt="3"/>
              <a:tabLst>
                <a:tab pos="435609" algn="l"/>
                <a:tab pos="436245" algn="l"/>
              </a:tabLst>
            </a:pPr>
            <a:r>
              <a:rPr dirty="0" sz="2000" spc="165">
                <a:solidFill>
                  <a:srgbClr val="151A13"/>
                </a:solidFill>
                <a:latin typeface="宋体"/>
                <a:cs typeface="宋体"/>
              </a:rPr>
              <a:t>大智若愚</a:t>
            </a:r>
            <a:endParaRPr sz="2000">
              <a:latin typeface="宋体"/>
              <a:cs typeface="宋体"/>
            </a:endParaRPr>
          </a:p>
          <a:p>
            <a:pPr marL="436245" indent="-419100">
              <a:lnSpc>
                <a:spcPct val="100000"/>
              </a:lnSpc>
              <a:spcBef>
                <a:spcPts val="1450"/>
              </a:spcBef>
              <a:buSzPct val="112195"/>
              <a:buFont typeface="Times New Roman"/>
              <a:buAutoNum type="alphaLcPeriod" startAt="3"/>
              <a:tabLst>
                <a:tab pos="436245" algn="l"/>
                <a:tab pos="436880" algn="l"/>
              </a:tabLst>
            </a:pPr>
            <a:r>
              <a:rPr dirty="0" sz="2050" spc="65">
                <a:solidFill>
                  <a:srgbClr val="151A13"/>
                </a:solidFill>
                <a:latin typeface="宋体"/>
                <a:cs typeface="宋体"/>
              </a:rPr>
              <a:t>浑水摸鱼</a:t>
            </a:r>
            <a:endParaRPr sz="20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dirty="0" sz="2250" spc="15">
                <a:solidFill>
                  <a:srgbClr val="151A13"/>
                </a:solidFill>
                <a:latin typeface="Arial"/>
                <a:cs typeface="Arial"/>
              </a:rPr>
              <a:t>f.</a:t>
            </a:r>
            <a:endParaRPr sz="22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570"/>
              </a:spcBef>
            </a:pPr>
            <a:r>
              <a:rPr dirty="0" sz="2300" spc="80">
                <a:solidFill>
                  <a:srgbClr val="151A13"/>
                </a:solidFill>
                <a:latin typeface="Times New Roman"/>
                <a:cs typeface="Times New Roman"/>
              </a:rPr>
              <a:t>g.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3894" y="7912946"/>
            <a:ext cx="111696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45">
                <a:solidFill>
                  <a:srgbClr val="151A13"/>
                </a:solidFill>
                <a:latin typeface="宋体"/>
                <a:cs typeface="宋体"/>
              </a:rPr>
              <a:t>私下接触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84203" y="4907326"/>
            <a:ext cx="1299845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-45">
                <a:solidFill>
                  <a:srgbClr val="030703"/>
                </a:solidFill>
                <a:latin typeface="宋体"/>
                <a:cs typeface="宋体"/>
              </a:rPr>
              <a:t>盖起来，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9633" y="2821901"/>
            <a:ext cx="4918710" cy="496506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algn="just" marL="445770" marR="5080" indent="-433070">
              <a:lnSpc>
                <a:spcPct val="159300"/>
              </a:lnSpc>
              <a:spcBef>
                <a:spcPts val="45"/>
              </a:spcBef>
              <a:buChar char="•"/>
              <a:tabLst>
                <a:tab pos="469265" algn="l"/>
              </a:tabLst>
            </a:pPr>
            <a:r>
              <a:rPr dirty="0" sz="2550" spc="130">
                <a:solidFill>
                  <a:srgbClr val="030703"/>
                </a:solidFill>
                <a:latin typeface="宋体"/>
                <a:cs typeface="宋体"/>
              </a:rPr>
              <a:t>是指在谈判中的—方虽然想做 </a:t>
            </a:r>
            <a:r>
              <a:rPr dirty="0" sz="2550" spc="135">
                <a:solidFill>
                  <a:srgbClr val="151A13"/>
                </a:solidFill>
                <a:latin typeface="宋体"/>
                <a:cs typeface="宋体"/>
              </a:rPr>
              <a:t>成某笔交易，却装出满不在乎 的样子，将自己的急切心渭掩</a:t>
            </a:r>
            <a:endParaRPr sz="2550">
              <a:latin typeface="宋体"/>
              <a:cs typeface="宋体"/>
            </a:endParaRPr>
          </a:p>
          <a:p>
            <a:pPr>
              <a:lnSpc>
                <a:spcPct val="100000"/>
              </a:lnSpc>
              <a:buClr>
                <a:srgbClr val="030703"/>
              </a:buClr>
              <a:buFont typeface="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45770" marR="11430" indent="-433070">
              <a:lnSpc>
                <a:spcPct val="158700"/>
              </a:lnSpc>
              <a:spcBef>
                <a:spcPts val="2014"/>
              </a:spcBef>
              <a:buClr>
                <a:srgbClr val="030703"/>
              </a:buClr>
              <a:buChar char="•"/>
              <a:tabLst>
                <a:tab pos="462280" algn="l"/>
                <a:tab pos="462915" algn="l"/>
              </a:tabLst>
            </a:pPr>
            <a:r>
              <a:rPr dirty="0" sz="2550" spc="130">
                <a:solidFill>
                  <a:srgbClr val="151A13"/>
                </a:solidFill>
                <a:latin typeface="宋体"/>
                <a:cs typeface="宋体"/>
              </a:rPr>
              <a:t>似乎只是为了满足对方的需求 </a:t>
            </a:r>
            <a:r>
              <a:rPr dirty="0" sz="2550" spc="60">
                <a:solidFill>
                  <a:srgbClr val="151A13"/>
                </a:solidFill>
                <a:latin typeface="宋体"/>
                <a:cs typeface="宋体"/>
              </a:rPr>
              <a:t>而来谈判，使对方急于谈判，  </a:t>
            </a:r>
            <a:r>
              <a:rPr dirty="0" sz="2550" spc="5">
                <a:solidFill>
                  <a:srgbClr val="030703"/>
                </a:solidFill>
                <a:latin typeface="宋体"/>
                <a:cs typeface="宋体"/>
              </a:rPr>
              <a:t>主动让步，从而实现先＂纵”  </a:t>
            </a:r>
            <a:r>
              <a:rPr dirty="0" sz="2550" spc="5">
                <a:solidFill>
                  <a:srgbClr val="151A13"/>
                </a:solidFill>
                <a:latin typeface="宋体"/>
                <a:cs typeface="宋体"/>
              </a:rPr>
              <a:t>后＇擒＂的目的的策略。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80626"/>
            <a:ext cx="586363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24508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34191" y="6432407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 h="0">
                <a:moveTo>
                  <a:pt x="0" y="0"/>
                </a:moveTo>
                <a:lnTo>
                  <a:pt x="828557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6127750">
              <a:lnSpc>
                <a:spcPct val="100000"/>
              </a:lnSpc>
              <a:spcBef>
                <a:spcPts val="135"/>
              </a:spcBef>
            </a:pPr>
            <a:r>
              <a:rPr dirty="0" spc="95"/>
              <a:t>(3d/3)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8674" y="2373926"/>
            <a:ext cx="4512945" cy="2035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0" indent="-679450">
              <a:lnSpc>
                <a:spcPts val="3635"/>
              </a:lnSpc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z="2900" spc="95">
                <a:solidFill>
                  <a:srgbClr val="161A15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marL="680720" indent="-647065">
              <a:lnSpc>
                <a:spcPct val="100000"/>
              </a:lnSpc>
              <a:spcBef>
                <a:spcPts val="2310"/>
              </a:spcBef>
              <a:buSzPct val="110344"/>
              <a:buFont typeface="Times New Roman"/>
              <a:buAutoNum type="arabicPeriod"/>
              <a:tabLst>
                <a:tab pos="680720" algn="l"/>
                <a:tab pos="681355" algn="l"/>
              </a:tabLst>
            </a:pPr>
            <a:r>
              <a:rPr dirty="0" sz="2900" spc="95">
                <a:solidFill>
                  <a:srgbClr val="161A15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2310" indent="-663575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z="2900" spc="65">
                <a:solidFill>
                  <a:srgbClr val="030503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3936" y="4632928"/>
            <a:ext cx="1514475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70"/>
              </a:lnSpc>
              <a:tabLst>
                <a:tab pos="430530" algn="l"/>
              </a:tabLst>
            </a:pPr>
            <a:r>
              <a:rPr dirty="0" sz="2300" spc="15">
                <a:solidFill>
                  <a:srgbClr val="161A15"/>
                </a:solidFill>
                <a:latin typeface="Times New Roman"/>
                <a:cs typeface="Times New Roman"/>
              </a:rPr>
              <a:t>a</a:t>
            </a:r>
            <a:r>
              <a:rPr dirty="0" sz="2300" spc="10">
                <a:solidFill>
                  <a:srgbClr val="161A15"/>
                </a:solidFill>
                <a:latin typeface="Times New Roman"/>
                <a:cs typeface="Times New Roman"/>
              </a:rPr>
              <a:t>.</a:t>
            </a:r>
            <a:r>
              <a:rPr dirty="0" sz="2300">
                <a:solidFill>
                  <a:srgbClr val="161A15"/>
                </a:solidFill>
                <a:latin typeface="Times New Roman"/>
                <a:cs typeface="Times New Roman"/>
              </a:rPr>
              <a:t>	</a:t>
            </a:r>
            <a:r>
              <a:rPr dirty="0" sz="2000" spc="105">
                <a:solidFill>
                  <a:srgbClr val="161A15"/>
                </a:solidFill>
                <a:latin typeface="宋体"/>
                <a:cs typeface="宋体"/>
              </a:rPr>
              <a:t>投石问路</a:t>
            </a:r>
            <a:endParaRPr sz="2000">
              <a:latin typeface="宋体"/>
              <a:cs typeface="宋体"/>
            </a:endParaRPr>
          </a:p>
          <a:p>
            <a:pPr marL="36195">
              <a:lnSpc>
                <a:spcPct val="100000"/>
              </a:lnSpc>
              <a:spcBef>
                <a:spcPts val="1610"/>
              </a:spcBef>
            </a:pPr>
            <a:r>
              <a:rPr dirty="0" sz="2250" spc="75">
                <a:solidFill>
                  <a:srgbClr val="161A15"/>
                </a:solidFill>
                <a:latin typeface="Times New Roman"/>
                <a:cs typeface="Times New Roman"/>
              </a:rPr>
              <a:t>b.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989" y="5890056"/>
            <a:ext cx="25463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35">
                <a:solidFill>
                  <a:srgbClr val="C1D893"/>
                </a:solidFill>
                <a:latin typeface="Times New Roman"/>
                <a:cs typeface="Times New Roman"/>
              </a:rPr>
              <a:t>r,-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2600" y="6808971"/>
            <a:ext cx="110236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65">
                <a:solidFill>
                  <a:srgbClr val="161A15"/>
                </a:solidFill>
                <a:latin typeface="宋体"/>
                <a:cs typeface="宋体"/>
              </a:rPr>
              <a:t>浑水摸鱼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8915" y="7364149"/>
            <a:ext cx="113728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85">
                <a:solidFill>
                  <a:srgbClr val="161A15"/>
                </a:solidFill>
                <a:latin typeface="宋体"/>
                <a:cs typeface="宋体"/>
              </a:rPr>
              <a:t>红臼脸术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8892" y="5181725"/>
            <a:ext cx="4317365" cy="30708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33705">
              <a:lnSpc>
                <a:spcPct val="100000"/>
              </a:lnSpc>
              <a:spcBef>
                <a:spcPts val="110"/>
              </a:spcBef>
            </a:pPr>
            <a:r>
              <a:rPr dirty="0" sz="2000" spc="125">
                <a:solidFill>
                  <a:srgbClr val="161A15"/>
                </a:solidFill>
                <a:latin typeface="宋体"/>
                <a:cs typeface="宋体"/>
              </a:rPr>
              <a:t>先造势后还价</a:t>
            </a:r>
            <a:endParaRPr sz="20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tabLst>
                <a:tab pos="439420" algn="l"/>
                <a:tab pos="1901189" algn="l"/>
                <a:tab pos="4304030" algn="l"/>
              </a:tabLst>
            </a:pPr>
            <a:r>
              <a:rPr dirty="0" sz="1600" spc="60">
                <a:solidFill>
                  <a:srgbClr val="161A15"/>
                </a:solidFill>
                <a:latin typeface="Times New Roman"/>
                <a:cs typeface="Times New Roman"/>
              </a:rPr>
              <a:t>C</a:t>
            </a:r>
            <a:r>
              <a:rPr dirty="0" sz="1600" spc="25">
                <a:solidFill>
                  <a:srgbClr val="161A15"/>
                </a:solidFill>
                <a:latin typeface="Times New Roman"/>
                <a:cs typeface="Times New Roman"/>
              </a:rPr>
              <a:t>.</a:t>
            </a:r>
            <a:r>
              <a:rPr dirty="0" sz="1600">
                <a:solidFill>
                  <a:srgbClr val="161A15"/>
                </a:solidFill>
                <a:latin typeface="Times New Roman"/>
                <a:cs typeface="Times New Roman"/>
              </a:rPr>
              <a:t>	</a:t>
            </a:r>
            <a:r>
              <a:rPr dirty="0" sz="2000" spc="125">
                <a:solidFill>
                  <a:srgbClr val="161A15"/>
                </a:solidFill>
                <a:latin typeface="宋体"/>
                <a:cs typeface="宋体"/>
              </a:rPr>
              <a:t>欲擒故纵</a:t>
            </a:r>
            <a:r>
              <a:rPr dirty="0" sz="2000">
                <a:solidFill>
                  <a:srgbClr val="161A15"/>
                </a:solidFill>
                <a:latin typeface="宋体"/>
                <a:cs typeface="宋体"/>
              </a:rPr>
              <a:t>	</a:t>
            </a:r>
            <a:r>
              <a:rPr dirty="0" u="heavy" sz="2000">
                <a:solidFill>
                  <a:srgbClr val="161A15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 </a:t>
            </a:r>
            <a:r>
              <a:rPr dirty="0" u="heavy" sz="2000">
                <a:solidFill>
                  <a:srgbClr val="161A15"/>
                </a:solidFill>
                <a:uFill>
                  <a:solidFill>
                    <a:srgbClr val="000000"/>
                  </a:solidFill>
                </a:uFill>
                <a:latin typeface="宋体"/>
                <a:cs typeface="宋体"/>
              </a:rPr>
              <a:t>	</a:t>
            </a:r>
            <a:endParaRPr sz="2000">
              <a:latin typeface="宋体"/>
              <a:cs typeface="宋体"/>
            </a:endParaRPr>
          </a:p>
          <a:p>
            <a:pPr marL="17780">
              <a:lnSpc>
                <a:spcPct val="100000"/>
              </a:lnSpc>
              <a:spcBef>
                <a:spcPts val="1625"/>
              </a:spcBef>
              <a:tabLst>
                <a:tab pos="433705" algn="l"/>
              </a:tabLst>
            </a:pPr>
            <a:r>
              <a:rPr dirty="0" sz="2400" spc="55">
                <a:solidFill>
                  <a:srgbClr val="030503"/>
                </a:solidFill>
                <a:latin typeface="Times New Roman"/>
                <a:cs typeface="Times New Roman"/>
              </a:rPr>
              <a:t>d.</a:t>
            </a:r>
            <a:r>
              <a:rPr dirty="0" sz="2400" spc="55">
                <a:solidFill>
                  <a:srgbClr val="030503"/>
                </a:solidFill>
                <a:latin typeface="Times New Roman"/>
                <a:cs typeface="Times New Roman"/>
              </a:rPr>
              <a:t>	</a:t>
            </a:r>
            <a:r>
              <a:rPr dirty="0" sz="2250" spc="-85">
                <a:solidFill>
                  <a:srgbClr val="030503"/>
                </a:solidFill>
                <a:latin typeface="宋体"/>
                <a:cs typeface="宋体"/>
              </a:rPr>
              <a:t>大智若愚</a:t>
            </a:r>
            <a:endParaRPr sz="2250">
              <a:latin typeface="宋体"/>
              <a:cs typeface="宋体"/>
            </a:endParaRPr>
          </a:p>
          <a:p>
            <a:pPr marL="17145">
              <a:lnSpc>
                <a:spcPct val="100000"/>
              </a:lnSpc>
              <a:spcBef>
                <a:spcPts val="1440"/>
              </a:spcBef>
            </a:pPr>
            <a:r>
              <a:rPr dirty="0" sz="2300" spc="-35">
                <a:solidFill>
                  <a:srgbClr val="161A15"/>
                </a:solidFill>
                <a:latin typeface="Times New Roman"/>
                <a:cs typeface="Times New Roman"/>
              </a:rPr>
              <a:t>e.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dirty="0" sz="2250" spc="15">
                <a:solidFill>
                  <a:srgbClr val="161A15"/>
                </a:solidFill>
                <a:latin typeface="Arial"/>
                <a:cs typeface="Arial"/>
              </a:rPr>
              <a:t>f.</a:t>
            </a:r>
            <a:endParaRPr sz="22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570"/>
              </a:spcBef>
            </a:pPr>
            <a:r>
              <a:rPr dirty="0" sz="2300" spc="80">
                <a:solidFill>
                  <a:srgbClr val="161A15"/>
                </a:solidFill>
                <a:latin typeface="Times New Roman"/>
                <a:cs typeface="Times New Roman"/>
              </a:rPr>
              <a:t>g.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3894" y="7912946"/>
            <a:ext cx="111696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45">
                <a:solidFill>
                  <a:srgbClr val="161A15"/>
                </a:solidFill>
                <a:latin typeface="宋体"/>
                <a:cs typeface="宋体"/>
              </a:rPr>
              <a:t>私下接触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8837" y="3742090"/>
            <a:ext cx="4911090" cy="311404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446405" marR="5080" indent="-433705">
              <a:lnSpc>
                <a:spcPct val="155400"/>
              </a:lnSpc>
              <a:spcBef>
                <a:spcPts val="170"/>
              </a:spcBef>
              <a:buChar char="•"/>
              <a:tabLst>
                <a:tab pos="456565" algn="l"/>
                <a:tab pos="457200" algn="l"/>
              </a:tabLst>
            </a:pPr>
            <a:r>
              <a:rPr dirty="0" sz="2600" spc="80">
                <a:solidFill>
                  <a:srgbClr val="030503"/>
                </a:solidFill>
                <a:latin typeface="宋体"/>
                <a:cs typeface="宋体"/>
              </a:rPr>
              <a:t>是指谈判的—方故意装出糊里 </a:t>
            </a:r>
            <a:r>
              <a:rPr dirty="0" sz="2600" spc="5">
                <a:solidFill>
                  <a:srgbClr val="161A15"/>
                </a:solidFill>
                <a:latin typeface="宋体"/>
                <a:cs typeface="宋体"/>
              </a:rPr>
              <a:t>糊涂，惊慌失措，犹豫不决，  </a:t>
            </a:r>
            <a:r>
              <a:rPr dirty="0" sz="2600" spc="85">
                <a:solidFill>
                  <a:srgbClr val="161A15"/>
                </a:solidFill>
                <a:latin typeface="宋体"/>
                <a:cs typeface="宋体"/>
              </a:rPr>
              <a:t>反应迟钝，以此来松懈对方的 </a:t>
            </a:r>
            <a:r>
              <a:rPr dirty="0" sz="2600" spc="85">
                <a:solidFill>
                  <a:srgbClr val="030503"/>
                </a:solidFill>
                <a:latin typeface="宋体"/>
                <a:cs typeface="宋体"/>
              </a:rPr>
              <a:t>意志，争取充分的时间，达到 </a:t>
            </a:r>
            <a:r>
              <a:rPr dirty="0" sz="2600" spc="-45">
                <a:solidFill>
                  <a:srgbClr val="161A15"/>
                </a:solidFill>
                <a:latin typeface="宋体"/>
                <a:cs typeface="宋体"/>
              </a:rPr>
              <a:t>后发制人的目的的策略。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53D0A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53D0A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80626"/>
            <a:ext cx="586363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63044" y="6330307"/>
            <a:ext cx="1045256" cy="28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91897" y="7504476"/>
            <a:ext cx="611857" cy="740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24508" y="2450440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 h="0">
                <a:moveTo>
                  <a:pt x="0" y="0"/>
                </a:moveTo>
                <a:lnTo>
                  <a:pt x="54557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4191" y="6981204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 h="0">
                <a:moveTo>
                  <a:pt x="0" y="0"/>
                </a:moveTo>
                <a:lnTo>
                  <a:pt x="828557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42627" y="702013"/>
            <a:ext cx="2357120" cy="10674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800" spc="95">
                <a:solidFill>
                  <a:srgbClr val="016403"/>
                </a:solidFill>
              </a:rPr>
              <a:t>(3e/3</a:t>
            </a:r>
            <a:r>
              <a:rPr dirty="0" sz="6800" spc="75">
                <a:solidFill>
                  <a:srgbClr val="016403"/>
                </a:solidFill>
              </a:rPr>
              <a:t>)</a:t>
            </a:r>
            <a:endParaRPr sz="6800"/>
          </a:p>
        </p:txBody>
      </p:sp>
      <p:sp>
        <p:nvSpPr>
          <p:cNvPr id="12" name="object 12"/>
          <p:cNvSpPr txBox="1"/>
          <p:nvPr/>
        </p:nvSpPr>
        <p:spPr>
          <a:xfrm>
            <a:off x="798674" y="2373926"/>
            <a:ext cx="4512945" cy="2035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0" indent="-679450">
              <a:lnSpc>
                <a:spcPts val="3635"/>
              </a:lnSpc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z="2900" spc="95">
                <a:solidFill>
                  <a:srgbClr val="161A1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marL="680720" indent="-647065">
              <a:lnSpc>
                <a:spcPct val="100000"/>
              </a:lnSpc>
              <a:spcBef>
                <a:spcPts val="2310"/>
              </a:spcBef>
              <a:buSzPct val="110344"/>
              <a:buFont typeface="Times New Roman"/>
              <a:buAutoNum type="arabicPeriod"/>
              <a:tabLst>
                <a:tab pos="680720" algn="l"/>
                <a:tab pos="681355" algn="l"/>
              </a:tabLst>
            </a:pPr>
            <a:r>
              <a:rPr dirty="0" sz="2900" spc="95">
                <a:solidFill>
                  <a:srgbClr val="161A13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2310" indent="-663575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z="2900" spc="65">
                <a:solidFill>
                  <a:srgbClr val="030503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3712" y="4632928"/>
            <a:ext cx="1514475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80"/>
              </a:lnSpc>
              <a:tabLst>
                <a:tab pos="430530" algn="l"/>
              </a:tabLst>
            </a:pPr>
            <a:r>
              <a:rPr dirty="0" sz="2350" spc="15">
                <a:solidFill>
                  <a:srgbClr val="161A13"/>
                </a:solidFill>
                <a:latin typeface="Times New Roman"/>
                <a:cs typeface="Times New Roman"/>
              </a:rPr>
              <a:t>a</a:t>
            </a:r>
            <a:r>
              <a:rPr dirty="0" sz="2350" spc="10">
                <a:solidFill>
                  <a:srgbClr val="161A13"/>
                </a:solidFill>
                <a:latin typeface="Times New Roman"/>
                <a:cs typeface="Times New Roman"/>
              </a:rPr>
              <a:t>.</a:t>
            </a:r>
            <a:r>
              <a:rPr dirty="0" sz="2350">
                <a:solidFill>
                  <a:srgbClr val="161A13"/>
                </a:solidFill>
                <a:latin typeface="Times New Roman"/>
                <a:cs typeface="Times New Roman"/>
              </a:rPr>
              <a:t>	</a:t>
            </a:r>
            <a:r>
              <a:rPr dirty="0" sz="2000" spc="105">
                <a:solidFill>
                  <a:srgbClr val="161A13"/>
                </a:solidFill>
                <a:latin typeface="宋体"/>
                <a:cs typeface="宋体"/>
              </a:rPr>
              <a:t>投石问路</a:t>
            </a:r>
            <a:endParaRPr sz="2000">
              <a:latin typeface="宋体"/>
              <a:cs typeface="宋体"/>
            </a:endParaRPr>
          </a:p>
          <a:p>
            <a:pPr marL="36195">
              <a:lnSpc>
                <a:spcPct val="100000"/>
              </a:lnSpc>
              <a:spcBef>
                <a:spcPts val="1600"/>
              </a:spcBef>
            </a:pPr>
            <a:r>
              <a:rPr dirty="0" sz="2250" spc="75">
                <a:solidFill>
                  <a:srgbClr val="161A13"/>
                </a:solidFill>
                <a:latin typeface="Times New Roman"/>
                <a:cs typeface="Times New Roman"/>
              </a:rPr>
              <a:t>b.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9911" y="5181725"/>
            <a:ext cx="1647189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25">
                <a:solidFill>
                  <a:srgbClr val="161A13"/>
                </a:solidFill>
                <a:latin typeface="宋体"/>
                <a:cs typeface="宋体"/>
              </a:rPr>
              <a:t>先造势后还价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6650" y="5717759"/>
            <a:ext cx="152590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1800" algn="l"/>
              </a:tabLst>
            </a:pPr>
            <a:r>
              <a:rPr dirty="0" sz="1600" spc="60">
                <a:solidFill>
                  <a:srgbClr val="161A13"/>
                </a:solidFill>
                <a:latin typeface="Times New Roman"/>
                <a:cs typeface="Times New Roman"/>
              </a:rPr>
              <a:t>C</a:t>
            </a:r>
            <a:r>
              <a:rPr dirty="0" sz="1600" spc="25">
                <a:solidFill>
                  <a:srgbClr val="161A13"/>
                </a:solidFill>
                <a:latin typeface="Times New Roman"/>
                <a:cs typeface="Times New Roman"/>
              </a:rPr>
              <a:t>.</a:t>
            </a:r>
            <a:r>
              <a:rPr dirty="0" sz="1600">
                <a:solidFill>
                  <a:srgbClr val="161A13"/>
                </a:solidFill>
                <a:latin typeface="Times New Roman"/>
                <a:cs typeface="Times New Roman"/>
              </a:rPr>
              <a:t>	</a:t>
            </a:r>
            <a:r>
              <a:rPr dirty="0" sz="2000" spc="125">
                <a:solidFill>
                  <a:srgbClr val="161A13"/>
                </a:solidFill>
                <a:latin typeface="宋体"/>
                <a:cs typeface="宋体"/>
              </a:rPr>
              <a:t>欲擒故纵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5601" y="6221887"/>
            <a:ext cx="275844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45105" algn="l"/>
              </a:tabLst>
            </a:pPr>
            <a:r>
              <a:rPr dirty="0" u="heavy" sz="2250">
                <a:solidFill>
                  <a:srgbClr val="2D3128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50">
                <a:solidFill>
                  <a:srgbClr val="2D3128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1086" y="6026374"/>
            <a:ext cx="1574800" cy="2226310"/>
          </a:xfrm>
          <a:prstGeom prst="rect">
            <a:avLst/>
          </a:prstGeom>
        </p:spPr>
        <p:txBody>
          <a:bodyPr wrap="square" lIns="0" tIns="209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2250" spc="-300">
                <a:solidFill>
                  <a:srgbClr val="2D3128"/>
                </a:solidFill>
                <a:latin typeface="Times New Roman"/>
                <a:cs typeface="Times New Roman"/>
              </a:rPr>
              <a:t>.Q.,</a:t>
            </a:r>
            <a:endParaRPr sz="2250">
              <a:latin typeface="Times New Roman"/>
              <a:cs typeface="Times New Roman"/>
            </a:endParaRPr>
          </a:p>
          <a:p>
            <a:pPr marL="452755" indent="-418465">
              <a:lnSpc>
                <a:spcPct val="100000"/>
              </a:lnSpc>
              <a:spcBef>
                <a:spcPts val="1620"/>
              </a:spcBef>
              <a:buClr>
                <a:srgbClr val="161A13"/>
              </a:buClr>
              <a:buSzPct val="104444"/>
              <a:buFont typeface="Times New Roman"/>
              <a:buAutoNum type="alphaLcPeriod" startAt="5"/>
              <a:tabLst>
                <a:tab pos="452755" algn="l"/>
                <a:tab pos="453390" algn="l"/>
              </a:tabLst>
            </a:pPr>
            <a:r>
              <a:rPr dirty="0" sz="2250" spc="-105">
                <a:solidFill>
                  <a:srgbClr val="030503"/>
                </a:solidFill>
                <a:latin typeface="宋体"/>
                <a:cs typeface="宋体"/>
              </a:rPr>
              <a:t>浑水摸鱼</a:t>
            </a:r>
            <a:endParaRPr sz="2250">
              <a:latin typeface="宋体"/>
              <a:cs typeface="宋体"/>
            </a:endParaRPr>
          </a:p>
          <a:p>
            <a:pPr marL="450215" indent="-419734">
              <a:lnSpc>
                <a:spcPct val="100000"/>
              </a:lnSpc>
              <a:spcBef>
                <a:spcPts val="1600"/>
              </a:spcBef>
              <a:buSzPct val="112500"/>
              <a:buFont typeface="Arial"/>
              <a:buAutoNum type="alphaLcPeriod" startAt="5"/>
              <a:tabLst>
                <a:tab pos="450215" algn="l"/>
                <a:tab pos="450850" algn="l"/>
              </a:tabLst>
            </a:pPr>
            <a:r>
              <a:rPr dirty="0" sz="2000" spc="185">
                <a:solidFill>
                  <a:srgbClr val="161A13"/>
                </a:solidFill>
                <a:latin typeface="宋体"/>
                <a:cs typeface="宋体"/>
              </a:rPr>
              <a:t>红臼脸术</a:t>
            </a:r>
            <a:endParaRPr sz="2000">
              <a:latin typeface="宋体"/>
              <a:cs typeface="宋体"/>
            </a:endParaRPr>
          </a:p>
          <a:p>
            <a:pPr marL="36830">
              <a:lnSpc>
                <a:spcPct val="100000"/>
              </a:lnSpc>
              <a:spcBef>
                <a:spcPts val="1575"/>
              </a:spcBef>
            </a:pPr>
            <a:r>
              <a:rPr dirty="0" sz="2300" spc="80">
                <a:solidFill>
                  <a:srgbClr val="161A13"/>
                </a:solidFill>
                <a:latin typeface="Times New Roman"/>
                <a:cs typeface="Times New Roman"/>
              </a:rPr>
              <a:t>g.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3894" y="7912946"/>
            <a:ext cx="111696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45">
                <a:solidFill>
                  <a:srgbClr val="161A13"/>
                </a:solidFill>
                <a:latin typeface="宋体"/>
                <a:cs typeface="宋体"/>
              </a:rPr>
              <a:t>私下接触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9633" y="3975648"/>
            <a:ext cx="4906010" cy="2892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55930" indent="-443230">
              <a:lnSpc>
                <a:spcPct val="100000"/>
              </a:lnSpc>
              <a:spcBef>
                <a:spcPts val="110"/>
              </a:spcBef>
              <a:buChar char="•"/>
              <a:tabLst>
                <a:tab pos="455930" algn="l"/>
                <a:tab pos="456565" algn="l"/>
              </a:tabLst>
            </a:pPr>
            <a:r>
              <a:rPr dirty="0" sz="2550" spc="135">
                <a:solidFill>
                  <a:srgbClr val="030503"/>
                </a:solidFill>
                <a:latin typeface="宋体"/>
                <a:cs typeface="宋体"/>
              </a:rPr>
              <a:t>是指在谈判中，故意搅乱正常</a:t>
            </a:r>
            <a:endParaRPr sz="2550">
              <a:latin typeface="宋体"/>
              <a:cs typeface="宋体"/>
            </a:endParaRPr>
          </a:p>
          <a:p>
            <a:pPr algn="just" marL="448309" marR="11430" indent="-1270">
              <a:lnSpc>
                <a:spcPct val="158700"/>
              </a:lnSpc>
              <a:spcBef>
                <a:spcPts val="70"/>
              </a:spcBef>
            </a:pPr>
            <a:r>
              <a:rPr dirty="0" sz="2550" spc="130">
                <a:solidFill>
                  <a:srgbClr val="161A13"/>
                </a:solidFill>
                <a:latin typeface="宋体"/>
                <a:cs typeface="宋体"/>
              </a:rPr>
              <a:t>的谈判秩序，将许多间题—股 脑儿地摊到桌面上，使人难以 应付，借以达到使对方慌乱失 </a:t>
            </a:r>
            <a:r>
              <a:rPr dirty="0" sz="2550" spc="-45">
                <a:solidFill>
                  <a:srgbClr val="161A13"/>
                </a:solidFill>
                <a:latin typeface="宋体"/>
                <a:cs typeface="宋体"/>
              </a:rPr>
              <a:t>误的目的的策略。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53D0A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53D0A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53D0A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53D0A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2372" y="880626"/>
            <a:ext cx="586363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97432" y="880627"/>
            <a:ext cx="2090513" cy="85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319368" y="7517239"/>
            <a:ext cx="484387" cy="4211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42000" y="2807796"/>
            <a:ext cx="0" cy="344805"/>
          </a:xfrm>
          <a:custGeom>
            <a:avLst/>
            <a:gdLst/>
            <a:ahLst/>
            <a:cxnLst/>
            <a:rect l="l" t="t" r="r" b="b"/>
            <a:pathLst>
              <a:path w="0" h="344805">
                <a:moveTo>
                  <a:pt x="0" y="344593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27474" y="2909898"/>
            <a:ext cx="0" cy="1710689"/>
          </a:xfrm>
          <a:custGeom>
            <a:avLst/>
            <a:gdLst/>
            <a:ahLst/>
            <a:cxnLst/>
            <a:rect l="l" t="t" r="r" b="b"/>
            <a:pathLst>
              <a:path w="0" h="1710689">
                <a:moveTo>
                  <a:pt x="0" y="1710203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26484" y="3152389"/>
            <a:ext cx="0" cy="1033780"/>
          </a:xfrm>
          <a:custGeom>
            <a:avLst/>
            <a:gdLst/>
            <a:ahLst/>
            <a:cxnLst/>
            <a:rect l="l" t="t" r="r" b="b"/>
            <a:pathLst>
              <a:path w="0" h="1033779">
                <a:moveTo>
                  <a:pt x="0" y="1033779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842000" y="3152389"/>
            <a:ext cx="0" cy="625475"/>
          </a:xfrm>
          <a:custGeom>
            <a:avLst/>
            <a:gdLst/>
            <a:ahLst/>
            <a:cxnLst/>
            <a:rect l="l" t="t" r="r" b="b"/>
            <a:pathLst>
              <a:path w="0" h="625475">
                <a:moveTo>
                  <a:pt x="0" y="625372"/>
                </a:moveTo>
                <a:lnTo>
                  <a:pt x="0" y="0"/>
                </a:lnTo>
              </a:path>
            </a:pathLst>
          </a:custGeom>
          <a:ln w="38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842000" y="3777762"/>
            <a:ext cx="0" cy="842644"/>
          </a:xfrm>
          <a:custGeom>
            <a:avLst/>
            <a:gdLst/>
            <a:ahLst/>
            <a:cxnLst/>
            <a:rect l="l" t="t" r="r" b="b"/>
            <a:pathLst>
              <a:path w="0" h="842645">
                <a:moveTo>
                  <a:pt x="0" y="842339"/>
                </a:moveTo>
                <a:lnTo>
                  <a:pt x="0" y="0"/>
                </a:lnTo>
              </a:path>
            </a:pathLst>
          </a:custGeom>
          <a:ln w="25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26484" y="4620102"/>
            <a:ext cx="0" cy="2016760"/>
          </a:xfrm>
          <a:custGeom>
            <a:avLst/>
            <a:gdLst/>
            <a:ahLst/>
            <a:cxnLst/>
            <a:rect l="l" t="t" r="r" b="b"/>
            <a:pathLst>
              <a:path w="0" h="2016759">
                <a:moveTo>
                  <a:pt x="0" y="2016508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386495" y="2641946"/>
            <a:ext cx="5242560" cy="521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dirty="0" sz="1500" spc="50">
                <a:solidFill>
                  <a:srgbClr val="C3D89A"/>
                </a:solidFill>
                <a:latin typeface="宋体"/>
                <a:cs typeface="宋体"/>
              </a:rPr>
              <a:t>．</a:t>
            </a:r>
            <a:endParaRPr sz="1500">
              <a:latin typeface="宋体"/>
              <a:cs typeface="宋体"/>
            </a:endParaRPr>
          </a:p>
          <a:p>
            <a:pPr marL="622935" indent="-450850">
              <a:lnSpc>
                <a:spcPts val="2220"/>
              </a:lnSpc>
              <a:buClr>
                <a:srgbClr val="000000"/>
              </a:buClr>
              <a:buChar char="•"/>
              <a:tabLst>
                <a:tab pos="622935" algn="l"/>
                <a:tab pos="623570" algn="l"/>
              </a:tabLst>
            </a:pPr>
            <a:r>
              <a:rPr dirty="0" sz="1950" spc="180">
                <a:solidFill>
                  <a:srgbClr val="181F13"/>
                </a:solidFill>
                <a:latin typeface="宋体"/>
                <a:cs typeface="宋体"/>
              </a:rPr>
              <a:t>是指在商务谈判过程中，利用谈判者既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84576" y="3311987"/>
            <a:ext cx="463169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180">
                <a:solidFill>
                  <a:srgbClr val="181F13"/>
                </a:solidFill>
                <a:latin typeface="宋体"/>
                <a:cs typeface="宋体"/>
              </a:rPr>
              <a:t>想与你合作，但又不愿与有恶感的对方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674" y="2373926"/>
            <a:ext cx="4512945" cy="2035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0" indent="-679450">
              <a:lnSpc>
                <a:spcPts val="3635"/>
              </a:lnSpc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z="2900" spc="95">
                <a:solidFill>
                  <a:srgbClr val="181F1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marL="680720" indent="-647065">
              <a:lnSpc>
                <a:spcPct val="100000"/>
              </a:lnSpc>
              <a:spcBef>
                <a:spcPts val="2310"/>
              </a:spcBef>
              <a:buSzPct val="110344"/>
              <a:buFont typeface="Times New Roman"/>
              <a:buAutoNum type="arabicPeriod"/>
              <a:tabLst>
                <a:tab pos="680720" algn="l"/>
                <a:tab pos="681355" algn="l"/>
              </a:tabLst>
            </a:pPr>
            <a:r>
              <a:rPr dirty="0" sz="2900" spc="95">
                <a:solidFill>
                  <a:srgbClr val="181F13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2310" indent="-663575">
              <a:lnSpc>
                <a:spcPct val="100000"/>
              </a:lnSpc>
              <a:spcBef>
                <a:spcPts val="2240"/>
              </a:spcBef>
              <a:buClr>
                <a:srgbClr val="181F13"/>
              </a:buClr>
              <a:buSzPct val="112068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z="2900" spc="65"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36664" y="2681295"/>
            <a:ext cx="471805" cy="1597025"/>
          </a:xfrm>
          <a:prstGeom prst="rect">
            <a:avLst/>
          </a:prstGeom>
        </p:spPr>
        <p:txBody>
          <a:bodyPr wrap="square" lIns="0" tIns="23622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860"/>
              </a:spcBef>
            </a:pPr>
            <a:r>
              <a:rPr dirty="0" sz="2750" spc="175">
                <a:solidFill>
                  <a:srgbClr val="283A1C"/>
                </a:solidFill>
                <a:latin typeface="宋体"/>
                <a:cs typeface="宋体"/>
              </a:rPr>
              <a:t>商</a:t>
            </a:r>
            <a:endParaRPr sz="2750">
              <a:latin typeface="宋体"/>
              <a:cs typeface="宋体"/>
            </a:endParaRPr>
          </a:p>
          <a:p>
            <a:pPr marL="73660">
              <a:lnSpc>
                <a:spcPts val="1310"/>
              </a:lnSpc>
              <a:spcBef>
                <a:spcPts val="965"/>
              </a:spcBef>
            </a:pPr>
            <a:r>
              <a:rPr dirty="0" sz="1500" spc="-1555">
                <a:solidFill>
                  <a:srgbClr val="283A1C"/>
                </a:solidFill>
                <a:latin typeface="宋体"/>
                <a:cs typeface="宋体"/>
              </a:rPr>
              <a:t>欠</a:t>
            </a:r>
            <a:r>
              <a:rPr dirty="0" sz="1450" spc="135">
                <a:solidFill>
                  <a:srgbClr val="283A1C"/>
                </a:solidFill>
                <a:latin typeface="宋体"/>
                <a:cs typeface="宋体"/>
              </a:rPr>
              <a:t>元</a:t>
            </a:r>
            <a:endParaRPr sz="1450">
              <a:latin typeface="宋体"/>
              <a:cs typeface="宋体"/>
            </a:endParaRPr>
          </a:p>
          <a:p>
            <a:pPr marL="12700">
              <a:lnSpc>
                <a:spcPts val="5030"/>
              </a:lnSpc>
            </a:pPr>
            <a:r>
              <a:rPr dirty="0" sz="1350" spc="-919">
                <a:solidFill>
                  <a:srgbClr val="283A1C"/>
                </a:solidFill>
                <a:latin typeface="宋体"/>
                <a:cs typeface="宋体"/>
              </a:rPr>
              <a:t>、</a:t>
            </a:r>
            <a:r>
              <a:rPr dirty="0" sz="4600" spc="-4155">
                <a:solidFill>
                  <a:srgbClr val="283A1C"/>
                </a:solidFill>
                <a:latin typeface="宋体"/>
                <a:cs typeface="宋体"/>
              </a:rPr>
              <a:t>肾</a:t>
            </a:r>
            <a:r>
              <a:rPr dirty="0" sz="1350" spc="-470">
                <a:solidFill>
                  <a:srgbClr val="283A1C"/>
                </a:solidFill>
                <a:latin typeface="宋体"/>
                <a:cs typeface="宋体"/>
              </a:rPr>
              <a:t>火</a:t>
            </a:r>
            <a:endParaRPr sz="135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2013" y="3784207"/>
            <a:ext cx="4589145" cy="809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160">
                <a:solidFill>
                  <a:srgbClr val="181F13"/>
                </a:solidFill>
                <a:latin typeface="宋体"/>
                <a:cs typeface="宋体"/>
              </a:rPr>
              <a:t>人员打交道的心理，以两个人分别扮演</a:t>
            </a:r>
            <a:endParaRPr sz="1950">
              <a:latin typeface="宋体"/>
              <a:cs typeface="宋体"/>
            </a:endParaRPr>
          </a:p>
          <a:p>
            <a:pPr marL="20320">
              <a:lnSpc>
                <a:spcPct val="100000"/>
              </a:lnSpc>
              <a:spcBef>
                <a:spcPts val="1475"/>
              </a:spcBef>
              <a:tabLst>
                <a:tab pos="2390140" algn="l"/>
                <a:tab pos="3282950" algn="l"/>
              </a:tabLst>
            </a:pPr>
            <a:r>
              <a:rPr dirty="0" sz="1950" spc="-680">
                <a:solidFill>
                  <a:srgbClr val="283A1C"/>
                </a:solidFill>
                <a:latin typeface="宋体"/>
                <a:cs typeface="宋体"/>
              </a:rPr>
              <a:t>“</a:t>
            </a:r>
            <a:r>
              <a:rPr dirty="0" sz="1950" spc="-434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680">
                <a:solidFill>
                  <a:srgbClr val="181F13"/>
                </a:solidFill>
                <a:latin typeface="宋体"/>
                <a:cs typeface="宋体"/>
              </a:rPr>
              <a:t>红</a:t>
            </a:r>
            <a:r>
              <a:rPr dirty="0" sz="1950" spc="-9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680">
                <a:solidFill>
                  <a:srgbClr val="181F13"/>
                </a:solidFill>
                <a:latin typeface="宋体"/>
                <a:cs typeface="宋体"/>
              </a:rPr>
              <a:t>脸</a:t>
            </a:r>
            <a:r>
              <a:rPr dirty="0" sz="1950" spc="-150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283A1C"/>
                </a:solidFill>
                <a:latin typeface="宋体"/>
                <a:cs typeface="宋体"/>
              </a:rPr>
              <a:t>”</a:t>
            </a:r>
            <a:r>
              <a:rPr dirty="0" sz="1950" spc="55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和</a:t>
            </a:r>
            <a:r>
              <a:rPr dirty="0" sz="1950" spc="310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283A1C"/>
                </a:solidFill>
                <a:latin typeface="宋体"/>
                <a:cs typeface="宋体"/>
              </a:rPr>
              <a:t>“</a:t>
            </a:r>
            <a:r>
              <a:rPr dirty="0" sz="1950" spc="-210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臼</a:t>
            </a:r>
            <a:r>
              <a:rPr dirty="0" sz="1950" spc="6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脸</a:t>
            </a:r>
            <a:r>
              <a:rPr dirty="0" sz="1950" spc="-49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283A1C"/>
                </a:solidFill>
                <a:latin typeface="宋体"/>
                <a:cs typeface="宋体"/>
              </a:rPr>
              <a:t>＂</a:t>
            </a:r>
            <a:r>
              <a:rPr dirty="0" sz="1950">
                <a:solidFill>
                  <a:srgbClr val="283A1C"/>
                </a:solidFill>
                <a:latin typeface="宋体"/>
                <a:cs typeface="宋体"/>
              </a:rPr>
              <a:t>	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的</a:t>
            </a:r>
            <a:r>
              <a:rPr dirty="0" sz="1950" spc="8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角</a:t>
            </a:r>
            <a:r>
              <a:rPr dirty="0" sz="1950" spc="160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色</a:t>
            </a:r>
            <a:r>
              <a:rPr dirty="0" sz="1950">
                <a:solidFill>
                  <a:srgbClr val="181F13"/>
                </a:solidFill>
                <a:latin typeface="宋体"/>
                <a:cs typeface="宋体"/>
              </a:rPr>
              <a:t>	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，</a:t>
            </a:r>
            <a:r>
              <a:rPr dirty="0" sz="1950" spc="-155">
                <a:solidFill>
                  <a:srgbClr val="181F13"/>
                </a:solidFill>
                <a:latin typeface="宋体"/>
                <a:cs typeface="宋体"/>
              </a:rPr>
              <a:t>诱</a:t>
            </a:r>
            <a:r>
              <a:rPr dirty="0" sz="1950" spc="215">
                <a:solidFill>
                  <a:srgbClr val="181F13"/>
                </a:solidFill>
                <a:latin typeface="宋体"/>
                <a:cs typeface="宋体"/>
              </a:rPr>
              <a:t>导</a:t>
            </a:r>
            <a:r>
              <a:rPr dirty="0" sz="1950" spc="145">
                <a:solidFill>
                  <a:srgbClr val="181F13"/>
                </a:solidFill>
                <a:latin typeface="宋体"/>
                <a:cs typeface="宋体"/>
              </a:rPr>
              <a:t>谈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判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9430" y="4754174"/>
            <a:ext cx="268414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150">
                <a:solidFill>
                  <a:srgbClr val="181F13"/>
                </a:solidFill>
                <a:latin typeface="宋体"/>
                <a:cs typeface="宋体"/>
              </a:rPr>
              <a:t>对</a:t>
            </a:r>
            <a:r>
              <a:rPr dirty="0" sz="1950" spc="240">
                <a:solidFill>
                  <a:srgbClr val="181F13"/>
                </a:solidFill>
                <a:latin typeface="宋体"/>
                <a:cs typeface="宋体"/>
              </a:rPr>
              <a:t>手</a:t>
            </a:r>
            <a:r>
              <a:rPr dirty="0" sz="1950" spc="165">
                <a:solidFill>
                  <a:srgbClr val="181F13"/>
                </a:solidFill>
                <a:latin typeface="宋体"/>
                <a:cs typeface="宋体"/>
              </a:rPr>
              <a:t>妥</a:t>
            </a:r>
            <a:r>
              <a:rPr dirty="0" sz="1950" spc="105">
                <a:solidFill>
                  <a:srgbClr val="181F13"/>
                </a:solidFill>
                <a:latin typeface="宋体"/>
                <a:cs typeface="宋体"/>
              </a:rPr>
              <a:t>协</a:t>
            </a:r>
            <a:r>
              <a:rPr dirty="0" sz="1950" spc="15">
                <a:solidFill>
                  <a:srgbClr val="181F13"/>
                </a:solidFill>
                <a:latin typeface="宋体"/>
                <a:cs typeface="宋体"/>
              </a:rPr>
              <a:t>的</a:t>
            </a:r>
            <a:r>
              <a:rPr dirty="0" sz="1950" spc="105">
                <a:latin typeface="宋体"/>
                <a:cs typeface="宋体"/>
              </a:rPr>
              <a:t>—</a:t>
            </a:r>
            <a:r>
              <a:rPr dirty="0" sz="1950" spc="-795">
                <a:latin typeface="宋体"/>
                <a:cs typeface="宋体"/>
              </a:rPr>
              <a:t> </a:t>
            </a:r>
            <a:r>
              <a:rPr dirty="0" sz="1950" spc="140">
                <a:solidFill>
                  <a:srgbClr val="181F13"/>
                </a:solidFill>
                <a:latin typeface="宋体"/>
                <a:cs typeface="宋体"/>
              </a:rPr>
              <a:t>种</a:t>
            </a:r>
            <a:r>
              <a:rPr dirty="0" sz="1950" spc="105">
                <a:solidFill>
                  <a:srgbClr val="181F13"/>
                </a:solidFill>
                <a:latin typeface="宋体"/>
                <a:cs typeface="宋体"/>
              </a:rPr>
              <a:t>策</a:t>
            </a:r>
            <a:r>
              <a:rPr dirty="0" sz="1950" spc="40">
                <a:solidFill>
                  <a:srgbClr val="181F13"/>
                </a:solidFill>
                <a:latin typeface="宋体"/>
                <a:cs typeface="宋体"/>
              </a:rPr>
              <a:t>略</a:t>
            </a:r>
            <a:r>
              <a:rPr dirty="0" sz="1950" spc="105">
                <a:solidFill>
                  <a:srgbClr val="283A1C"/>
                </a:solidFill>
                <a:latin typeface="宋体"/>
                <a:cs typeface="宋体"/>
              </a:rPr>
              <a:t>。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3712" y="4632928"/>
            <a:ext cx="1514475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80"/>
              </a:lnSpc>
              <a:tabLst>
                <a:tab pos="430530" algn="l"/>
              </a:tabLst>
            </a:pPr>
            <a:r>
              <a:rPr dirty="0" sz="2350" spc="-75">
                <a:solidFill>
                  <a:srgbClr val="181F13"/>
                </a:solidFill>
                <a:latin typeface="Times New Roman"/>
                <a:cs typeface="Times New Roman"/>
              </a:rPr>
              <a:t>a</a:t>
            </a:r>
            <a:r>
              <a:rPr dirty="0" sz="2350" spc="-40">
                <a:solidFill>
                  <a:srgbClr val="181F13"/>
                </a:solidFill>
                <a:latin typeface="Times New Roman"/>
                <a:cs typeface="Times New Roman"/>
              </a:rPr>
              <a:t>.</a:t>
            </a:r>
            <a:r>
              <a:rPr dirty="0" sz="2350">
                <a:solidFill>
                  <a:srgbClr val="181F13"/>
                </a:solidFill>
                <a:latin typeface="Times New Roman"/>
                <a:cs typeface="Times New Roman"/>
              </a:rPr>
              <a:t>	</a:t>
            </a:r>
            <a:r>
              <a:rPr dirty="0" sz="2000" spc="105">
                <a:solidFill>
                  <a:srgbClr val="181F13"/>
                </a:solidFill>
                <a:latin typeface="宋体"/>
                <a:cs typeface="宋体"/>
              </a:rPr>
              <a:t>投石问路</a:t>
            </a:r>
            <a:endParaRPr sz="2000">
              <a:latin typeface="宋体"/>
              <a:cs typeface="宋体"/>
            </a:endParaRPr>
          </a:p>
          <a:p>
            <a:pPr marL="36195">
              <a:lnSpc>
                <a:spcPct val="100000"/>
              </a:lnSpc>
              <a:spcBef>
                <a:spcPts val="1600"/>
              </a:spcBef>
            </a:pPr>
            <a:r>
              <a:rPr dirty="0" sz="2250" spc="20">
                <a:solidFill>
                  <a:srgbClr val="181F13"/>
                </a:solidFill>
                <a:latin typeface="Times New Roman"/>
                <a:cs typeface="Times New Roman"/>
              </a:rPr>
              <a:t>b</a:t>
            </a:r>
            <a:r>
              <a:rPr dirty="0" sz="2250" spc="20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9911" y="5181725"/>
            <a:ext cx="1647189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25">
                <a:solidFill>
                  <a:srgbClr val="181F13"/>
                </a:solidFill>
                <a:latin typeface="宋体"/>
                <a:cs typeface="宋体"/>
              </a:rPr>
              <a:t>先造势后还价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07491" y="4958377"/>
            <a:ext cx="2025650" cy="661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baseline="6693" sz="6225" spc="397">
                <a:latin typeface="宋体"/>
                <a:cs typeface="宋体"/>
              </a:rPr>
              <a:t>．</a:t>
            </a:r>
            <a:r>
              <a:rPr dirty="0" baseline="6693" sz="6225" spc="-1777">
                <a:latin typeface="宋体"/>
                <a:cs typeface="宋体"/>
              </a:rPr>
              <a:t> </a:t>
            </a:r>
            <a:r>
              <a:rPr dirty="0" sz="1950" spc="-210">
                <a:solidFill>
                  <a:srgbClr val="283A1C"/>
                </a:solidFill>
                <a:latin typeface="宋体"/>
                <a:cs typeface="宋体"/>
              </a:rPr>
              <a:t>“</a:t>
            </a:r>
            <a:r>
              <a:rPr dirty="0" sz="1950" spc="165">
                <a:latin typeface="宋体"/>
                <a:cs typeface="宋体"/>
              </a:rPr>
              <a:t>臼</a:t>
            </a:r>
            <a:r>
              <a:rPr dirty="0" sz="1950" spc="145">
                <a:solidFill>
                  <a:srgbClr val="181F13"/>
                </a:solidFill>
                <a:latin typeface="宋体"/>
                <a:cs typeface="宋体"/>
              </a:rPr>
              <a:t>脸</a:t>
            </a:r>
            <a:r>
              <a:rPr dirty="0" sz="1950" spc="-875">
                <a:solidFill>
                  <a:srgbClr val="283A1C"/>
                </a:solidFill>
                <a:latin typeface="宋体"/>
                <a:cs typeface="宋体"/>
              </a:rPr>
              <a:t>”</a:t>
            </a:r>
            <a:r>
              <a:rPr dirty="0" sz="1950" spc="-815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是强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0298" y="5239157"/>
            <a:ext cx="266192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16585" algn="l"/>
              </a:tabLst>
            </a:pP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硬          </a:t>
            </a:r>
            <a:r>
              <a:rPr dirty="0" sz="1950" spc="-860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派	</a:t>
            </a:r>
            <a:r>
              <a:rPr dirty="0" sz="1950" spc="-380">
                <a:solidFill>
                  <a:srgbClr val="181F13"/>
                </a:solidFill>
                <a:latin typeface="宋体"/>
                <a:cs typeface="宋体"/>
              </a:rPr>
              <a:t>，</a:t>
            </a:r>
            <a:r>
              <a:rPr dirty="0" sz="1950" spc="-130">
                <a:latin typeface="宋体"/>
                <a:cs typeface="宋体"/>
              </a:rPr>
              <a:t>在</a:t>
            </a:r>
            <a:r>
              <a:rPr dirty="0" sz="1950" spc="-665">
                <a:latin typeface="宋体"/>
                <a:cs typeface="宋体"/>
              </a:rPr>
              <a:t> 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谈</a:t>
            </a:r>
            <a:r>
              <a:rPr dirty="0" sz="1950" spc="250">
                <a:solidFill>
                  <a:srgbClr val="181F13"/>
                </a:solidFill>
                <a:latin typeface="宋体"/>
                <a:cs typeface="宋体"/>
              </a:rPr>
              <a:t>判</a:t>
            </a:r>
            <a:r>
              <a:rPr dirty="0" sz="1950" spc="240">
                <a:latin typeface="宋体"/>
                <a:cs typeface="宋体"/>
              </a:rPr>
              <a:t>中</a:t>
            </a:r>
            <a:r>
              <a:rPr dirty="0" sz="1950" spc="165">
                <a:solidFill>
                  <a:srgbClr val="181F13"/>
                </a:solidFill>
                <a:latin typeface="宋体"/>
                <a:cs typeface="宋体"/>
              </a:rPr>
              <a:t>态</a:t>
            </a:r>
            <a:r>
              <a:rPr dirty="0" sz="1950" spc="114">
                <a:solidFill>
                  <a:srgbClr val="181F13"/>
                </a:solidFill>
                <a:latin typeface="宋体"/>
                <a:cs typeface="宋体"/>
              </a:rPr>
              <a:t>度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坚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6650" y="5717759"/>
            <a:ext cx="152590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1800" algn="l"/>
              </a:tabLst>
            </a:pPr>
            <a:r>
              <a:rPr dirty="0" sz="1600" spc="-80">
                <a:solidFill>
                  <a:srgbClr val="181F13"/>
                </a:solidFill>
                <a:latin typeface="Times New Roman"/>
                <a:cs typeface="Times New Roman"/>
              </a:rPr>
              <a:t>C</a:t>
            </a:r>
            <a:r>
              <a:rPr dirty="0" sz="1600" spc="-30">
                <a:solidFill>
                  <a:srgbClr val="181F13"/>
                </a:solidFill>
                <a:latin typeface="Times New Roman"/>
                <a:cs typeface="Times New Roman"/>
              </a:rPr>
              <a:t>.</a:t>
            </a:r>
            <a:r>
              <a:rPr dirty="0" sz="1600">
                <a:solidFill>
                  <a:srgbClr val="181F13"/>
                </a:solidFill>
                <a:latin typeface="Times New Roman"/>
                <a:cs typeface="Times New Roman"/>
              </a:rPr>
              <a:t>	</a:t>
            </a:r>
            <a:r>
              <a:rPr dirty="0" sz="2000" spc="125">
                <a:solidFill>
                  <a:srgbClr val="181F13"/>
                </a:solidFill>
                <a:latin typeface="宋体"/>
                <a:cs typeface="宋体"/>
              </a:rPr>
              <a:t>欲擒故纵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0693" y="5550566"/>
            <a:ext cx="4631690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020" marR="5080" indent="-20955">
              <a:lnSpc>
                <a:spcPct val="158900"/>
              </a:lnSpc>
              <a:spcBef>
                <a:spcPts val="95"/>
              </a:spcBef>
              <a:tabLst>
                <a:tab pos="2963545" algn="l"/>
                <a:tab pos="3582035" algn="l"/>
              </a:tabLst>
            </a:pPr>
            <a:r>
              <a:rPr dirty="0" sz="1950" spc="175">
                <a:solidFill>
                  <a:srgbClr val="181F13"/>
                </a:solidFill>
                <a:latin typeface="宋体"/>
                <a:cs typeface="宋体"/>
              </a:rPr>
              <a:t>决，寸步不让，咄咄逼人，几乎没有商 </a:t>
            </a:r>
            <a:r>
              <a:rPr dirty="0" sz="1950" spc="-10">
                <a:latin typeface="宋体"/>
                <a:cs typeface="宋体"/>
              </a:rPr>
              <a:t>量</a:t>
            </a:r>
            <a:r>
              <a:rPr dirty="0" sz="1950" spc="305">
                <a:solidFill>
                  <a:srgbClr val="181F13"/>
                </a:solidFill>
                <a:latin typeface="宋体"/>
                <a:cs typeface="宋体"/>
              </a:rPr>
              <a:t>的</a:t>
            </a:r>
            <a:r>
              <a:rPr dirty="0" sz="1950" spc="160">
                <a:solidFill>
                  <a:srgbClr val="181F13"/>
                </a:solidFill>
                <a:latin typeface="宋体"/>
                <a:cs typeface="宋体"/>
              </a:rPr>
              <a:t>余</a:t>
            </a:r>
            <a:r>
              <a:rPr dirty="0" sz="1950" spc="-30">
                <a:solidFill>
                  <a:srgbClr val="181F13"/>
                </a:solidFill>
                <a:latin typeface="宋体"/>
                <a:cs typeface="宋体"/>
              </a:rPr>
              <a:t>地</a:t>
            </a:r>
            <a:r>
              <a:rPr dirty="0" sz="1950" spc="484">
                <a:solidFill>
                  <a:srgbClr val="283A1C"/>
                </a:solidFill>
                <a:latin typeface="宋体"/>
                <a:cs typeface="宋体"/>
              </a:rPr>
              <a:t>。</a:t>
            </a:r>
            <a:r>
              <a:rPr dirty="0" sz="1950" spc="-145">
                <a:solidFill>
                  <a:srgbClr val="283A1C"/>
                </a:solidFill>
                <a:latin typeface="宋体"/>
                <a:cs typeface="宋体"/>
              </a:rPr>
              <a:t>“</a:t>
            </a:r>
            <a:r>
              <a:rPr dirty="0" sz="1950" spc="195">
                <a:solidFill>
                  <a:srgbClr val="181F13"/>
                </a:solidFill>
                <a:latin typeface="宋体"/>
                <a:cs typeface="宋体"/>
              </a:rPr>
              <a:t>红</a:t>
            </a:r>
            <a:r>
              <a:rPr dirty="0" sz="1950" spc="145">
                <a:solidFill>
                  <a:srgbClr val="181F13"/>
                </a:solidFill>
                <a:latin typeface="宋体"/>
                <a:cs typeface="宋体"/>
              </a:rPr>
              <a:t>脸</a:t>
            </a:r>
            <a:r>
              <a:rPr dirty="0" sz="1950" spc="-875">
                <a:solidFill>
                  <a:srgbClr val="283A1C"/>
                </a:solidFill>
                <a:latin typeface="宋体"/>
                <a:cs typeface="宋体"/>
              </a:rPr>
              <a:t>”          </a:t>
            </a:r>
            <a:r>
              <a:rPr dirty="0" sz="1950" spc="-855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是温	和          </a:t>
            </a:r>
            <a:r>
              <a:rPr dirty="0" sz="1950" spc="-85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派	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，</a:t>
            </a:r>
            <a:r>
              <a:rPr dirty="0" sz="1950" spc="-95">
                <a:solidFill>
                  <a:srgbClr val="181F13"/>
                </a:solidFill>
                <a:latin typeface="宋体"/>
                <a:cs typeface="宋体"/>
              </a:rPr>
              <a:t>在</a:t>
            </a:r>
            <a:r>
              <a:rPr dirty="0" sz="1950" spc="145">
                <a:solidFill>
                  <a:srgbClr val="181F13"/>
                </a:solidFill>
                <a:latin typeface="宋体"/>
                <a:cs typeface="宋体"/>
              </a:rPr>
              <a:t>谈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判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9282" y="6751539"/>
            <a:ext cx="94615" cy="316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00" spc="10">
                <a:solidFill>
                  <a:srgbClr val="C3D89A"/>
                </a:solidFill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82014" y="6898311"/>
            <a:ext cx="20955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-505">
                <a:solidFill>
                  <a:srgbClr val="C3D89A"/>
                </a:solidFill>
                <a:latin typeface="宋体"/>
                <a:cs typeface="宋体"/>
              </a:rPr>
              <a:t>，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9314" y="7370531"/>
            <a:ext cx="111950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200">
                <a:latin typeface="宋体"/>
                <a:cs typeface="宋体"/>
              </a:rPr>
              <a:t>红臼脸术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7488" y="6681344"/>
            <a:ext cx="4553585" cy="12941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  <a:tabLst>
                <a:tab pos="3772535" algn="l"/>
              </a:tabLst>
            </a:pPr>
            <a:r>
              <a:rPr dirty="0" sz="1950" spc="235">
                <a:solidFill>
                  <a:srgbClr val="181F13"/>
                </a:solidFill>
                <a:latin typeface="宋体"/>
                <a:cs typeface="宋体"/>
              </a:rPr>
              <a:t>中</a:t>
            </a:r>
            <a:r>
              <a:rPr dirty="0" sz="1950" spc="45">
                <a:solidFill>
                  <a:srgbClr val="181F13"/>
                </a:solidFill>
                <a:latin typeface="宋体"/>
                <a:cs typeface="宋体"/>
              </a:rPr>
              <a:t>态</a:t>
            </a:r>
            <a:r>
              <a:rPr dirty="0" sz="1950" spc="250">
                <a:solidFill>
                  <a:srgbClr val="181F13"/>
                </a:solidFill>
                <a:latin typeface="宋体"/>
                <a:cs typeface="宋体"/>
              </a:rPr>
              <a:t>度</a:t>
            </a:r>
            <a:r>
              <a:rPr dirty="0" sz="1950" spc="45">
                <a:solidFill>
                  <a:srgbClr val="181F13"/>
                </a:solidFill>
                <a:latin typeface="宋体"/>
                <a:cs typeface="宋体"/>
              </a:rPr>
              <a:t>温和</a:t>
            </a:r>
            <a:r>
              <a:rPr dirty="0" sz="1950" spc="-19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，草</a:t>
            </a:r>
            <a:r>
              <a:rPr dirty="0" sz="1950" spc="150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1055">
                <a:solidFill>
                  <a:srgbClr val="283A1C"/>
                </a:solidFill>
                <a:latin typeface="宋体"/>
                <a:cs typeface="宋体"/>
              </a:rPr>
              <a:t>”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臼         </a:t>
            </a:r>
            <a:r>
              <a:rPr dirty="0" sz="1950" spc="-830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脸         </a:t>
            </a:r>
            <a:r>
              <a:rPr dirty="0" sz="1950" spc="-85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283A1C"/>
                </a:solidFill>
                <a:latin typeface="宋体"/>
                <a:cs typeface="宋体"/>
              </a:rPr>
              <a:t>”         </a:t>
            </a:r>
            <a:r>
              <a:rPr dirty="0" sz="1950" spc="-855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当          </a:t>
            </a:r>
            <a:r>
              <a:rPr dirty="0" sz="1950" spc="-844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武器	来 压</a:t>
            </a:r>
            <a:r>
              <a:rPr dirty="0" sz="1950" spc="-86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875">
                <a:solidFill>
                  <a:srgbClr val="181F13"/>
                </a:solidFill>
                <a:latin typeface="宋体"/>
                <a:cs typeface="宋体"/>
              </a:rPr>
              <a:t>对</a:t>
            </a:r>
            <a:endParaRPr sz="1950">
              <a:latin typeface="宋体"/>
              <a:cs typeface="宋体"/>
            </a:endParaRPr>
          </a:p>
          <a:p>
            <a:pPr marL="12700" marR="5080">
              <a:lnSpc>
                <a:spcPct val="163200"/>
              </a:lnSpc>
            </a:pPr>
            <a:r>
              <a:rPr dirty="0" sz="1950" spc="5">
                <a:solidFill>
                  <a:srgbClr val="181F13"/>
                </a:solidFill>
                <a:latin typeface="宋体"/>
                <a:cs typeface="宋体"/>
              </a:rPr>
              <a:t>方</a:t>
            </a:r>
            <a:r>
              <a:rPr dirty="0" sz="1950" spc="-200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，</a:t>
            </a:r>
            <a:r>
              <a:rPr dirty="0" sz="1950" spc="45">
                <a:solidFill>
                  <a:srgbClr val="181F13"/>
                </a:solidFill>
                <a:latin typeface="宋体"/>
                <a:cs typeface="宋体"/>
              </a:rPr>
              <a:t>与</a:t>
            </a:r>
            <a:r>
              <a:rPr dirty="0" sz="1950" spc="-110">
                <a:solidFill>
                  <a:srgbClr val="283A1C"/>
                </a:solidFill>
                <a:latin typeface="宋体"/>
                <a:cs typeface="宋体"/>
              </a:rPr>
              <a:t>“</a:t>
            </a:r>
            <a:r>
              <a:rPr dirty="0" sz="1950" spc="170">
                <a:solidFill>
                  <a:srgbClr val="181F13"/>
                </a:solidFill>
                <a:latin typeface="宋体"/>
                <a:cs typeface="宋体"/>
              </a:rPr>
              <a:t>臼</a:t>
            </a:r>
            <a:r>
              <a:rPr dirty="0" sz="1950" spc="-800">
                <a:solidFill>
                  <a:srgbClr val="181F13"/>
                </a:solidFill>
                <a:latin typeface="宋体"/>
                <a:cs typeface="宋体"/>
              </a:rPr>
              <a:t>脸</a:t>
            </a:r>
            <a:r>
              <a:rPr dirty="0" sz="1950" spc="-130">
                <a:solidFill>
                  <a:srgbClr val="283A1C"/>
                </a:solidFill>
                <a:latin typeface="宋体"/>
                <a:cs typeface="宋体"/>
              </a:rPr>
              <a:t>“</a:t>
            </a:r>
            <a:r>
              <a:rPr dirty="0" sz="1950" spc="320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积</a:t>
            </a:r>
            <a:r>
              <a:rPr dirty="0" sz="1950" spc="340">
                <a:solidFill>
                  <a:srgbClr val="181F13"/>
                </a:solidFill>
                <a:latin typeface="宋体"/>
                <a:cs typeface="宋体"/>
              </a:rPr>
              <a:t>极</a:t>
            </a:r>
            <a:r>
              <a:rPr dirty="0" sz="1950" spc="250">
                <a:solidFill>
                  <a:srgbClr val="181F13"/>
                </a:solidFill>
                <a:latin typeface="宋体"/>
                <a:cs typeface="宋体"/>
              </a:rPr>
              <a:t>配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合</a:t>
            </a:r>
            <a:r>
              <a:rPr dirty="0" sz="1950" spc="-16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，</a:t>
            </a:r>
            <a:r>
              <a:rPr dirty="0" sz="1950" spc="-235">
                <a:solidFill>
                  <a:srgbClr val="181F13"/>
                </a:solidFill>
                <a:latin typeface="宋体"/>
                <a:cs typeface="宋体"/>
              </a:rPr>
              <a:t>尽</a:t>
            </a:r>
            <a:r>
              <a:rPr dirty="0" sz="1950" spc="195">
                <a:solidFill>
                  <a:srgbClr val="181F13"/>
                </a:solidFill>
                <a:latin typeface="宋体"/>
                <a:cs typeface="宋体"/>
              </a:rPr>
              <a:t>力撮</a:t>
            </a:r>
            <a:r>
              <a:rPr dirty="0" sz="1950" spc="210">
                <a:solidFill>
                  <a:srgbClr val="181F13"/>
                </a:solidFill>
                <a:latin typeface="宋体"/>
                <a:cs typeface="宋体"/>
              </a:rPr>
              <a:t>台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双 </a:t>
            </a:r>
            <a:r>
              <a:rPr dirty="0" sz="1950" spc="-505">
                <a:solidFill>
                  <a:srgbClr val="181F13"/>
                </a:solidFill>
                <a:latin typeface="宋体"/>
                <a:cs typeface="宋体"/>
              </a:rPr>
              <a:t>方</a:t>
            </a:r>
            <a:r>
              <a:rPr dirty="0" sz="1950" spc="-33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505">
                <a:solidFill>
                  <a:srgbClr val="181F13"/>
                </a:solidFill>
                <a:latin typeface="宋体"/>
                <a:cs typeface="宋体"/>
              </a:rPr>
              <a:t>合</a:t>
            </a:r>
            <a:r>
              <a:rPr dirty="0" sz="1950" spc="-33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505">
                <a:solidFill>
                  <a:srgbClr val="181F13"/>
                </a:solidFill>
                <a:latin typeface="宋体"/>
                <a:cs typeface="宋体"/>
              </a:rPr>
              <a:t>作</a:t>
            </a:r>
            <a:r>
              <a:rPr dirty="0" sz="1950" spc="-16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-610">
                <a:solidFill>
                  <a:srgbClr val="181F13"/>
                </a:solidFill>
                <a:latin typeface="宋体"/>
                <a:cs typeface="宋体"/>
              </a:rPr>
              <a:t>，</a:t>
            </a:r>
            <a:r>
              <a:rPr dirty="0" sz="1950" spc="-130">
                <a:solidFill>
                  <a:srgbClr val="283A1C"/>
                </a:solidFill>
                <a:latin typeface="宋体"/>
                <a:cs typeface="宋体"/>
              </a:rPr>
              <a:t>以</a:t>
            </a:r>
            <a:r>
              <a:rPr dirty="0" sz="1950" spc="-480">
                <a:solidFill>
                  <a:srgbClr val="283A1C"/>
                </a:solidFill>
                <a:latin typeface="宋体"/>
                <a:cs typeface="宋体"/>
              </a:rPr>
              <a:t> 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致</a:t>
            </a:r>
            <a:r>
              <a:rPr dirty="0" sz="1950" spc="325">
                <a:solidFill>
                  <a:srgbClr val="181F13"/>
                </a:solidFill>
                <a:latin typeface="宋体"/>
                <a:cs typeface="宋体"/>
              </a:rPr>
              <a:t>达</a:t>
            </a:r>
            <a:r>
              <a:rPr dirty="0" sz="1950" spc="170">
                <a:solidFill>
                  <a:srgbClr val="181F13"/>
                </a:solidFill>
                <a:latin typeface="宋体"/>
                <a:cs typeface="宋体"/>
              </a:rPr>
              <a:t>成</a:t>
            </a:r>
            <a:r>
              <a:rPr dirty="0" sz="1950" spc="254">
                <a:solidFill>
                  <a:srgbClr val="181F13"/>
                </a:solidFill>
                <a:latin typeface="宋体"/>
                <a:cs typeface="宋体"/>
              </a:rPr>
              <a:t>千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己</a:t>
            </a:r>
            <a:r>
              <a:rPr dirty="0" sz="1950" spc="335">
                <a:solidFill>
                  <a:srgbClr val="181F13"/>
                </a:solidFill>
                <a:latin typeface="宋体"/>
                <a:cs typeface="宋体"/>
              </a:rPr>
              <a:t>方</a:t>
            </a:r>
            <a:r>
              <a:rPr dirty="0" sz="1950" spc="155">
                <a:solidFill>
                  <a:srgbClr val="181F13"/>
                </a:solidFill>
                <a:latin typeface="宋体"/>
                <a:cs typeface="宋体"/>
              </a:rPr>
              <a:t>有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利的</a:t>
            </a:r>
            <a:r>
              <a:rPr dirty="0" sz="1950" spc="-315">
                <a:solidFill>
                  <a:srgbClr val="181F13"/>
                </a:solidFill>
                <a:latin typeface="宋体"/>
                <a:cs typeface="宋体"/>
              </a:rPr>
              <a:t> </a:t>
            </a:r>
            <a:r>
              <a:rPr dirty="0" sz="1950" spc="45">
                <a:solidFill>
                  <a:srgbClr val="181F13"/>
                </a:solidFill>
                <a:latin typeface="宋体"/>
                <a:cs typeface="宋体"/>
              </a:rPr>
              <a:t>协</a:t>
            </a:r>
            <a:r>
              <a:rPr dirty="0" sz="1950" spc="85">
                <a:solidFill>
                  <a:srgbClr val="283A1C"/>
                </a:solidFill>
                <a:latin typeface="宋体"/>
                <a:cs typeface="宋体"/>
              </a:rPr>
              <a:t>议</a:t>
            </a:r>
            <a:r>
              <a:rPr dirty="0" sz="1950" spc="-130">
                <a:solidFill>
                  <a:srgbClr val="181F13"/>
                </a:solidFill>
                <a:latin typeface="宋体"/>
                <a:cs typeface="宋体"/>
              </a:rPr>
              <a:t>。</a:t>
            </a:r>
            <a:endParaRPr sz="195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3113" y="6110958"/>
            <a:ext cx="1591310" cy="214185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431165" indent="-417830">
              <a:lnSpc>
                <a:spcPct val="100000"/>
              </a:lnSpc>
              <a:spcBef>
                <a:spcPts val="1085"/>
              </a:spcBef>
              <a:buSzPct val="117500"/>
              <a:buFont typeface="Arial"/>
              <a:buAutoNum type="alphaLcPeriod" startAt="4"/>
              <a:tabLst>
                <a:tab pos="431165" algn="l"/>
                <a:tab pos="431800" algn="l"/>
              </a:tabLst>
            </a:pPr>
            <a:r>
              <a:rPr dirty="0" sz="2000" spc="165">
                <a:solidFill>
                  <a:srgbClr val="181F13"/>
                </a:solidFill>
                <a:latin typeface="宋体"/>
                <a:cs typeface="宋体"/>
              </a:rPr>
              <a:t>大智若愚</a:t>
            </a:r>
            <a:endParaRPr sz="2000">
              <a:latin typeface="宋体"/>
              <a:cs typeface="宋体"/>
            </a:endParaRPr>
          </a:p>
          <a:p>
            <a:pPr marL="415925" indent="-403225">
              <a:lnSpc>
                <a:spcPct val="100000"/>
              </a:lnSpc>
              <a:spcBef>
                <a:spcPts val="1500"/>
              </a:spcBef>
              <a:buClr>
                <a:srgbClr val="181F13"/>
              </a:buClr>
              <a:buFont typeface="Times New Roman"/>
              <a:buAutoNum type="alphaLcPeriod" startAt="4"/>
              <a:tabLst>
                <a:tab pos="415925" algn="l"/>
                <a:tab pos="416559" algn="l"/>
              </a:tabLst>
            </a:pPr>
            <a:r>
              <a:rPr dirty="0" sz="2350" spc="150">
                <a:solidFill>
                  <a:srgbClr val="283A1C"/>
                </a:solidFill>
                <a:latin typeface="宋体"/>
                <a:cs typeface="宋体"/>
              </a:rPr>
              <a:t>洷</a:t>
            </a:r>
            <a:r>
              <a:rPr dirty="0" sz="2350" spc="-610">
                <a:solidFill>
                  <a:srgbClr val="283A1C"/>
                </a:solidFill>
                <a:latin typeface="宋体"/>
                <a:cs typeface="宋体"/>
              </a:rPr>
              <a:t>水</a:t>
            </a:r>
            <a:r>
              <a:rPr dirty="0" sz="2350" spc="100">
                <a:solidFill>
                  <a:srgbClr val="181F13"/>
                </a:solidFill>
                <a:latin typeface="宋体"/>
                <a:cs typeface="宋体"/>
              </a:rPr>
              <a:t>摸鱼</a:t>
            </a:r>
            <a:endParaRPr sz="2350">
              <a:latin typeface="宋体"/>
              <a:cs typeface="宋体"/>
            </a:endParaRPr>
          </a:p>
          <a:p>
            <a:pPr marL="20955">
              <a:lnSpc>
                <a:spcPct val="100000"/>
              </a:lnSpc>
              <a:spcBef>
                <a:spcPts val="1400"/>
              </a:spcBef>
            </a:pPr>
            <a:r>
              <a:rPr dirty="0" sz="2350" spc="-175">
                <a:latin typeface="Arial"/>
                <a:cs typeface="Arial"/>
              </a:rPr>
              <a:t>f.</a:t>
            </a:r>
            <a:endParaRPr sz="23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550"/>
              </a:spcBef>
            </a:pPr>
            <a:r>
              <a:rPr dirty="0" sz="2300" spc="-60">
                <a:solidFill>
                  <a:srgbClr val="181F13"/>
                </a:solidFill>
                <a:latin typeface="Times New Roman"/>
                <a:cs typeface="Times New Roman"/>
              </a:rPr>
              <a:t>g.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13894" y="7912946"/>
            <a:ext cx="111696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45">
                <a:solidFill>
                  <a:srgbClr val="181F13"/>
                </a:solidFill>
                <a:latin typeface="宋体"/>
                <a:cs typeface="宋体"/>
              </a:rPr>
              <a:t>私下接触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82014" y="7421581"/>
            <a:ext cx="209550" cy="6051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275"/>
              </a:lnSpc>
              <a:spcBef>
                <a:spcPts val="110"/>
              </a:spcBef>
            </a:pPr>
            <a:r>
              <a:rPr dirty="0" sz="1950" spc="-505">
                <a:solidFill>
                  <a:srgbClr val="C3D89A"/>
                </a:solidFill>
                <a:latin typeface="宋体"/>
                <a:cs typeface="宋体"/>
              </a:rPr>
              <a:t>，</a:t>
            </a:r>
            <a:endParaRPr sz="1950">
              <a:latin typeface="宋体"/>
              <a:cs typeface="宋体"/>
            </a:endParaRPr>
          </a:p>
          <a:p>
            <a:pPr marL="12700">
              <a:lnSpc>
                <a:spcPts val="2275"/>
              </a:lnSpc>
            </a:pPr>
            <a:r>
              <a:rPr dirty="0" sz="1950" spc="-505">
                <a:solidFill>
                  <a:srgbClr val="C3D89A"/>
                </a:solidFill>
                <a:latin typeface="宋体"/>
                <a:cs typeface="宋体"/>
              </a:rPr>
              <a:t>，</a:t>
            </a:r>
            <a:endParaRPr sz="19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96" y="880627"/>
            <a:ext cx="586363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34189" y="8040510"/>
            <a:ext cx="407905" cy="306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91897" y="7504476"/>
            <a:ext cx="688340" cy="740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24508" y="2450440"/>
            <a:ext cx="5443220" cy="0"/>
          </a:xfrm>
          <a:custGeom>
            <a:avLst/>
            <a:gdLst/>
            <a:ahLst/>
            <a:cxnLst/>
            <a:rect l="l" t="t" r="r" b="b"/>
            <a:pathLst>
              <a:path w="5443220" h="0">
                <a:moveTo>
                  <a:pt x="0" y="0"/>
                </a:moveTo>
                <a:lnTo>
                  <a:pt x="5442986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76486" y="4709440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 h="0">
                <a:moveTo>
                  <a:pt x="0" y="0"/>
                </a:moveTo>
                <a:lnTo>
                  <a:pt x="73951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33795" y="7657627"/>
            <a:ext cx="2639060" cy="0"/>
          </a:xfrm>
          <a:custGeom>
            <a:avLst/>
            <a:gdLst/>
            <a:ahLst/>
            <a:cxnLst/>
            <a:rect l="l" t="t" r="r" b="b"/>
            <a:pathLst>
              <a:path w="2639060" h="0">
                <a:moveTo>
                  <a:pt x="0" y="0"/>
                </a:moveTo>
                <a:lnTo>
                  <a:pt x="2638637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4191" y="7887356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 h="0">
                <a:moveTo>
                  <a:pt x="0" y="0"/>
                </a:moveTo>
                <a:lnTo>
                  <a:pt x="80306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8340" y="8295763"/>
            <a:ext cx="4946015" cy="0"/>
          </a:xfrm>
          <a:custGeom>
            <a:avLst/>
            <a:gdLst/>
            <a:ahLst/>
            <a:cxnLst/>
            <a:rect l="l" t="t" r="r" b="b"/>
            <a:pathLst>
              <a:path w="4946015" h="0">
                <a:moveTo>
                  <a:pt x="0" y="0"/>
                </a:moveTo>
                <a:lnTo>
                  <a:pt x="4945851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11761" y="8193661"/>
            <a:ext cx="4780280" cy="0"/>
          </a:xfrm>
          <a:custGeom>
            <a:avLst/>
            <a:gdLst/>
            <a:ahLst/>
            <a:cxnLst/>
            <a:rect l="l" t="t" r="r" b="b"/>
            <a:pathLst>
              <a:path w="4780280" h="0">
                <a:moveTo>
                  <a:pt x="0" y="0"/>
                </a:moveTo>
                <a:lnTo>
                  <a:pt x="478014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6127750">
              <a:lnSpc>
                <a:spcPct val="100000"/>
              </a:lnSpc>
              <a:spcBef>
                <a:spcPts val="135"/>
              </a:spcBef>
            </a:pPr>
            <a:r>
              <a:rPr dirty="0" spc="95"/>
              <a:t>(3g/3)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8674" y="2373926"/>
            <a:ext cx="4512945" cy="2035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0" indent="-679450">
              <a:lnSpc>
                <a:spcPts val="3635"/>
              </a:lnSpc>
              <a:buSzPct val="106896"/>
              <a:buFont typeface="Arial"/>
              <a:buAutoNum type="arabicPeriod"/>
              <a:tabLst>
                <a:tab pos="692150" algn="l"/>
                <a:tab pos="692785" algn="l"/>
              </a:tabLst>
            </a:pPr>
            <a:r>
              <a:rPr dirty="0" sz="2900" spc="95">
                <a:solidFill>
                  <a:srgbClr val="151A13"/>
                </a:solidFill>
                <a:latin typeface="宋体"/>
                <a:cs typeface="宋体"/>
              </a:rPr>
              <a:t>优势条件下的谈判策略</a:t>
            </a:r>
            <a:endParaRPr sz="2900">
              <a:latin typeface="宋体"/>
              <a:cs typeface="宋体"/>
            </a:endParaRPr>
          </a:p>
          <a:p>
            <a:pPr marL="680720" indent="-647065">
              <a:lnSpc>
                <a:spcPct val="100000"/>
              </a:lnSpc>
              <a:spcBef>
                <a:spcPts val="2310"/>
              </a:spcBef>
              <a:buSzPct val="110344"/>
              <a:buFont typeface="Times New Roman"/>
              <a:buAutoNum type="arabicPeriod"/>
              <a:tabLst>
                <a:tab pos="680720" algn="l"/>
                <a:tab pos="681355" algn="l"/>
              </a:tabLst>
            </a:pPr>
            <a:r>
              <a:rPr dirty="0" sz="2900" spc="95">
                <a:solidFill>
                  <a:srgbClr val="151A13"/>
                </a:solidFill>
                <a:latin typeface="宋体"/>
                <a:cs typeface="宋体"/>
              </a:rPr>
              <a:t>劣势条件下的谈判策略</a:t>
            </a:r>
            <a:endParaRPr sz="2900">
              <a:latin typeface="宋体"/>
              <a:cs typeface="宋体"/>
            </a:endParaRPr>
          </a:p>
          <a:p>
            <a:pPr marL="702310" indent="-663575">
              <a:lnSpc>
                <a:spcPct val="100000"/>
              </a:lnSpc>
              <a:spcBef>
                <a:spcPts val="2240"/>
              </a:spcBef>
              <a:buSzPct val="112068"/>
              <a:buFont typeface="Times New Roman"/>
              <a:buAutoNum type="arabicPeriod"/>
              <a:tabLst>
                <a:tab pos="701675" algn="l"/>
                <a:tab pos="702945" algn="l"/>
              </a:tabLst>
            </a:pPr>
            <a:r>
              <a:rPr dirty="0" sz="2900" spc="65">
                <a:solidFill>
                  <a:srgbClr val="030503"/>
                </a:solidFill>
                <a:latin typeface="宋体"/>
                <a:cs typeface="宋体"/>
              </a:rPr>
              <a:t>均势条件下的谈判策略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3936" y="4632928"/>
            <a:ext cx="1514475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70"/>
              </a:lnSpc>
              <a:tabLst>
                <a:tab pos="430530" algn="l"/>
              </a:tabLst>
            </a:pPr>
            <a:r>
              <a:rPr dirty="0" sz="2300" spc="15">
                <a:solidFill>
                  <a:srgbClr val="151A13"/>
                </a:solidFill>
                <a:latin typeface="Times New Roman"/>
                <a:cs typeface="Times New Roman"/>
              </a:rPr>
              <a:t>a</a:t>
            </a:r>
            <a:r>
              <a:rPr dirty="0" sz="2300" spc="10">
                <a:solidFill>
                  <a:srgbClr val="151A13"/>
                </a:solidFill>
                <a:latin typeface="Times New Roman"/>
                <a:cs typeface="Times New Roman"/>
              </a:rPr>
              <a:t>.</a:t>
            </a:r>
            <a:r>
              <a:rPr dirty="0" sz="2300">
                <a:solidFill>
                  <a:srgbClr val="151A13"/>
                </a:solidFill>
                <a:latin typeface="Times New Roman"/>
                <a:cs typeface="Times New Roman"/>
              </a:rPr>
              <a:t>	</a:t>
            </a:r>
            <a:r>
              <a:rPr dirty="0" sz="2000" spc="105">
                <a:solidFill>
                  <a:srgbClr val="151A13"/>
                </a:solidFill>
                <a:latin typeface="宋体"/>
                <a:cs typeface="宋体"/>
              </a:rPr>
              <a:t>投石问路</a:t>
            </a:r>
            <a:endParaRPr sz="2000">
              <a:latin typeface="宋体"/>
              <a:cs typeface="宋体"/>
            </a:endParaRPr>
          </a:p>
          <a:p>
            <a:pPr marL="36195">
              <a:lnSpc>
                <a:spcPct val="100000"/>
              </a:lnSpc>
              <a:spcBef>
                <a:spcPts val="1610"/>
              </a:spcBef>
            </a:pPr>
            <a:r>
              <a:rPr dirty="0" sz="2250" spc="75">
                <a:solidFill>
                  <a:srgbClr val="151A13"/>
                </a:solidFill>
                <a:latin typeface="Times New Roman"/>
                <a:cs typeface="Times New Roman"/>
              </a:rPr>
              <a:t>b.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9911" y="5181725"/>
            <a:ext cx="1647189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125">
                <a:solidFill>
                  <a:srgbClr val="151A13"/>
                </a:solidFill>
                <a:latin typeface="宋体"/>
                <a:cs typeface="宋体"/>
              </a:rPr>
              <a:t>先造势后还价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6650" y="5717759"/>
            <a:ext cx="152590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1800" algn="l"/>
              </a:tabLst>
            </a:pPr>
            <a:r>
              <a:rPr dirty="0" sz="1600" spc="60">
                <a:solidFill>
                  <a:srgbClr val="151A13"/>
                </a:solidFill>
                <a:latin typeface="Times New Roman"/>
                <a:cs typeface="Times New Roman"/>
              </a:rPr>
              <a:t>C</a:t>
            </a:r>
            <a:r>
              <a:rPr dirty="0" sz="1600" spc="25">
                <a:solidFill>
                  <a:srgbClr val="151A13"/>
                </a:solidFill>
                <a:latin typeface="Times New Roman"/>
                <a:cs typeface="Times New Roman"/>
              </a:rPr>
              <a:t>.</a:t>
            </a:r>
            <a:r>
              <a:rPr dirty="0" sz="1600">
                <a:solidFill>
                  <a:srgbClr val="151A13"/>
                </a:solidFill>
                <a:latin typeface="Times New Roman"/>
                <a:cs typeface="Times New Roman"/>
              </a:rPr>
              <a:t>	</a:t>
            </a:r>
            <a:r>
              <a:rPr dirty="0" sz="2000" spc="125">
                <a:solidFill>
                  <a:srgbClr val="151A13"/>
                </a:solidFill>
                <a:latin typeface="宋体"/>
                <a:cs typeface="宋体"/>
              </a:rPr>
              <a:t>欲擒故纵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3349" y="6112848"/>
            <a:ext cx="1545590" cy="104203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70"/>
              </a:spcBef>
              <a:tabLst>
                <a:tab pos="431165" algn="l"/>
              </a:tabLst>
            </a:pPr>
            <a:r>
              <a:rPr dirty="0" sz="2350" spc="65">
                <a:solidFill>
                  <a:srgbClr val="151A13"/>
                </a:solidFill>
                <a:latin typeface="Arial"/>
                <a:cs typeface="Arial"/>
              </a:rPr>
              <a:t>d</a:t>
            </a:r>
            <a:r>
              <a:rPr dirty="0" sz="2350" spc="35">
                <a:solidFill>
                  <a:srgbClr val="151A13"/>
                </a:solidFill>
                <a:latin typeface="Arial"/>
                <a:cs typeface="Arial"/>
              </a:rPr>
              <a:t>.</a:t>
            </a:r>
            <a:r>
              <a:rPr dirty="0" sz="2350">
                <a:solidFill>
                  <a:srgbClr val="151A13"/>
                </a:solidFill>
                <a:latin typeface="Arial"/>
                <a:cs typeface="Arial"/>
              </a:rPr>
              <a:t>	</a:t>
            </a:r>
            <a:r>
              <a:rPr dirty="0" sz="2000" spc="165">
                <a:solidFill>
                  <a:srgbClr val="151A13"/>
                </a:solidFill>
                <a:latin typeface="宋体"/>
                <a:cs typeface="宋体"/>
              </a:rPr>
              <a:t>大智若愚</a:t>
            </a:r>
            <a:endParaRPr sz="20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2300" spc="60">
                <a:solidFill>
                  <a:srgbClr val="151A13"/>
                </a:solidFill>
                <a:latin typeface="Times New Roman"/>
                <a:cs typeface="Times New Roman"/>
              </a:rPr>
              <a:t>e.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2600" y="6808971"/>
            <a:ext cx="110236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65">
                <a:solidFill>
                  <a:srgbClr val="151A13"/>
                </a:solidFill>
                <a:latin typeface="宋体"/>
                <a:cs typeface="宋体"/>
              </a:rPr>
              <a:t>浑水摸鱼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5640" y="7130592"/>
            <a:ext cx="2352675" cy="1123315"/>
          </a:xfrm>
          <a:prstGeom prst="rect">
            <a:avLst/>
          </a:prstGeom>
        </p:spPr>
        <p:txBody>
          <a:bodyPr wrap="square" lIns="0" tIns="202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  <a:tabLst>
                <a:tab pos="825500" algn="l"/>
                <a:tab pos="1230630" algn="l"/>
              </a:tabLst>
            </a:pPr>
            <a:r>
              <a:rPr dirty="0" u="heavy" sz="2350">
                <a:solidFill>
                  <a:srgbClr val="151A1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350">
                <a:solidFill>
                  <a:srgbClr val="151A1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350" spc="-50">
                <a:solidFill>
                  <a:srgbClr val="151A1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heavy" sz="2350" spc="20">
                <a:solidFill>
                  <a:srgbClr val="2A34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dirty="0" u="heavy" sz="2350">
                <a:solidFill>
                  <a:srgbClr val="2A34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2300" spc="-95">
                <a:solidFill>
                  <a:srgbClr val="2A3421"/>
                </a:solidFill>
                <a:latin typeface="宋体"/>
                <a:cs typeface="宋体"/>
              </a:rPr>
              <a:t>红</a:t>
            </a:r>
            <a:r>
              <a:rPr dirty="0" sz="2300" spc="145">
                <a:solidFill>
                  <a:srgbClr val="151A13"/>
                </a:solidFill>
                <a:latin typeface="宋体"/>
                <a:cs typeface="宋体"/>
              </a:rPr>
              <a:t>臼</a:t>
            </a:r>
            <a:r>
              <a:rPr dirty="0" sz="2300" spc="-695">
                <a:solidFill>
                  <a:srgbClr val="151A13"/>
                </a:solidFill>
                <a:latin typeface="宋体"/>
                <a:cs typeface="宋体"/>
              </a:rPr>
              <a:t>脸</a:t>
            </a:r>
            <a:r>
              <a:rPr dirty="0" sz="2300" spc="145">
                <a:solidFill>
                  <a:srgbClr val="3F4433"/>
                </a:solidFill>
                <a:latin typeface="宋体"/>
                <a:cs typeface="宋体"/>
              </a:rPr>
              <a:t>苤</a:t>
            </a:r>
            <a:endParaRPr sz="2300">
              <a:latin typeface="宋体"/>
              <a:cs typeface="宋体"/>
            </a:endParaRPr>
          </a:p>
          <a:p>
            <a:pPr marL="831850">
              <a:lnSpc>
                <a:spcPct val="100000"/>
              </a:lnSpc>
              <a:spcBef>
                <a:spcPts val="1505"/>
              </a:spcBef>
              <a:tabLst>
                <a:tab pos="1249045" algn="l"/>
              </a:tabLst>
            </a:pPr>
            <a:r>
              <a:rPr dirty="0" sz="2350" spc="55">
                <a:solidFill>
                  <a:srgbClr val="030503"/>
                </a:solidFill>
                <a:latin typeface="Times New Roman"/>
                <a:cs typeface="Times New Roman"/>
              </a:rPr>
              <a:t>g.</a:t>
            </a:r>
            <a:r>
              <a:rPr dirty="0" sz="2350" spc="55">
                <a:solidFill>
                  <a:srgbClr val="030503"/>
                </a:solidFill>
                <a:latin typeface="Times New Roman"/>
                <a:cs typeface="Times New Roman"/>
              </a:rPr>
              <a:t>	</a:t>
            </a:r>
            <a:r>
              <a:rPr dirty="0" sz="2300" spc="-155">
                <a:solidFill>
                  <a:srgbClr val="030503"/>
                </a:solidFill>
                <a:latin typeface="宋体"/>
                <a:cs typeface="宋体"/>
              </a:rPr>
              <a:t>私下接触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633" y="3447271"/>
            <a:ext cx="5255895" cy="373951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447040" marR="299720" indent="-434340">
              <a:lnSpc>
                <a:spcPct val="158700"/>
              </a:lnSpc>
              <a:spcBef>
                <a:spcPts val="65"/>
              </a:spcBef>
              <a:buChar char="•"/>
              <a:tabLst>
                <a:tab pos="469265" algn="l"/>
              </a:tabLst>
            </a:pPr>
            <a:r>
              <a:rPr dirty="0" sz="2550" spc="135">
                <a:solidFill>
                  <a:srgbClr val="030503"/>
                </a:solidFill>
                <a:latin typeface="宋体"/>
                <a:cs typeface="宋体"/>
              </a:rPr>
              <a:t>是指通过与谈判对手的个人接 </a:t>
            </a:r>
            <a:r>
              <a:rPr dirty="0" sz="2550" spc="135">
                <a:solidFill>
                  <a:srgbClr val="151A13"/>
                </a:solidFill>
                <a:latin typeface="宋体"/>
                <a:cs typeface="宋体"/>
              </a:rPr>
              <a:t>触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 ，</a:t>
            </a:r>
            <a:r>
              <a:rPr dirty="0" sz="2550" spc="-125">
                <a:solidFill>
                  <a:srgbClr val="151A13"/>
                </a:solidFill>
                <a:latin typeface="宋体"/>
                <a:cs typeface="宋体"/>
              </a:rPr>
              <a:t>采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用各</a:t>
            </a:r>
            <a:r>
              <a:rPr dirty="0" sz="2550" spc="-204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种方</a:t>
            </a:r>
            <a:r>
              <a:rPr dirty="0" sz="2550" spc="-275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式</a:t>
            </a:r>
            <a:r>
              <a:rPr dirty="0" sz="2550" spc="-715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增</a:t>
            </a:r>
            <a:r>
              <a:rPr dirty="0" sz="2550" spc="-720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进了</a:t>
            </a:r>
            <a:r>
              <a:rPr dirty="0" sz="2550" spc="-335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解</a:t>
            </a:r>
            <a:r>
              <a:rPr dirty="0" sz="2550" spc="-780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2A3421"/>
                </a:solidFill>
                <a:latin typeface="宋体"/>
                <a:cs typeface="宋体"/>
              </a:rPr>
              <a:t>、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联</a:t>
            </a:r>
            <a:r>
              <a:rPr dirty="0" sz="2550" spc="-660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络</a:t>
            </a:r>
            <a:r>
              <a:rPr dirty="0" sz="2550" spc="-750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感</a:t>
            </a:r>
            <a:r>
              <a:rPr dirty="0" sz="2550" spc="-495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215">
                <a:solidFill>
                  <a:srgbClr val="151A13"/>
                </a:solidFill>
                <a:latin typeface="宋体"/>
                <a:cs typeface="宋体"/>
              </a:rPr>
              <a:t>渭</a:t>
            </a:r>
            <a:r>
              <a:rPr dirty="0" sz="2550" spc="-375">
                <a:solidFill>
                  <a:srgbClr val="2A3421"/>
                </a:solidFill>
                <a:latin typeface="宋体"/>
                <a:cs typeface="宋体"/>
              </a:rPr>
              <a:t>、</a:t>
            </a:r>
            <a:r>
              <a:rPr dirty="0" sz="2550" spc="-660">
                <a:solidFill>
                  <a:srgbClr val="2A3421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建</a:t>
            </a:r>
            <a:r>
              <a:rPr dirty="0" sz="2550" spc="-725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立友</a:t>
            </a:r>
            <a:r>
              <a:rPr dirty="0" sz="2550" spc="-240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151A13"/>
                </a:solidFill>
                <a:latin typeface="宋体"/>
                <a:cs typeface="宋体"/>
              </a:rPr>
              <a:t>谊</a:t>
            </a:r>
            <a:r>
              <a:rPr dirty="0" sz="2550" spc="45">
                <a:solidFill>
                  <a:srgbClr val="151A13"/>
                </a:solidFill>
                <a:latin typeface="宋体"/>
                <a:cs typeface="宋体"/>
              </a:rPr>
              <a:t> </a:t>
            </a:r>
            <a:r>
              <a:rPr dirty="0" sz="2550" spc="-670">
                <a:solidFill>
                  <a:srgbClr val="151A13"/>
                </a:solidFill>
                <a:latin typeface="宋体"/>
                <a:cs typeface="宋体"/>
              </a:rPr>
              <a:t>，</a:t>
            </a:r>
            <a:r>
              <a:rPr dirty="0" sz="2550" spc="265">
                <a:solidFill>
                  <a:srgbClr val="151A13"/>
                </a:solidFill>
                <a:latin typeface="宋体"/>
                <a:cs typeface="宋体"/>
              </a:rPr>
              <a:t>从</a:t>
            </a:r>
            <a:r>
              <a:rPr dirty="0" sz="2550" spc="70">
                <a:solidFill>
                  <a:srgbClr val="151A13"/>
                </a:solidFill>
                <a:latin typeface="宋体"/>
                <a:cs typeface="宋体"/>
              </a:rPr>
              <a:t>侧</a:t>
            </a:r>
            <a:r>
              <a:rPr dirty="0" sz="2550" spc="265">
                <a:solidFill>
                  <a:srgbClr val="151A13"/>
                </a:solidFill>
                <a:latin typeface="宋体"/>
                <a:cs typeface="宋体"/>
              </a:rPr>
              <a:t>面 </a:t>
            </a:r>
            <a:r>
              <a:rPr dirty="0" sz="2550" spc="5">
                <a:solidFill>
                  <a:srgbClr val="151A13"/>
                </a:solidFill>
                <a:latin typeface="宋体"/>
                <a:cs typeface="宋体"/>
              </a:rPr>
              <a:t>促进谈判顺利进行的策略。</a:t>
            </a:r>
            <a:endParaRPr sz="2550">
              <a:latin typeface="宋体"/>
              <a:cs typeface="宋体"/>
            </a:endParaRPr>
          </a:p>
          <a:p>
            <a:pPr marL="447040" marR="5080" indent="-447040">
              <a:lnSpc>
                <a:spcPct val="160900"/>
              </a:lnSpc>
              <a:buClr>
                <a:srgbClr val="030503"/>
              </a:buClr>
              <a:buChar char="•"/>
              <a:tabLst>
                <a:tab pos="447040" algn="l"/>
                <a:tab pos="447675" algn="l"/>
              </a:tabLst>
            </a:pPr>
            <a:r>
              <a:rPr dirty="0" sz="2550" spc="135">
                <a:solidFill>
                  <a:srgbClr val="151A13"/>
                </a:solidFill>
                <a:latin typeface="宋体"/>
                <a:cs typeface="宋体"/>
              </a:rPr>
              <a:t>私下交往的形式很多，比如电 </a:t>
            </a:r>
            <a:r>
              <a:rPr dirty="0" sz="2550" spc="135">
                <a:solidFill>
                  <a:srgbClr val="151A13"/>
                </a:solidFill>
                <a:latin typeface="宋体"/>
                <a:cs typeface="宋体"/>
              </a:rPr>
              <a:t>话</a:t>
            </a:r>
            <a:r>
              <a:rPr dirty="0" sz="2550" spc="25">
                <a:solidFill>
                  <a:srgbClr val="151A13"/>
                </a:solidFill>
                <a:latin typeface="宋体"/>
                <a:cs typeface="宋体"/>
              </a:rPr>
              <a:t>联</a:t>
            </a:r>
            <a:r>
              <a:rPr dirty="0" sz="2550" spc="185">
                <a:solidFill>
                  <a:srgbClr val="151A13"/>
                </a:solidFill>
                <a:latin typeface="宋体"/>
                <a:cs typeface="宋体"/>
              </a:rPr>
              <a:t>系</a:t>
            </a:r>
            <a:r>
              <a:rPr dirty="0" sz="2550" spc="155">
                <a:solidFill>
                  <a:srgbClr val="2A3421"/>
                </a:solidFill>
                <a:latin typeface="宋体"/>
                <a:cs typeface="宋体"/>
              </a:rPr>
              <a:t>、</a:t>
            </a:r>
            <a:r>
              <a:rPr dirty="0" sz="2550" spc="295">
                <a:solidFill>
                  <a:srgbClr val="151A13"/>
                </a:solidFill>
                <a:latin typeface="宋体"/>
                <a:cs typeface="宋体"/>
              </a:rPr>
              <a:t>拜</a:t>
            </a:r>
            <a:r>
              <a:rPr dirty="0" sz="2550" spc="15">
                <a:solidFill>
                  <a:srgbClr val="151A13"/>
                </a:solidFill>
                <a:latin typeface="宋体"/>
                <a:cs typeface="宋体"/>
              </a:rPr>
              <a:t>访</a:t>
            </a:r>
            <a:r>
              <a:rPr dirty="0" sz="2550" spc="175">
                <a:solidFill>
                  <a:srgbClr val="2A3421"/>
                </a:solidFill>
                <a:latin typeface="宋体"/>
                <a:cs typeface="宋体"/>
              </a:rPr>
              <a:t>、</a:t>
            </a:r>
            <a:r>
              <a:rPr dirty="0" sz="2550" spc="135">
                <a:solidFill>
                  <a:srgbClr val="151A13"/>
                </a:solidFill>
                <a:latin typeface="宋体"/>
                <a:cs typeface="宋体"/>
              </a:rPr>
              <a:t>娱</a:t>
            </a:r>
            <a:r>
              <a:rPr dirty="0" sz="2550" spc="260">
                <a:solidFill>
                  <a:srgbClr val="151A13"/>
                </a:solidFill>
                <a:latin typeface="宋体"/>
                <a:cs typeface="宋体"/>
              </a:rPr>
              <a:t>乐</a:t>
            </a:r>
            <a:r>
              <a:rPr dirty="0" sz="2550" spc="-15">
                <a:solidFill>
                  <a:srgbClr val="2A3421"/>
                </a:solidFill>
                <a:latin typeface="宋体"/>
                <a:cs typeface="宋体"/>
              </a:rPr>
              <a:t>、</a:t>
            </a:r>
            <a:r>
              <a:rPr dirty="0" sz="2550" spc="345">
                <a:solidFill>
                  <a:srgbClr val="151A13"/>
                </a:solidFill>
                <a:latin typeface="宋体"/>
                <a:cs typeface="宋体"/>
              </a:rPr>
              <a:t>宴</a:t>
            </a:r>
            <a:r>
              <a:rPr dirty="0" sz="2550" spc="5">
                <a:solidFill>
                  <a:srgbClr val="151A13"/>
                </a:solidFill>
                <a:latin typeface="宋体"/>
                <a:cs typeface="宋体"/>
              </a:rPr>
              <a:t>清</a:t>
            </a:r>
            <a:r>
              <a:rPr dirty="0" sz="2550" spc="165">
                <a:solidFill>
                  <a:srgbClr val="151A13"/>
                </a:solidFill>
                <a:latin typeface="宋体"/>
                <a:cs typeface="宋体"/>
              </a:rPr>
              <a:t>等</a:t>
            </a:r>
            <a:r>
              <a:rPr dirty="0" sz="2550" spc="5">
                <a:solidFill>
                  <a:srgbClr val="151A13"/>
                </a:solidFill>
                <a:latin typeface="宋体"/>
                <a:cs typeface="宋体"/>
              </a:rPr>
              <a:t>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798" y="880626"/>
            <a:ext cx="1631621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65218" y="880626"/>
            <a:ext cx="2498418" cy="82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04941" y="918915"/>
            <a:ext cx="841304" cy="79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73716" y="893390"/>
            <a:ext cx="611857" cy="791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7550" y="867864"/>
            <a:ext cx="3365218" cy="842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70850" y="2450442"/>
            <a:ext cx="4346739" cy="6151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28542" y="2052306"/>
            <a:ext cx="6598920" cy="6917690"/>
          </a:xfrm>
          <a:prstGeom prst="rect">
            <a:avLst/>
          </a:prstGeom>
        </p:spPr>
        <p:txBody>
          <a:bodyPr wrap="square" lIns="0" tIns="259079" rIns="0" bIns="0" rtlCol="0" vert="horz">
            <a:spAutoFit/>
          </a:bodyPr>
          <a:lstStyle/>
          <a:p>
            <a:pPr marL="552450" indent="-539750">
              <a:lnSpc>
                <a:spcPct val="100000"/>
              </a:lnSpc>
              <a:spcBef>
                <a:spcPts val="2039"/>
              </a:spcBef>
              <a:buClr>
                <a:srgbClr val="B80105"/>
              </a:buClr>
              <a:buChar char="•"/>
              <a:tabLst>
                <a:tab pos="546735" algn="l"/>
                <a:tab pos="547370" algn="l"/>
              </a:tabLst>
            </a:pPr>
            <a:r>
              <a:rPr dirty="0" sz="2900" spc="10">
                <a:solidFill>
                  <a:srgbClr val="A81F21"/>
                </a:solidFill>
                <a:latin typeface="宋体"/>
                <a:cs typeface="宋体"/>
              </a:rPr>
              <a:t>商务管理是合同管理的补充与扩展。</a:t>
            </a:r>
            <a:endParaRPr sz="2900">
              <a:latin typeface="宋体"/>
              <a:cs typeface="宋体"/>
            </a:endParaRPr>
          </a:p>
          <a:p>
            <a:pPr marL="552450" marR="276860" indent="-539750">
              <a:lnSpc>
                <a:spcPct val="153100"/>
              </a:lnSpc>
              <a:spcBef>
                <a:spcPts val="100"/>
              </a:spcBef>
              <a:buClr>
                <a:srgbClr val="030303"/>
              </a:buClr>
              <a:buChar char="•"/>
              <a:tabLst>
                <a:tab pos="546735" algn="l"/>
                <a:tab pos="547370" algn="l"/>
              </a:tabLst>
            </a:pPr>
            <a:r>
              <a:rPr dirty="0" sz="2900" spc="120">
                <a:solidFill>
                  <a:srgbClr val="131313"/>
                </a:solidFill>
                <a:latin typeface="宋体"/>
                <a:cs typeface="宋体"/>
              </a:rPr>
              <a:t>商务管理通过商业策略、技巧等手 </a:t>
            </a:r>
            <a:r>
              <a:rPr dirty="0" sz="2900" spc="125">
                <a:solidFill>
                  <a:srgbClr val="131313"/>
                </a:solidFill>
                <a:latin typeface="宋体"/>
                <a:cs typeface="宋体"/>
              </a:rPr>
              <a:t>段</a:t>
            </a:r>
            <a:r>
              <a:rPr dirty="0" sz="2900" spc="15">
                <a:solidFill>
                  <a:srgbClr val="131313"/>
                </a:solidFill>
                <a:latin typeface="宋体"/>
                <a:cs typeface="宋体"/>
              </a:rPr>
              <a:t>去</a:t>
            </a:r>
            <a:r>
              <a:rPr dirty="0" sz="2900" spc="270">
                <a:solidFill>
                  <a:srgbClr val="A81F21"/>
                </a:solidFill>
                <a:latin typeface="宋体"/>
                <a:cs typeface="宋体"/>
              </a:rPr>
              <a:t>解</a:t>
            </a:r>
            <a:r>
              <a:rPr dirty="0" sz="2900" spc="20">
                <a:solidFill>
                  <a:srgbClr val="A81F21"/>
                </a:solidFill>
                <a:latin typeface="宋体"/>
                <a:cs typeface="宋体"/>
              </a:rPr>
              <a:t>决</a:t>
            </a:r>
            <a:r>
              <a:rPr dirty="0" sz="2900" spc="300">
                <a:solidFill>
                  <a:srgbClr val="A81F21"/>
                </a:solidFill>
                <a:latin typeface="宋体"/>
                <a:cs typeface="宋体"/>
              </a:rPr>
              <a:t>合同</a:t>
            </a:r>
            <a:r>
              <a:rPr dirty="0" sz="2900" spc="-420">
                <a:solidFill>
                  <a:srgbClr val="A81F21"/>
                </a:solidFill>
                <a:latin typeface="宋体"/>
                <a:cs typeface="宋体"/>
              </a:rPr>
              <a:t>以</a:t>
            </a:r>
            <a:r>
              <a:rPr dirty="0" sz="2900" spc="125">
                <a:solidFill>
                  <a:srgbClr val="A81F21"/>
                </a:solidFill>
                <a:latin typeface="宋体"/>
                <a:cs typeface="宋体"/>
              </a:rPr>
              <a:t>外</a:t>
            </a:r>
            <a:r>
              <a:rPr dirty="0" sz="2900" spc="300">
                <a:solidFill>
                  <a:srgbClr val="A81F21"/>
                </a:solidFill>
                <a:latin typeface="宋体"/>
                <a:cs typeface="宋体"/>
              </a:rPr>
              <a:t>的</a:t>
            </a:r>
            <a:r>
              <a:rPr dirty="0" sz="2900" spc="-45">
                <a:solidFill>
                  <a:srgbClr val="A81F21"/>
                </a:solidFill>
                <a:latin typeface="宋体"/>
                <a:cs typeface="宋体"/>
              </a:rPr>
              <a:t>问</a:t>
            </a:r>
            <a:r>
              <a:rPr dirty="0" sz="2900" spc="35">
                <a:solidFill>
                  <a:srgbClr val="A81F21"/>
                </a:solidFill>
                <a:latin typeface="宋体"/>
                <a:cs typeface="宋体"/>
              </a:rPr>
              <a:t>题</a:t>
            </a:r>
            <a:r>
              <a:rPr dirty="0" sz="2900" spc="300">
                <a:solidFill>
                  <a:srgbClr val="282628"/>
                </a:solidFill>
                <a:latin typeface="宋体"/>
                <a:cs typeface="宋体"/>
              </a:rPr>
              <a:t>。</a:t>
            </a:r>
            <a:endParaRPr sz="2900">
              <a:latin typeface="宋体"/>
              <a:cs typeface="宋体"/>
            </a:endParaRPr>
          </a:p>
          <a:p>
            <a:pPr marL="552450" marR="5080" indent="-539750">
              <a:lnSpc>
                <a:spcPct val="153100"/>
              </a:lnSpc>
              <a:spcBef>
                <a:spcPts val="200"/>
              </a:spcBef>
              <a:buClr>
                <a:srgbClr val="030303"/>
              </a:buClr>
              <a:buChar char="•"/>
              <a:tabLst>
                <a:tab pos="546735" algn="l"/>
                <a:tab pos="547370" algn="l"/>
              </a:tabLst>
            </a:pPr>
            <a:r>
              <a:rPr dirty="0" sz="2900" spc="125">
                <a:solidFill>
                  <a:srgbClr val="131313"/>
                </a:solidFill>
                <a:latin typeface="宋体"/>
                <a:cs typeface="宋体"/>
              </a:rPr>
              <a:t>商务管理的主要内容体现在对商业 </a:t>
            </a:r>
            <a:r>
              <a:rPr dirty="0" sz="2900" spc="65">
                <a:solidFill>
                  <a:srgbClr val="131313"/>
                </a:solidFill>
                <a:latin typeface="宋体"/>
                <a:cs typeface="宋体"/>
              </a:rPr>
              <a:t>利益的追求与客观条件许可的平衡，</a:t>
            </a:r>
            <a:endParaRPr sz="2900">
              <a:latin typeface="宋体"/>
              <a:cs typeface="宋体"/>
            </a:endParaRPr>
          </a:p>
          <a:p>
            <a:pPr marL="380365" marR="277495" indent="-380365">
              <a:lnSpc>
                <a:spcPct val="155900"/>
              </a:lnSpc>
              <a:spcBef>
                <a:spcPts val="100"/>
              </a:spcBef>
              <a:buChar char="•"/>
              <a:tabLst>
                <a:tab pos="380365" algn="l"/>
              </a:tabLst>
            </a:pPr>
            <a:r>
              <a:rPr dirty="0" sz="2900" spc="204">
                <a:solidFill>
                  <a:srgbClr val="030303"/>
                </a:solidFill>
                <a:latin typeface="宋体"/>
                <a:cs typeface="宋体"/>
              </a:rPr>
              <a:t>—方面以合同管理为基础维护公司 </a:t>
            </a:r>
            <a:r>
              <a:rPr dirty="0" sz="2900" spc="-20">
                <a:solidFill>
                  <a:srgbClr val="131313"/>
                </a:solidFill>
                <a:latin typeface="宋体"/>
                <a:cs typeface="宋体"/>
              </a:rPr>
              <a:t>的整体商业利益，</a:t>
            </a:r>
            <a:endParaRPr sz="2900">
              <a:latin typeface="宋体"/>
              <a:cs typeface="宋体"/>
            </a:endParaRPr>
          </a:p>
          <a:p>
            <a:pPr marL="542290" marR="14604" indent="-529590">
              <a:lnSpc>
                <a:spcPct val="155900"/>
              </a:lnSpc>
              <a:spcBef>
                <a:spcPts val="5"/>
              </a:spcBef>
              <a:buClr>
                <a:srgbClr val="030303"/>
              </a:buClr>
              <a:buChar char="•"/>
              <a:tabLst>
                <a:tab pos="532765" algn="l"/>
                <a:tab pos="533400" algn="l"/>
              </a:tabLst>
            </a:pPr>
            <a:r>
              <a:rPr dirty="0" sz="2900" spc="-20">
                <a:solidFill>
                  <a:srgbClr val="131313"/>
                </a:solidFill>
                <a:latin typeface="宋体"/>
                <a:cs typeface="宋体"/>
              </a:rPr>
              <a:t>另—</a:t>
            </a:r>
            <a:r>
              <a:rPr dirty="0" sz="2900" spc="-1145">
                <a:solidFill>
                  <a:srgbClr val="131313"/>
                </a:solidFill>
                <a:latin typeface="宋体"/>
                <a:cs typeface="宋体"/>
              </a:rPr>
              <a:t> </a:t>
            </a:r>
            <a:r>
              <a:rPr dirty="0" sz="2900" spc="-20">
                <a:solidFill>
                  <a:srgbClr val="131313"/>
                </a:solidFill>
                <a:latin typeface="宋体"/>
                <a:cs typeface="宋体"/>
              </a:rPr>
              <a:t>方</a:t>
            </a:r>
            <a:r>
              <a:rPr dirty="0" sz="2900" spc="350">
                <a:solidFill>
                  <a:srgbClr val="131313"/>
                </a:solidFill>
                <a:latin typeface="宋体"/>
                <a:cs typeface="宋体"/>
              </a:rPr>
              <a:t>面</a:t>
            </a:r>
            <a:r>
              <a:rPr dirty="0" sz="2900" spc="300">
                <a:solidFill>
                  <a:srgbClr val="A81F21"/>
                </a:solidFill>
                <a:latin typeface="宋体"/>
                <a:cs typeface="宋体"/>
              </a:rPr>
              <a:t>运用</a:t>
            </a:r>
            <a:r>
              <a:rPr dirty="0" sz="2900" spc="-265">
                <a:solidFill>
                  <a:srgbClr val="A81F21"/>
                </a:solidFill>
                <a:latin typeface="宋体"/>
                <a:cs typeface="宋体"/>
              </a:rPr>
              <a:t>商</a:t>
            </a:r>
            <a:r>
              <a:rPr dirty="0" sz="2900" spc="185">
                <a:solidFill>
                  <a:srgbClr val="A81F21"/>
                </a:solidFill>
                <a:latin typeface="宋体"/>
                <a:cs typeface="宋体"/>
              </a:rPr>
              <a:t>业策略</a:t>
            </a:r>
            <a:r>
              <a:rPr dirty="0" sz="2900" spc="-135">
                <a:solidFill>
                  <a:srgbClr val="A81F21"/>
                </a:solidFill>
                <a:latin typeface="宋体"/>
                <a:cs typeface="宋体"/>
              </a:rPr>
              <a:t>与</a:t>
            </a:r>
            <a:r>
              <a:rPr dirty="0" sz="2900" spc="210">
                <a:solidFill>
                  <a:srgbClr val="A81F21"/>
                </a:solidFill>
                <a:latin typeface="宋体"/>
                <a:cs typeface="宋体"/>
              </a:rPr>
              <a:t>技巧去解 </a:t>
            </a:r>
            <a:r>
              <a:rPr dirty="0" sz="2900" spc="65">
                <a:solidFill>
                  <a:srgbClr val="A81F21"/>
                </a:solidFill>
                <a:latin typeface="宋体"/>
                <a:cs typeface="宋体"/>
              </a:rPr>
              <a:t>决单纯依合同原则难以解决的问题， </a:t>
            </a:r>
            <a:r>
              <a:rPr dirty="0" sz="2900" spc="-110">
                <a:solidFill>
                  <a:srgbClr val="A81F21"/>
                </a:solidFill>
                <a:latin typeface="宋体"/>
                <a:cs typeface="宋体"/>
              </a:rPr>
              <a:t>谋求企业的发展与平衡。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68529" y="2932376"/>
            <a:ext cx="384175" cy="16351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2800" spc="640">
                <a:solidFill>
                  <a:srgbClr val="163D0A"/>
                </a:solidFill>
                <a:latin typeface="宋体"/>
                <a:cs typeface="宋体"/>
              </a:rPr>
              <a:t>基</a:t>
            </a:r>
            <a:r>
              <a:rPr dirty="0" sz="2800">
                <a:solidFill>
                  <a:srgbClr val="163D0A"/>
                </a:solidFill>
                <a:latin typeface="宋体"/>
                <a:cs typeface="宋体"/>
              </a:rPr>
              <a:t>本</a:t>
            </a:r>
            <a:r>
              <a:rPr dirty="0" sz="2800" spc="-680">
                <a:solidFill>
                  <a:srgbClr val="163D0A"/>
                </a:solidFill>
                <a:latin typeface="宋体"/>
                <a:cs typeface="宋体"/>
              </a:rPr>
              <a:t> </a:t>
            </a:r>
            <a:r>
              <a:rPr dirty="0" sz="2800" spc="45">
                <a:solidFill>
                  <a:srgbClr val="163D0A"/>
                </a:solidFill>
                <a:latin typeface="宋体"/>
                <a:cs typeface="宋体"/>
              </a:rPr>
              <a:t>概</a:t>
            </a:r>
            <a:r>
              <a:rPr dirty="0" sz="2800">
                <a:solidFill>
                  <a:srgbClr val="163D0A"/>
                </a:solidFill>
                <a:latin typeface="宋体"/>
                <a:cs typeface="宋体"/>
              </a:rPr>
              <a:t>念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03587" y="9698089"/>
            <a:ext cx="366395" cy="363855"/>
          </a:xfrm>
          <a:custGeom>
            <a:avLst/>
            <a:gdLst/>
            <a:ahLst/>
            <a:cxnLst/>
            <a:rect l="l" t="t" r="r" b="b"/>
            <a:pathLst>
              <a:path w="366395" h="363854">
                <a:moveTo>
                  <a:pt x="0" y="0"/>
                </a:moveTo>
                <a:lnTo>
                  <a:pt x="366128" y="0"/>
                </a:lnTo>
                <a:lnTo>
                  <a:pt x="366128" y="363737"/>
                </a:lnTo>
                <a:lnTo>
                  <a:pt x="0" y="363737"/>
                </a:lnTo>
                <a:lnTo>
                  <a:pt x="0" y="0"/>
                </a:lnTo>
                <a:close/>
              </a:path>
            </a:pathLst>
          </a:custGeom>
          <a:solidFill>
            <a:srgbClr val="03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083853" y="9673025"/>
            <a:ext cx="207645" cy="38925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40000"/>
              </a:lnSpc>
            </a:pPr>
            <a:r>
              <a:rPr dirty="0" sz="2850">
                <a:solidFill>
                  <a:srgbClr val="D1F6D1"/>
                </a:solidFill>
                <a:latin typeface="宋体"/>
                <a:cs typeface="宋体"/>
              </a:rPr>
              <a:t>5</a:t>
            </a:r>
            <a:endParaRPr sz="28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55101"/>
            <a:ext cx="7571740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6325" y="3088577"/>
            <a:ext cx="3212252" cy="2016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79842" y="5998476"/>
            <a:ext cx="3288736" cy="16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1682" y="2435186"/>
            <a:ext cx="7985759" cy="56540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561975" marR="52705" indent="-536575">
              <a:lnSpc>
                <a:spcPct val="125600"/>
              </a:lnSpc>
              <a:spcBef>
                <a:spcPts val="195"/>
              </a:spcBef>
              <a:buChar char="•"/>
              <a:tabLst>
                <a:tab pos="566420" algn="l"/>
              </a:tabLst>
            </a:pPr>
            <a:r>
              <a:rPr dirty="0" sz="3400" spc="210">
                <a:solidFill>
                  <a:srgbClr val="030303"/>
                </a:solidFill>
                <a:latin typeface="宋体"/>
                <a:cs typeface="宋体"/>
              </a:rPr>
              <a:t>项目经理和商务负责人必需掌握各种 </a:t>
            </a:r>
            <a:r>
              <a:rPr dirty="0" sz="3400" spc="215">
                <a:solidFill>
                  <a:srgbClr val="030303"/>
                </a:solidFill>
                <a:latin typeface="宋体"/>
                <a:cs typeface="宋体"/>
              </a:rPr>
              <a:t>谈判技巧，灵活、适当地运用，做到 </a:t>
            </a:r>
            <a:r>
              <a:rPr dirty="0" sz="3500" spc="185">
                <a:solidFill>
                  <a:srgbClr val="030303"/>
                </a:solidFill>
                <a:latin typeface="宋体"/>
                <a:cs typeface="宋体"/>
              </a:rPr>
              <a:t>审时度势</a:t>
            </a:r>
            <a:endParaRPr sz="3500">
              <a:latin typeface="宋体"/>
              <a:cs typeface="宋体"/>
            </a:endParaRPr>
          </a:p>
          <a:p>
            <a:pPr algn="just" marL="570865" marR="52705" indent="-545465">
              <a:lnSpc>
                <a:spcPct val="125600"/>
              </a:lnSpc>
              <a:spcBef>
                <a:spcPts val="1085"/>
              </a:spcBef>
              <a:buChar char="•"/>
              <a:tabLst>
                <a:tab pos="574675" algn="l"/>
              </a:tabLst>
            </a:pPr>
            <a:r>
              <a:rPr dirty="0" sz="3400" spc="210">
                <a:solidFill>
                  <a:srgbClr val="030303"/>
                </a:solidFill>
                <a:latin typeface="宋体"/>
                <a:cs typeface="宋体"/>
              </a:rPr>
              <a:t>谈判是知识、信息、口才修养等诸方 </a:t>
            </a:r>
            <a:r>
              <a:rPr dirty="0" sz="3400" spc="-90">
                <a:solidFill>
                  <a:srgbClr val="030303"/>
                </a:solidFill>
                <a:latin typeface="宋体"/>
                <a:cs typeface="宋体"/>
              </a:rPr>
              <a:t>面的较量和角逐。</a:t>
            </a:r>
            <a:endParaRPr sz="3400">
              <a:latin typeface="宋体"/>
              <a:cs typeface="宋体"/>
            </a:endParaRPr>
          </a:p>
          <a:p>
            <a:pPr marL="559435" indent="-546735">
              <a:lnSpc>
                <a:spcPct val="100000"/>
              </a:lnSpc>
              <a:spcBef>
                <a:spcPts val="2155"/>
              </a:spcBef>
              <a:buChar char="•"/>
              <a:tabLst>
                <a:tab pos="559435" algn="l"/>
                <a:tab pos="560070" algn="l"/>
              </a:tabLst>
            </a:pPr>
            <a:r>
              <a:rPr dirty="0" sz="3400" spc="215">
                <a:solidFill>
                  <a:srgbClr val="030303"/>
                </a:solidFill>
                <a:latin typeface="宋体"/>
                <a:cs typeface="宋体"/>
              </a:rPr>
              <a:t>注重换位思考、追求双羸方案、借助</a:t>
            </a:r>
            <a:endParaRPr sz="3400">
              <a:latin typeface="宋体"/>
              <a:cs typeface="宋体"/>
            </a:endParaRPr>
          </a:p>
          <a:p>
            <a:pPr marL="555625">
              <a:lnSpc>
                <a:spcPct val="100000"/>
              </a:lnSpc>
              <a:spcBef>
                <a:spcPts val="740"/>
              </a:spcBef>
            </a:pPr>
            <a:r>
              <a:rPr dirty="0" sz="3500" spc="114">
                <a:solidFill>
                  <a:srgbClr val="030303"/>
                </a:solidFill>
                <a:latin typeface="宋体"/>
                <a:cs typeface="宋体"/>
              </a:rPr>
              <a:t>客观标准</a:t>
            </a:r>
            <a:endParaRPr sz="3500">
              <a:latin typeface="宋体"/>
              <a:cs typeface="宋体"/>
            </a:endParaRPr>
          </a:p>
          <a:p>
            <a:pPr marL="552450" indent="-539750">
              <a:lnSpc>
                <a:spcPct val="100000"/>
              </a:lnSpc>
              <a:spcBef>
                <a:spcPts val="2135"/>
              </a:spcBef>
              <a:buChar char="•"/>
              <a:tabLst>
                <a:tab pos="553085" algn="l"/>
              </a:tabLst>
            </a:pPr>
            <a:r>
              <a:rPr dirty="0" sz="3400" spc="250">
                <a:solidFill>
                  <a:srgbClr val="030303"/>
                </a:solidFill>
                <a:latin typeface="宋体"/>
                <a:cs typeface="宋体"/>
              </a:rPr>
              <a:t>不断加强个人沟通能力、领袖魅力等</a:t>
            </a:r>
            <a:endParaRPr sz="34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5480" y="7510920"/>
            <a:ext cx="1375410" cy="538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350" spc="-850">
                <a:solidFill>
                  <a:srgbClr val="9A9E38"/>
                </a:solidFill>
                <a:latin typeface="Times New Roman"/>
                <a:cs typeface="Times New Roman"/>
              </a:rPr>
              <a:t>WIN</a:t>
            </a:r>
            <a:r>
              <a:rPr dirty="0" sz="3350" spc="-245">
                <a:solidFill>
                  <a:srgbClr val="9A9E38"/>
                </a:solidFill>
                <a:latin typeface="Times New Roman"/>
                <a:cs typeface="Times New Roman"/>
              </a:rPr>
              <a:t> </a:t>
            </a:r>
            <a:r>
              <a:rPr dirty="0" sz="3350" spc="-505">
                <a:solidFill>
                  <a:srgbClr val="9A9E38"/>
                </a:solidFill>
                <a:latin typeface="Times New Roman"/>
                <a:cs typeface="Times New Roman"/>
              </a:rPr>
              <a:t>-WIN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83D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83D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83D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83D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92507" y="9763114"/>
            <a:ext cx="370205" cy="452755"/>
          </a:xfrm>
          <a:custGeom>
            <a:avLst/>
            <a:gdLst/>
            <a:ahLst/>
            <a:cxnLst/>
            <a:rect l="l" t="t" r="r" b="b"/>
            <a:pathLst>
              <a:path w="370204" h="452754">
                <a:moveTo>
                  <a:pt x="0" y="0"/>
                </a:moveTo>
                <a:lnTo>
                  <a:pt x="369664" y="0"/>
                </a:lnTo>
                <a:lnTo>
                  <a:pt x="369664" y="452702"/>
                </a:lnTo>
                <a:lnTo>
                  <a:pt x="0" y="452702"/>
                </a:lnTo>
                <a:lnTo>
                  <a:pt x="0" y="0"/>
                </a:lnTo>
                <a:close/>
              </a:path>
            </a:pathLst>
          </a:custGeom>
          <a:solidFill>
            <a:srgbClr val="0372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79803" y="9763540"/>
            <a:ext cx="29845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380">
                <a:solidFill>
                  <a:srgbClr val="CFF2CF"/>
                </a:solidFill>
                <a:latin typeface="Arial"/>
                <a:cs typeface="Arial"/>
              </a:rPr>
              <a:t>50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890" y="816813"/>
            <a:ext cx="8464033" cy="918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846" y="408406"/>
            <a:ext cx="12441555" cy="0"/>
          </a:xfrm>
          <a:custGeom>
            <a:avLst/>
            <a:gdLst/>
            <a:ahLst/>
            <a:cxnLst/>
            <a:rect l="l" t="t" r="r" b="b"/>
            <a:pathLst>
              <a:path w="12441555" h="0">
                <a:moveTo>
                  <a:pt x="0" y="0"/>
                </a:moveTo>
                <a:lnTo>
                  <a:pt x="12441111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846" y="2118610"/>
            <a:ext cx="12364720" cy="0"/>
          </a:xfrm>
          <a:custGeom>
            <a:avLst/>
            <a:gdLst/>
            <a:ahLst/>
            <a:cxnLst/>
            <a:rect l="l" t="t" r="r" b="b"/>
            <a:pathLst>
              <a:path w="12364719" h="0">
                <a:moveTo>
                  <a:pt x="0" y="0"/>
                </a:moveTo>
                <a:lnTo>
                  <a:pt x="12364628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87522" y="2775954"/>
            <a:ext cx="6817995" cy="57283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120"/>
              </a:spcBef>
            </a:pPr>
            <a:r>
              <a:rPr dirty="0" sz="4650" spc="114">
                <a:solidFill>
                  <a:srgbClr val="036205"/>
                </a:solidFill>
                <a:latin typeface="宋体"/>
                <a:cs typeface="宋体"/>
              </a:rPr>
              <a:t>商</a:t>
            </a:r>
            <a:r>
              <a:rPr dirty="0" sz="4650" spc="220">
                <a:solidFill>
                  <a:srgbClr val="036205"/>
                </a:solidFill>
                <a:latin typeface="宋体"/>
                <a:cs typeface="宋体"/>
              </a:rPr>
              <a:t>务</a:t>
            </a:r>
            <a:r>
              <a:rPr dirty="0" sz="4650" spc="145">
                <a:solidFill>
                  <a:srgbClr val="036205"/>
                </a:solidFill>
                <a:latin typeface="宋体"/>
                <a:cs typeface="宋体"/>
              </a:rPr>
              <a:t>谈</a:t>
            </a:r>
            <a:r>
              <a:rPr dirty="0" sz="4650" spc="480">
                <a:solidFill>
                  <a:srgbClr val="036205"/>
                </a:solidFill>
                <a:latin typeface="宋体"/>
                <a:cs typeface="宋体"/>
              </a:rPr>
              <a:t>判</a:t>
            </a:r>
            <a:r>
              <a:rPr dirty="0" sz="4650" spc="-55">
                <a:solidFill>
                  <a:srgbClr val="036205"/>
                </a:solidFill>
                <a:latin typeface="宋体"/>
                <a:cs typeface="宋体"/>
              </a:rPr>
              <a:t>的</a:t>
            </a:r>
            <a:r>
              <a:rPr dirty="0" sz="4650" spc="145">
                <a:solidFill>
                  <a:srgbClr val="036205"/>
                </a:solidFill>
                <a:latin typeface="宋体"/>
                <a:cs typeface="宋体"/>
              </a:rPr>
              <a:t>基</a:t>
            </a:r>
            <a:r>
              <a:rPr dirty="0" sz="4650" spc="434">
                <a:solidFill>
                  <a:srgbClr val="036205"/>
                </a:solidFill>
                <a:latin typeface="宋体"/>
                <a:cs typeface="宋体"/>
              </a:rPr>
              <a:t>本</a:t>
            </a:r>
            <a:r>
              <a:rPr dirty="0" sz="4650" spc="-70">
                <a:solidFill>
                  <a:srgbClr val="036205"/>
                </a:solidFill>
                <a:latin typeface="宋体"/>
                <a:cs typeface="宋体"/>
              </a:rPr>
              <a:t>理</a:t>
            </a:r>
            <a:r>
              <a:rPr dirty="0" sz="4650" spc="434">
                <a:solidFill>
                  <a:srgbClr val="036205"/>
                </a:solidFill>
                <a:latin typeface="宋体"/>
                <a:cs typeface="宋体"/>
              </a:rPr>
              <a:t>解</a:t>
            </a:r>
            <a:endParaRPr sz="4650">
              <a:latin typeface="宋体"/>
              <a:cs typeface="宋体"/>
            </a:endParaRPr>
          </a:p>
          <a:p>
            <a:pPr marL="25400" marR="5080" indent="-13335">
              <a:lnSpc>
                <a:spcPct val="172900"/>
              </a:lnSpc>
              <a:spcBef>
                <a:spcPts val="305"/>
              </a:spcBef>
            </a:pPr>
            <a:r>
              <a:rPr dirty="0" sz="4650" spc="170">
                <a:solidFill>
                  <a:srgbClr val="036205"/>
                </a:solidFill>
                <a:latin typeface="宋体"/>
                <a:cs typeface="宋体"/>
              </a:rPr>
              <a:t>制</a:t>
            </a:r>
            <a:r>
              <a:rPr dirty="0" sz="4650" spc="280">
                <a:solidFill>
                  <a:srgbClr val="036205"/>
                </a:solidFill>
                <a:latin typeface="宋体"/>
                <a:cs typeface="宋体"/>
              </a:rPr>
              <a:t>定</a:t>
            </a:r>
            <a:r>
              <a:rPr dirty="0" sz="4650" spc="114">
                <a:solidFill>
                  <a:srgbClr val="036205"/>
                </a:solidFill>
                <a:latin typeface="宋体"/>
                <a:cs typeface="宋体"/>
              </a:rPr>
              <a:t>商</a:t>
            </a:r>
            <a:r>
              <a:rPr dirty="0" sz="4650" spc="220">
                <a:solidFill>
                  <a:srgbClr val="036205"/>
                </a:solidFill>
                <a:latin typeface="宋体"/>
                <a:cs typeface="宋体"/>
              </a:rPr>
              <a:t>务</a:t>
            </a:r>
            <a:r>
              <a:rPr dirty="0" sz="4650" spc="145">
                <a:solidFill>
                  <a:srgbClr val="036205"/>
                </a:solidFill>
                <a:latin typeface="宋体"/>
                <a:cs typeface="宋体"/>
              </a:rPr>
              <a:t>谈</a:t>
            </a:r>
            <a:r>
              <a:rPr dirty="0" sz="4650" spc="125">
                <a:solidFill>
                  <a:srgbClr val="036205"/>
                </a:solidFill>
                <a:latin typeface="宋体"/>
                <a:cs typeface="宋体"/>
              </a:rPr>
              <a:t>判</a:t>
            </a:r>
            <a:r>
              <a:rPr dirty="0" sz="4650" spc="200">
                <a:solidFill>
                  <a:srgbClr val="036205"/>
                </a:solidFill>
                <a:latin typeface="宋体"/>
                <a:cs typeface="宋体"/>
              </a:rPr>
              <a:t>策</a:t>
            </a:r>
            <a:r>
              <a:rPr dirty="0" sz="4650" spc="480">
                <a:solidFill>
                  <a:srgbClr val="036205"/>
                </a:solidFill>
                <a:latin typeface="宋体"/>
                <a:cs typeface="宋体"/>
              </a:rPr>
              <a:t>略</a:t>
            </a:r>
            <a:r>
              <a:rPr dirty="0" sz="4650" spc="-210">
                <a:solidFill>
                  <a:srgbClr val="036205"/>
                </a:solidFill>
                <a:latin typeface="宋体"/>
                <a:cs typeface="宋体"/>
              </a:rPr>
              <a:t>的</a:t>
            </a:r>
            <a:r>
              <a:rPr dirty="0" sz="4650" spc="315">
                <a:solidFill>
                  <a:srgbClr val="036205"/>
                </a:solidFill>
                <a:latin typeface="宋体"/>
                <a:cs typeface="宋体"/>
              </a:rPr>
              <a:t>步</a:t>
            </a:r>
            <a:r>
              <a:rPr dirty="0" sz="4650" spc="325">
                <a:solidFill>
                  <a:srgbClr val="036205"/>
                </a:solidFill>
                <a:latin typeface="宋体"/>
                <a:cs typeface="宋体"/>
              </a:rPr>
              <a:t>骤 </a:t>
            </a:r>
            <a:r>
              <a:rPr dirty="0" sz="4650" spc="225">
                <a:solidFill>
                  <a:srgbClr val="036205"/>
                </a:solidFill>
                <a:latin typeface="宋体"/>
                <a:cs typeface="宋体"/>
              </a:rPr>
              <a:t>开</a:t>
            </a:r>
            <a:r>
              <a:rPr dirty="0" sz="4650" spc="120">
                <a:solidFill>
                  <a:srgbClr val="036205"/>
                </a:solidFill>
                <a:latin typeface="宋体"/>
                <a:cs typeface="宋体"/>
              </a:rPr>
              <a:t>局</a:t>
            </a:r>
            <a:r>
              <a:rPr dirty="0" sz="4650" spc="145">
                <a:solidFill>
                  <a:srgbClr val="036205"/>
                </a:solidFill>
                <a:latin typeface="宋体"/>
                <a:cs typeface="宋体"/>
              </a:rPr>
              <a:t>阶</a:t>
            </a:r>
            <a:r>
              <a:rPr dirty="0" sz="4650" spc="480">
                <a:solidFill>
                  <a:srgbClr val="036205"/>
                </a:solidFill>
                <a:latin typeface="宋体"/>
                <a:cs typeface="宋体"/>
              </a:rPr>
              <a:t>段</a:t>
            </a:r>
            <a:r>
              <a:rPr dirty="0" sz="4650" spc="-175">
                <a:solidFill>
                  <a:srgbClr val="036205"/>
                </a:solidFill>
                <a:latin typeface="宋体"/>
                <a:cs typeface="宋体"/>
              </a:rPr>
              <a:t>的</a:t>
            </a:r>
            <a:r>
              <a:rPr dirty="0" sz="4650" spc="200">
                <a:solidFill>
                  <a:srgbClr val="036205"/>
                </a:solidFill>
                <a:latin typeface="宋体"/>
                <a:cs typeface="宋体"/>
              </a:rPr>
              <a:t>策</a:t>
            </a:r>
            <a:r>
              <a:rPr dirty="0" sz="4650" spc="480">
                <a:solidFill>
                  <a:srgbClr val="036205"/>
                </a:solidFill>
                <a:latin typeface="宋体"/>
                <a:cs typeface="宋体"/>
              </a:rPr>
              <a:t>略</a:t>
            </a:r>
            <a:endParaRPr sz="4650">
              <a:latin typeface="宋体"/>
              <a:cs typeface="宋体"/>
            </a:endParaRPr>
          </a:p>
          <a:p>
            <a:pPr marL="29845" marR="2458720" indent="1905">
              <a:lnSpc>
                <a:spcPct val="176500"/>
              </a:lnSpc>
            </a:pPr>
            <a:r>
              <a:rPr dirty="0" sz="4650" spc="210">
                <a:solidFill>
                  <a:srgbClr val="036205"/>
                </a:solidFill>
                <a:latin typeface="宋体"/>
                <a:cs typeface="宋体"/>
              </a:rPr>
              <a:t>报</a:t>
            </a:r>
            <a:r>
              <a:rPr dirty="0" sz="4650" spc="80">
                <a:solidFill>
                  <a:srgbClr val="036205"/>
                </a:solidFill>
                <a:latin typeface="宋体"/>
                <a:cs typeface="宋体"/>
              </a:rPr>
              <a:t>价</a:t>
            </a:r>
            <a:r>
              <a:rPr dirty="0" sz="4650" spc="145">
                <a:solidFill>
                  <a:srgbClr val="036205"/>
                </a:solidFill>
                <a:latin typeface="宋体"/>
                <a:cs typeface="宋体"/>
              </a:rPr>
              <a:t>阶</a:t>
            </a:r>
            <a:r>
              <a:rPr dirty="0" sz="4650" spc="480">
                <a:solidFill>
                  <a:srgbClr val="036205"/>
                </a:solidFill>
                <a:latin typeface="宋体"/>
                <a:cs typeface="宋体"/>
              </a:rPr>
              <a:t>段</a:t>
            </a:r>
            <a:r>
              <a:rPr dirty="0" sz="4650" spc="-175">
                <a:solidFill>
                  <a:srgbClr val="036205"/>
                </a:solidFill>
                <a:latin typeface="宋体"/>
                <a:cs typeface="宋体"/>
              </a:rPr>
              <a:t>的</a:t>
            </a:r>
            <a:r>
              <a:rPr dirty="0" sz="4650" spc="200">
                <a:solidFill>
                  <a:srgbClr val="036205"/>
                </a:solidFill>
                <a:latin typeface="宋体"/>
                <a:cs typeface="宋体"/>
              </a:rPr>
              <a:t>策</a:t>
            </a:r>
            <a:r>
              <a:rPr dirty="0" sz="4650" spc="360">
                <a:solidFill>
                  <a:srgbClr val="036205"/>
                </a:solidFill>
                <a:latin typeface="宋体"/>
                <a:cs typeface="宋体"/>
              </a:rPr>
              <a:t>略 </a:t>
            </a:r>
            <a:r>
              <a:rPr dirty="0" sz="4650" spc="150">
                <a:solidFill>
                  <a:srgbClr val="036205"/>
                </a:solidFill>
                <a:latin typeface="宋体"/>
                <a:cs typeface="宋体"/>
              </a:rPr>
              <a:t>磋商</a:t>
            </a:r>
            <a:r>
              <a:rPr dirty="0" sz="4650" spc="145">
                <a:solidFill>
                  <a:srgbClr val="036205"/>
                </a:solidFill>
                <a:latin typeface="宋体"/>
                <a:cs typeface="宋体"/>
              </a:rPr>
              <a:t>阶</a:t>
            </a:r>
            <a:r>
              <a:rPr dirty="0" sz="4650" spc="480">
                <a:solidFill>
                  <a:srgbClr val="036205"/>
                </a:solidFill>
                <a:latin typeface="宋体"/>
                <a:cs typeface="宋体"/>
              </a:rPr>
              <a:t>段</a:t>
            </a:r>
            <a:r>
              <a:rPr dirty="0" sz="4650" spc="-175">
                <a:solidFill>
                  <a:srgbClr val="036205"/>
                </a:solidFill>
                <a:latin typeface="宋体"/>
                <a:cs typeface="宋体"/>
              </a:rPr>
              <a:t>的</a:t>
            </a:r>
            <a:r>
              <a:rPr dirty="0" sz="4650" spc="200">
                <a:solidFill>
                  <a:srgbClr val="036205"/>
                </a:solidFill>
                <a:latin typeface="宋体"/>
                <a:cs typeface="宋体"/>
              </a:rPr>
              <a:t>策</a:t>
            </a:r>
            <a:r>
              <a:rPr dirty="0" sz="4650" spc="480">
                <a:solidFill>
                  <a:srgbClr val="036205"/>
                </a:solidFill>
                <a:latin typeface="宋体"/>
                <a:cs typeface="宋体"/>
              </a:rPr>
              <a:t>略</a:t>
            </a:r>
            <a:endParaRPr sz="46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70318" y="2934273"/>
            <a:ext cx="375920" cy="161417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00">
                <a:solidFill>
                  <a:srgbClr val="1A3F0C"/>
                </a:solidFill>
                <a:latin typeface="宋体"/>
                <a:cs typeface="宋体"/>
              </a:rPr>
              <a:t>商</a:t>
            </a:r>
            <a:r>
              <a:rPr dirty="0" sz="2700" spc="-515">
                <a:solidFill>
                  <a:srgbClr val="1A3F0C"/>
                </a:solidFill>
                <a:latin typeface="宋体"/>
                <a:cs typeface="宋体"/>
              </a:rPr>
              <a:t> </a:t>
            </a:r>
            <a:r>
              <a:rPr dirty="0" sz="2700">
                <a:solidFill>
                  <a:srgbClr val="1A3F0C"/>
                </a:solidFill>
                <a:latin typeface="宋体"/>
                <a:cs typeface="宋体"/>
              </a:rPr>
              <a:t>务</a:t>
            </a:r>
            <a:r>
              <a:rPr dirty="0" sz="2700" spc="-515">
                <a:solidFill>
                  <a:srgbClr val="1A3F0C"/>
                </a:solidFill>
                <a:latin typeface="宋体"/>
                <a:cs typeface="宋体"/>
              </a:rPr>
              <a:t> </a:t>
            </a:r>
            <a:r>
              <a:rPr dirty="0" sz="2700" spc="-20">
                <a:solidFill>
                  <a:srgbClr val="1A3F0C"/>
                </a:solidFill>
                <a:latin typeface="宋体"/>
                <a:cs typeface="宋体"/>
              </a:rPr>
              <a:t>谈</a:t>
            </a:r>
            <a:r>
              <a:rPr dirty="0" baseline="1028" sz="4050">
                <a:solidFill>
                  <a:srgbClr val="1A3F0C"/>
                </a:solidFill>
                <a:latin typeface="宋体"/>
                <a:cs typeface="宋体"/>
              </a:rPr>
              <a:t>判</a:t>
            </a:r>
            <a:endParaRPr baseline="1028" sz="4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6086" y="880626"/>
            <a:ext cx="5889130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31789" y="2673852"/>
            <a:ext cx="4321810" cy="8756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16654" algn="l"/>
              </a:tabLst>
            </a:pPr>
            <a:r>
              <a:rPr dirty="0" sz="4600" spc="-630">
                <a:solidFill>
                  <a:srgbClr val="036403"/>
                </a:solidFill>
                <a:latin typeface="宋体"/>
                <a:cs typeface="宋体"/>
              </a:rPr>
              <a:t>【基本概念】	</a:t>
            </a:r>
            <a:r>
              <a:rPr dirty="0" sz="5550" spc="-105">
                <a:solidFill>
                  <a:srgbClr val="0C3805"/>
                </a:solidFill>
              </a:rPr>
              <a:t>I</a:t>
            </a:r>
            <a:r>
              <a:rPr dirty="0" sz="5550" spc="-795">
                <a:solidFill>
                  <a:srgbClr val="0C3805"/>
                </a:solidFill>
              </a:rPr>
              <a:t> </a:t>
            </a:r>
            <a:r>
              <a:rPr dirty="0" sz="2900" spc="-515">
                <a:solidFill>
                  <a:srgbClr val="0C3805"/>
                </a:solidFill>
                <a:latin typeface="宋体"/>
                <a:cs typeface="宋体"/>
              </a:rPr>
              <a:t>目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16686" y="3369420"/>
            <a:ext cx="397510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225">
                <a:solidFill>
                  <a:srgbClr val="0C3805"/>
                </a:solidFill>
                <a:latin typeface="宋体"/>
                <a:cs typeface="宋体"/>
              </a:rPr>
              <a:t>录</a:t>
            </a:r>
            <a:endParaRPr sz="27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704" y="2795097"/>
            <a:ext cx="8015605" cy="3218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345">
                <a:solidFill>
                  <a:srgbClr val="036403"/>
                </a:solidFill>
                <a:latin typeface="宋体"/>
                <a:cs typeface="宋体"/>
              </a:rPr>
              <a:t>—</a:t>
            </a:r>
            <a:r>
              <a:rPr dirty="0" sz="4600" spc="390">
                <a:solidFill>
                  <a:srgbClr val="036403"/>
                </a:solidFill>
                <a:latin typeface="宋体"/>
                <a:cs typeface="宋体"/>
              </a:rPr>
              <a:t>、</a:t>
            </a:r>
            <a:r>
              <a:rPr dirty="0" sz="4600" spc="475">
                <a:solidFill>
                  <a:srgbClr val="036403"/>
                </a:solidFill>
                <a:latin typeface="宋体"/>
                <a:cs typeface="宋体"/>
              </a:rPr>
              <a:t>合</a:t>
            </a:r>
            <a:r>
              <a:rPr dirty="0" sz="4600" spc="-220">
                <a:solidFill>
                  <a:srgbClr val="036403"/>
                </a:solidFill>
                <a:latin typeface="宋体"/>
                <a:cs typeface="宋体"/>
              </a:rPr>
              <a:t>同</a:t>
            </a:r>
            <a:r>
              <a:rPr dirty="0" sz="4600" spc="310">
                <a:solidFill>
                  <a:srgbClr val="036403"/>
                </a:solidFill>
                <a:latin typeface="宋体"/>
                <a:cs typeface="宋体"/>
              </a:rPr>
              <a:t>与</a:t>
            </a:r>
            <a:r>
              <a:rPr dirty="0" sz="4600" spc="165">
                <a:solidFill>
                  <a:srgbClr val="036403"/>
                </a:solidFill>
                <a:latin typeface="宋体"/>
                <a:cs typeface="宋体"/>
              </a:rPr>
              <a:t>商</a:t>
            </a:r>
            <a:r>
              <a:rPr dirty="0" sz="4600" spc="229">
                <a:solidFill>
                  <a:srgbClr val="036403"/>
                </a:solidFill>
                <a:latin typeface="宋体"/>
                <a:cs typeface="宋体"/>
              </a:rPr>
              <a:t>务</a:t>
            </a:r>
            <a:r>
              <a:rPr dirty="0" sz="4600" spc="330">
                <a:solidFill>
                  <a:srgbClr val="036403"/>
                </a:solidFill>
                <a:latin typeface="宋体"/>
                <a:cs typeface="宋体"/>
              </a:rPr>
              <a:t>有</a:t>
            </a:r>
            <a:r>
              <a:rPr dirty="0" sz="4600" spc="125">
                <a:solidFill>
                  <a:srgbClr val="036403"/>
                </a:solidFill>
                <a:latin typeface="宋体"/>
                <a:cs typeface="宋体"/>
              </a:rPr>
              <a:t>什</a:t>
            </a:r>
            <a:r>
              <a:rPr dirty="0" sz="4600" spc="260">
                <a:solidFill>
                  <a:srgbClr val="036403"/>
                </a:solidFill>
                <a:latin typeface="宋体"/>
                <a:cs typeface="宋体"/>
              </a:rPr>
              <a:t>么</a:t>
            </a:r>
            <a:r>
              <a:rPr dirty="0" sz="4600" spc="200">
                <a:solidFill>
                  <a:srgbClr val="036403"/>
                </a:solidFill>
                <a:latin typeface="宋体"/>
                <a:cs typeface="宋体"/>
              </a:rPr>
              <a:t>区</a:t>
            </a:r>
            <a:r>
              <a:rPr dirty="0" sz="4600" spc="430">
                <a:solidFill>
                  <a:srgbClr val="036403"/>
                </a:solidFill>
                <a:latin typeface="宋体"/>
                <a:cs typeface="宋体"/>
              </a:rPr>
              <a:t>别</a:t>
            </a:r>
            <a:endParaRPr sz="4600">
              <a:latin typeface="宋体"/>
              <a:cs typeface="宋体"/>
            </a:endParaRPr>
          </a:p>
          <a:p>
            <a:pPr marL="30480">
              <a:lnSpc>
                <a:spcPct val="100000"/>
              </a:lnSpc>
              <a:spcBef>
                <a:spcPts val="4130"/>
              </a:spcBef>
              <a:tabLst>
                <a:tab pos="1256665" algn="l"/>
              </a:tabLst>
            </a:pPr>
            <a:r>
              <a:rPr dirty="0" sz="4900" spc="409">
                <a:solidFill>
                  <a:srgbClr val="036403"/>
                </a:solidFill>
                <a:latin typeface="宋体"/>
                <a:cs typeface="宋体"/>
              </a:rPr>
              <a:t>二</a:t>
            </a:r>
            <a:r>
              <a:rPr dirty="0" sz="4900" spc="409">
                <a:solidFill>
                  <a:srgbClr val="036403"/>
                </a:solidFill>
                <a:latin typeface="宋体"/>
                <a:cs typeface="宋体"/>
              </a:rPr>
              <a:t>	</a:t>
            </a:r>
            <a:r>
              <a:rPr dirty="0" sz="4900" spc="409">
                <a:solidFill>
                  <a:srgbClr val="036403"/>
                </a:solidFill>
                <a:latin typeface="宋体"/>
                <a:cs typeface="宋体"/>
              </a:rPr>
              <a:t>工程争议为何在所难免</a:t>
            </a:r>
            <a:endParaRPr sz="4900">
              <a:latin typeface="宋体"/>
              <a:cs typeface="宋体"/>
            </a:endParaRPr>
          </a:p>
          <a:p>
            <a:pPr marL="41910">
              <a:lnSpc>
                <a:spcPct val="100000"/>
              </a:lnSpc>
              <a:spcBef>
                <a:spcPts val="4069"/>
              </a:spcBef>
            </a:pP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三、</a:t>
            </a:r>
            <a:r>
              <a:rPr dirty="0" sz="4600" spc="-175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要掌</a:t>
            </a:r>
            <a:r>
              <a:rPr dirty="0" sz="4600" spc="-135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握的</a:t>
            </a:r>
            <a:r>
              <a:rPr dirty="0" sz="4600" spc="-140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商</a:t>
            </a:r>
            <a:r>
              <a:rPr dirty="0" sz="4600" spc="-1270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务</a:t>
            </a:r>
            <a:r>
              <a:rPr dirty="0" sz="4600" spc="-1175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谈</a:t>
            </a:r>
            <a:r>
              <a:rPr dirty="0" sz="4600" spc="-1245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判</a:t>
            </a:r>
            <a:r>
              <a:rPr dirty="0" sz="4600" spc="-1250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技</a:t>
            </a:r>
            <a:r>
              <a:rPr dirty="0" sz="4600" spc="-1280">
                <a:solidFill>
                  <a:srgbClr val="036403"/>
                </a:solidFill>
                <a:latin typeface="宋体"/>
                <a:cs typeface="宋体"/>
              </a:rPr>
              <a:t> </a:t>
            </a:r>
            <a:r>
              <a:rPr dirty="0" sz="4600" spc="-865">
                <a:solidFill>
                  <a:srgbClr val="036403"/>
                </a:solidFill>
                <a:latin typeface="宋体"/>
                <a:cs typeface="宋体"/>
              </a:rPr>
              <a:t>巧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8652" y="3726776"/>
            <a:ext cx="3886200" cy="2287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900" spc="-919">
                <a:solidFill>
                  <a:srgbClr val="036403"/>
                </a:solidFill>
                <a:latin typeface="宋体"/>
                <a:cs typeface="宋体"/>
              </a:rPr>
              <a:t>【争议原因</a:t>
            </a:r>
            <a:r>
              <a:rPr dirty="0" sz="4900" spc="-280">
                <a:solidFill>
                  <a:srgbClr val="036403"/>
                </a:solidFill>
                <a:latin typeface="宋体"/>
                <a:cs typeface="宋体"/>
              </a:rPr>
              <a:t>】</a:t>
            </a:r>
            <a:r>
              <a:rPr dirty="0" sz="7200" spc="-1350">
                <a:solidFill>
                  <a:srgbClr val="0C3805"/>
                </a:solidFill>
                <a:latin typeface="宋体"/>
                <a:cs typeface="宋体"/>
              </a:rPr>
              <a:t>，</a:t>
            </a:r>
            <a:endParaRPr sz="7200">
              <a:latin typeface="宋体"/>
              <a:cs typeface="宋体"/>
            </a:endParaRPr>
          </a:p>
          <a:p>
            <a:pPr marL="15240">
              <a:lnSpc>
                <a:spcPct val="100000"/>
              </a:lnSpc>
              <a:spcBef>
                <a:spcPts val="3604"/>
              </a:spcBef>
            </a:pPr>
            <a:r>
              <a:rPr dirty="0" sz="4600" spc="-630">
                <a:solidFill>
                  <a:srgbClr val="036403"/>
                </a:solidFill>
                <a:latin typeface="宋体"/>
                <a:cs typeface="宋体"/>
              </a:rPr>
              <a:t>【商务谈判】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727" y="6547336"/>
            <a:ext cx="7800975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105">
                <a:solidFill>
                  <a:srgbClr val="036403"/>
                </a:solidFill>
                <a:latin typeface="宋体"/>
                <a:cs typeface="宋体"/>
              </a:rPr>
              <a:t>四、索赔的依据与取胜要诀？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4537" y="6547336"/>
            <a:ext cx="3016250" cy="730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00" spc="-680">
                <a:solidFill>
                  <a:srgbClr val="036403"/>
                </a:solidFill>
                <a:latin typeface="宋体"/>
                <a:cs typeface="宋体"/>
              </a:rPr>
              <a:t>【合同索赔】</a:t>
            </a:r>
            <a:endParaRPr sz="46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80626"/>
            <a:ext cx="7571740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5078" y="1959139"/>
            <a:ext cx="9980295" cy="7835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6734" sz="7425" spc="-832">
                <a:solidFill>
                  <a:srgbClr val="050505"/>
                </a:solidFill>
                <a:latin typeface="宋体"/>
                <a:cs typeface="宋体"/>
              </a:rPr>
              <a:t>．</a:t>
            </a:r>
            <a:r>
              <a:rPr dirty="0" sz="2600" spc="140">
                <a:solidFill>
                  <a:srgbClr val="131313"/>
                </a:solidFill>
                <a:latin typeface="宋体"/>
                <a:cs typeface="宋体"/>
              </a:rPr>
              <a:t>总包的支出与收人的口径是不—致的，在控制支出的同时，总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8485" marR="495300" indent="1270">
              <a:lnSpc>
                <a:spcPct val="144900"/>
              </a:lnSpc>
              <a:spcBef>
                <a:spcPts val="95"/>
              </a:spcBef>
            </a:pPr>
            <a:r>
              <a:rPr dirty="0" spc="110"/>
              <a:t>包同样面临着如何将开支（不管这项开支是由何种原因引起 </a:t>
            </a:r>
            <a:r>
              <a:rPr dirty="0" spc="35"/>
              <a:t>的），用工程收人来对冲的问题。</a:t>
            </a:r>
          </a:p>
          <a:p>
            <a:pPr marL="12700">
              <a:lnSpc>
                <a:spcPts val="5395"/>
              </a:lnSpc>
            </a:pPr>
            <a:r>
              <a:rPr dirty="0" baseline="6734" sz="7425" spc="-772">
                <a:solidFill>
                  <a:srgbClr val="050505"/>
                </a:solidFill>
              </a:rPr>
              <a:t>．</a:t>
            </a:r>
            <a:r>
              <a:rPr dirty="0" sz="2600" spc="110"/>
              <a:t>工程索赔的实质就是通过合同条款的规定，对工期和价格进行</a:t>
            </a:r>
            <a:endParaRPr sz="2600"/>
          </a:p>
          <a:p>
            <a:pPr marL="577215">
              <a:lnSpc>
                <a:spcPts val="2895"/>
              </a:lnSpc>
              <a:spcBef>
                <a:spcPts val="835"/>
              </a:spcBef>
            </a:pPr>
            <a:r>
              <a:rPr dirty="0" spc="60"/>
              <a:t>调整，以弥补总包不应承担的风险所带来的损失。</a:t>
            </a:r>
          </a:p>
          <a:p>
            <a:pPr marL="12700">
              <a:lnSpc>
                <a:spcPts val="5260"/>
              </a:lnSpc>
            </a:pPr>
            <a:r>
              <a:rPr dirty="0" baseline="6734" sz="7425" spc="-742">
                <a:solidFill>
                  <a:srgbClr val="050505"/>
                </a:solidFill>
              </a:rPr>
              <a:t>．</a:t>
            </a:r>
            <a:r>
              <a:rPr dirty="0" sz="2600" spc="60"/>
              <a:t>合理的索赔会令业主、工程师面临资金和合同条款的压力。</a:t>
            </a:r>
            <a:endParaRPr sz="2600"/>
          </a:p>
          <a:p>
            <a:pPr marL="12700">
              <a:lnSpc>
                <a:spcPts val="5025"/>
              </a:lnSpc>
            </a:pPr>
            <a:r>
              <a:rPr dirty="0" baseline="6734" sz="7425" spc="-885">
                <a:solidFill>
                  <a:srgbClr val="050505"/>
                </a:solidFill>
              </a:rPr>
              <a:t>．</a:t>
            </a:r>
            <a:r>
              <a:rPr dirty="0" sz="2600" spc="60"/>
              <a:t>因此，业主会利用各种正常或者非正常的手段来阻止总包索赔。</a:t>
            </a:r>
            <a:endParaRPr sz="2600"/>
          </a:p>
          <a:p>
            <a:pPr marL="12700">
              <a:lnSpc>
                <a:spcPts val="5480"/>
              </a:lnSpc>
            </a:pPr>
            <a:r>
              <a:rPr dirty="0" baseline="6734" sz="7425" spc="-547">
                <a:solidFill>
                  <a:srgbClr val="050505"/>
                </a:solidFill>
              </a:rPr>
              <a:t>．</a:t>
            </a:r>
            <a:r>
              <a:rPr dirty="0" sz="2600" spc="110"/>
              <a:t>但是对于总包，—旦索赔做得不好，工程项目就会错失—些盈</a:t>
            </a:r>
            <a:endParaRPr sz="2600"/>
          </a:p>
          <a:p>
            <a:pPr marL="578485">
              <a:lnSpc>
                <a:spcPts val="2950"/>
              </a:lnSpc>
              <a:spcBef>
                <a:spcPts val="830"/>
              </a:spcBef>
            </a:pPr>
            <a:r>
              <a:rPr dirty="0" spc="60"/>
              <a:t>利机会，甚至导致亏损。索赔对于总包的重要意义不言而喻。</a:t>
            </a:r>
          </a:p>
          <a:p>
            <a:pPr marL="12700">
              <a:lnSpc>
                <a:spcPts val="5770"/>
              </a:lnSpc>
            </a:pPr>
            <a:r>
              <a:rPr dirty="0" baseline="7856" sz="7425" spc="-885">
                <a:solidFill>
                  <a:srgbClr val="050505"/>
                </a:solidFill>
              </a:rPr>
              <a:t>．</a:t>
            </a:r>
            <a:r>
              <a:rPr dirty="0" sz="2600" spc="60"/>
              <a:t>因此，根据工程的阳贡和大小，写个项目都应当制定专业程式、</a:t>
            </a:r>
            <a:endParaRPr sz="2600"/>
          </a:p>
          <a:p>
            <a:pPr marL="586105">
              <a:lnSpc>
                <a:spcPct val="100000"/>
              </a:lnSpc>
              <a:spcBef>
                <a:spcPts val="730"/>
              </a:spcBef>
            </a:pPr>
            <a:r>
              <a:rPr dirty="0" spc="215"/>
              <a:t>安排专人负赉索赔工作，负责监督管理、发出索赔通知和提</a:t>
            </a:r>
          </a:p>
          <a:p>
            <a:pPr marL="573405">
              <a:lnSpc>
                <a:spcPct val="100000"/>
              </a:lnSpc>
              <a:spcBef>
                <a:spcPts val="1205"/>
              </a:spcBef>
            </a:pPr>
            <a:r>
              <a:rPr dirty="0" spc="-150"/>
              <a:t>交索赔文件。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50223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66205" y="4313798"/>
            <a:ext cx="637351" cy="7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66403" y="4313798"/>
            <a:ext cx="637351" cy="76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27277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27079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26880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3913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9487" y="2769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59487" y="3522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59487" y="3956441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30635" y="4339322"/>
            <a:ext cx="943610" cy="0"/>
          </a:xfrm>
          <a:custGeom>
            <a:avLst/>
            <a:gdLst/>
            <a:ahLst/>
            <a:cxnLst/>
            <a:rect l="l" t="t" r="r" b="b"/>
            <a:pathLst>
              <a:path w="943609" h="0">
                <a:moveTo>
                  <a:pt x="0" y="0"/>
                </a:moveTo>
                <a:lnTo>
                  <a:pt x="94328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63242" y="4339322"/>
            <a:ext cx="1147445" cy="0"/>
          </a:xfrm>
          <a:custGeom>
            <a:avLst/>
            <a:gdLst/>
            <a:ahLst/>
            <a:cxnLst/>
            <a:rect l="l" t="t" r="r" b="b"/>
            <a:pathLst>
              <a:path w="1147445" h="0">
                <a:moveTo>
                  <a:pt x="0" y="0"/>
                </a:moveTo>
                <a:lnTo>
                  <a:pt x="11472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9487" y="4722203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9487" y="5156136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59487" y="5909135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727277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427079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26880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23913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504421" y="695632"/>
            <a:ext cx="5173980" cy="10750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100" spc="204">
                <a:latin typeface="宋体"/>
                <a:cs typeface="宋体"/>
              </a:rPr>
              <a:t>卜</a:t>
            </a:r>
            <a:r>
              <a:rPr dirty="0" sz="6100" spc="-710">
                <a:latin typeface="宋体"/>
                <a:cs typeface="宋体"/>
              </a:rPr>
              <a:t>理</a:t>
            </a:r>
            <a:r>
              <a:rPr dirty="0" sz="6100" spc="620">
                <a:latin typeface="宋体"/>
                <a:cs typeface="宋体"/>
              </a:rPr>
              <a:t>程序</a:t>
            </a:r>
            <a:r>
              <a:rPr dirty="0" sz="6850" spc="254"/>
              <a:t>(1/7)</a:t>
            </a:r>
            <a:endParaRPr sz="685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7545" y="2961271"/>
            <a:ext cx="632460" cy="1083945"/>
          </a:xfrm>
          <a:prstGeom prst="rect">
            <a:avLst/>
          </a:prstGeom>
        </p:spPr>
        <p:txBody>
          <a:bodyPr wrap="square" lIns="0" tIns="5715" rIns="0" bIns="0" rtlCol="0" vert="eaVert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950" spc="-1795">
                <a:solidFill>
                  <a:srgbClr val="547BAA"/>
                </a:solidFill>
                <a:latin typeface="宋体"/>
                <a:cs typeface="宋体"/>
              </a:rPr>
              <a:t>_</a:t>
            </a:r>
            <a:r>
              <a:rPr dirty="0" baseline="-7532" sz="4425">
                <a:solidFill>
                  <a:srgbClr val="547BAA"/>
                </a:solidFill>
                <a:latin typeface="宋体"/>
                <a:cs typeface="宋体"/>
              </a:rPr>
              <a:t>“</a:t>
            </a:r>
            <a:r>
              <a:rPr dirty="0" baseline="-7532" sz="4425" spc="-1320">
                <a:solidFill>
                  <a:srgbClr val="547BAA"/>
                </a:solidFill>
                <a:latin typeface="宋体"/>
                <a:cs typeface="宋体"/>
              </a:rPr>
              <a:t> </a:t>
            </a:r>
            <a:r>
              <a:rPr dirty="0" sz="2950" spc="-2335">
                <a:solidFill>
                  <a:srgbClr val="547BAA"/>
                </a:solidFill>
                <a:latin typeface="宋体"/>
                <a:cs typeface="宋体"/>
              </a:rPr>
              <a:t>一</a:t>
            </a:r>
            <a:r>
              <a:rPr dirty="0" baseline="26365" sz="4425">
                <a:solidFill>
                  <a:srgbClr val="547BAA"/>
                </a:solidFill>
                <a:latin typeface="宋体"/>
                <a:cs typeface="宋体"/>
              </a:rPr>
              <a:t>＿</a:t>
            </a:r>
            <a:endParaRPr baseline="26365" sz="4425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16589" y="4439349"/>
            <a:ext cx="641985" cy="130365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baseline="-35781" sz="4425" spc="217">
                <a:solidFill>
                  <a:srgbClr val="547BAA"/>
                </a:solidFill>
                <a:latin typeface="宋体"/>
                <a:cs typeface="宋体"/>
              </a:rPr>
              <a:t>；</a:t>
            </a:r>
            <a:r>
              <a:rPr dirty="0" baseline="-26365" sz="4425" spc="472">
                <a:solidFill>
                  <a:srgbClr val="547BAA"/>
                </a:solidFill>
                <a:latin typeface="宋体"/>
                <a:cs typeface="宋体"/>
              </a:rPr>
              <a:t>－</a:t>
            </a:r>
            <a:r>
              <a:rPr dirty="0" sz="2950" spc="-2665">
                <a:solidFill>
                  <a:srgbClr val="547BAA"/>
                </a:solidFill>
                <a:latin typeface="宋体"/>
                <a:cs typeface="宋体"/>
              </a:rPr>
              <a:t>＿</a:t>
            </a:r>
            <a:r>
              <a:rPr dirty="0" sz="2950" spc="-2565">
                <a:solidFill>
                  <a:srgbClr val="547BAA"/>
                </a:solidFill>
                <a:latin typeface="宋体"/>
                <a:cs typeface="宋体"/>
              </a:rPr>
              <a:t>＿</a:t>
            </a:r>
            <a:r>
              <a:rPr dirty="0" sz="2950">
                <a:solidFill>
                  <a:srgbClr val="547BAA"/>
                </a:solidFill>
                <a:latin typeface="宋体"/>
                <a:cs typeface="宋体"/>
              </a:rPr>
              <a:t>＿</a:t>
            </a:r>
            <a:endParaRPr sz="2950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9311" y="3113829"/>
            <a:ext cx="381635" cy="244157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250">
                <a:solidFill>
                  <a:srgbClr val="7C858E"/>
                </a:solidFill>
                <a:latin typeface="宋体"/>
                <a:cs typeface="宋体"/>
              </a:rPr>
              <a:t>发</a:t>
            </a:r>
            <a:r>
              <a:rPr dirty="0" sz="2750" spc="540">
                <a:solidFill>
                  <a:srgbClr val="7C858E"/>
                </a:solidFill>
                <a:latin typeface="宋体"/>
                <a:cs typeface="宋体"/>
              </a:rPr>
              <a:t>出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102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590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sz="2750" spc="360">
                <a:solidFill>
                  <a:srgbClr val="7C858E"/>
                </a:solidFill>
                <a:latin typeface="宋体"/>
                <a:cs typeface="宋体"/>
              </a:rPr>
              <a:t>通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知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57916" y="2935488"/>
            <a:ext cx="2113915" cy="28105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10"/>
              </a:spcBef>
            </a:pPr>
            <a:r>
              <a:rPr dirty="0" sz="2600" spc="85">
                <a:solidFill>
                  <a:srgbClr val="7C858E"/>
                </a:solidFill>
                <a:latin typeface="宋体"/>
                <a:cs typeface="宋体"/>
              </a:rPr>
              <a:t>跟进索赔事件</a:t>
            </a:r>
            <a:endParaRPr sz="2600">
              <a:latin typeface="宋体"/>
              <a:cs typeface="宋体"/>
            </a:endParaRPr>
          </a:p>
          <a:p>
            <a:pPr marL="28575" marR="5080" indent="-16510">
              <a:lnSpc>
                <a:spcPct val="299500"/>
              </a:lnSpc>
              <a:spcBef>
                <a:spcPts val="105"/>
              </a:spcBef>
            </a:pPr>
            <a:r>
              <a:rPr dirty="0" sz="2600" spc="130">
                <a:solidFill>
                  <a:srgbClr val="7C858E"/>
                </a:solidFill>
                <a:latin typeface="宋体"/>
                <a:cs typeface="宋体"/>
              </a:rPr>
              <a:t>申请索赔付款 </a:t>
            </a:r>
            <a:r>
              <a:rPr dirty="0" sz="2600" spc="85">
                <a:solidFill>
                  <a:srgbClr val="7C858E"/>
                </a:solidFill>
                <a:latin typeface="宋体"/>
                <a:cs typeface="宋体"/>
              </a:rPr>
              <a:t>提交索赔文件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88853" y="3537882"/>
            <a:ext cx="384175" cy="159194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622">
                <a:solidFill>
                  <a:srgbClr val="7C858E"/>
                </a:solidFill>
                <a:latin typeface="宋体"/>
                <a:cs typeface="宋体"/>
              </a:rPr>
              <a:t>协</a:t>
            </a:r>
            <a:r>
              <a:rPr dirty="0" baseline="1010" sz="4125" spc="757">
                <a:solidFill>
                  <a:srgbClr val="7C858E"/>
                </a:solidFill>
                <a:latin typeface="宋体"/>
                <a:cs typeface="宋体"/>
              </a:rPr>
              <a:t>商</a:t>
            </a:r>
            <a:r>
              <a:rPr dirty="0" baseline="1010" sz="4125" spc="525">
                <a:solidFill>
                  <a:srgbClr val="7C858E"/>
                </a:solidFill>
                <a:latin typeface="宋体"/>
                <a:cs typeface="宋体"/>
              </a:rPr>
              <a:t>解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决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09329" y="3954872"/>
            <a:ext cx="380365" cy="77724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baseline="1010" sz="4125" spc="577">
                <a:solidFill>
                  <a:srgbClr val="7C858E"/>
                </a:solidFill>
                <a:latin typeface="宋体"/>
                <a:cs typeface="宋体"/>
              </a:rPr>
              <a:t>调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停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06103" y="2927838"/>
            <a:ext cx="426720" cy="28416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5000"/>
              </a:lnSpc>
            </a:pPr>
            <a:r>
              <a:rPr dirty="0" baseline="2020" sz="4125" spc="367">
                <a:solidFill>
                  <a:srgbClr val="7C858E"/>
                </a:solidFill>
                <a:latin typeface="宋体"/>
                <a:cs typeface="宋体"/>
              </a:rPr>
              <a:t>仲</a:t>
            </a:r>
            <a:r>
              <a:rPr dirty="0" sz="2750" spc="595">
                <a:solidFill>
                  <a:srgbClr val="7C858E"/>
                </a:solidFill>
                <a:latin typeface="宋体"/>
                <a:cs typeface="宋体"/>
              </a:rPr>
              <a:t>裁</a:t>
            </a:r>
            <a:r>
              <a:rPr dirty="0" baseline="8080" sz="4125">
                <a:solidFill>
                  <a:srgbClr val="7C858E"/>
                </a:solidFill>
                <a:latin typeface="宋体"/>
                <a:cs typeface="宋体"/>
              </a:rPr>
              <a:t>／</a:t>
            </a:r>
            <a:r>
              <a:rPr dirty="0" baseline="8080" sz="4125" spc="-1095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315">
                <a:solidFill>
                  <a:srgbClr val="7C858E"/>
                </a:solidFill>
                <a:latin typeface="宋体"/>
                <a:cs typeface="宋体"/>
              </a:rPr>
              <a:t>法</a:t>
            </a:r>
            <a:r>
              <a:rPr dirty="0" sz="2750" spc="455">
                <a:solidFill>
                  <a:srgbClr val="7C858E"/>
                </a:solidFill>
                <a:latin typeface="宋体"/>
                <a:cs typeface="宋体"/>
              </a:rPr>
              <a:t>律</a:t>
            </a:r>
            <a:r>
              <a:rPr dirty="0" sz="2750" spc="555">
                <a:solidFill>
                  <a:srgbClr val="7C858E"/>
                </a:solidFill>
                <a:latin typeface="宋体"/>
                <a:cs typeface="宋体"/>
              </a:rPr>
              <a:t>诉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讼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48444" y="7264600"/>
            <a:ext cx="10507980" cy="188912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 indent="2540">
              <a:lnSpc>
                <a:spcPct val="156200"/>
              </a:lnSpc>
              <a:spcBef>
                <a:spcPts val="145"/>
              </a:spcBef>
            </a:pPr>
            <a:r>
              <a:rPr dirty="0" sz="2600" spc="60">
                <a:solidFill>
                  <a:srgbClr val="131313"/>
                </a:solidFill>
                <a:latin typeface="宋体"/>
                <a:cs typeface="宋体"/>
              </a:rPr>
              <a:t>第—，收集索赔信息是收集所有有关赔偿通知的详细资料，包括原因、 </a:t>
            </a:r>
            <a:r>
              <a:rPr dirty="0" sz="2600" spc="110">
                <a:solidFill>
                  <a:srgbClr val="131313"/>
                </a:solidFill>
                <a:latin typeface="宋体"/>
                <a:cs typeface="宋体"/>
              </a:rPr>
              <a:t>后果，受影响的总承包初步费用估计，所影响的关键日期及工程延误 </a:t>
            </a:r>
            <a:r>
              <a:rPr dirty="0" sz="2600" spc="35">
                <a:solidFill>
                  <a:srgbClr val="131313"/>
                </a:solidFill>
                <a:latin typeface="宋体"/>
                <a:cs typeface="宋体"/>
              </a:rPr>
              <a:t>的估计，用来满足索赔通知的基本要求。</a:t>
            </a:r>
            <a:endParaRPr sz="26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50223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66205" y="4313798"/>
            <a:ext cx="637351" cy="7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66403" y="4313798"/>
            <a:ext cx="637351" cy="76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27277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27079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26880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8221" y="211861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9487" y="2769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59487" y="3522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59487" y="3956441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30635" y="4339322"/>
            <a:ext cx="943610" cy="0"/>
          </a:xfrm>
          <a:custGeom>
            <a:avLst/>
            <a:gdLst/>
            <a:ahLst/>
            <a:cxnLst/>
            <a:rect l="l" t="t" r="r" b="b"/>
            <a:pathLst>
              <a:path w="943609" h="0">
                <a:moveTo>
                  <a:pt x="0" y="0"/>
                </a:moveTo>
                <a:lnTo>
                  <a:pt x="94328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65218" y="4339322"/>
            <a:ext cx="1045844" cy="0"/>
          </a:xfrm>
          <a:custGeom>
            <a:avLst/>
            <a:gdLst/>
            <a:ahLst/>
            <a:cxnLst/>
            <a:rect l="l" t="t" r="r" b="b"/>
            <a:pathLst>
              <a:path w="1045845" h="0">
                <a:moveTo>
                  <a:pt x="0" y="0"/>
                </a:moveTo>
                <a:lnTo>
                  <a:pt x="1045257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9487" y="4722203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9487" y="5156136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59487" y="5909135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727277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427079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26880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98221" y="6560034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504421" y="695632"/>
            <a:ext cx="5127625" cy="10750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100" spc="204">
                <a:latin typeface="宋体"/>
                <a:cs typeface="宋体"/>
              </a:rPr>
              <a:t>卜</a:t>
            </a:r>
            <a:r>
              <a:rPr dirty="0" sz="6100" spc="-710">
                <a:latin typeface="宋体"/>
                <a:cs typeface="宋体"/>
              </a:rPr>
              <a:t>理</a:t>
            </a:r>
            <a:r>
              <a:rPr dirty="0" sz="6100" spc="620">
                <a:latin typeface="宋体"/>
                <a:cs typeface="宋体"/>
              </a:rPr>
              <a:t>程序</a:t>
            </a:r>
            <a:r>
              <a:rPr dirty="0" sz="6850" spc="180"/>
              <a:t>(2/7)</a:t>
            </a:r>
            <a:endParaRPr sz="685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5005" y="3106973"/>
            <a:ext cx="387985" cy="244919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645">
                <a:solidFill>
                  <a:srgbClr val="7C858E"/>
                </a:solidFill>
                <a:latin typeface="宋体"/>
                <a:cs typeface="宋体"/>
              </a:rPr>
              <a:t>收</a:t>
            </a:r>
            <a:r>
              <a:rPr dirty="0" baseline="1010" sz="4125" spc="300">
                <a:solidFill>
                  <a:srgbClr val="7C858E"/>
                </a:solidFill>
                <a:latin typeface="宋体"/>
                <a:cs typeface="宋体"/>
              </a:rPr>
              <a:t>集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87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baseline="1010" sz="4125" spc="675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baseline="2020" sz="4125" spc="607">
                <a:solidFill>
                  <a:srgbClr val="7C858E"/>
                </a:solidFill>
                <a:latin typeface="宋体"/>
                <a:cs typeface="宋体"/>
              </a:rPr>
              <a:t>信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息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1865" y="3300762"/>
            <a:ext cx="108585" cy="10858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0000"/>
              </a:lnSpc>
            </a:pPr>
            <a:r>
              <a:rPr dirty="0" sz="650">
                <a:solidFill>
                  <a:srgbClr val="4F80B6"/>
                </a:solidFill>
                <a:latin typeface="宋体"/>
                <a:cs typeface="宋体"/>
              </a:rPr>
              <a:t>笚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19404" y="4431819"/>
            <a:ext cx="109220" cy="24701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0000"/>
              </a:lnSpc>
            </a:pPr>
            <a:r>
              <a:rPr dirty="0" sz="650">
                <a:solidFill>
                  <a:srgbClr val="4F80B6"/>
                </a:solidFill>
                <a:latin typeface="宋体"/>
                <a:cs typeface="宋体"/>
              </a:rPr>
              <a:t>歹</a:t>
            </a:r>
            <a:r>
              <a:rPr dirty="0" sz="650" spc="105">
                <a:solidFill>
                  <a:srgbClr val="4F80B6"/>
                </a:solidFill>
                <a:latin typeface="宋体"/>
                <a:cs typeface="宋体"/>
              </a:rPr>
              <a:t> </a:t>
            </a:r>
            <a:r>
              <a:rPr dirty="0" sz="650">
                <a:solidFill>
                  <a:srgbClr val="4F80B6"/>
                </a:solidFill>
                <a:latin typeface="宋体"/>
                <a:cs typeface="宋体"/>
              </a:rPr>
              <a:t>圈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07000" y="4725024"/>
            <a:ext cx="179705" cy="72580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40000"/>
              </a:lnSpc>
            </a:pPr>
            <a:r>
              <a:rPr dirty="0" sz="2400">
                <a:solidFill>
                  <a:srgbClr val="4F80B6"/>
                </a:solidFill>
                <a:latin typeface="宋体"/>
                <a:cs typeface="宋体"/>
              </a:rPr>
              <a:t>-</a:t>
            </a:r>
            <a:r>
              <a:rPr dirty="0" sz="2400" spc="-515">
                <a:solidFill>
                  <a:srgbClr val="4F80B6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4F80B6"/>
                </a:solidFill>
                <a:latin typeface="宋体"/>
                <a:cs typeface="宋体"/>
              </a:rPr>
              <a:t>I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50204" y="4741360"/>
            <a:ext cx="290195" cy="33210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algn="ctr">
              <a:lnSpc>
                <a:spcPct val="25000"/>
              </a:lnSpc>
            </a:pPr>
            <a:r>
              <a:rPr dirty="0" sz="2400">
                <a:solidFill>
                  <a:srgbClr val="4F80B6"/>
                </a:solidFill>
                <a:latin typeface="宋体"/>
                <a:cs typeface="宋体"/>
              </a:rPr>
              <a:t>g</a:t>
            </a:r>
            <a:endParaRPr sz="2400">
              <a:latin typeface="宋体"/>
              <a:cs typeface="宋体"/>
            </a:endParaRPr>
          </a:p>
          <a:p>
            <a:pPr algn="ctr" marL="118110">
              <a:lnSpc>
                <a:spcPct val="100000"/>
              </a:lnSpc>
            </a:pPr>
            <a:r>
              <a:rPr dirty="0" sz="1000">
                <a:solidFill>
                  <a:srgbClr val="4F80B6"/>
                </a:solidFill>
                <a:latin typeface="宋体"/>
                <a:cs typeface="宋体"/>
              </a:rPr>
              <a:t>二</a:t>
            </a:r>
            <a:endParaRPr sz="100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57916" y="2935488"/>
            <a:ext cx="2113915" cy="28105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10"/>
              </a:spcBef>
            </a:pPr>
            <a:r>
              <a:rPr dirty="0" sz="2600" spc="85">
                <a:solidFill>
                  <a:srgbClr val="7C858E"/>
                </a:solidFill>
                <a:latin typeface="宋体"/>
                <a:cs typeface="宋体"/>
              </a:rPr>
              <a:t>跟进索赔事件</a:t>
            </a:r>
            <a:endParaRPr sz="2600">
              <a:latin typeface="宋体"/>
              <a:cs typeface="宋体"/>
            </a:endParaRPr>
          </a:p>
          <a:p>
            <a:pPr marL="28575" marR="5080" indent="-16510">
              <a:lnSpc>
                <a:spcPct val="299500"/>
              </a:lnSpc>
              <a:spcBef>
                <a:spcPts val="105"/>
              </a:spcBef>
            </a:pPr>
            <a:r>
              <a:rPr dirty="0" sz="2600" spc="130">
                <a:solidFill>
                  <a:srgbClr val="7C858E"/>
                </a:solidFill>
                <a:latin typeface="宋体"/>
                <a:cs typeface="宋体"/>
              </a:rPr>
              <a:t>申请索赔付款 </a:t>
            </a:r>
            <a:r>
              <a:rPr dirty="0" sz="2600" spc="85">
                <a:solidFill>
                  <a:srgbClr val="7C858E"/>
                </a:solidFill>
                <a:latin typeface="宋体"/>
                <a:cs typeface="宋体"/>
              </a:rPr>
              <a:t>提交索赔文件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88853" y="3537882"/>
            <a:ext cx="384175" cy="159194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622">
                <a:solidFill>
                  <a:srgbClr val="7C858E"/>
                </a:solidFill>
                <a:latin typeface="宋体"/>
                <a:cs typeface="宋体"/>
              </a:rPr>
              <a:t>协</a:t>
            </a:r>
            <a:r>
              <a:rPr dirty="0" baseline="1010" sz="4125" spc="757">
                <a:solidFill>
                  <a:srgbClr val="7C858E"/>
                </a:solidFill>
                <a:latin typeface="宋体"/>
                <a:cs typeface="宋体"/>
              </a:rPr>
              <a:t>商</a:t>
            </a:r>
            <a:r>
              <a:rPr dirty="0" baseline="1010" sz="4125" spc="525">
                <a:solidFill>
                  <a:srgbClr val="7C858E"/>
                </a:solidFill>
                <a:latin typeface="宋体"/>
                <a:cs typeface="宋体"/>
              </a:rPr>
              <a:t>解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决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09329" y="3954872"/>
            <a:ext cx="380365" cy="77724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baseline="1010" sz="4125" spc="577">
                <a:solidFill>
                  <a:srgbClr val="7C858E"/>
                </a:solidFill>
                <a:latin typeface="宋体"/>
                <a:cs typeface="宋体"/>
              </a:rPr>
              <a:t>调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停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06103" y="2927838"/>
            <a:ext cx="426720" cy="28416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5000"/>
              </a:lnSpc>
            </a:pPr>
            <a:r>
              <a:rPr dirty="0" baseline="2020" sz="4125" spc="367">
                <a:solidFill>
                  <a:srgbClr val="7C858E"/>
                </a:solidFill>
                <a:latin typeface="宋体"/>
                <a:cs typeface="宋体"/>
              </a:rPr>
              <a:t>仲</a:t>
            </a:r>
            <a:r>
              <a:rPr dirty="0" sz="2750" spc="595">
                <a:solidFill>
                  <a:srgbClr val="7C858E"/>
                </a:solidFill>
                <a:latin typeface="宋体"/>
                <a:cs typeface="宋体"/>
              </a:rPr>
              <a:t>裁</a:t>
            </a:r>
            <a:r>
              <a:rPr dirty="0" baseline="8080" sz="4125">
                <a:solidFill>
                  <a:srgbClr val="7C858E"/>
                </a:solidFill>
                <a:latin typeface="宋体"/>
                <a:cs typeface="宋体"/>
              </a:rPr>
              <a:t>／</a:t>
            </a:r>
            <a:r>
              <a:rPr dirty="0" baseline="8080" sz="4125" spc="-1095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315">
                <a:solidFill>
                  <a:srgbClr val="7C858E"/>
                </a:solidFill>
                <a:latin typeface="宋体"/>
                <a:cs typeface="宋体"/>
              </a:rPr>
              <a:t>法</a:t>
            </a:r>
            <a:r>
              <a:rPr dirty="0" sz="2750" spc="455">
                <a:solidFill>
                  <a:srgbClr val="7C858E"/>
                </a:solidFill>
                <a:latin typeface="宋体"/>
                <a:cs typeface="宋体"/>
              </a:rPr>
              <a:t>律</a:t>
            </a:r>
            <a:r>
              <a:rPr dirty="0" sz="2750" spc="555">
                <a:solidFill>
                  <a:srgbClr val="7C858E"/>
                </a:solidFill>
                <a:latin typeface="宋体"/>
                <a:cs typeface="宋体"/>
              </a:rPr>
              <a:t>诉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讼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49739" y="7264600"/>
            <a:ext cx="10367645" cy="188912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 indent="1270">
              <a:lnSpc>
                <a:spcPct val="156200"/>
              </a:lnSpc>
              <a:spcBef>
                <a:spcPts val="145"/>
              </a:spcBef>
            </a:pPr>
            <a:r>
              <a:rPr dirty="0" sz="2600" spc="110">
                <a:solidFill>
                  <a:srgbClr val="131313"/>
                </a:solidFill>
                <a:latin typeface="宋体"/>
                <a:cs typeface="宋体"/>
              </a:rPr>
              <a:t>第二，索赔通知是正式向业主提出关于某索赔事件工程延期和增加付 款的要求的通知。不在合同限定的时间内发出索赔通知几乎等同于总 </a:t>
            </a:r>
            <a:r>
              <a:rPr dirty="0" sz="2600" spc="-70">
                <a:solidFill>
                  <a:srgbClr val="131313"/>
                </a:solidFill>
                <a:latin typeface="宋体"/>
                <a:cs typeface="宋体"/>
              </a:rPr>
              <a:t>包自动放弃索赔权利。</a:t>
            </a:r>
            <a:endParaRPr sz="26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8103" y="880626"/>
            <a:ext cx="50223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57509" y="2756746"/>
            <a:ext cx="3875098" cy="816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37550" y="4313798"/>
            <a:ext cx="662845" cy="76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9487" y="3930916"/>
            <a:ext cx="3747629" cy="842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57509" y="5130611"/>
            <a:ext cx="3900592" cy="816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66205" y="4313798"/>
            <a:ext cx="637351" cy="76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66403" y="4313798"/>
            <a:ext cx="637351" cy="76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9559278"/>
            <a:ext cx="13716000" cy="7277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727277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27079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26880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23913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8221" y="211861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07117" y="4352085"/>
            <a:ext cx="867410" cy="0"/>
          </a:xfrm>
          <a:custGeom>
            <a:avLst/>
            <a:gdLst/>
            <a:ahLst/>
            <a:cxnLst/>
            <a:rect l="l" t="t" r="r" b="b"/>
            <a:pathLst>
              <a:path w="867409" h="0">
                <a:moveTo>
                  <a:pt x="0" y="0"/>
                </a:moveTo>
                <a:lnTo>
                  <a:pt x="866798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63242" y="4339322"/>
            <a:ext cx="1096645" cy="0"/>
          </a:xfrm>
          <a:custGeom>
            <a:avLst/>
            <a:gdLst/>
            <a:ahLst/>
            <a:cxnLst/>
            <a:rect l="l" t="t" r="r" b="b"/>
            <a:pathLst>
              <a:path w="1096645" h="0">
                <a:moveTo>
                  <a:pt x="0" y="0"/>
                </a:moveTo>
                <a:lnTo>
                  <a:pt x="1096245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727277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27079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26880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23913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98221" y="6560034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071022" y="676487"/>
            <a:ext cx="6058535" cy="10979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100" spc="204">
                <a:latin typeface="宋体"/>
                <a:cs typeface="宋体"/>
              </a:rPr>
              <a:t>卜</a:t>
            </a:r>
            <a:r>
              <a:rPr dirty="0" sz="6100" spc="-710">
                <a:latin typeface="宋体"/>
                <a:cs typeface="宋体"/>
              </a:rPr>
              <a:t>理</a:t>
            </a:r>
            <a:r>
              <a:rPr dirty="0" sz="6100" spc="620">
                <a:latin typeface="宋体"/>
                <a:cs typeface="宋体"/>
              </a:rPr>
              <a:t>程</a:t>
            </a:r>
            <a:r>
              <a:rPr dirty="0" sz="6100" spc="610">
                <a:latin typeface="宋体"/>
                <a:cs typeface="宋体"/>
              </a:rPr>
              <a:t>序</a:t>
            </a:r>
            <a:r>
              <a:rPr dirty="0" spc="30"/>
              <a:t>(3-5/</a:t>
            </a:r>
            <a:r>
              <a:rPr dirty="0" spc="-1040"/>
              <a:t> </a:t>
            </a:r>
            <a:r>
              <a:rPr dirty="0" spc="290"/>
              <a:t>7)</a:t>
            </a:r>
            <a:endParaRPr sz="610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5005" y="3106973"/>
            <a:ext cx="387985" cy="244919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645">
                <a:solidFill>
                  <a:srgbClr val="7C858E"/>
                </a:solidFill>
                <a:latin typeface="宋体"/>
                <a:cs typeface="宋体"/>
              </a:rPr>
              <a:t>收</a:t>
            </a:r>
            <a:r>
              <a:rPr dirty="0" baseline="1010" sz="4125" spc="300">
                <a:solidFill>
                  <a:srgbClr val="7C858E"/>
                </a:solidFill>
                <a:latin typeface="宋体"/>
                <a:cs typeface="宋体"/>
              </a:rPr>
              <a:t>集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87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baseline="1010" sz="4125" spc="675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baseline="2020" sz="4125" spc="607">
                <a:solidFill>
                  <a:srgbClr val="7C858E"/>
                </a:solidFill>
                <a:latin typeface="宋体"/>
                <a:cs typeface="宋体"/>
              </a:rPr>
              <a:t>信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息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9311" y="3113829"/>
            <a:ext cx="381635" cy="244157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250">
                <a:solidFill>
                  <a:srgbClr val="7C858E"/>
                </a:solidFill>
                <a:latin typeface="宋体"/>
                <a:cs typeface="宋体"/>
              </a:rPr>
              <a:t>发</a:t>
            </a:r>
            <a:r>
              <a:rPr dirty="0" sz="2750" spc="540">
                <a:solidFill>
                  <a:srgbClr val="7C858E"/>
                </a:solidFill>
                <a:latin typeface="宋体"/>
                <a:cs typeface="宋体"/>
              </a:rPr>
              <a:t>出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102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590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sz="2750" spc="360">
                <a:solidFill>
                  <a:srgbClr val="7C858E"/>
                </a:solidFill>
                <a:latin typeface="宋体"/>
                <a:cs typeface="宋体"/>
              </a:rPr>
              <a:t>通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知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88853" y="3537882"/>
            <a:ext cx="384175" cy="159194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622">
                <a:solidFill>
                  <a:srgbClr val="7C858E"/>
                </a:solidFill>
                <a:latin typeface="宋体"/>
                <a:cs typeface="宋体"/>
              </a:rPr>
              <a:t>协</a:t>
            </a:r>
            <a:r>
              <a:rPr dirty="0" baseline="1010" sz="4125" spc="757">
                <a:solidFill>
                  <a:srgbClr val="7C858E"/>
                </a:solidFill>
                <a:latin typeface="宋体"/>
                <a:cs typeface="宋体"/>
              </a:rPr>
              <a:t>商</a:t>
            </a:r>
            <a:r>
              <a:rPr dirty="0" baseline="1010" sz="4125" spc="525">
                <a:solidFill>
                  <a:srgbClr val="7C858E"/>
                </a:solidFill>
                <a:latin typeface="宋体"/>
                <a:cs typeface="宋体"/>
              </a:rPr>
              <a:t>解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决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09329" y="3954872"/>
            <a:ext cx="380365" cy="77724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baseline="1010" sz="4125" spc="577">
                <a:solidFill>
                  <a:srgbClr val="7C858E"/>
                </a:solidFill>
                <a:latin typeface="宋体"/>
                <a:cs typeface="宋体"/>
              </a:rPr>
              <a:t>调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停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906103" y="2927838"/>
            <a:ext cx="426720" cy="28416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5000"/>
              </a:lnSpc>
            </a:pPr>
            <a:r>
              <a:rPr dirty="0" baseline="2020" sz="4125" spc="367">
                <a:solidFill>
                  <a:srgbClr val="7C858E"/>
                </a:solidFill>
                <a:latin typeface="宋体"/>
                <a:cs typeface="宋体"/>
              </a:rPr>
              <a:t>仲</a:t>
            </a:r>
            <a:r>
              <a:rPr dirty="0" sz="2750" spc="595">
                <a:solidFill>
                  <a:srgbClr val="7C858E"/>
                </a:solidFill>
                <a:latin typeface="宋体"/>
                <a:cs typeface="宋体"/>
              </a:rPr>
              <a:t>裁</a:t>
            </a:r>
            <a:r>
              <a:rPr dirty="0" baseline="8080" sz="4125">
                <a:solidFill>
                  <a:srgbClr val="7C858E"/>
                </a:solidFill>
                <a:latin typeface="宋体"/>
                <a:cs typeface="宋体"/>
              </a:rPr>
              <a:t>／</a:t>
            </a:r>
            <a:r>
              <a:rPr dirty="0" baseline="8080" sz="4125" spc="-1095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315">
                <a:solidFill>
                  <a:srgbClr val="7C858E"/>
                </a:solidFill>
                <a:latin typeface="宋体"/>
                <a:cs typeface="宋体"/>
              </a:rPr>
              <a:t>法</a:t>
            </a:r>
            <a:r>
              <a:rPr dirty="0" sz="2750" spc="455">
                <a:solidFill>
                  <a:srgbClr val="7C858E"/>
                </a:solidFill>
                <a:latin typeface="宋体"/>
                <a:cs typeface="宋体"/>
              </a:rPr>
              <a:t>律</a:t>
            </a:r>
            <a:r>
              <a:rPr dirty="0" sz="2750" spc="555">
                <a:solidFill>
                  <a:srgbClr val="7C858E"/>
                </a:solidFill>
                <a:latin typeface="宋体"/>
                <a:cs typeface="宋体"/>
              </a:rPr>
              <a:t>诉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讼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25838" y="6486074"/>
            <a:ext cx="10391140" cy="3162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165" marR="5080" indent="-13335">
              <a:lnSpc>
                <a:spcPct val="154600"/>
              </a:lnSpc>
              <a:spcBef>
                <a:spcPts val="95"/>
              </a:spcBef>
            </a:pPr>
            <a:r>
              <a:rPr dirty="0" sz="2600" spc="110">
                <a:solidFill>
                  <a:srgbClr val="151515"/>
                </a:solidFill>
                <a:latin typeface="宋体"/>
                <a:cs typeface="宋体"/>
              </a:rPr>
              <a:t>第三，踉进索赔事件，也是总包回应合同条款的要求，定期提交索赔 </a:t>
            </a:r>
            <a:r>
              <a:rPr dirty="0" sz="2600" spc="85">
                <a:solidFill>
                  <a:srgbClr val="151515"/>
                </a:solidFill>
                <a:latin typeface="宋体"/>
                <a:cs typeface="宋体"/>
              </a:rPr>
              <a:t>事件的资料，以反映索赔事件的最新动态。</a:t>
            </a:r>
            <a:endParaRPr sz="2600">
              <a:latin typeface="宋体"/>
              <a:cs typeface="宋体"/>
            </a:endParaRPr>
          </a:p>
          <a:p>
            <a:pPr marL="37465">
              <a:lnSpc>
                <a:spcPct val="100000"/>
              </a:lnSpc>
              <a:spcBef>
                <a:spcPts val="1805"/>
              </a:spcBef>
            </a:pPr>
            <a:r>
              <a:rPr dirty="0" sz="2600" spc="60">
                <a:solidFill>
                  <a:srgbClr val="151515"/>
                </a:solidFill>
                <a:latin typeface="宋体"/>
                <a:cs typeface="宋体"/>
              </a:rPr>
              <a:t>第四，申请索赔付款就是在粮单中向业主申清索赔项目的付款。</a:t>
            </a:r>
            <a:endParaRPr sz="2600">
              <a:latin typeface="宋体"/>
              <a:cs typeface="宋体"/>
            </a:endParaRPr>
          </a:p>
          <a:p>
            <a:pPr marL="37465">
              <a:lnSpc>
                <a:spcPct val="100000"/>
              </a:lnSpc>
              <a:spcBef>
                <a:spcPts val="1805"/>
              </a:spcBef>
            </a:pPr>
            <a:r>
              <a:rPr dirty="0" sz="2600" spc="110">
                <a:solidFill>
                  <a:srgbClr val="151515"/>
                </a:solidFill>
                <a:latin typeface="宋体"/>
                <a:cs typeface="宋体"/>
              </a:rPr>
              <a:t>第五，提交索赔文件是指在—份或几份索赔通知的基础上，利用收集</a:t>
            </a:r>
            <a:endParaRPr sz="2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dirty="0" sz="3000" spc="-290">
                <a:solidFill>
                  <a:srgbClr val="151515"/>
                </a:solidFill>
                <a:latin typeface="宋体"/>
                <a:cs typeface="宋体"/>
              </a:rPr>
              <a:t>到的某类索赔事件的所有资料和信息，撰写并提交详细的索赔文件。</a:t>
            </a:r>
            <a:endParaRPr sz="3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50223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37550" y="4313798"/>
            <a:ext cx="662845" cy="7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73914" y="2093085"/>
            <a:ext cx="1529643" cy="451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66403" y="4313798"/>
            <a:ext cx="637351" cy="76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27277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27079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23913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98221" y="211861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59487" y="2769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59487" y="3522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59487" y="3956441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30635" y="4339322"/>
            <a:ext cx="943610" cy="0"/>
          </a:xfrm>
          <a:custGeom>
            <a:avLst/>
            <a:gdLst/>
            <a:ahLst/>
            <a:cxnLst/>
            <a:rect l="l" t="t" r="r" b="b"/>
            <a:pathLst>
              <a:path w="943609" h="0">
                <a:moveTo>
                  <a:pt x="0" y="0"/>
                </a:moveTo>
                <a:lnTo>
                  <a:pt x="94328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63242" y="4339322"/>
            <a:ext cx="1147445" cy="0"/>
          </a:xfrm>
          <a:custGeom>
            <a:avLst/>
            <a:gdLst/>
            <a:ahLst/>
            <a:cxnLst/>
            <a:rect l="l" t="t" r="r" b="b"/>
            <a:pathLst>
              <a:path w="1147445" h="0">
                <a:moveTo>
                  <a:pt x="0" y="0"/>
                </a:moveTo>
                <a:lnTo>
                  <a:pt x="11472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9487" y="4722203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59487" y="5156136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9487" y="5909135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727277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427079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23913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8221" y="6560034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504421" y="695632"/>
            <a:ext cx="5151120" cy="10750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100" spc="204">
                <a:latin typeface="宋体"/>
                <a:cs typeface="宋体"/>
              </a:rPr>
              <a:t>卜</a:t>
            </a:r>
            <a:r>
              <a:rPr dirty="0" sz="6100" spc="-710">
                <a:latin typeface="宋体"/>
                <a:cs typeface="宋体"/>
              </a:rPr>
              <a:t>理</a:t>
            </a:r>
            <a:r>
              <a:rPr dirty="0" sz="6100" spc="620">
                <a:latin typeface="宋体"/>
                <a:cs typeface="宋体"/>
              </a:rPr>
              <a:t>程序</a:t>
            </a:r>
            <a:r>
              <a:rPr dirty="0" sz="6850" spc="280"/>
              <a:t>(6</a:t>
            </a:r>
            <a:r>
              <a:rPr dirty="0" sz="6850" spc="155"/>
              <a:t>/</a:t>
            </a:r>
            <a:r>
              <a:rPr dirty="0" sz="6850" spc="235"/>
              <a:t>7</a:t>
            </a:r>
            <a:r>
              <a:rPr dirty="0" sz="6850" spc="145"/>
              <a:t>)</a:t>
            </a:r>
            <a:endParaRPr sz="6850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5005" y="3106973"/>
            <a:ext cx="387985" cy="244919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645">
                <a:solidFill>
                  <a:srgbClr val="7C858E"/>
                </a:solidFill>
                <a:latin typeface="宋体"/>
                <a:cs typeface="宋体"/>
              </a:rPr>
              <a:t>收</a:t>
            </a:r>
            <a:r>
              <a:rPr dirty="0" baseline="1010" sz="4125" spc="300">
                <a:solidFill>
                  <a:srgbClr val="7C858E"/>
                </a:solidFill>
                <a:latin typeface="宋体"/>
                <a:cs typeface="宋体"/>
              </a:rPr>
              <a:t>集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87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baseline="1010" sz="4125" spc="675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baseline="2020" sz="4125" spc="607">
                <a:solidFill>
                  <a:srgbClr val="7C858E"/>
                </a:solidFill>
                <a:latin typeface="宋体"/>
                <a:cs typeface="宋体"/>
              </a:rPr>
              <a:t>信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息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9311" y="3113829"/>
            <a:ext cx="381635" cy="244157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250">
                <a:solidFill>
                  <a:srgbClr val="7C858E"/>
                </a:solidFill>
                <a:latin typeface="宋体"/>
                <a:cs typeface="宋体"/>
              </a:rPr>
              <a:t>发</a:t>
            </a:r>
            <a:r>
              <a:rPr dirty="0" sz="2750" spc="540">
                <a:solidFill>
                  <a:srgbClr val="7C858E"/>
                </a:solidFill>
                <a:latin typeface="宋体"/>
                <a:cs typeface="宋体"/>
              </a:rPr>
              <a:t>出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102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590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sz="2750" spc="360">
                <a:solidFill>
                  <a:srgbClr val="7C858E"/>
                </a:solidFill>
                <a:latin typeface="宋体"/>
                <a:cs typeface="宋体"/>
              </a:rPr>
              <a:t>通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知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58987" y="2941870"/>
            <a:ext cx="2112645" cy="28028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10"/>
              </a:spcBef>
            </a:pPr>
            <a:r>
              <a:rPr dirty="0" sz="2550" spc="135">
                <a:solidFill>
                  <a:srgbClr val="7C858E"/>
                </a:solidFill>
                <a:latin typeface="宋体"/>
                <a:cs typeface="宋体"/>
              </a:rPr>
              <a:t>跟进索赔事件</a:t>
            </a:r>
            <a:endParaRPr sz="2550">
              <a:latin typeface="宋体"/>
              <a:cs typeface="宋体"/>
            </a:endParaRPr>
          </a:p>
          <a:p>
            <a:pPr marL="27305" marR="5080" indent="-15240">
              <a:lnSpc>
                <a:spcPct val="305400"/>
              </a:lnSpc>
              <a:spcBef>
                <a:spcPts val="100"/>
              </a:spcBef>
            </a:pPr>
            <a:r>
              <a:rPr dirty="0" sz="2550" spc="175">
                <a:solidFill>
                  <a:srgbClr val="7C858E"/>
                </a:solidFill>
                <a:latin typeface="宋体"/>
                <a:cs typeface="宋体"/>
              </a:rPr>
              <a:t>申请索赔付款 </a:t>
            </a:r>
            <a:r>
              <a:rPr dirty="0" sz="2550" spc="135">
                <a:solidFill>
                  <a:srgbClr val="7C858E"/>
                </a:solidFill>
                <a:latin typeface="宋体"/>
                <a:cs typeface="宋体"/>
              </a:rPr>
              <a:t>提交索赔文件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09329" y="3954872"/>
            <a:ext cx="380365" cy="77724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baseline="1010" sz="4125" spc="577">
                <a:solidFill>
                  <a:srgbClr val="7C858E"/>
                </a:solidFill>
                <a:latin typeface="宋体"/>
                <a:cs typeface="宋体"/>
              </a:rPr>
              <a:t>调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停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906103" y="2927838"/>
            <a:ext cx="426720" cy="28416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5000"/>
              </a:lnSpc>
            </a:pPr>
            <a:r>
              <a:rPr dirty="0" baseline="2020" sz="4125" spc="367">
                <a:solidFill>
                  <a:srgbClr val="7C858E"/>
                </a:solidFill>
                <a:latin typeface="宋体"/>
                <a:cs typeface="宋体"/>
              </a:rPr>
              <a:t>仲</a:t>
            </a:r>
            <a:r>
              <a:rPr dirty="0" sz="2750" spc="595">
                <a:solidFill>
                  <a:srgbClr val="7C858E"/>
                </a:solidFill>
                <a:latin typeface="宋体"/>
                <a:cs typeface="宋体"/>
              </a:rPr>
              <a:t>裁</a:t>
            </a:r>
            <a:r>
              <a:rPr dirty="0" baseline="8080" sz="4125">
                <a:solidFill>
                  <a:srgbClr val="7C858E"/>
                </a:solidFill>
                <a:latin typeface="宋体"/>
                <a:cs typeface="宋体"/>
              </a:rPr>
              <a:t>／</a:t>
            </a:r>
            <a:r>
              <a:rPr dirty="0" baseline="8080" sz="4125" spc="-1095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315">
                <a:solidFill>
                  <a:srgbClr val="7C858E"/>
                </a:solidFill>
                <a:latin typeface="宋体"/>
                <a:cs typeface="宋体"/>
              </a:rPr>
              <a:t>法</a:t>
            </a:r>
            <a:r>
              <a:rPr dirty="0" sz="2750" spc="455">
                <a:solidFill>
                  <a:srgbClr val="7C858E"/>
                </a:solidFill>
                <a:latin typeface="宋体"/>
                <a:cs typeface="宋体"/>
              </a:rPr>
              <a:t>律</a:t>
            </a:r>
            <a:r>
              <a:rPr dirty="0" sz="2750" spc="555">
                <a:solidFill>
                  <a:srgbClr val="7C858E"/>
                </a:solidFill>
                <a:latin typeface="宋体"/>
                <a:cs typeface="宋体"/>
              </a:rPr>
              <a:t>诉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讼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43663" y="6918729"/>
            <a:ext cx="10370185" cy="1250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57600"/>
              </a:lnSpc>
              <a:spcBef>
                <a:spcPts val="95"/>
              </a:spcBef>
            </a:pPr>
            <a:r>
              <a:rPr dirty="0" sz="2550" spc="160">
                <a:solidFill>
                  <a:srgbClr val="111111"/>
                </a:solidFill>
                <a:latin typeface="宋体"/>
                <a:cs typeface="宋体"/>
              </a:rPr>
              <a:t>第六，协商解决是在索赔文件的基础上定时与工程师开会讨论索赔的 </a:t>
            </a:r>
            <a:r>
              <a:rPr dirty="0" sz="2550" spc="160">
                <a:solidFill>
                  <a:srgbClr val="111111"/>
                </a:solidFill>
                <a:latin typeface="宋体"/>
                <a:cs typeface="宋体"/>
              </a:rPr>
              <a:t>原则和检讨双方的立场。当双方就索赔原则取得共识后，随即应讨论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44933" y="8378785"/>
            <a:ext cx="3246755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305">
                <a:solidFill>
                  <a:srgbClr val="111111"/>
                </a:solidFill>
                <a:latin typeface="宋体"/>
                <a:cs typeface="宋体"/>
              </a:rPr>
              <a:t>索</a:t>
            </a:r>
            <a:r>
              <a:rPr dirty="0" sz="2550" spc="160">
                <a:solidFill>
                  <a:srgbClr val="111111"/>
                </a:solidFill>
                <a:latin typeface="宋体"/>
                <a:cs typeface="宋体"/>
              </a:rPr>
              <a:t>赔</a:t>
            </a:r>
            <a:r>
              <a:rPr dirty="0" sz="2550" spc="130">
                <a:solidFill>
                  <a:srgbClr val="111111"/>
                </a:solidFill>
                <a:latin typeface="宋体"/>
                <a:cs typeface="宋体"/>
              </a:rPr>
              <a:t>的</a:t>
            </a:r>
            <a:r>
              <a:rPr dirty="0" sz="2550" spc="160">
                <a:solidFill>
                  <a:srgbClr val="111111"/>
                </a:solidFill>
                <a:latin typeface="宋体"/>
                <a:cs typeface="宋体"/>
              </a:rPr>
              <a:t>数额</a:t>
            </a:r>
            <a:r>
              <a:rPr dirty="0" sz="2550" spc="-490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，总</a:t>
            </a:r>
            <a:r>
              <a:rPr dirty="0" sz="2550" spc="-415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包</a:t>
            </a:r>
            <a:r>
              <a:rPr dirty="0" sz="2550" spc="-409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应争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01920" y="8353259"/>
            <a:ext cx="6687184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取根</a:t>
            </a:r>
            <a:r>
              <a:rPr dirty="0" sz="2550" spc="-635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据</a:t>
            </a:r>
            <a:r>
              <a:rPr dirty="0" sz="2550" spc="-405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合</a:t>
            </a:r>
            <a:r>
              <a:rPr dirty="0" sz="2550" spc="-430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同</a:t>
            </a:r>
            <a:r>
              <a:rPr dirty="0" sz="2550" spc="-425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111111"/>
                </a:solidFill>
                <a:latin typeface="宋体"/>
                <a:cs typeface="宋体"/>
              </a:rPr>
              <a:t>以</a:t>
            </a:r>
            <a:r>
              <a:rPr dirty="0" sz="2550" spc="-705">
                <a:solidFill>
                  <a:srgbClr val="111111"/>
                </a:solidFill>
                <a:latin typeface="宋体"/>
                <a:cs typeface="宋体"/>
              </a:rPr>
              <a:t> </a:t>
            </a:r>
            <a:r>
              <a:rPr dirty="0" sz="2750" spc="-420">
                <a:solidFill>
                  <a:srgbClr val="111111"/>
                </a:solidFill>
                <a:latin typeface="Arial"/>
                <a:cs typeface="Arial"/>
              </a:rPr>
              <a:t>(N</a:t>
            </a:r>
            <a:r>
              <a:rPr dirty="0" sz="2750" spc="-10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2750" spc="110">
                <a:solidFill>
                  <a:srgbClr val="111111"/>
                </a:solidFill>
                <a:latin typeface="Arial"/>
                <a:cs typeface="Arial"/>
              </a:rPr>
              <a:t>egotiation)</a:t>
            </a:r>
            <a:r>
              <a:rPr dirty="0" sz="2550" spc="215">
                <a:solidFill>
                  <a:srgbClr val="111111"/>
                </a:solidFill>
                <a:latin typeface="宋体"/>
                <a:cs typeface="宋体"/>
              </a:rPr>
              <a:t>协</a:t>
            </a:r>
            <a:r>
              <a:rPr dirty="0" sz="2550" spc="135">
                <a:solidFill>
                  <a:srgbClr val="111111"/>
                </a:solidFill>
                <a:latin typeface="宋体"/>
                <a:cs typeface="宋体"/>
              </a:rPr>
              <a:t>商</a:t>
            </a:r>
            <a:r>
              <a:rPr dirty="0" sz="2550" spc="180">
                <a:solidFill>
                  <a:srgbClr val="111111"/>
                </a:solidFill>
                <a:latin typeface="宋体"/>
                <a:cs typeface="宋体"/>
              </a:rPr>
              <a:t>方</a:t>
            </a:r>
            <a:r>
              <a:rPr dirty="0" sz="2550" spc="135">
                <a:solidFill>
                  <a:srgbClr val="111111"/>
                </a:solidFill>
                <a:latin typeface="宋体"/>
                <a:cs typeface="宋体"/>
              </a:rPr>
              <a:t>式解</a:t>
            </a:r>
            <a:r>
              <a:rPr dirty="0" sz="2550" spc="100">
                <a:solidFill>
                  <a:srgbClr val="111111"/>
                </a:solidFill>
                <a:latin typeface="宋体"/>
                <a:cs typeface="宋体"/>
              </a:rPr>
              <a:t>决</a:t>
            </a:r>
            <a:r>
              <a:rPr dirty="0" sz="2550" spc="135">
                <a:solidFill>
                  <a:srgbClr val="111111"/>
                </a:solidFill>
                <a:latin typeface="宋体"/>
                <a:cs typeface="宋体"/>
              </a:rPr>
              <a:t>索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64029" y="9004158"/>
            <a:ext cx="1209040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-225">
                <a:solidFill>
                  <a:srgbClr val="1F1F1F"/>
                </a:solidFill>
                <a:latin typeface="宋体"/>
                <a:cs typeface="宋体"/>
              </a:rPr>
              <a:t>赔纠纷。</a:t>
            </a:r>
            <a:endParaRPr sz="2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50223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37550" y="4313798"/>
            <a:ext cx="662845" cy="7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66205" y="2093085"/>
            <a:ext cx="2676878" cy="451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6880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3913" y="211861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98221" y="211861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59487" y="2769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9487" y="3522508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59487" y="3956441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30635" y="4339322"/>
            <a:ext cx="943610" cy="0"/>
          </a:xfrm>
          <a:custGeom>
            <a:avLst/>
            <a:gdLst/>
            <a:ahLst/>
            <a:cxnLst/>
            <a:rect l="l" t="t" r="r" b="b"/>
            <a:pathLst>
              <a:path w="943609" h="0">
                <a:moveTo>
                  <a:pt x="0" y="0"/>
                </a:moveTo>
                <a:lnTo>
                  <a:pt x="943280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63242" y="4339322"/>
            <a:ext cx="1147445" cy="0"/>
          </a:xfrm>
          <a:custGeom>
            <a:avLst/>
            <a:gdLst/>
            <a:ahLst/>
            <a:cxnLst/>
            <a:rect l="l" t="t" r="r" b="b"/>
            <a:pathLst>
              <a:path w="1147445" h="0">
                <a:moveTo>
                  <a:pt x="0" y="0"/>
                </a:moveTo>
                <a:lnTo>
                  <a:pt x="1147233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59487" y="4722203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9487" y="5156136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9487" y="5909135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 h="0">
                <a:moveTo>
                  <a:pt x="0" y="0"/>
                </a:moveTo>
                <a:lnTo>
                  <a:pt x="3747629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26880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3913" y="6560034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98221" y="6560034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30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504421" y="695632"/>
            <a:ext cx="5173980" cy="10750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100" spc="204">
                <a:latin typeface="宋体"/>
                <a:cs typeface="宋体"/>
              </a:rPr>
              <a:t>卜</a:t>
            </a:r>
            <a:r>
              <a:rPr dirty="0" sz="6100" spc="-710">
                <a:latin typeface="宋体"/>
                <a:cs typeface="宋体"/>
              </a:rPr>
              <a:t>理</a:t>
            </a:r>
            <a:r>
              <a:rPr dirty="0" sz="6100" spc="620">
                <a:latin typeface="宋体"/>
                <a:cs typeface="宋体"/>
              </a:rPr>
              <a:t>程序</a:t>
            </a:r>
            <a:r>
              <a:rPr dirty="0" sz="6850" spc="254"/>
              <a:t>(7/7)</a:t>
            </a:r>
            <a:endParaRPr sz="68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5005" y="3106973"/>
            <a:ext cx="387985" cy="244919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645">
                <a:solidFill>
                  <a:srgbClr val="7C858E"/>
                </a:solidFill>
                <a:latin typeface="宋体"/>
                <a:cs typeface="宋体"/>
              </a:rPr>
              <a:t>收</a:t>
            </a:r>
            <a:r>
              <a:rPr dirty="0" baseline="1010" sz="4125" spc="300">
                <a:solidFill>
                  <a:srgbClr val="7C858E"/>
                </a:solidFill>
                <a:latin typeface="宋体"/>
                <a:cs typeface="宋体"/>
              </a:rPr>
              <a:t>集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87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baseline="1010" sz="4125" spc="675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baseline="2020" sz="4125" spc="607">
                <a:solidFill>
                  <a:srgbClr val="7C858E"/>
                </a:solidFill>
                <a:latin typeface="宋体"/>
                <a:cs typeface="宋体"/>
              </a:rPr>
              <a:t>信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息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89311" y="3113829"/>
            <a:ext cx="381635" cy="244157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2750" spc="250">
                <a:solidFill>
                  <a:srgbClr val="7C858E"/>
                </a:solidFill>
                <a:latin typeface="宋体"/>
                <a:cs typeface="宋体"/>
              </a:rPr>
              <a:t>发</a:t>
            </a:r>
            <a:r>
              <a:rPr dirty="0" sz="2750" spc="540">
                <a:solidFill>
                  <a:srgbClr val="7C858E"/>
                </a:solidFill>
                <a:latin typeface="宋体"/>
                <a:cs typeface="宋体"/>
              </a:rPr>
              <a:t>出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索</a:t>
            </a:r>
            <a:r>
              <a:rPr dirty="0" baseline="1010" sz="4125" spc="-1027">
                <a:solidFill>
                  <a:srgbClr val="7C858E"/>
                </a:solidFill>
                <a:latin typeface="宋体"/>
                <a:cs typeface="宋体"/>
              </a:rPr>
              <a:t> </a:t>
            </a:r>
            <a:r>
              <a:rPr dirty="0" sz="2750" spc="590">
                <a:solidFill>
                  <a:srgbClr val="7C858E"/>
                </a:solidFill>
                <a:latin typeface="宋体"/>
                <a:cs typeface="宋体"/>
              </a:rPr>
              <a:t>赔</a:t>
            </a:r>
            <a:r>
              <a:rPr dirty="0" sz="2750" spc="360">
                <a:solidFill>
                  <a:srgbClr val="7C858E"/>
                </a:solidFill>
                <a:latin typeface="宋体"/>
                <a:cs typeface="宋体"/>
              </a:rPr>
              <a:t>通</a:t>
            </a:r>
            <a:r>
              <a:rPr dirty="0" baseline="1010" sz="4125">
                <a:solidFill>
                  <a:srgbClr val="7C858E"/>
                </a:solidFill>
                <a:latin typeface="宋体"/>
                <a:cs typeface="宋体"/>
              </a:rPr>
              <a:t>知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57916" y="2935488"/>
            <a:ext cx="2113915" cy="28105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10"/>
              </a:spcBef>
            </a:pPr>
            <a:r>
              <a:rPr dirty="0" sz="2600" spc="85">
                <a:solidFill>
                  <a:srgbClr val="7C858E"/>
                </a:solidFill>
                <a:latin typeface="宋体"/>
                <a:cs typeface="宋体"/>
              </a:rPr>
              <a:t>跟进索赔事件</a:t>
            </a:r>
            <a:endParaRPr sz="2600">
              <a:latin typeface="宋体"/>
              <a:cs typeface="宋体"/>
            </a:endParaRPr>
          </a:p>
          <a:p>
            <a:pPr marL="28575" marR="5080" indent="-16510">
              <a:lnSpc>
                <a:spcPct val="299500"/>
              </a:lnSpc>
              <a:spcBef>
                <a:spcPts val="105"/>
              </a:spcBef>
            </a:pPr>
            <a:r>
              <a:rPr dirty="0" sz="2600" spc="130">
                <a:solidFill>
                  <a:srgbClr val="7C858E"/>
                </a:solidFill>
                <a:latin typeface="宋体"/>
                <a:cs typeface="宋体"/>
              </a:rPr>
              <a:t>申请索赔付款 </a:t>
            </a:r>
            <a:r>
              <a:rPr dirty="0" sz="2600" spc="85">
                <a:solidFill>
                  <a:srgbClr val="7C858E"/>
                </a:solidFill>
                <a:latin typeface="宋体"/>
                <a:cs typeface="宋体"/>
              </a:rPr>
              <a:t>提交索赔文件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88853" y="3537882"/>
            <a:ext cx="384175" cy="159194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622">
                <a:solidFill>
                  <a:srgbClr val="7C858E"/>
                </a:solidFill>
                <a:latin typeface="宋体"/>
                <a:cs typeface="宋体"/>
              </a:rPr>
              <a:t>协</a:t>
            </a:r>
            <a:r>
              <a:rPr dirty="0" baseline="1010" sz="4125" spc="757">
                <a:solidFill>
                  <a:srgbClr val="7C858E"/>
                </a:solidFill>
                <a:latin typeface="宋体"/>
                <a:cs typeface="宋体"/>
              </a:rPr>
              <a:t>商</a:t>
            </a:r>
            <a:r>
              <a:rPr dirty="0" baseline="1010" sz="4125" spc="525">
                <a:solidFill>
                  <a:srgbClr val="7C858E"/>
                </a:solidFill>
                <a:latin typeface="宋体"/>
                <a:cs typeface="宋体"/>
              </a:rPr>
              <a:t>解</a:t>
            </a:r>
            <a:r>
              <a:rPr dirty="0" sz="2750">
                <a:solidFill>
                  <a:srgbClr val="7C858E"/>
                </a:solidFill>
                <a:latin typeface="宋体"/>
                <a:cs typeface="宋体"/>
              </a:rPr>
              <a:t>决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8444" y="6949801"/>
            <a:ext cx="10368915" cy="1850389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 indent="2540">
              <a:lnSpc>
                <a:spcPct val="149500"/>
              </a:lnSpc>
              <a:spcBef>
                <a:spcPts val="20"/>
              </a:spcBef>
            </a:pPr>
            <a:r>
              <a:rPr dirty="0" sz="2600" spc="110">
                <a:solidFill>
                  <a:srgbClr val="0C0C0C"/>
                </a:solidFill>
                <a:latin typeface="宋体"/>
                <a:cs typeface="宋体"/>
              </a:rPr>
              <a:t>第七，当有的索赔在原则和金额上都不能达成协议时，就可能要通过 </a:t>
            </a:r>
            <a:r>
              <a:rPr dirty="0" sz="2600" spc="215">
                <a:solidFill>
                  <a:srgbClr val="1F1F1F"/>
                </a:solidFill>
                <a:latin typeface="宋体"/>
                <a:cs typeface="宋体"/>
              </a:rPr>
              <a:t>调</a:t>
            </a:r>
            <a:r>
              <a:rPr dirty="0" sz="2600" spc="150">
                <a:solidFill>
                  <a:srgbClr val="1F1F1F"/>
                </a:solidFill>
                <a:latin typeface="宋体"/>
                <a:cs typeface="宋体"/>
              </a:rPr>
              <a:t>停</a:t>
            </a:r>
            <a:r>
              <a:rPr dirty="0" sz="2750" spc="105">
                <a:solidFill>
                  <a:srgbClr val="1F1F1F"/>
                </a:solidFill>
                <a:latin typeface="Arial"/>
                <a:cs typeface="Arial"/>
              </a:rPr>
              <a:t>(Mediation)</a:t>
            </a:r>
            <a:r>
              <a:rPr dirty="0" sz="2600" spc="140">
                <a:solidFill>
                  <a:srgbClr val="1F1F1F"/>
                </a:solidFill>
                <a:latin typeface="宋体"/>
                <a:cs typeface="宋体"/>
              </a:rPr>
              <a:t>或仲</a:t>
            </a:r>
            <a:r>
              <a:rPr dirty="0" sz="2600" spc="110">
                <a:solidFill>
                  <a:srgbClr val="1F1F1F"/>
                </a:solidFill>
                <a:latin typeface="宋体"/>
                <a:cs typeface="宋体"/>
              </a:rPr>
              <a:t>裁</a:t>
            </a:r>
            <a:r>
              <a:rPr dirty="0" sz="2750" spc="114">
                <a:solidFill>
                  <a:srgbClr val="1F1F1F"/>
                </a:solidFill>
                <a:latin typeface="Arial"/>
                <a:cs typeface="Arial"/>
              </a:rPr>
              <a:t>(Arbitration)</a:t>
            </a:r>
            <a:r>
              <a:rPr dirty="0" sz="2750" spc="2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750" spc="40">
                <a:solidFill>
                  <a:srgbClr val="1F1F1F"/>
                </a:solidFill>
                <a:latin typeface="Arial"/>
                <a:cs typeface="Arial"/>
              </a:rPr>
              <a:t>,</a:t>
            </a:r>
            <a:r>
              <a:rPr dirty="0" sz="2750" spc="26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600" spc="140">
                <a:solidFill>
                  <a:srgbClr val="0C0C0C"/>
                </a:solidFill>
                <a:latin typeface="宋体"/>
                <a:cs typeface="宋体"/>
              </a:rPr>
              <a:t>甚</a:t>
            </a:r>
            <a:r>
              <a:rPr dirty="0" sz="2600" spc="65">
                <a:solidFill>
                  <a:srgbClr val="0C0C0C"/>
                </a:solidFill>
                <a:latin typeface="宋体"/>
                <a:cs typeface="宋体"/>
              </a:rPr>
              <a:t>至</a:t>
            </a:r>
            <a:r>
              <a:rPr dirty="0" sz="2600" spc="140">
                <a:solidFill>
                  <a:srgbClr val="0C0C0C"/>
                </a:solidFill>
                <a:latin typeface="宋体"/>
                <a:cs typeface="宋体"/>
              </a:rPr>
              <a:t>法</a:t>
            </a:r>
            <a:r>
              <a:rPr dirty="0" sz="2600" spc="100">
                <a:solidFill>
                  <a:srgbClr val="0C0C0C"/>
                </a:solidFill>
                <a:latin typeface="宋体"/>
                <a:cs typeface="宋体"/>
              </a:rPr>
              <a:t>律</a:t>
            </a:r>
            <a:r>
              <a:rPr dirty="0" sz="2600" spc="140">
                <a:solidFill>
                  <a:srgbClr val="0C0C0C"/>
                </a:solidFill>
                <a:latin typeface="宋体"/>
                <a:cs typeface="宋体"/>
              </a:rPr>
              <a:t>诉</a:t>
            </a:r>
            <a:r>
              <a:rPr dirty="0" sz="2600" spc="100">
                <a:solidFill>
                  <a:srgbClr val="0C0C0C"/>
                </a:solidFill>
                <a:latin typeface="宋体"/>
                <a:cs typeface="宋体"/>
              </a:rPr>
              <a:t>讼</a:t>
            </a:r>
            <a:r>
              <a:rPr dirty="0" sz="2750">
                <a:solidFill>
                  <a:srgbClr val="0C0C0C"/>
                </a:solidFill>
                <a:latin typeface="Arial"/>
                <a:cs typeface="Arial"/>
              </a:rPr>
              <a:t>(Legal  </a:t>
            </a:r>
            <a:r>
              <a:rPr dirty="0" sz="2750" spc="-10">
                <a:solidFill>
                  <a:srgbClr val="0C0C0C"/>
                </a:solidFill>
                <a:latin typeface="Arial"/>
                <a:cs typeface="Arial"/>
              </a:rPr>
              <a:t>Proceed</a:t>
            </a:r>
            <a:r>
              <a:rPr dirty="0" sz="2750" spc="-484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750" spc="100">
                <a:solidFill>
                  <a:srgbClr val="0C0C0C"/>
                </a:solidFill>
                <a:latin typeface="Arial"/>
                <a:cs typeface="Arial"/>
              </a:rPr>
              <a:t>ing)</a:t>
            </a:r>
            <a:r>
              <a:rPr dirty="0" sz="2650" spc="245">
                <a:solidFill>
                  <a:srgbClr val="0C0C0C"/>
                </a:solidFill>
                <a:latin typeface="宋体"/>
                <a:cs typeface="宋体"/>
              </a:rPr>
              <a:t>才能最</a:t>
            </a:r>
            <a:r>
              <a:rPr dirty="0" sz="2650" spc="-515">
                <a:solidFill>
                  <a:srgbClr val="0C0C0C"/>
                </a:solidFill>
                <a:latin typeface="宋体"/>
                <a:cs typeface="宋体"/>
              </a:rPr>
              <a:t>终</a:t>
            </a:r>
            <a:r>
              <a:rPr dirty="0" sz="2650" spc="245">
                <a:solidFill>
                  <a:srgbClr val="0C0C0C"/>
                </a:solidFill>
                <a:latin typeface="宋体"/>
                <a:cs typeface="宋体"/>
              </a:rPr>
              <a:t>解决</a:t>
            </a:r>
            <a:r>
              <a:rPr dirty="0" sz="2650" spc="-345">
                <a:solidFill>
                  <a:srgbClr val="0C0C0C"/>
                </a:solidFill>
                <a:latin typeface="宋体"/>
                <a:cs typeface="宋体"/>
              </a:rPr>
              <a:t>争</a:t>
            </a:r>
            <a:r>
              <a:rPr dirty="0" sz="2650" spc="245">
                <a:solidFill>
                  <a:srgbClr val="0C0C0C"/>
                </a:solidFill>
                <a:latin typeface="宋体"/>
                <a:cs typeface="宋体"/>
              </a:rPr>
              <a:t>端</a:t>
            </a:r>
            <a:endParaRPr sz="26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41555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0001" y="918915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4823" y="880627"/>
            <a:ext cx="4333991" cy="85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2863" y="2513855"/>
            <a:ext cx="720725" cy="7213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5450">
                <a:solidFill>
                  <a:srgbClr val="B60305"/>
                </a:solidFill>
                <a:latin typeface="宋体"/>
                <a:cs typeface="宋体"/>
              </a:rPr>
              <a:t>．</a:t>
            </a:r>
            <a:endParaRPr sz="54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863" y="7312637"/>
            <a:ext cx="720725" cy="7213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5450">
                <a:solidFill>
                  <a:srgbClr val="B60305"/>
                </a:solidFill>
                <a:latin typeface="宋体"/>
                <a:cs typeface="宋体"/>
              </a:rPr>
              <a:t>．</a:t>
            </a:r>
            <a:endParaRPr sz="545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775" y="2125054"/>
            <a:ext cx="9504045" cy="1123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890">
              <a:lnSpc>
                <a:spcPct val="130900"/>
              </a:lnSpc>
              <a:spcBef>
                <a:spcPts val="95"/>
              </a:spcBef>
            </a:pPr>
            <a:r>
              <a:rPr dirty="0" sz="2750" spc="229">
                <a:solidFill>
                  <a:srgbClr val="B60305"/>
                </a:solidFill>
                <a:latin typeface="宋体"/>
                <a:cs typeface="宋体"/>
              </a:rPr>
              <a:t>工程经</a:t>
            </a:r>
            <a:r>
              <a:rPr dirty="0" sz="2750" spc="-860">
                <a:solidFill>
                  <a:srgbClr val="B60305"/>
                </a:solidFill>
                <a:latin typeface="宋体"/>
                <a:cs typeface="宋体"/>
              </a:rPr>
              <a:t>理</a:t>
            </a:r>
            <a:r>
              <a:rPr dirty="0" sz="2750" spc="-60">
                <a:solidFill>
                  <a:srgbClr val="1F2121"/>
                </a:solidFill>
                <a:latin typeface="宋体"/>
                <a:cs typeface="宋体"/>
              </a:rPr>
              <a:t>、</a:t>
            </a:r>
            <a:r>
              <a:rPr dirty="0" sz="2750" spc="285">
                <a:solidFill>
                  <a:srgbClr val="B60305"/>
                </a:solidFill>
                <a:latin typeface="宋体"/>
                <a:cs typeface="宋体"/>
              </a:rPr>
              <a:t>商务经</a:t>
            </a:r>
            <a:r>
              <a:rPr dirty="0" sz="2750" spc="-980">
                <a:solidFill>
                  <a:srgbClr val="B60305"/>
                </a:solidFill>
                <a:latin typeface="宋体"/>
                <a:cs typeface="宋体"/>
              </a:rPr>
              <a:t>理</a:t>
            </a:r>
            <a:r>
              <a:rPr dirty="0" sz="2750" spc="175">
                <a:solidFill>
                  <a:srgbClr val="0A0A0A"/>
                </a:solidFill>
                <a:latin typeface="宋体"/>
                <a:cs typeface="宋体"/>
              </a:rPr>
              <a:t>和其</a:t>
            </a:r>
            <a:r>
              <a:rPr dirty="0" sz="2750" spc="-505">
                <a:solidFill>
                  <a:srgbClr val="0A0A0A"/>
                </a:solidFill>
                <a:latin typeface="宋体"/>
                <a:cs typeface="宋体"/>
              </a:rPr>
              <a:t>他</a:t>
            </a:r>
            <a:r>
              <a:rPr dirty="0" sz="2750" spc="254">
                <a:solidFill>
                  <a:srgbClr val="B60305"/>
                </a:solidFill>
                <a:latin typeface="宋体"/>
                <a:cs typeface="宋体"/>
              </a:rPr>
              <a:t>项</a:t>
            </a:r>
            <a:r>
              <a:rPr dirty="0" sz="2750" spc="-335">
                <a:solidFill>
                  <a:srgbClr val="B60305"/>
                </a:solidFill>
                <a:latin typeface="宋体"/>
                <a:cs typeface="宋体"/>
              </a:rPr>
              <a:t>目</a:t>
            </a:r>
            <a:r>
              <a:rPr dirty="0" sz="2750" spc="229">
                <a:solidFill>
                  <a:srgbClr val="B60305"/>
                </a:solidFill>
                <a:latin typeface="宋体"/>
                <a:cs typeface="宋体"/>
              </a:rPr>
              <a:t>工料</a:t>
            </a:r>
            <a:r>
              <a:rPr dirty="0" sz="2750" spc="-555">
                <a:solidFill>
                  <a:srgbClr val="B60305"/>
                </a:solidFill>
                <a:latin typeface="宋体"/>
                <a:cs typeface="宋体"/>
              </a:rPr>
              <a:t>测</a:t>
            </a:r>
            <a:r>
              <a:rPr dirty="0" sz="2750" spc="-75">
                <a:solidFill>
                  <a:srgbClr val="9C0C0F"/>
                </a:solidFill>
                <a:latin typeface="宋体"/>
                <a:cs typeface="宋体"/>
              </a:rPr>
              <a:t>量</a:t>
            </a:r>
            <a:r>
              <a:rPr dirty="0" sz="2750" spc="229">
                <a:solidFill>
                  <a:srgbClr val="B60305"/>
                </a:solidFill>
                <a:latin typeface="宋体"/>
                <a:cs typeface="宋体"/>
              </a:rPr>
              <a:t>部职</a:t>
            </a:r>
            <a:r>
              <a:rPr dirty="0" sz="2750" spc="-660">
                <a:solidFill>
                  <a:srgbClr val="B60305"/>
                </a:solidFill>
                <a:latin typeface="宋体"/>
                <a:cs typeface="宋体"/>
              </a:rPr>
              <a:t>员</a:t>
            </a:r>
            <a:r>
              <a:rPr dirty="0" sz="2750" spc="185">
                <a:solidFill>
                  <a:srgbClr val="0A0A0A"/>
                </a:solidFill>
                <a:latin typeface="宋体"/>
                <a:cs typeface="宋体"/>
              </a:rPr>
              <a:t>留意各种可能 </a:t>
            </a:r>
            <a:r>
              <a:rPr dirty="0" sz="2750" spc="-20">
                <a:solidFill>
                  <a:srgbClr val="0A0A0A"/>
                </a:solidFill>
                <a:latin typeface="宋体"/>
                <a:cs typeface="宋体"/>
              </a:rPr>
              <a:t>引起工程额外开支或延迟的渭况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5078" y="3158834"/>
            <a:ext cx="9984105" cy="7835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6734" sz="7425" spc="-750">
                <a:solidFill>
                  <a:srgbClr val="0A0A0A"/>
                </a:solidFill>
                <a:latin typeface="宋体"/>
                <a:cs typeface="宋体"/>
              </a:rPr>
              <a:t>．</a:t>
            </a:r>
            <a:r>
              <a:rPr dirty="0" sz="2750" spc="175">
                <a:solidFill>
                  <a:srgbClr val="0A0A0A"/>
                </a:solidFill>
                <a:latin typeface="宋体"/>
                <a:cs typeface="宋体"/>
              </a:rPr>
              <a:t>而</a:t>
            </a:r>
            <a:r>
              <a:rPr dirty="0" sz="2750" spc="-260">
                <a:solidFill>
                  <a:srgbClr val="0A0A0A"/>
                </a:solidFill>
                <a:latin typeface="宋体"/>
                <a:cs typeface="宋体"/>
              </a:rPr>
              <a:t>当</a:t>
            </a:r>
            <a:r>
              <a:rPr dirty="0" sz="2750" spc="145">
                <a:solidFill>
                  <a:srgbClr val="0A0A0A"/>
                </a:solidFill>
                <a:latin typeface="宋体"/>
                <a:cs typeface="宋体"/>
              </a:rPr>
              <a:t>这种情况发生或潜在的索赔渭况出现的时</a:t>
            </a:r>
            <a:r>
              <a:rPr dirty="0" sz="2750" spc="-2540">
                <a:solidFill>
                  <a:srgbClr val="0A0A0A"/>
                </a:solidFill>
                <a:latin typeface="宋体"/>
                <a:cs typeface="宋体"/>
              </a:rPr>
              <a:t>候</a:t>
            </a:r>
            <a:r>
              <a:rPr dirty="0" sz="2750" spc="-969">
                <a:solidFill>
                  <a:srgbClr val="0A0A0A"/>
                </a:solidFill>
                <a:latin typeface="宋体"/>
                <a:cs typeface="宋体"/>
              </a:rPr>
              <a:t>，</a:t>
            </a:r>
            <a:r>
              <a:rPr dirty="0" sz="2750" spc="254">
                <a:solidFill>
                  <a:srgbClr val="B60305"/>
                </a:solidFill>
                <a:latin typeface="宋体"/>
                <a:cs typeface="宋体"/>
              </a:rPr>
              <a:t>项</a:t>
            </a:r>
            <a:r>
              <a:rPr dirty="0" sz="2750" spc="-335">
                <a:solidFill>
                  <a:srgbClr val="B60305"/>
                </a:solidFill>
                <a:latin typeface="宋体"/>
                <a:cs typeface="宋体"/>
              </a:rPr>
              <a:t>目</a:t>
            </a:r>
            <a:r>
              <a:rPr dirty="0" sz="2750" spc="229">
                <a:solidFill>
                  <a:srgbClr val="B60305"/>
                </a:solidFill>
                <a:latin typeface="宋体"/>
                <a:cs typeface="宋体"/>
              </a:rPr>
              <a:t>工料测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078" y="4001174"/>
            <a:ext cx="10228580" cy="11537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79120">
              <a:lnSpc>
                <a:spcPts val="3115"/>
              </a:lnSpc>
              <a:spcBef>
                <a:spcPts val="110"/>
              </a:spcBef>
            </a:pPr>
            <a:r>
              <a:rPr dirty="0" sz="2750" spc="15">
                <a:solidFill>
                  <a:srgbClr val="9C0C0F"/>
                </a:solidFill>
                <a:latin typeface="宋体"/>
                <a:cs typeface="宋体"/>
              </a:rPr>
              <a:t>量</a:t>
            </a:r>
            <a:r>
              <a:rPr dirty="0" sz="2750" spc="-135">
                <a:solidFill>
                  <a:srgbClr val="B60305"/>
                </a:solidFill>
                <a:latin typeface="宋体"/>
                <a:cs typeface="宋体"/>
              </a:rPr>
              <a:t>师</a:t>
            </a:r>
            <a:r>
              <a:rPr dirty="0" sz="2750" spc="120">
                <a:solidFill>
                  <a:srgbClr val="0A0A0A"/>
                </a:solidFill>
                <a:latin typeface="宋体"/>
                <a:cs typeface="宋体"/>
              </a:rPr>
              <a:t>或其</a:t>
            </a:r>
            <a:r>
              <a:rPr dirty="0" sz="2750" spc="-355">
                <a:solidFill>
                  <a:srgbClr val="0A0A0A"/>
                </a:solidFill>
                <a:latin typeface="宋体"/>
                <a:cs typeface="宋体"/>
              </a:rPr>
              <a:t>下</a:t>
            </a:r>
            <a:r>
              <a:rPr dirty="0" sz="2750" spc="254">
                <a:solidFill>
                  <a:srgbClr val="0A0A0A"/>
                </a:solidFill>
                <a:latin typeface="宋体"/>
                <a:cs typeface="宋体"/>
              </a:rPr>
              <a:t>属就应利用标准的索赔通知</a:t>
            </a:r>
            <a:r>
              <a:rPr dirty="0" sz="2750" spc="-15">
                <a:solidFill>
                  <a:srgbClr val="0A0A0A"/>
                </a:solidFill>
                <a:latin typeface="宋体"/>
                <a:cs typeface="宋体"/>
              </a:rPr>
              <a:t>格</a:t>
            </a:r>
            <a:r>
              <a:rPr dirty="0" sz="2750" spc="-2485">
                <a:solidFill>
                  <a:srgbClr val="0A0A0A"/>
                </a:solidFill>
                <a:latin typeface="宋体"/>
                <a:cs typeface="宋体"/>
              </a:rPr>
              <a:t>，</a:t>
            </a:r>
            <a:r>
              <a:rPr dirty="0" sz="2750" spc="-1205">
                <a:solidFill>
                  <a:srgbClr val="0A0A0A"/>
                </a:solidFill>
                <a:latin typeface="宋体"/>
                <a:cs typeface="宋体"/>
              </a:rPr>
              <a:t>式</a:t>
            </a:r>
            <a:r>
              <a:rPr dirty="0" sz="2750" spc="254">
                <a:solidFill>
                  <a:srgbClr val="0A0A0A"/>
                </a:solidFill>
                <a:latin typeface="宋体"/>
                <a:cs typeface="宋体"/>
              </a:rPr>
              <a:t>起草索赔通知。</a:t>
            </a:r>
            <a:endParaRPr sz="2750">
              <a:latin typeface="宋体"/>
              <a:cs typeface="宋体"/>
            </a:endParaRPr>
          </a:p>
          <a:p>
            <a:pPr marL="12700">
              <a:lnSpc>
                <a:spcPts val="5755"/>
              </a:lnSpc>
            </a:pPr>
            <a:r>
              <a:rPr dirty="0" baseline="7856" sz="7425" spc="-885">
                <a:solidFill>
                  <a:srgbClr val="0A0A0A"/>
                </a:solidFill>
                <a:latin typeface="宋体"/>
                <a:cs typeface="宋体"/>
              </a:rPr>
              <a:t>．</a:t>
            </a:r>
            <a:r>
              <a:rPr dirty="0" sz="2750" spc="229">
                <a:solidFill>
                  <a:srgbClr val="0A0A0A"/>
                </a:solidFill>
                <a:latin typeface="宋体"/>
                <a:cs typeface="宋体"/>
              </a:rPr>
              <a:t>根据合同要</a:t>
            </a:r>
            <a:r>
              <a:rPr dirty="0" sz="2750" spc="-415">
                <a:solidFill>
                  <a:srgbClr val="0A0A0A"/>
                </a:solidFill>
                <a:latin typeface="宋体"/>
                <a:cs typeface="宋体"/>
              </a:rPr>
              <a:t>求</a:t>
            </a:r>
            <a:r>
              <a:rPr dirty="0" sz="2750" spc="-930">
                <a:solidFill>
                  <a:srgbClr val="0A0A0A"/>
                </a:solidFill>
                <a:latin typeface="宋体"/>
                <a:cs typeface="宋体"/>
              </a:rPr>
              <a:t>，如果</a:t>
            </a:r>
            <a:r>
              <a:rPr dirty="0" sz="2750" spc="-58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750" spc="229">
                <a:solidFill>
                  <a:srgbClr val="0A0A0A"/>
                </a:solidFill>
                <a:latin typeface="宋体"/>
                <a:cs typeface="宋体"/>
              </a:rPr>
              <a:t>该索赔事件会导致</a:t>
            </a:r>
            <a:r>
              <a:rPr dirty="0" sz="2750" spc="-2170">
                <a:solidFill>
                  <a:srgbClr val="0A0A0A"/>
                </a:solidFill>
                <a:latin typeface="宋体"/>
                <a:cs typeface="宋体"/>
              </a:rPr>
              <a:t>—</a:t>
            </a:r>
            <a:r>
              <a:rPr dirty="0" sz="2750" spc="254">
                <a:solidFill>
                  <a:srgbClr val="0A0A0A"/>
                </a:solidFill>
                <a:latin typeface="宋体"/>
                <a:cs typeface="宋体"/>
              </a:rPr>
              <a:t>个增</a:t>
            </a:r>
            <a:r>
              <a:rPr dirty="0" sz="2750" spc="-675">
                <a:solidFill>
                  <a:srgbClr val="0A0A0A"/>
                </a:solidFill>
                <a:latin typeface="宋体"/>
                <a:cs typeface="宋体"/>
              </a:rPr>
              <a:t>加</a:t>
            </a:r>
            <a:r>
              <a:rPr dirty="0" sz="2750" spc="229">
                <a:solidFill>
                  <a:srgbClr val="056EB6"/>
                </a:solidFill>
                <a:latin typeface="宋体"/>
                <a:cs typeface="宋体"/>
              </a:rPr>
              <a:t>工程款的索</a:t>
            </a:r>
            <a:r>
              <a:rPr dirty="0" sz="2750" spc="-484">
                <a:solidFill>
                  <a:srgbClr val="056EB6"/>
                </a:solidFill>
                <a:latin typeface="宋体"/>
                <a:cs typeface="宋体"/>
              </a:rPr>
              <a:t>赔</a:t>
            </a:r>
            <a:r>
              <a:rPr dirty="0" sz="2750" spc="-930">
                <a:solidFill>
                  <a:srgbClr val="1F2121"/>
                </a:solidFill>
                <a:latin typeface="宋体"/>
                <a:cs typeface="宋体"/>
              </a:rPr>
              <a:t>，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297" y="5188106"/>
            <a:ext cx="8441690" cy="116014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75310">
              <a:lnSpc>
                <a:spcPts val="3350"/>
              </a:lnSpc>
              <a:spcBef>
                <a:spcPts val="115"/>
              </a:spcBef>
            </a:pPr>
            <a:r>
              <a:rPr dirty="0" sz="2750" spc="-930">
                <a:solidFill>
                  <a:srgbClr val="0A0A0A"/>
                </a:solidFill>
                <a:latin typeface="宋体"/>
                <a:cs typeface="宋体"/>
              </a:rPr>
              <a:t>那么</a:t>
            </a:r>
            <a:r>
              <a:rPr dirty="0" sz="2750" spc="-60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750" spc="229">
                <a:solidFill>
                  <a:srgbClr val="0A0A0A"/>
                </a:solidFill>
                <a:latin typeface="宋体"/>
                <a:cs typeface="宋体"/>
              </a:rPr>
              <a:t>该索赔通知就应该在事件发</a:t>
            </a:r>
            <a:r>
              <a:rPr dirty="0" sz="2750" spc="-495">
                <a:solidFill>
                  <a:srgbClr val="0A0A0A"/>
                </a:solidFill>
                <a:latin typeface="宋体"/>
                <a:cs typeface="宋体"/>
              </a:rPr>
              <a:t>生</a:t>
            </a:r>
            <a:r>
              <a:rPr dirty="0" sz="2850" spc="-710">
                <a:solidFill>
                  <a:srgbClr val="0A0A0A"/>
                </a:solidFill>
                <a:latin typeface="Times New Roman"/>
                <a:cs typeface="Times New Roman"/>
              </a:rPr>
              <a:t>2</a:t>
            </a:r>
            <a:r>
              <a:rPr dirty="0" sz="2750" spc="-1900">
                <a:solidFill>
                  <a:srgbClr val="0A0A0A"/>
                </a:solidFill>
                <a:latin typeface="宋体"/>
                <a:cs typeface="宋体"/>
              </a:rPr>
              <a:t>后</a:t>
            </a:r>
            <a:r>
              <a:rPr dirty="0" sz="2850" spc="5">
                <a:solidFill>
                  <a:srgbClr val="0A0A0A"/>
                </a:solidFill>
                <a:latin typeface="Times New Roman"/>
                <a:cs typeface="Times New Roman"/>
              </a:rPr>
              <a:t>1</a:t>
            </a:r>
            <a:r>
              <a:rPr dirty="0" sz="2750" spc="285">
                <a:solidFill>
                  <a:srgbClr val="0A0A0A"/>
                </a:solidFill>
                <a:latin typeface="宋体"/>
                <a:cs typeface="宋体"/>
              </a:rPr>
              <a:t>天内发</a:t>
            </a:r>
            <a:r>
              <a:rPr dirty="0" sz="2750" spc="-85">
                <a:solidFill>
                  <a:srgbClr val="0A0A0A"/>
                </a:solidFill>
                <a:latin typeface="宋体"/>
                <a:cs typeface="宋体"/>
              </a:rPr>
              <a:t>出</a:t>
            </a:r>
            <a:r>
              <a:rPr dirty="0" sz="2750" spc="-930">
                <a:solidFill>
                  <a:srgbClr val="0A0A0A"/>
                </a:solidFill>
                <a:latin typeface="宋体"/>
                <a:cs typeface="宋体"/>
              </a:rPr>
              <a:t>，．</a:t>
            </a:r>
            <a:endParaRPr sz="2750">
              <a:latin typeface="宋体"/>
              <a:cs typeface="宋体"/>
            </a:endParaRPr>
          </a:p>
          <a:p>
            <a:pPr marL="12700">
              <a:lnSpc>
                <a:spcPts val="5570"/>
              </a:lnSpc>
            </a:pPr>
            <a:r>
              <a:rPr dirty="0" baseline="8274" sz="7050" spc="-622">
                <a:solidFill>
                  <a:srgbClr val="0A0A0A"/>
                </a:solidFill>
                <a:latin typeface="宋体"/>
                <a:cs typeface="宋体"/>
              </a:rPr>
              <a:t>．</a:t>
            </a:r>
            <a:r>
              <a:rPr dirty="0" sz="2750" spc="-930">
                <a:solidFill>
                  <a:srgbClr val="0A0A0A"/>
                </a:solidFill>
                <a:latin typeface="宋体"/>
                <a:cs typeface="宋体"/>
              </a:rPr>
              <a:t>如果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4908" y="5851767"/>
            <a:ext cx="8801735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229">
                <a:solidFill>
                  <a:srgbClr val="0A0A0A"/>
                </a:solidFill>
                <a:latin typeface="宋体"/>
                <a:cs typeface="宋体"/>
              </a:rPr>
              <a:t>该索赔事件会导致</a:t>
            </a:r>
            <a:r>
              <a:rPr dirty="0" sz="2750" spc="-2170">
                <a:solidFill>
                  <a:srgbClr val="0A0A0A"/>
                </a:solidFill>
                <a:latin typeface="宋体"/>
                <a:cs typeface="宋体"/>
              </a:rPr>
              <a:t>—</a:t>
            </a:r>
            <a:r>
              <a:rPr dirty="0" sz="2750" spc="-80">
                <a:solidFill>
                  <a:srgbClr val="0A0A0A"/>
                </a:solidFill>
                <a:latin typeface="宋体"/>
                <a:cs typeface="宋体"/>
              </a:rPr>
              <a:t>个</a:t>
            </a:r>
            <a:r>
              <a:rPr dirty="0" sz="2750" spc="229">
                <a:solidFill>
                  <a:srgbClr val="056EB6"/>
                </a:solidFill>
                <a:latin typeface="宋体"/>
                <a:cs typeface="宋体"/>
              </a:rPr>
              <a:t>工程延期的索</a:t>
            </a:r>
            <a:r>
              <a:rPr dirty="0" sz="2750" spc="-755">
                <a:solidFill>
                  <a:srgbClr val="056EB6"/>
                </a:solidFill>
                <a:latin typeface="宋体"/>
                <a:cs typeface="宋体"/>
              </a:rPr>
              <a:t>赔</a:t>
            </a:r>
            <a:r>
              <a:rPr dirty="0" sz="2750" spc="-930">
                <a:solidFill>
                  <a:srgbClr val="1F2121"/>
                </a:solidFill>
                <a:latin typeface="宋体"/>
                <a:cs typeface="宋体"/>
              </a:rPr>
              <a:t>，那么</a:t>
            </a:r>
            <a:r>
              <a:rPr dirty="0" sz="2750" spc="-595">
                <a:solidFill>
                  <a:srgbClr val="1F2121"/>
                </a:solidFill>
                <a:latin typeface="宋体"/>
                <a:cs typeface="宋体"/>
              </a:rPr>
              <a:t> </a:t>
            </a:r>
            <a:r>
              <a:rPr dirty="0" sz="2750" spc="229">
                <a:solidFill>
                  <a:srgbClr val="1F2121"/>
                </a:solidFill>
                <a:latin typeface="宋体"/>
                <a:cs typeface="宋体"/>
              </a:rPr>
              <a:t>该索赔通知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5078" y="6170836"/>
            <a:ext cx="10285730" cy="3132455"/>
          </a:xfrm>
          <a:prstGeom prst="rect">
            <a:avLst/>
          </a:prstGeom>
        </p:spPr>
        <p:txBody>
          <a:bodyPr wrap="square" lIns="0" tIns="243840" rIns="0" bIns="0" rtlCol="0" vert="horz">
            <a:spAutoFit/>
          </a:bodyPr>
          <a:lstStyle/>
          <a:p>
            <a:pPr marL="576580">
              <a:lnSpc>
                <a:spcPct val="100000"/>
              </a:lnSpc>
              <a:spcBef>
                <a:spcPts val="1920"/>
              </a:spcBef>
            </a:pPr>
            <a:r>
              <a:rPr dirty="0" sz="2750" spc="285">
                <a:solidFill>
                  <a:srgbClr val="0A0A0A"/>
                </a:solidFill>
                <a:latin typeface="宋体"/>
                <a:cs typeface="宋体"/>
              </a:rPr>
              <a:t>就应</a:t>
            </a:r>
            <a:r>
              <a:rPr dirty="0" sz="2750" spc="-645">
                <a:solidFill>
                  <a:srgbClr val="0A0A0A"/>
                </a:solidFill>
                <a:latin typeface="宋体"/>
                <a:cs typeface="宋体"/>
              </a:rPr>
              <a:t>在</a:t>
            </a:r>
            <a:r>
              <a:rPr dirty="0" sz="2700" spc="90">
                <a:solidFill>
                  <a:srgbClr val="0A0A0A"/>
                </a:solidFill>
                <a:latin typeface="Arial"/>
                <a:cs typeface="Arial"/>
              </a:rPr>
              <a:t>28</a:t>
            </a:r>
            <a:r>
              <a:rPr dirty="0" sz="2700" spc="-10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2750" spc="175">
                <a:solidFill>
                  <a:srgbClr val="0A0A0A"/>
                </a:solidFill>
                <a:latin typeface="宋体"/>
                <a:cs typeface="宋体"/>
              </a:rPr>
              <a:t>内发出。</a:t>
            </a:r>
            <a:endParaRPr sz="2750">
              <a:latin typeface="宋体"/>
              <a:cs typeface="宋体"/>
            </a:endParaRPr>
          </a:p>
          <a:p>
            <a:pPr marL="565150" marR="5080" indent="8255">
              <a:lnSpc>
                <a:spcPct val="132500"/>
              </a:lnSpc>
              <a:spcBef>
                <a:spcPts val="755"/>
              </a:spcBef>
            </a:pPr>
            <a:r>
              <a:rPr dirty="0" sz="2750" spc="254">
                <a:solidFill>
                  <a:srgbClr val="B60305"/>
                </a:solidFill>
                <a:latin typeface="宋体"/>
                <a:cs typeface="宋体"/>
              </a:rPr>
              <a:t>项</a:t>
            </a:r>
            <a:r>
              <a:rPr dirty="0" sz="2750" spc="-335">
                <a:solidFill>
                  <a:srgbClr val="B60305"/>
                </a:solidFill>
                <a:latin typeface="宋体"/>
                <a:cs typeface="宋体"/>
              </a:rPr>
              <a:t>目</a:t>
            </a:r>
            <a:r>
              <a:rPr dirty="0" sz="2750" spc="229">
                <a:solidFill>
                  <a:srgbClr val="B60305"/>
                </a:solidFill>
                <a:latin typeface="宋体"/>
                <a:cs typeface="宋体"/>
              </a:rPr>
              <a:t>工料</a:t>
            </a:r>
            <a:r>
              <a:rPr dirty="0" sz="2750" spc="-555">
                <a:solidFill>
                  <a:srgbClr val="B60305"/>
                </a:solidFill>
                <a:latin typeface="宋体"/>
                <a:cs typeface="宋体"/>
              </a:rPr>
              <a:t>测</a:t>
            </a:r>
            <a:r>
              <a:rPr dirty="0" sz="2750" spc="15">
                <a:solidFill>
                  <a:srgbClr val="9C0C0F"/>
                </a:solidFill>
                <a:latin typeface="宋体"/>
                <a:cs typeface="宋体"/>
              </a:rPr>
              <a:t>量</a:t>
            </a:r>
            <a:r>
              <a:rPr dirty="0" sz="2750" spc="-350">
                <a:solidFill>
                  <a:srgbClr val="B60305"/>
                </a:solidFill>
                <a:latin typeface="宋体"/>
                <a:cs typeface="宋体"/>
              </a:rPr>
              <a:t>师</a:t>
            </a:r>
            <a:r>
              <a:rPr dirty="0" sz="2750" spc="195">
                <a:solidFill>
                  <a:srgbClr val="0A0A0A"/>
                </a:solidFill>
                <a:latin typeface="宋体"/>
                <a:cs typeface="宋体"/>
              </a:rPr>
              <a:t>需</a:t>
            </a:r>
            <a:r>
              <a:rPr dirty="0" sz="2750" spc="285">
                <a:solidFill>
                  <a:srgbClr val="0A0A0A"/>
                </a:solidFill>
                <a:latin typeface="宋体"/>
                <a:cs typeface="宋体"/>
              </a:rPr>
              <a:t>要在索赔通知中指明提出索赔根据的</a:t>
            </a:r>
            <a:r>
              <a:rPr dirty="0" sz="2750" spc="-2465">
                <a:solidFill>
                  <a:srgbClr val="0A0A0A"/>
                </a:solidFill>
                <a:latin typeface="宋体"/>
                <a:cs typeface="宋体"/>
              </a:rPr>
              <a:t>合</a:t>
            </a:r>
            <a:r>
              <a:rPr dirty="0" sz="2750" spc="-5">
                <a:solidFill>
                  <a:srgbClr val="0A0A0A"/>
                </a:solidFill>
                <a:latin typeface="宋体"/>
                <a:cs typeface="宋体"/>
              </a:rPr>
              <a:t>条</a:t>
            </a:r>
            <a:r>
              <a:rPr dirty="0" sz="2750" spc="210">
                <a:solidFill>
                  <a:srgbClr val="0A0A0A"/>
                </a:solidFill>
                <a:latin typeface="宋体"/>
                <a:cs typeface="宋体"/>
              </a:rPr>
              <a:t>同 </a:t>
            </a:r>
            <a:r>
              <a:rPr dirty="0" sz="2750" spc="-20">
                <a:solidFill>
                  <a:srgbClr val="0A0A0A"/>
                </a:solidFill>
                <a:latin typeface="宋体"/>
                <a:cs typeface="宋体"/>
              </a:rPr>
              <a:t>款，表达要求凅加工程款和工程廷期的意愿，详列索赔事件的 </a:t>
            </a:r>
            <a:r>
              <a:rPr dirty="0" sz="2750" spc="-295">
                <a:solidFill>
                  <a:srgbClr val="0A0A0A"/>
                </a:solidFill>
                <a:latin typeface="宋体"/>
                <a:cs typeface="宋体"/>
              </a:rPr>
              <a:t>原因和结果。</a:t>
            </a:r>
            <a:endParaRPr sz="2750">
              <a:latin typeface="宋体"/>
              <a:cs typeface="宋体"/>
            </a:endParaRPr>
          </a:p>
          <a:p>
            <a:pPr marL="12700">
              <a:lnSpc>
                <a:spcPts val="5465"/>
              </a:lnSpc>
            </a:pPr>
            <a:r>
              <a:rPr dirty="0" baseline="7856" sz="7425" spc="-750">
                <a:solidFill>
                  <a:srgbClr val="0A0A0A"/>
                </a:solidFill>
                <a:latin typeface="宋体"/>
                <a:cs typeface="宋体"/>
              </a:rPr>
              <a:t>．</a:t>
            </a:r>
            <a:r>
              <a:rPr dirty="0" sz="2750" spc="145">
                <a:solidFill>
                  <a:srgbClr val="0A0A0A"/>
                </a:solidFill>
                <a:latin typeface="宋体"/>
                <a:cs typeface="宋体"/>
              </a:rPr>
              <a:t>这些</a:t>
            </a:r>
            <a:r>
              <a:rPr dirty="0" sz="2750" spc="-345">
                <a:solidFill>
                  <a:srgbClr val="0A0A0A"/>
                </a:solidFill>
                <a:latin typeface="宋体"/>
                <a:cs typeface="宋体"/>
              </a:rPr>
              <a:t>内</a:t>
            </a:r>
            <a:r>
              <a:rPr dirty="0" sz="2750" spc="90">
                <a:solidFill>
                  <a:srgbClr val="0A0A0A"/>
                </a:solidFill>
                <a:latin typeface="宋体"/>
                <a:cs typeface="宋体"/>
              </a:rPr>
              <a:t>容</a:t>
            </a:r>
            <a:r>
              <a:rPr dirty="0" sz="2750" spc="-254">
                <a:solidFill>
                  <a:srgbClr val="0A0A0A"/>
                </a:solidFill>
                <a:latin typeface="宋体"/>
                <a:cs typeface="宋体"/>
              </a:rPr>
              <a:t>需</a:t>
            </a:r>
            <a:r>
              <a:rPr dirty="0" sz="2750" spc="-85">
                <a:solidFill>
                  <a:srgbClr val="0A0A0A"/>
                </a:solidFill>
                <a:latin typeface="宋体"/>
                <a:cs typeface="宋体"/>
              </a:rPr>
              <a:t>要</a:t>
            </a:r>
            <a:r>
              <a:rPr dirty="0" sz="2750" spc="285">
                <a:solidFill>
                  <a:srgbClr val="B60305"/>
                </a:solidFill>
                <a:latin typeface="宋体"/>
                <a:cs typeface="宋体"/>
              </a:rPr>
              <a:t>商务经</a:t>
            </a:r>
            <a:r>
              <a:rPr dirty="0" sz="2750" spc="-980">
                <a:solidFill>
                  <a:srgbClr val="B60305"/>
                </a:solidFill>
                <a:latin typeface="宋体"/>
                <a:cs typeface="宋体"/>
              </a:rPr>
              <a:t>理</a:t>
            </a:r>
            <a:r>
              <a:rPr dirty="0" sz="2750" spc="-85">
                <a:solidFill>
                  <a:srgbClr val="0A0A0A"/>
                </a:solidFill>
                <a:latin typeface="宋体"/>
                <a:cs typeface="宋体"/>
              </a:rPr>
              <a:t>和</a:t>
            </a:r>
            <a:r>
              <a:rPr dirty="0" sz="2750" spc="175">
                <a:solidFill>
                  <a:srgbClr val="B60305"/>
                </a:solidFill>
                <a:latin typeface="宋体"/>
                <a:cs typeface="宋体"/>
              </a:rPr>
              <a:t>索赔小</a:t>
            </a:r>
            <a:r>
              <a:rPr dirty="0" sz="2750" spc="-775">
                <a:solidFill>
                  <a:srgbClr val="B60305"/>
                </a:solidFill>
                <a:latin typeface="宋体"/>
                <a:cs typeface="宋体"/>
              </a:rPr>
              <a:t>组</a:t>
            </a:r>
            <a:r>
              <a:rPr dirty="0" sz="2750" spc="254">
                <a:solidFill>
                  <a:srgbClr val="0A0A0A"/>
                </a:solidFill>
                <a:latin typeface="宋体"/>
                <a:cs typeface="宋体"/>
              </a:rPr>
              <a:t>审核。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44367" y="4626547"/>
            <a:ext cx="1210945" cy="615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185">
                <a:solidFill>
                  <a:srgbClr val="B60305"/>
                </a:solidFill>
                <a:latin typeface="Arial"/>
                <a:cs typeface="Arial"/>
              </a:rPr>
              <a:t>MOV</a:t>
            </a:r>
            <a:endParaRPr sz="3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33105" y="5826242"/>
            <a:ext cx="1170305" cy="615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145">
                <a:solidFill>
                  <a:srgbClr val="0A0A0A"/>
                </a:solidFill>
                <a:latin typeface="Arial"/>
                <a:cs typeface="Arial"/>
              </a:rPr>
              <a:t>NOD</a:t>
            </a:r>
            <a:endParaRPr sz="3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6878" y="880626"/>
            <a:ext cx="6679446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458302" y="880626"/>
            <a:ext cx="1555139" cy="82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27371" y="2144135"/>
            <a:ext cx="6386266" cy="6764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42086" y="1671978"/>
            <a:ext cx="3951604" cy="774700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just" marL="527685" marR="512445" indent="17780">
              <a:lnSpc>
                <a:spcPct val="158400"/>
              </a:lnSpc>
              <a:spcBef>
                <a:spcPts val="30"/>
              </a:spcBef>
            </a:pPr>
            <a:r>
              <a:rPr dirty="0" sz="4000" spc="490">
                <a:solidFill>
                  <a:srgbClr val="BA0103"/>
                </a:solidFill>
                <a:latin typeface="宋体"/>
                <a:cs typeface="宋体"/>
              </a:rPr>
              <a:t>合同＋商务 </a:t>
            </a:r>
            <a:r>
              <a:rPr dirty="0" sz="4000" spc="535">
                <a:solidFill>
                  <a:srgbClr val="BA0103"/>
                </a:solidFill>
                <a:latin typeface="宋体"/>
                <a:cs typeface="宋体"/>
              </a:rPr>
              <a:t>课内＋课外 </a:t>
            </a:r>
            <a:r>
              <a:rPr dirty="0" sz="4000" spc="495">
                <a:solidFill>
                  <a:srgbClr val="BA0103"/>
                </a:solidFill>
                <a:latin typeface="宋体"/>
                <a:cs typeface="宋体"/>
              </a:rPr>
              <a:t>较真＋灵活 </a:t>
            </a:r>
            <a:r>
              <a:rPr dirty="0" sz="4000" spc="535">
                <a:solidFill>
                  <a:srgbClr val="BA0103"/>
                </a:solidFill>
                <a:latin typeface="宋体"/>
                <a:cs typeface="宋体"/>
              </a:rPr>
              <a:t>亦刚＋亦柔 能文＋能武 局部＋全局 </a:t>
            </a:r>
            <a:r>
              <a:rPr dirty="0" sz="4000" spc="495">
                <a:solidFill>
                  <a:srgbClr val="BA0103"/>
                </a:solidFill>
                <a:latin typeface="宋体"/>
                <a:cs typeface="宋体"/>
              </a:rPr>
              <a:t>近利＋长利</a:t>
            </a:r>
            <a:endParaRPr sz="40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835"/>
              </a:spcBef>
            </a:pPr>
            <a:r>
              <a:rPr dirty="0" sz="4000" spc="415">
                <a:solidFill>
                  <a:srgbClr val="BA0103"/>
                </a:solidFill>
                <a:latin typeface="宋体"/>
                <a:cs typeface="宋体"/>
              </a:rPr>
              <a:t>讲法规＋讲情理</a:t>
            </a:r>
            <a:endParaRPr sz="40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68529" y="2932376"/>
            <a:ext cx="384175" cy="16351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2800" spc="640">
                <a:solidFill>
                  <a:srgbClr val="163D0A"/>
                </a:solidFill>
                <a:latin typeface="宋体"/>
                <a:cs typeface="宋体"/>
              </a:rPr>
              <a:t>基</a:t>
            </a:r>
            <a:r>
              <a:rPr dirty="0" sz="2800">
                <a:solidFill>
                  <a:srgbClr val="163D0A"/>
                </a:solidFill>
                <a:latin typeface="宋体"/>
                <a:cs typeface="宋体"/>
              </a:rPr>
              <a:t>本</a:t>
            </a:r>
            <a:r>
              <a:rPr dirty="0" sz="2800" spc="-680">
                <a:solidFill>
                  <a:srgbClr val="163D0A"/>
                </a:solidFill>
                <a:latin typeface="宋体"/>
                <a:cs typeface="宋体"/>
              </a:rPr>
              <a:t> </a:t>
            </a:r>
            <a:r>
              <a:rPr dirty="0" sz="2800" spc="45">
                <a:solidFill>
                  <a:srgbClr val="163D0A"/>
                </a:solidFill>
                <a:latin typeface="宋体"/>
                <a:cs typeface="宋体"/>
              </a:rPr>
              <a:t>概</a:t>
            </a:r>
            <a:r>
              <a:rPr dirty="0" sz="2800">
                <a:solidFill>
                  <a:srgbClr val="163D0A"/>
                </a:solidFill>
                <a:latin typeface="宋体"/>
                <a:cs typeface="宋体"/>
              </a:rPr>
              <a:t>念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41555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0001" y="918915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4823" y="880627"/>
            <a:ext cx="4333991" cy="85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5078" y="2022953"/>
            <a:ext cx="5180965" cy="7835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7856" sz="7425" spc="-562">
                <a:solidFill>
                  <a:srgbClr val="0A0A0A"/>
                </a:solidFill>
                <a:latin typeface="宋体"/>
                <a:cs typeface="宋体"/>
              </a:rPr>
              <a:t>．</a:t>
            </a:r>
            <a:r>
              <a:rPr dirty="0" sz="2600" spc="140">
                <a:solidFill>
                  <a:srgbClr val="0A0A0A"/>
                </a:solidFill>
                <a:latin typeface="宋体"/>
                <a:cs typeface="宋体"/>
              </a:rPr>
              <a:t>在</a:t>
            </a:r>
            <a:r>
              <a:rPr dirty="0" sz="2600" spc="65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140">
                <a:solidFill>
                  <a:srgbClr val="0A0A0A"/>
                </a:solidFill>
                <a:latin typeface="宋体"/>
                <a:cs typeface="宋体"/>
              </a:rPr>
              <a:t>赔通</a:t>
            </a:r>
            <a:r>
              <a:rPr dirty="0" sz="2600" spc="-65">
                <a:solidFill>
                  <a:srgbClr val="0A0A0A"/>
                </a:solidFill>
                <a:latin typeface="宋体"/>
                <a:cs typeface="宋体"/>
              </a:rPr>
              <a:t>知</a:t>
            </a:r>
            <a:r>
              <a:rPr dirty="0" sz="2600" spc="140">
                <a:solidFill>
                  <a:srgbClr val="0A0A0A"/>
                </a:solidFill>
                <a:latin typeface="宋体"/>
                <a:cs typeface="宋体"/>
              </a:rPr>
              <a:t>起草完</a:t>
            </a:r>
            <a:r>
              <a:rPr dirty="0" sz="2600" spc="5">
                <a:solidFill>
                  <a:srgbClr val="0A0A0A"/>
                </a:solidFill>
                <a:latin typeface="宋体"/>
                <a:cs typeface="宋体"/>
              </a:rPr>
              <a:t>毕</a:t>
            </a:r>
            <a:r>
              <a:rPr dirty="0" sz="2600" spc="140">
                <a:solidFill>
                  <a:srgbClr val="0A0A0A"/>
                </a:solidFill>
                <a:latin typeface="宋体"/>
                <a:cs typeface="宋体"/>
              </a:rPr>
              <a:t>后</a:t>
            </a:r>
            <a:r>
              <a:rPr dirty="0" sz="2600" spc="-46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35">
                <a:solidFill>
                  <a:srgbClr val="232323"/>
                </a:solidFill>
                <a:latin typeface="宋体"/>
                <a:cs typeface="宋体"/>
              </a:rPr>
              <a:t>，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索</a:t>
            </a:r>
            <a:r>
              <a:rPr dirty="0" sz="2600" spc="-385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赔小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7289" y="2322877"/>
            <a:ext cx="450151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组</a:t>
            </a:r>
            <a:r>
              <a:rPr dirty="0" sz="2600" spc="-390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应当</a:t>
            </a:r>
            <a:r>
              <a:rPr dirty="0" sz="2600" spc="-56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140">
                <a:solidFill>
                  <a:srgbClr val="0A0A0A"/>
                </a:solidFill>
                <a:latin typeface="宋体"/>
                <a:cs typeface="宋体"/>
              </a:rPr>
              <a:t>为</a:t>
            </a:r>
            <a:r>
              <a:rPr dirty="0" sz="2600" spc="210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140">
                <a:solidFill>
                  <a:srgbClr val="0A0A0A"/>
                </a:solidFill>
                <a:latin typeface="宋体"/>
                <a:cs typeface="宋体"/>
              </a:rPr>
              <a:t>赔通</a:t>
            </a:r>
            <a:r>
              <a:rPr dirty="0" sz="2600" spc="-35">
                <a:solidFill>
                  <a:srgbClr val="0A0A0A"/>
                </a:solidFill>
                <a:latin typeface="宋体"/>
                <a:cs typeface="宋体"/>
              </a:rPr>
              <a:t>知</a:t>
            </a:r>
            <a:r>
              <a:rPr dirty="0" sz="2600" spc="145">
                <a:solidFill>
                  <a:srgbClr val="0A0A0A"/>
                </a:solidFill>
                <a:latin typeface="宋体"/>
                <a:cs typeface="宋体"/>
              </a:rPr>
              <a:t>进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行</a:t>
            </a:r>
            <a:r>
              <a:rPr dirty="0" sz="2600" spc="-105">
                <a:solidFill>
                  <a:srgbClr val="0A0A0A"/>
                </a:solidFill>
                <a:latin typeface="宋体"/>
                <a:cs typeface="宋体"/>
              </a:rPr>
              <a:t>登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记</a:t>
            </a:r>
            <a:r>
              <a:rPr dirty="0" sz="2600" spc="-60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232323"/>
                </a:solidFill>
                <a:latin typeface="宋体"/>
                <a:cs typeface="宋体"/>
              </a:rPr>
              <a:t>，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4850" y="2708313"/>
            <a:ext cx="9370060" cy="1276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845">
              <a:lnSpc>
                <a:spcPct val="157800"/>
              </a:lnSpc>
              <a:spcBef>
                <a:spcPts val="95"/>
              </a:spcBef>
              <a:tabLst>
                <a:tab pos="1068705" algn="l"/>
                <a:tab pos="1779905" algn="l"/>
              </a:tabLst>
            </a:pP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并检圭	其内	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容</a:t>
            </a:r>
            <a:r>
              <a:rPr dirty="0" sz="2600" spc="-10">
                <a:solidFill>
                  <a:srgbClr val="0A0A0A"/>
                </a:solidFill>
                <a:latin typeface="宋体"/>
                <a:cs typeface="宋体"/>
              </a:rPr>
              <a:t>语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句和</a:t>
            </a:r>
            <a:r>
              <a:rPr dirty="0" sz="2600" spc="-254">
                <a:solidFill>
                  <a:srgbClr val="0A0A0A"/>
                </a:solidFill>
                <a:latin typeface="宋体"/>
                <a:cs typeface="宋体"/>
              </a:rPr>
              <a:t>格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式是</a:t>
            </a:r>
            <a:r>
              <a:rPr dirty="0" sz="2600" spc="-75">
                <a:solidFill>
                  <a:srgbClr val="0A0A0A"/>
                </a:solidFill>
                <a:latin typeface="宋体"/>
                <a:cs typeface="宋体"/>
              </a:rPr>
              <a:t>否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合</a:t>
            </a:r>
            <a:r>
              <a:rPr dirty="0" sz="2600" spc="-105">
                <a:solidFill>
                  <a:srgbClr val="0A0A0A"/>
                </a:solidFill>
                <a:latin typeface="宋体"/>
                <a:cs typeface="宋体"/>
              </a:rPr>
              <a:t>乎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合</a:t>
            </a:r>
            <a:r>
              <a:rPr dirty="0" sz="2600" spc="85">
                <a:solidFill>
                  <a:srgbClr val="0A0A0A"/>
                </a:solidFill>
                <a:latin typeface="宋体"/>
                <a:cs typeface="宋体"/>
              </a:rPr>
              <a:t>同</a:t>
            </a:r>
            <a:r>
              <a:rPr dirty="0" sz="2600" spc="114">
                <a:solidFill>
                  <a:srgbClr val="0A0A0A"/>
                </a:solidFill>
                <a:latin typeface="宋体"/>
                <a:cs typeface="宋体"/>
              </a:rPr>
              <a:t>之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要求。</a:t>
            </a:r>
            <a:r>
              <a:rPr dirty="0" sz="2600" spc="-110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赔通</a:t>
            </a:r>
            <a:r>
              <a:rPr dirty="0" sz="2600" spc="-235">
                <a:solidFill>
                  <a:srgbClr val="0A0A0A"/>
                </a:solidFill>
                <a:latin typeface="宋体"/>
                <a:cs typeface="宋体"/>
              </a:rPr>
              <a:t>知</a:t>
            </a:r>
            <a:r>
              <a:rPr dirty="0" sz="2600" spc="125">
                <a:solidFill>
                  <a:srgbClr val="0A0A0A"/>
                </a:solidFill>
                <a:latin typeface="宋体"/>
                <a:cs typeface="宋体"/>
              </a:rPr>
              <a:t>经</a:t>
            </a:r>
            <a:r>
              <a:rPr dirty="0" sz="2600" spc="215">
                <a:solidFill>
                  <a:srgbClr val="B30507"/>
                </a:solidFill>
                <a:latin typeface="宋体"/>
                <a:cs typeface="宋体"/>
              </a:rPr>
              <a:t>顶 </a:t>
            </a:r>
            <a:r>
              <a:rPr dirty="0" sz="2600" spc="385">
                <a:solidFill>
                  <a:srgbClr val="B30507"/>
                </a:solidFill>
                <a:latin typeface="宋体"/>
                <a:cs typeface="宋体"/>
              </a:rPr>
              <a:t>目</a:t>
            </a:r>
            <a:r>
              <a:rPr dirty="0" sz="2600" spc="215">
                <a:solidFill>
                  <a:srgbClr val="B30507"/>
                </a:solidFill>
                <a:latin typeface="宋体"/>
                <a:cs typeface="宋体"/>
              </a:rPr>
              <a:t>经</a:t>
            </a:r>
            <a:r>
              <a:rPr dirty="0" sz="2600" spc="15">
                <a:solidFill>
                  <a:srgbClr val="B30507"/>
                </a:solidFill>
                <a:latin typeface="宋体"/>
                <a:cs typeface="宋体"/>
              </a:rPr>
              <a:t>理</a:t>
            </a:r>
            <a:r>
              <a:rPr dirty="0" sz="2600" spc="175">
                <a:solidFill>
                  <a:srgbClr val="0A0A0A"/>
                </a:solidFill>
                <a:latin typeface="宋体"/>
                <a:cs typeface="宋体"/>
              </a:rPr>
              <a:t>签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名即</a:t>
            </a:r>
            <a:r>
              <a:rPr dirty="0" sz="2600" spc="-125">
                <a:solidFill>
                  <a:srgbClr val="0A0A0A"/>
                </a:solidFill>
                <a:latin typeface="宋体"/>
                <a:cs typeface="宋体"/>
              </a:rPr>
              <a:t>可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发</a:t>
            </a:r>
            <a:r>
              <a:rPr dirty="0" sz="2600" spc="-135">
                <a:solidFill>
                  <a:srgbClr val="0A0A0A"/>
                </a:solidFill>
                <a:latin typeface="宋体"/>
                <a:cs typeface="宋体"/>
              </a:rPr>
              <a:t>出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172" y="3930979"/>
            <a:ext cx="4136390" cy="837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7337" sz="7950" spc="-1012">
                <a:solidFill>
                  <a:srgbClr val="0A0A0A"/>
                </a:solidFill>
                <a:latin typeface="宋体"/>
                <a:cs typeface="宋体"/>
              </a:rPr>
              <a:t>．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在</a:t>
            </a:r>
            <a:r>
              <a:rPr dirty="0" sz="2600" spc="-40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赔通</a:t>
            </a:r>
            <a:r>
              <a:rPr dirty="0" sz="2600" spc="-204">
                <a:solidFill>
                  <a:srgbClr val="0A0A0A"/>
                </a:solidFill>
                <a:latin typeface="宋体"/>
                <a:cs typeface="宋体"/>
              </a:rPr>
              <a:t>知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发</a:t>
            </a:r>
            <a:r>
              <a:rPr dirty="0" sz="2600" spc="-110">
                <a:solidFill>
                  <a:srgbClr val="0A0A0A"/>
                </a:solidFill>
                <a:latin typeface="宋体"/>
                <a:cs typeface="宋体"/>
              </a:rPr>
              <a:t>出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后</a:t>
            </a:r>
            <a:r>
              <a:rPr dirty="0" sz="2600" spc="-58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925">
                <a:solidFill>
                  <a:srgbClr val="232323"/>
                </a:solidFill>
                <a:latin typeface="宋体"/>
                <a:cs typeface="宋体"/>
              </a:rPr>
              <a:t>，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项目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7613" y="4875419"/>
            <a:ext cx="461835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147820" algn="l"/>
              </a:tabLst>
            </a:pP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关的</a:t>
            </a:r>
            <a:r>
              <a:rPr dirty="0" sz="2600" spc="-180">
                <a:solidFill>
                  <a:srgbClr val="0A0A0A"/>
                </a:solidFill>
                <a:latin typeface="宋体"/>
                <a:cs typeface="宋体"/>
              </a:rPr>
              <a:t>详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细</a:t>
            </a:r>
            <a:r>
              <a:rPr dirty="0" sz="2600" spc="105">
                <a:solidFill>
                  <a:srgbClr val="0A0A0A"/>
                </a:solidFill>
                <a:latin typeface="宋体"/>
                <a:cs typeface="宋体"/>
              </a:rPr>
              <a:t>资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料</a:t>
            </a:r>
            <a:r>
              <a:rPr dirty="0" sz="2600" spc="-52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，而</a:t>
            </a:r>
            <a:r>
              <a:rPr dirty="0" sz="2600" spc="-409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工</a:t>
            </a:r>
            <a:r>
              <a:rPr dirty="0" sz="2600" spc="-350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程经理</a:t>
            </a:r>
            <a:r>
              <a:rPr dirty="0" sz="2600">
                <a:solidFill>
                  <a:srgbClr val="B30507"/>
                </a:solidFill>
                <a:latin typeface="宋体"/>
                <a:cs typeface="宋体"/>
              </a:rPr>
              <a:t>	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应当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4778" y="4073923"/>
            <a:ext cx="5571490" cy="1225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46480" marR="5080" indent="-1034415">
              <a:lnSpc>
                <a:spcPct val="151400"/>
              </a:lnSpc>
              <a:spcBef>
                <a:spcPts val="95"/>
              </a:spcBef>
            </a:pP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工</a:t>
            </a:r>
            <a:r>
              <a:rPr dirty="0" sz="2600" spc="-380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料测</a:t>
            </a:r>
            <a:r>
              <a:rPr dirty="0" sz="2600" spc="-515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量</a:t>
            </a:r>
            <a:r>
              <a:rPr dirty="0" sz="2600" spc="-350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45">
                <a:solidFill>
                  <a:srgbClr val="B30507"/>
                </a:solidFill>
                <a:latin typeface="宋体"/>
                <a:cs typeface="宋体"/>
              </a:rPr>
              <a:t>师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应</a:t>
            </a:r>
            <a:r>
              <a:rPr dirty="0" sz="2600" spc="-105">
                <a:solidFill>
                  <a:srgbClr val="0A0A0A"/>
                </a:solidFill>
                <a:latin typeface="宋体"/>
                <a:cs typeface="宋体"/>
              </a:rPr>
              <a:t>当</a:t>
            </a:r>
            <a:r>
              <a:rPr dirty="0" sz="2600" spc="229">
                <a:solidFill>
                  <a:srgbClr val="0A0A0A"/>
                </a:solidFill>
                <a:latin typeface="宋体"/>
                <a:cs typeface="宋体"/>
              </a:rPr>
              <a:t>继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续收集</a:t>
            </a:r>
            <a:r>
              <a:rPr dirty="0" sz="2600" spc="-270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赔</a:t>
            </a:r>
            <a:r>
              <a:rPr dirty="0" sz="2600" spc="-120">
                <a:solidFill>
                  <a:srgbClr val="0A0A0A"/>
                </a:solidFill>
                <a:latin typeface="宋体"/>
                <a:cs typeface="宋体"/>
              </a:rPr>
              <a:t>事</a:t>
            </a:r>
            <a:r>
              <a:rPr dirty="0" sz="2600" spc="185">
                <a:solidFill>
                  <a:srgbClr val="0A0A0A"/>
                </a:solidFill>
                <a:latin typeface="宋体"/>
                <a:cs typeface="宋体"/>
              </a:rPr>
              <a:t>件</a:t>
            </a:r>
            <a:r>
              <a:rPr dirty="0" sz="2600" spc="215">
                <a:solidFill>
                  <a:srgbClr val="0A0A0A"/>
                </a:solidFill>
                <a:latin typeface="宋体"/>
                <a:cs typeface="宋体"/>
              </a:rPr>
              <a:t>有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就索</a:t>
            </a:r>
            <a:r>
              <a:rPr dirty="0" sz="2600" spc="-39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赔事</a:t>
            </a:r>
            <a:r>
              <a:rPr dirty="0" sz="2600" spc="-59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件的</a:t>
            </a:r>
            <a:r>
              <a:rPr dirty="0" sz="2600" spc="-45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发</a:t>
            </a:r>
            <a:r>
              <a:rPr dirty="0" sz="2600" spc="-100">
                <a:solidFill>
                  <a:srgbClr val="0A0A0A"/>
                </a:solidFill>
                <a:latin typeface="宋体"/>
                <a:cs typeface="宋体"/>
              </a:rPr>
              <a:t>展</a:t>
            </a:r>
            <a:r>
              <a:rPr dirty="0" sz="2600" spc="125">
                <a:solidFill>
                  <a:srgbClr val="0A0A0A"/>
                </a:solidFill>
                <a:latin typeface="宋体"/>
                <a:cs typeface="宋体"/>
              </a:rPr>
              <a:t>和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对</a:t>
            </a:r>
            <a:r>
              <a:rPr dirty="0" sz="2600" spc="-30">
                <a:solidFill>
                  <a:srgbClr val="0A0A0A"/>
                </a:solidFill>
                <a:latin typeface="宋体"/>
                <a:cs typeface="宋体"/>
              </a:rPr>
              <a:t>工</a:t>
            </a:r>
            <a:r>
              <a:rPr dirty="0" sz="2600" spc="240">
                <a:solidFill>
                  <a:srgbClr val="0A0A0A"/>
                </a:solidFill>
                <a:latin typeface="宋体"/>
                <a:cs typeface="宋体"/>
              </a:rPr>
              <a:t>程造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0203" y="5500792"/>
            <a:ext cx="291909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70">
                <a:solidFill>
                  <a:srgbClr val="0A0A0A"/>
                </a:solidFill>
                <a:latin typeface="宋体"/>
                <a:cs typeface="宋体"/>
              </a:rPr>
              <a:t>成的影响提出意见。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9172" y="5858149"/>
            <a:ext cx="4842510" cy="837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6289" sz="7950" spc="-1245">
                <a:solidFill>
                  <a:srgbClr val="0A0A0A"/>
                </a:solidFill>
                <a:latin typeface="宋体"/>
                <a:cs typeface="宋体"/>
              </a:rPr>
              <a:t>．</a:t>
            </a:r>
            <a:r>
              <a:rPr dirty="0" sz="2600" spc="150">
                <a:solidFill>
                  <a:srgbClr val="0A0A0A"/>
                </a:solidFill>
                <a:latin typeface="宋体"/>
                <a:cs typeface="宋体"/>
              </a:rPr>
              <a:t>随</a:t>
            </a:r>
            <a:r>
              <a:rPr dirty="0" sz="2600" spc="-70">
                <a:solidFill>
                  <a:srgbClr val="0A0A0A"/>
                </a:solidFill>
                <a:latin typeface="宋体"/>
                <a:cs typeface="宋体"/>
              </a:rPr>
              <a:t>着</a:t>
            </a:r>
            <a:r>
              <a:rPr dirty="0" sz="2600" spc="385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-70">
                <a:solidFill>
                  <a:srgbClr val="0A0A0A"/>
                </a:solidFill>
                <a:latin typeface="宋体"/>
                <a:cs typeface="宋体"/>
              </a:rPr>
              <a:t>赔</a:t>
            </a:r>
            <a:r>
              <a:rPr dirty="0" sz="2600" spc="195">
                <a:solidFill>
                  <a:srgbClr val="0A0A0A"/>
                </a:solidFill>
                <a:latin typeface="宋体"/>
                <a:cs typeface="宋体"/>
              </a:rPr>
              <a:t>事</a:t>
            </a:r>
            <a:r>
              <a:rPr dirty="0" sz="2600" spc="-70">
                <a:solidFill>
                  <a:srgbClr val="0A0A0A"/>
                </a:solidFill>
                <a:latin typeface="宋体"/>
                <a:cs typeface="宋体"/>
              </a:rPr>
              <a:t>件</a:t>
            </a:r>
            <a:r>
              <a:rPr dirty="0" sz="2600" spc="265">
                <a:solidFill>
                  <a:srgbClr val="0A0A0A"/>
                </a:solidFill>
                <a:latin typeface="宋体"/>
                <a:cs typeface="宋体"/>
              </a:rPr>
              <a:t>的</a:t>
            </a:r>
            <a:r>
              <a:rPr dirty="0" sz="2600" spc="114">
                <a:solidFill>
                  <a:srgbClr val="0A0A0A"/>
                </a:solidFill>
                <a:latin typeface="宋体"/>
                <a:cs typeface="宋体"/>
              </a:rPr>
              <a:t>演</a:t>
            </a:r>
            <a:r>
              <a:rPr dirty="0" sz="2600" spc="-70">
                <a:solidFill>
                  <a:srgbClr val="0A0A0A"/>
                </a:solidFill>
                <a:latin typeface="宋体"/>
                <a:cs typeface="宋体"/>
              </a:rPr>
              <a:t>变</a:t>
            </a:r>
            <a:r>
              <a:rPr dirty="0" sz="2600" spc="-27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35">
                <a:solidFill>
                  <a:srgbClr val="232323"/>
                </a:solidFill>
                <a:latin typeface="宋体"/>
                <a:cs typeface="宋体"/>
              </a:rPr>
              <a:t>，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索</a:t>
            </a:r>
            <a:r>
              <a:rPr dirty="0" sz="2600" spc="-375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赔小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5539" y="6815353"/>
            <a:ext cx="4142104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78355" algn="l"/>
              </a:tabLst>
            </a:pP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赔 文    件</a:t>
            </a:r>
            <a:r>
              <a:rPr dirty="0" sz="2600" spc="-74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44">
                <a:solidFill>
                  <a:srgbClr val="232323"/>
                </a:solidFill>
                <a:latin typeface="宋体"/>
                <a:cs typeface="宋体"/>
              </a:rPr>
              <a:t>，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并且	在索</a:t>
            </a:r>
            <a:r>
              <a:rPr dirty="0" sz="2600" spc="-54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赔文</a:t>
            </a:r>
            <a:r>
              <a:rPr dirty="0" sz="2600" spc="-62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件中向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3119" y="5988327"/>
            <a:ext cx="4881245" cy="1250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4600"/>
              </a:lnSpc>
              <a:spcBef>
                <a:spcPts val="95"/>
              </a:spcBef>
              <a:tabLst>
                <a:tab pos="4483735" algn="l"/>
              </a:tabLst>
            </a:pP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组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应 指   定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专 人  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就 索   赔 事 </a:t>
            </a:r>
            <a:r>
              <a:rPr dirty="0" sz="2600" spc="-68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件 撰写	索 工</a:t>
            </a:r>
            <a:r>
              <a:rPr dirty="0" sz="2600" spc="-39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程</a:t>
            </a:r>
            <a:r>
              <a:rPr dirty="0" sz="2600" spc="-39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师提</a:t>
            </a:r>
            <a:r>
              <a:rPr dirty="0" sz="2600" spc="-305">
                <a:solidFill>
                  <a:srgbClr val="0A0A0A"/>
                </a:solidFill>
                <a:latin typeface="宋体"/>
                <a:cs typeface="宋体"/>
              </a:rPr>
              <a:t>出</a:t>
            </a:r>
            <a:r>
              <a:rPr dirty="0" sz="2600" spc="150">
                <a:solidFill>
                  <a:srgbClr val="0A0A0A"/>
                </a:solidFill>
                <a:latin typeface="宋体"/>
                <a:cs typeface="宋体"/>
              </a:rPr>
              <a:t>工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程</a:t>
            </a:r>
            <a:r>
              <a:rPr dirty="0" sz="2600" spc="-75">
                <a:solidFill>
                  <a:srgbClr val="0A0A0A"/>
                </a:solidFill>
                <a:latin typeface="宋体"/>
                <a:cs typeface="宋体"/>
              </a:rPr>
              <a:t>款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和延</a:t>
            </a:r>
            <a:r>
              <a:rPr dirty="0" sz="2600" spc="-320">
                <a:solidFill>
                  <a:srgbClr val="0A0A0A"/>
                </a:solidFill>
                <a:latin typeface="宋体"/>
                <a:cs typeface="宋体"/>
              </a:rPr>
              <a:t>期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的</a:t>
            </a:r>
            <a:r>
              <a:rPr dirty="0" sz="2600" spc="160">
                <a:solidFill>
                  <a:srgbClr val="0A0A0A"/>
                </a:solidFill>
                <a:latin typeface="宋体"/>
                <a:cs typeface="宋体"/>
              </a:rPr>
              <a:t>具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体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1498" y="7226312"/>
            <a:ext cx="9217025" cy="1276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 marR="5080" indent="-1905">
              <a:lnSpc>
                <a:spcPct val="157800"/>
              </a:lnSpc>
              <a:spcBef>
                <a:spcPts val="95"/>
              </a:spcBef>
              <a:tabLst>
                <a:tab pos="1747520" algn="l"/>
              </a:tabLst>
            </a:pP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要求。</a:t>
            </a:r>
            <a:r>
              <a:rPr dirty="0" sz="2600" spc="-265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赔</a:t>
            </a:r>
            <a:r>
              <a:rPr dirty="0" sz="2600" spc="-145">
                <a:solidFill>
                  <a:srgbClr val="0A0A0A"/>
                </a:solidFill>
                <a:latin typeface="宋体"/>
                <a:cs typeface="宋体"/>
              </a:rPr>
              <a:t>事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件</a:t>
            </a:r>
            <a:r>
              <a:rPr dirty="0" sz="2600" spc="-95">
                <a:solidFill>
                  <a:srgbClr val="0A0A0A"/>
                </a:solidFill>
                <a:latin typeface="宋体"/>
                <a:cs typeface="宋体"/>
              </a:rPr>
              <a:t>的</a:t>
            </a:r>
            <a:r>
              <a:rPr dirty="0" sz="2600" spc="150">
                <a:solidFill>
                  <a:srgbClr val="0A0A0A"/>
                </a:solidFill>
                <a:latin typeface="宋体"/>
                <a:cs typeface="宋体"/>
              </a:rPr>
              <a:t>工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程款</a:t>
            </a:r>
            <a:r>
              <a:rPr dirty="0" sz="2600" spc="-225">
                <a:solidFill>
                  <a:srgbClr val="0A0A0A"/>
                </a:solidFill>
                <a:latin typeface="宋体"/>
                <a:cs typeface="宋体"/>
              </a:rPr>
              <a:t>的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估价由项</a:t>
            </a:r>
            <a:r>
              <a:rPr dirty="0" sz="2600" spc="-565">
                <a:solidFill>
                  <a:srgbClr val="0A0A0A"/>
                </a:solidFill>
                <a:latin typeface="宋体"/>
                <a:cs typeface="宋体"/>
              </a:rPr>
              <a:t>目</a:t>
            </a:r>
            <a:r>
              <a:rPr dirty="0" sz="2600" spc="140">
                <a:solidFill>
                  <a:srgbClr val="B30507"/>
                </a:solidFill>
                <a:latin typeface="宋体"/>
                <a:cs typeface="宋体"/>
              </a:rPr>
              <a:t>工</a:t>
            </a:r>
            <a:r>
              <a:rPr dirty="0" sz="2600" spc="270">
                <a:solidFill>
                  <a:srgbClr val="B30507"/>
                </a:solidFill>
                <a:latin typeface="宋体"/>
                <a:cs typeface="宋体"/>
              </a:rPr>
              <a:t>料</a:t>
            </a:r>
            <a:r>
              <a:rPr dirty="0" sz="2600" spc="-55">
                <a:solidFill>
                  <a:srgbClr val="B30507"/>
                </a:solidFill>
                <a:latin typeface="宋体"/>
                <a:cs typeface="宋体"/>
              </a:rPr>
              <a:t>测</a:t>
            </a:r>
            <a:r>
              <a:rPr dirty="0" sz="2600" spc="165">
                <a:solidFill>
                  <a:srgbClr val="B30507"/>
                </a:solidFill>
                <a:latin typeface="宋体"/>
                <a:cs typeface="宋体"/>
              </a:rPr>
              <a:t>量</a:t>
            </a:r>
            <a:r>
              <a:rPr dirty="0" sz="2600" spc="-55">
                <a:solidFill>
                  <a:srgbClr val="B30507"/>
                </a:solidFill>
                <a:latin typeface="宋体"/>
                <a:cs typeface="宋体"/>
              </a:rPr>
              <a:t>师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负责</a:t>
            </a:r>
            <a:r>
              <a:rPr dirty="0" sz="2600" spc="-66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35">
                <a:solidFill>
                  <a:srgbClr val="232323"/>
                </a:solidFill>
                <a:latin typeface="宋体"/>
                <a:cs typeface="宋体"/>
              </a:rPr>
              <a:t>，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索</a:t>
            </a:r>
            <a:r>
              <a:rPr dirty="0" sz="2600" spc="-790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赔 事</a:t>
            </a:r>
            <a:r>
              <a:rPr dirty="0" sz="2600" spc="-385">
                <a:solidFill>
                  <a:srgbClr val="0A0A0A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A0A0A"/>
                </a:solidFill>
                <a:latin typeface="宋体"/>
                <a:cs typeface="宋体"/>
              </a:rPr>
              <a:t>件对工期	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所造</a:t>
            </a:r>
            <a:r>
              <a:rPr dirty="0" sz="2600" spc="-325">
                <a:solidFill>
                  <a:srgbClr val="0A0A0A"/>
                </a:solidFill>
                <a:latin typeface="宋体"/>
                <a:cs typeface="宋体"/>
              </a:rPr>
              <a:t>成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延误</a:t>
            </a:r>
            <a:r>
              <a:rPr dirty="0" sz="2600" spc="-204">
                <a:solidFill>
                  <a:srgbClr val="0A0A0A"/>
                </a:solidFill>
                <a:latin typeface="宋体"/>
                <a:cs typeface="宋体"/>
              </a:rPr>
              <a:t>由</a:t>
            </a:r>
            <a:r>
              <a:rPr dirty="0" sz="2600" spc="114">
                <a:solidFill>
                  <a:srgbClr val="B30507"/>
                </a:solidFill>
                <a:latin typeface="宋体"/>
                <a:cs typeface="宋体"/>
              </a:rPr>
              <a:t>计</a:t>
            </a:r>
            <a:r>
              <a:rPr dirty="0" sz="2600" spc="270">
                <a:solidFill>
                  <a:srgbClr val="B30507"/>
                </a:solidFill>
                <a:latin typeface="宋体"/>
                <a:cs typeface="宋体"/>
              </a:rPr>
              <a:t>划</a:t>
            </a:r>
            <a:r>
              <a:rPr dirty="0" sz="2600" spc="-55">
                <a:solidFill>
                  <a:srgbClr val="B30507"/>
                </a:solidFill>
                <a:latin typeface="宋体"/>
                <a:cs typeface="宋体"/>
              </a:rPr>
              <a:t>工</a:t>
            </a:r>
            <a:r>
              <a:rPr dirty="0" sz="2600" spc="155">
                <a:solidFill>
                  <a:srgbClr val="B30507"/>
                </a:solidFill>
                <a:latin typeface="宋体"/>
                <a:cs typeface="宋体"/>
              </a:rPr>
              <a:t>程</a:t>
            </a:r>
            <a:r>
              <a:rPr dirty="0" sz="2600" spc="-55">
                <a:solidFill>
                  <a:srgbClr val="B30507"/>
                </a:solidFill>
                <a:latin typeface="宋体"/>
                <a:cs typeface="宋体"/>
              </a:rPr>
              <a:t>师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负</a:t>
            </a:r>
            <a:r>
              <a:rPr dirty="0" sz="2600" spc="-95">
                <a:solidFill>
                  <a:srgbClr val="0A0A0A"/>
                </a:solidFill>
                <a:latin typeface="宋体"/>
                <a:cs typeface="宋体"/>
              </a:rPr>
              <a:t>壳</a:t>
            </a:r>
            <a:r>
              <a:rPr dirty="0" sz="2600" spc="270">
                <a:solidFill>
                  <a:srgbClr val="0A0A0A"/>
                </a:solidFill>
                <a:latin typeface="宋体"/>
                <a:cs typeface="宋体"/>
              </a:rPr>
              <a:t>。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41555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0001" y="918915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4823" y="880627"/>
            <a:ext cx="4333991" cy="85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5078" y="1710790"/>
            <a:ext cx="9818370" cy="1647189"/>
          </a:xfrm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576580" marR="5080" indent="-564515">
              <a:lnSpc>
                <a:spcPct val="121600"/>
              </a:lnSpc>
              <a:spcBef>
                <a:spcPts val="1300"/>
              </a:spcBef>
            </a:pPr>
            <a:r>
              <a:rPr dirty="0" baseline="7856" sz="7425" spc="-960">
                <a:solidFill>
                  <a:srgbClr val="0C0C0C"/>
                </a:solidFill>
                <a:latin typeface="宋体"/>
                <a:cs typeface="宋体"/>
              </a:rPr>
              <a:t>．</a:t>
            </a:r>
            <a:r>
              <a:rPr dirty="0" sz="2550" spc="285">
                <a:solidFill>
                  <a:srgbClr val="0C0C0C"/>
                </a:solidFill>
                <a:latin typeface="宋体"/>
                <a:cs typeface="宋体"/>
              </a:rPr>
              <a:t>当</a:t>
            </a:r>
            <a:r>
              <a:rPr dirty="0" sz="2550" spc="165">
                <a:solidFill>
                  <a:srgbClr val="0C0C0C"/>
                </a:solidFill>
                <a:latin typeface="宋体"/>
                <a:cs typeface="宋体"/>
              </a:rPr>
              <a:t>建</a:t>
            </a:r>
            <a:r>
              <a:rPr dirty="0" sz="2550" spc="240">
                <a:solidFill>
                  <a:srgbClr val="0C0C0C"/>
                </a:solidFill>
                <a:latin typeface="宋体"/>
                <a:cs typeface="宋体"/>
              </a:rPr>
              <a:t>筑</a:t>
            </a:r>
            <a:r>
              <a:rPr dirty="0" sz="2550" spc="265">
                <a:solidFill>
                  <a:srgbClr val="0C0C0C"/>
                </a:solidFill>
                <a:latin typeface="宋体"/>
                <a:cs typeface="宋体"/>
              </a:rPr>
              <a:t>师／</a:t>
            </a:r>
            <a:r>
              <a:rPr dirty="0" sz="2550" spc="-1610">
                <a:solidFill>
                  <a:srgbClr val="0C0C0C"/>
                </a:solidFill>
                <a:latin typeface="宋体"/>
                <a:cs typeface="宋体"/>
              </a:rPr>
              <a:t>工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程</a:t>
            </a:r>
            <a:r>
              <a:rPr dirty="0" sz="2550" spc="265">
                <a:solidFill>
                  <a:srgbClr val="0C0C0C"/>
                </a:solidFill>
                <a:latin typeface="宋体"/>
                <a:cs typeface="宋体"/>
              </a:rPr>
              <a:t>师</a:t>
            </a:r>
            <a:r>
              <a:rPr dirty="0" sz="2550" spc="-30">
                <a:solidFill>
                  <a:srgbClr val="0C0C0C"/>
                </a:solidFill>
                <a:latin typeface="宋体"/>
                <a:cs typeface="宋体"/>
              </a:rPr>
              <a:t>拒</a:t>
            </a:r>
            <a:r>
              <a:rPr dirty="0" sz="2550" spc="265">
                <a:solidFill>
                  <a:srgbClr val="0C0C0C"/>
                </a:solidFill>
                <a:latin typeface="宋体"/>
                <a:cs typeface="宋体"/>
              </a:rPr>
              <a:t>绝</a:t>
            </a:r>
            <a:r>
              <a:rPr dirty="0" sz="2550" spc="70">
                <a:solidFill>
                  <a:srgbClr val="0C0C0C"/>
                </a:solidFill>
                <a:latin typeface="宋体"/>
                <a:cs typeface="宋体"/>
              </a:rPr>
              <a:t>总</a:t>
            </a:r>
            <a:r>
              <a:rPr dirty="0" sz="2550" spc="265">
                <a:solidFill>
                  <a:srgbClr val="0C0C0C"/>
                </a:solidFill>
                <a:latin typeface="宋体"/>
                <a:cs typeface="宋体"/>
              </a:rPr>
              <a:t>包的</a:t>
            </a:r>
            <a:r>
              <a:rPr dirty="0" sz="2550" spc="45">
                <a:solidFill>
                  <a:srgbClr val="0C0C0C"/>
                </a:solidFill>
                <a:latin typeface="宋体"/>
                <a:cs typeface="宋体"/>
              </a:rPr>
              <a:t>索</a:t>
            </a:r>
            <a:r>
              <a:rPr dirty="0" sz="2550" spc="265">
                <a:solidFill>
                  <a:srgbClr val="0C0C0C"/>
                </a:solidFill>
                <a:latin typeface="宋体"/>
                <a:cs typeface="宋体"/>
              </a:rPr>
              <a:t>赔</a:t>
            </a:r>
            <a:r>
              <a:rPr dirty="0" sz="2550" spc="750">
                <a:solidFill>
                  <a:srgbClr val="0C0C0C"/>
                </a:solidFill>
                <a:latin typeface="宋体"/>
                <a:cs typeface="宋体"/>
              </a:rPr>
              <a:t>时</a:t>
            </a:r>
            <a:r>
              <a:rPr dirty="0" sz="2550" spc="-690">
                <a:solidFill>
                  <a:srgbClr val="0C0C0C"/>
                </a:solidFill>
                <a:latin typeface="宋体"/>
                <a:cs typeface="宋体"/>
              </a:rPr>
              <a:t>，</a:t>
            </a:r>
            <a:r>
              <a:rPr dirty="0" sz="2550" spc="-375">
                <a:solidFill>
                  <a:srgbClr val="B50305"/>
                </a:solidFill>
                <a:latin typeface="宋体"/>
                <a:cs typeface="宋体"/>
              </a:rPr>
              <a:t>商</a:t>
            </a:r>
            <a:r>
              <a:rPr dirty="0" sz="2550" spc="-725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B50305"/>
                </a:solidFill>
                <a:latin typeface="宋体"/>
                <a:cs typeface="宋体"/>
              </a:rPr>
              <a:t>务</a:t>
            </a:r>
            <a:r>
              <a:rPr dirty="0" sz="2550" spc="-750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B50305"/>
                </a:solidFill>
                <a:latin typeface="宋体"/>
                <a:cs typeface="宋体"/>
              </a:rPr>
              <a:t>经</a:t>
            </a:r>
            <a:r>
              <a:rPr dirty="0" sz="2550" spc="-765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B50305"/>
                </a:solidFill>
                <a:latin typeface="宋体"/>
                <a:cs typeface="宋体"/>
              </a:rPr>
              <a:t>理</a:t>
            </a:r>
            <a:r>
              <a:rPr dirty="0" sz="2550" spc="-819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应</a:t>
            </a:r>
            <a:r>
              <a:rPr dirty="0" sz="2550" spc="-65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咨</a:t>
            </a:r>
            <a:r>
              <a:rPr dirty="0" sz="2550" spc="-75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询</a:t>
            </a:r>
            <a:r>
              <a:rPr dirty="0" sz="2550" spc="-75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B50305"/>
                </a:solidFill>
                <a:latin typeface="宋体"/>
                <a:cs typeface="宋体"/>
              </a:rPr>
              <a:t>顶目</a:t>
            </a:r>
            <a:r>
              <a:rPr dirty="0" sz="2550" spc="-340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B50305"/>
                </a:solidFill>
                <a:latin typeface="宋体"/>
                <a:cs typeface="宋体"/>
              </a:rPr>
              <a:t>经 理</a:t>
            </a:r>
            <a:r>
              <a:rPr dirty="0" sz="2550" spc="-730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和其</a:t>
            </a:r>
            <a:r>
              <a:rPr dirty="0" sz="2550" spc="-204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他</a:t>
            </a:r>
            <a:r>
              <a:rPr dirty="0" sz="2550" spc="-76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专</a:t>
            </a:r>
            <a:r>
              <a:rPr dirty="0" sz="2550" spc="-73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业</a:t>
            </a:r>
            <a:r>
              <a:rPr dirty="0" sz="2550" spc="-68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人员</a:t>
            </a:r>
            <a:r>
              <a:rPr dirty="0" sz="2550" spc="-40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的</a:t>
            </a:r>
            <a:r>
              <a:rPr dirty="0" sz="2550" spc="-70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意</a:t>
            </a:r>
            <a:r>
              <a:rPr dirty="0" sz="2550" spc="-62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见决</a:t>
            </a:r>
            <a:r>
              <a:rPr dirty="0" sz="2550" spc="-33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定</a:t>
            </a:r>
            <a:r>
              <a:rPr dirty="0" sz="2550" spc="-63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是否</a:t>
            </a:r>
            <a:r>
              <a:rPr dirty="0" sz="2550" spc="-22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继</a:t>
            </a:r>
            <a:r>
              <a:rPr dirty="0" sz="2550" spc="-73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续或</a:t>
            </a:r>
            <a:r>
              <a:rPr dirty="0" sz="2550" spc="-30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者</a:t>
            </a:r>
            <a:r>
              <a:rPr dirty="0" sz="2550" spc="-73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放</a:t>
            </a:r>
            <a:r>
              <a:rPr dirty="0" sz="2550" spc="-79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弃</a:t>
            </a:r>
            <a:r>
              <a:rPr dirty="0" sz="2550" spc="-75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索</a:t>
            </a:r>
            <a:r>
              <a:rPr dirty="0" sz="2550" spc="-60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赔。</a:t>
            </a:r>
            <a:r>
              <a:rPr dirty="0" sz="2550" spc="-45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如</a:t>
            </a:r>
            <a:r>
              <a:rPr dirty="0" sz="2550" spc="-66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果</a:t>
            </a:r>
            <a:r>
              <a:rPr dirty="0" sz="2550" spc="-69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放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7962" y="3345171"/>
            <a:ext cx="9197340" cy="1250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 marR="5080" indent="-5080">
              <a:lnSpc>
                <a:spcPct val="157600"/>
              </a:lnSpc>
              <a:spcBef>
                <a:spcPts val="95"/>
              </a:spcBef>
            </a:pP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弃 </a:t>
            </a:r>
            <a:r>
              <a:rPr dirty="0" sz="2550" spc="-790">
                <a:solidFill>
                  <a:srgbClr val="0C0C0C"/>
                </a:solidFill>
                <a:latin typeface="宋体"/>
                <a:cs typeface="宋体"/>
              </a:rPr>
              <a:t>， </a:t>
            </a:r>
            <a:r>
              <a:rPr dirty="0" sz="2550" spc="-735">
                <a:solidFill>
                  <a:srgbClr val="B50305"/>
                </a:solidFill>
                <a:latin typeface="宋体"/>
                <a:cs typeface="宋体"/>
              </a:rPr>
              <a:t>索 赔 小 组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就 更 新 索 赔 萤 记 ， 否 则 就 应 当 提 交 更 多 的 证 明</a:t>
            </a:r>
            <a:r>
              <a:rPr dirty="0" sz="2550" spc="-42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材 </a:t>
            </a:r>
            <a:r>
              <a:rPr dirty="0" sz="2550" spc="35">
                <a:solidFill>
                  <a:srgbClr val="0C0C0C"/>
                </a:solidFill>
                <a:latin typeface="宋体"/>
                <a:cs typeface="宋体"/>
              </a:rPr>
              <a:t>料，促使建筑师／工程师重新考虑总包的索赔要求。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172" y="4530826"/>
            <a:ext cx="6924675" cy="837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6289" sz="7950" spc="-1357">
                <a:solidFill>
                  <a:srgbClr val="0C0C0C"/>
                </a:solidFill>
                <a:latin typeface="宋体"/>
                <a:cs typeface="宋体"/>
              </a:rPr>
              <a:t>．</a:t>
            </a:r>
            <a:r>
              <a:rPr dirty="0" sz="2550" spc="250">
                <a:solidFill>
                  <a:srgbClr val="0C0C0C"/>
                </a:solidFill>
                <a:latin typeface="宋体"/>
                <a:cs typeface="宋体"/>
              </a:rPr>
              <a:t>按</a:t>
            </a:r>
            <a:r>
              <a:rPr dirty="0" sz="2550" spc="200">
                <a:solidFill>
                  <a:srgbClr val="0C0C0C"/>
                </a:solidFill>
                <a:latin typeface="宋体"/>
                <a:cs typeface="宋体"/>
              </a:rPr>
              <a:t>工</a:t>
            </a:r>
            <a:r>
              <a:rPr dirty="0" sz="2550" spc="35">
                <a:solidFill>
                  <a:srgbClr val="0C0C0C"/>
                </a:solidFill>
                <a:latin typeface="宋体"/>
                <a:cs typeface="宋体"/>
              </a:rPr>
              <a:t>程</a:t>
            </a:r>
            <a:r>
              <a:rPr dirty="0" sz="2550" spc="260">
                <a:solidFill>
                  <a:srgbClr val="0C0C0C"/>
                </a:solidFill>
                <a:latin typeface="宋体"/>
                <a:cs typeface="宋体"/>
              </a:rPr>
              <a:t>需</a:t>
            </a:r>
            <a:r>
              <a:rPr dirty="0" sz="2550" spc="160">
                <a:solidFill>
                  <a:srgbClr val="0C0C0C"/>
                </a:solidFill>
                <a:latin typeface="宋体"/>
                <a:cs typeface="宋体"/>
              </a:rPr>
              <a:t>要</a:t>
            </a:r>
            <a:r>
              <a:rPr dirty="0" sz="2550" spc="35">
                <a:solidFill>
                  <a:srgbClr val="0C0C0C"/>
                </a:solidFill>
                <a:latin typeface="宋体"/>
                <a:cs typeface="宋体"/>
              </a:rPr>
              <a:t>和</a:t>
            </a:r>
            <a:r>
              <a:rPr dirty="0" sz="2550" spc="300">
                <a:solidFill>
                  <a:srgbClr val="0C0C0C"/>
                </a:solidFill>
                <a:latin typeface="宋体"/>
                <a:cs typeface="宋体"/>
              </a:rPr>
              <a:t>时</a:t>
            </a:r>
            <a:r>
              <a:rPr dirty="0" sz="2550" spc="35">
                <a:solidFill>
                  <a:srgbClr val="0C0C0C"/>
                </a:solidFill>
                <a:latin typeface="宋体"/>
                <a:cs typeface="宋体"/>
              </a:rPr>
              <a:t>机</a:t>
            </a:r>
            <a:r>
              <a:rPr dirty="0" sz="2550" spc="-27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790">
                <a:solidFill>
                  <a:srgbClr val="0C0C0C"/>
                </a:solidFill>
                <a:latin typeface="宋体"/>
                <a:cs typeface="宋体"/>
              </a:rPr>
              <a:t>，</a:t>
            </a:r>
            <a:r>
              <a:rPr dirty="0" sz="2550" spc="-735">
                <a:solidFill>
                  <a:srgbClr val="B50305"/>
                </a:solidFill>
                <a:latin typeface="宋体"/>
                <a:cs typeface="宋体"/>
              </a:rPr>
              <a:t>商</a:t>
            </a:r>
            <a:r>
              <a:rPr dirty="0" sz="2550" spc="-365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B50305"/>
                </a:solidFill>
                <a:latin typeface="宋体"/>
                <a:cs typeface="宋体"/>
              </a:rPr>
              <a:t>务</a:t>
            </a:r>
            <a:r>
              <a:rPr dirty="0" sz="2550" spc="-390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B50305"/>
                </a:solidFill>
                <a:latin typeface="宋体"/>
                <a:cs typeface="宋体"/>
              </a:rPr>
              <a:t>经</a:t>
            </a:r>
            <a:r>
              <a:rPr dirty="0" sz="2550" spc="-405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B50305"/>
                </a:solidFill>
                <a:latin typeface="宋体"/>
                <a:cs typeface="宋体"/>
              </a:rPr>
              <a:t>理</a:t>
            </a:r>
            <a:r>
              <a:rPr dirty="0" sz="2550" spc="-365">
                <a:solidFill>
                  <a:srgbClr val="B50305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应决</a:t>
            </a:r>
            <a:r>
              <a:rPr dirty="0" sz="2550" spc="-64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定</a:t>
            </a:r>
            <a:r>
              <a:rPr dirty="0" sz="2550" spc="-38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索</a:t>
            </a:r>
            <a:r>
              <a:rPr dirty="0" sz="2550" spc="-24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赔文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3541" y="4881801"/>
            <a:ext cx="2544445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件 的 主 体 和</a:t>
            </a:r>
            <a:r>
              <a:rPr dirty="0" sz="2550" spc="-39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提 交 详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172" y="5285101"/>
            <a:ext cx="9956165" cy="3203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8805" marR="76200" indent="-14604">
              <a:lnSpc>
                <a:spcPct val="157600"/>
              </a:lnSpc>
              <a:spcBef>
                <a:spcPts val="95"/>
              </a:spcBef>
            </a:pP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细</a:t>
            </a:r>
            <a:r>
              <a:rPr dirty="0" sz="2550" spc="-375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-735">
                <a:solidFill>
                  <a:srgbClr val="0C0C0C"/>
                </a:solidFill>
                <a:latin typeface="宋体"/>
                <a:cs typeface="宋体"/>
              </a:rPr>
              <a:t>计</a:t>
            </a:r>
            <a:r>
              <a:rPr dirty="0" sz="2550" spc="-270">
                <a:solidFill>
                  <a:srgbClr val="0C0C0C"/>
                </a:solidFill>
                <a:latin typeface="宋体"/>
                <a:cs typeface="宋体"/>
              </a:rPr>
              <a:t> 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划</a:t>
            </a:r>
            <a:r>
              <a:rPr dirty="0" sz="2550" spc="-20">
                <a:solidFill>
                  <a:srgbClr val="0C0C0C"/>
                </a:solidFill>
                <a:latin typeface="宋体"/>
                <a:cs typeface="宋体"/>
              </a:rPr>
              <a:t>。</a:t>
            </a:r>
            <a:r>
              <a:rPr dirty="0" sz="2550" spc="114">
                <a:solidFill>
                  <a:srgbClr val="0C0C0C"/>
                </a:solidFill>
                <a:latin typeface="宋体"/>
                <a:cs typeface="宋体"/>
              </a:rPr>
              <a:t>而</a:t>
            </a:r>
            <a:r>
              <a:rPr dirty="0" sz="2550" spc="305">
                <a:solidFill>
                  <a:srgbClr val="0C0C0C"/>
                </a:solidFill>
                <a:latin typeface="宋体"/>
                <a:cs typeface="宋体"/>
              </a:rPr>
              <a:t>索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赔</a:t>
            </a:r>
            <a:r>
              <a:rPr dirty="0" sz="2550" spc="10">
                <a:solidFill>
                  <a:srgbClr val="0C0C0C"/>
                </a:solidFill>
                <a:latin typeface="宋体"/>
                <a:cs typeface="宋体"/>
              </a:rPr>
              <a:t>文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件</a:t>
            </a:r>
            <a:r>
              <a:rPr dirty="0" sz="2550" spc="170">
                <a:solidFill>
                  <a:srgbClr val="0C0C0C"/>
                </a:solidFill>
                <a:latin typeface="宋体"/>
                <a:cs typeface="宋体"/>
              </a:rPr>
              <a:t>的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准</a:t>
            </a:r>
            <a:r>
              <a:rPr dirty="0" sz="2550" spc="-30">
                <a:solidFill>
                  <a:srgbClr val="0C0C0C"/>
                </a:solidFill>
                <a:latin typeface="宋体"/>
                <a:cs typeface="宋体"/>
              </a:rPr>
              <a:t>备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则</a:t>
            </a:r>
            <a:r>
              <a:rPr dirty="0" sz="2550" spc="100">
                <a:solidFill>
                  <a:srgbClr val="0C0C0C"/>
                </a:solidFill>
                <a:latin typeface="宋体"/>
                <a:cs typeface="宋体"/>
              </a:rPr>
              <a:t>由</a:t>
            </a:r>
            <a:r>
              <a:rPr dirty="0" sz="2550" spc="204">
                <a:solidFill>
                  <a:srgbClr val="B50305"/>
                </a:solidFill>
                <a:latin typeface="宋体"/>
                <a:cs typeface="宋体"/>
              </a:rPr>
              <a:t>索</a:t>
            </a:r>
            <a:r>
              <a:rPr dirty="0" sz="2550" spc="210">
                <a:solidFill>
                  <a:srgbClr val="B50305"/>
                </a:solidFill>
                <a:latin typeface="宋体"/>
                <a:cs typeface="宋体"/>
              </a:rPr>
              <a:t>赔</a:t>
            </a:r>
            <a:r>
              <a:rPr dirty="0" sz="2550" spc="70">
                <a:solidFill>
                  <a:srgbClr val="B50305"/>
                </a:solidFill>
                <a:latin typeface="宋体"/>
                <a:cs typeface="宋体"/>
              </a:rPr>
              <a:t>小</a:t>
            </a:r>
            <a:r>
              <a:rPr dirty="0" sz="2550" spc="295">
                <a:solidFill>
                  <a:srgbClr val="B50305"/>
                </a:solidFill>
                <a:latin typeface="宋体"/>
                <a:cs typeface="宋体"/>
              </a:rPr>
              <a:t>组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在</a:t>
            </a:r>
            <a:r>
              <a:rPr dirty="0" sz="2550" spc="-10">
                <a:solidFill>
                  <a:srgbClr val="0C0C0C"/>
                </a:solidFill>
                <a:latin typeface="宋体"/>
                <a:cs typeface="宋体"/>
              </a:rPr>
              <a:t>其</a:t>
            </a:r>
            <a:r>
              <a:rPr dirty="0" sz="2550" spc="155">
                <a:solidFill>
                  <a:srgbClr val="0C0C0C"/>
                </a:solidFill>
                <a:latin typeface="宋体"/>
                <a:cs typeface="宋体"/>
              </a:rPr>
              <a:t>他</a:t>
            </a:r>
            <a:r>
              <a:rPr dirty="0" sz="2550" spc="114">
                <a:solidFill>
                  <a:srgbClr val="0C0C0C"/>
                </a:solidFill>
                <a:latin typeface="宋体"/>
                <a:cs typeface="宋体"/>
              </a:rPr>
              <a:t>相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关部</a:t>
            </a:r>
            <a:r>
              <a:rPr dirty="0" sz="2550" spc="-25">
                <a:solidFill>
                  <a:srgbClr val="0C0C0C"/>
                </a:solidFill>
                <a:latin typeface="宋体"/>
                <a:cs typeface="宋体"/>
              </a:rPr>
              <a:t>门</a:t>
            </a:r>
            <a:r>
              <a:rPr dirty="0" sz="2550" spc="155">
                <a:solidFill>
                  <a:srgbClr val="0C0C0C"/>
                </a:solidFill>
                <a:latin typeface="宋体"/>
                <a:cs typeface="宋体"/>
              </a:rPr>
              <a:t>的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协 </a:t>
            </a:r>
            <a:r>
              <a:rPr dirty="0" sz="2550" spc="-170">
                <a:solidFill>
                  <a:srgbClr val="0C0C0C"/>
                </a:solidFill>
                <a:latin typeface="宋体"/>
                <a:cs typeface="宋体"/>
              </a:rPr>
              <a:t>助下完成。</a:t>
            </a:r>
            <a:endParaRPr sz="2550">
              <a:latin typeface="宋体"/>
              <a:cs typeface="宋体"/>
            </a:endParaRPr>
          </a:p>
          <a:p>
            <a:pPr marL="12700">
              <a:lnSpc>
                <a:spcPts val="6075"/>
              </a:lnSpc>
            </a:pPr>
            <a:r>
              <a:rPr dirty="0" baseline="6289" sz="7950" spc="-1387">
                <a:solidFill>
                  <a:srgbClr val="0C0C0C"/>
                </a:solidFill>
                <a:latin typeface="宋体"/>
                <a:cs typeface="宋体"/>
              </a:rPr>
              <a:t>．</a:t>
            </a:r>
            <a:r>
              <a:rPr dirty="0" sz="2550" spc="85">
                <a:solidFill>
                  <a:srgbClr val="0C0C0C"/>
                </a:solidFill>
                <a:latin typeface="宋体"/>
                <a:cs typeface="宋体"/>
              </a:rPr>
              <a:t>如果建筑师／工程师就索赔文件批准了增加工程款和工程延期，</a:t>
            </a:r>
            <a:endParaRPr sz="2550">
              <a:latin typeface="宋体"/>
              <a:cs typeface="宋体"/>
            </a:endParaRPr>
          </a:p>
          <a:p>
            <a:pPr marL="570865" marR="57150" indent="11430">
              <a:lnSpc>
                <a:spcPts val="4820"/>
              </a:lnSpc>
              <a:spcBef>
                <a:spcPts val="110"/>
              </a:spcBef>
            </a:pPr>
            <a:r>
              <a:rPr dirty="0" sz="2550" spc="195">
                <a:solidFill>
                  <a:srgbClr val="B50305"/>
                </a:solidFill>
                <a:latin typeface="宋体"/>
                <a:cs typeface="宋体"/>
              </a:rPr>
              <a:t>工</a:t>
            </a:r>
            <a:r>
              <a:rPr dirty="0" sz="2550" spc="145">
                <a:solidFill>
                  <a:srgbClr val="B50305"/>
                </a:solidFill>
                <a:latin typeface="宋体"/>
                <a:cs typeface="宋体"/>
              </a:rPr>
              <a:t>程</a:t>
            </a:r>
            <a:r>
              <a:rPr dirty="0" sz="2550" spc="165">
                <a:solidFill>
                  <a:srgbClr val="B50305"/>
                </a:solidFill>
                <a:latin typeface="宋体"/>
                <a:cs typeface="宋体"/>
              </a:rPr>
              <a:t>计</a:t>
            </a:r>
            <a:r>
              <a:rPr dirty="0" sz="2550" spc="125">
                <a:solidFill>
                  <a:srgbClr val="B50305"/>
                </a:solidFill>
                <a:latin typeface="宋体"/>
                <a:cs typeface="宋体"/>
              </a:rPr>
              <a:t>划</a:t>
            </a:r>
            <a:r>
              <a:rPr dirty="0" sz="2550" spc="145">
                <a:solidFill>
                  <a:srgbClr val="B50305"/>
                </a:solidFill>
                <a:latin typeface="宋体"/>
                <a:cs typeface="宋体"/>
              </a:rPr>
              <a:t>经</a:t>
            </a:r>
            <a:r>
              <a:rPr dirty="0" sz="2550" spc="175">
                <a:solidFill>
                  <a:srgbClr val="B50305"/>
                </a:solidFill>
                <a:latin typeface="宋体"/>
                <a:cs typeface="宋体"/>
              </a:rPr>
              <a:t>理</a:t>
            </a:r>
            <a:r>
              <a:rPr dirty="0" sz="2550" spc="114">
                <a:solidFill>
                  <a:srgbClr val="0C0C0C"/>
                </a:solidFill>
                <a:latin typeface="宋体"/>
                <a:cs typeface="宋体"/>
              </a:rPr>
              <a:t>和</a:t>
            </a:r>
            <a:r>
              <a:rPr dirty="0" sz="2550" spc="185">
                <a:solidFill>
                  <a:srgbClr val="B50305"/>
                </a:solidFill>
                <a:latin typeface="宋体"/>
                <a:cs typeface="宋体"/>
              </a:rPr>
              <a:t>商</a:t>
            </a:r>
            <a:r>
              <a:rPr dirty="0" sz="2550" spc="155">
                <a:solidFill>
                  <a:srgbClr val="B50305"/>
                </a:solidFill>
                <a:latin typeface="宋体"/>
                <a:cs typeface="宋体"/>
              </a:rPr>
              <a:t>务</a:t>
            </a:r>
            <a:r>
              <a:rPr dirty="0" sz="2550" spc="85">
                <a:solidFill>
                  <a:srgbClr val="B50305"/>
                </a:solidFill>
                <a:latin typeface="宋体"/>
                <a:cs typeface="宋体"/>
              </a:rPr>
              <a:t>经</a:t>
            </a:r>
            <a:r>
              <a:rPr dirty="0" sz="2550" spc="229">
                <a:solidFill>
                  <a:srgbClr val="B50305"/>
                </a:solidFill>
                <a:latin typeface="宋体"/>
                <a:cs typeface="宋体"/>
              </a:rPr>
              <a:t>理</a:t>
            </a:r>
            <a:r>
              <a:rPr dirty="0" sz="2550" spc="175">
                <a:solidFill>
                  <a:srgbClr val="0C0C0C"/>
                </a:solidFill>
                <a:latin typeface="宋体"/>
                <a:cs typeface="宋体"/>
              </a:rPr>
              <a:t>就</a:t>
            </a:r>
            <a:r>
              <a:rPr dirty="0" sz="2550" spc="85">
                <a:solidFill>
                  <a:srgbClr val="0C0C0C"/>
                </a:solidFill>
                <a:latin typeface="宋体"/>
                <a:cs typeface="宋体"/>
              </a:rPr>
              <a:t>应</a:t>
            </a:r>
            <a:r>
              <a:rPr dirty="0" sz="2550" spc="340">
                <a:solidFill>
                  <a:srgbClr val="0C0C0C"/>
                </a:solidFill>
                <a:latin typeface="宋体"/>
                <a:cs typeface="宋体"/>
              </a:rPr>
              <a:t>当</a:t>
            </a:r>
            <a:r>
              <a:rPr dirty="0" sz="2550" spc="85">
                <a:solidFill>
                  <a:srgbClr val="0C0C0C"/>
                </a:solidFill>
                <a:latin typeface="宋体"/>
                <a:cs typeface="宋体"/>
              </a:rPr>
              <a:t>在</a:t>
            </a:r>
            <a:r>
              <a:rPr dirty="0" sz="2550" spc="90">
                <a:solidFill>
                  <a:srgbClr val="0C0C0C"/>
                </a:solidFill>
                <a:latin typeface="宋体"/>
                <a:cs typeface="宋体"/>
              </a:rPr>
              <a:t>施</a:t>
            </a:r>
            <a:r>
              <a:rPr dirty="0" sz="2550" spc="185">
                <a:solidFill>
                  <a:srgbClr val="0C0C0C"/>
                </a:solidFill>
                <a:latin typeface="宋体"/>
                <a:cs typeface="宋体"/>
              </a:rPr>
              <a:t>工</a:t>
            </a:r>
            <a:r>
              <a:rPr dirty="0" sz="2550" spc="265">
                <a:solidFill>
                  <a:srgbClr val="0C0C0C"/>
                </a:solidFill>
                <a:latin typeface="宋体"/>
                <a:cs typeface="宋体"/>
              </a:rPr>
              <a:t>计</a:t>
            </a:r>
            <a:r>
              <a:rPr dirty="0" sz="2550" spc="210">
                <a:solidFill>
                  <a:srgbClr val="0C0C0C"/>
                </a:solidFill>
                <a:latin typeface="宋体"/>
                <a:cs typeface="宋体"/>
              </a:rPr>
              <a:t>划</a:t>
            </a:r>
            <a:r>
              <a:rPr dirty="0" sz="2550" spc="80">
                <a:solidFill>
                  <a:srgbClr val="0C0C0C"/>
                </a:solidFill>
                <a:latin typeface="宋体"/>
                <a:cs typeface="宋体"/>
              </a:rPr>
              <a:t>和</a:t>
            </a:r>
            <a:r>
              <a:rPr dirty="0" sz="2550" spc="235">
                <a:solidFill>
                  <a:srgbClr val="0C0C0C"/>
                </a:solidFill>
                <a:latin typeface="宋体"/>
                <a:cs typeface="宋体"/>
              </a:rPr>
              <a:t>财务</a:t>
            </a:r>
            <a:r>
              <a:rPr dirty="0" sz="2550" spc="-155">
                <a:solidFill>
                  <a:srgbClr val="0C0C0C"/>
                </a:solidFill>
                <a:latin typeface="宋体"/>
                <a:cs typeface="宋体"/>
              </a:rPr>
              <a:t>报</a:t>
            </a:r>
            <a:r>
              <a:rPr dirty="0" sz="2550" spc="235">
                <a:solidFill>
                  <a:srgbClr val="0C0C0C"/>
                </a:solidFill>
                <a:latin typeface="宋体"/>
                <a:cs typeface="宋体"/>
              </a:rPr>
              <a:t>告</a:t>
            </a:r>
            <a:r>
              <a:rPr dirty="0" sz="2550" spc="125">
                <a:solidFill>
                  <a:srgbClr val="0C0C0C"/>
                </a:solidFill>
                <a:latin typeface="宋体"/>
                <a:cs typeface="宋体"/>
              </a:rPr>
              <a:t>中</a:t>
            </a:r>
            <a:r>
              <a:rPr dirty="0" sz="2550" spc="175">
                <a:solidFill>
                  <a:srgbClr val="0C0C0C"/>
                </a:solidFill>
                <a:latin typeface="宋体"/>
                <a:cs typeface="宋体"/>
              </a:rPr>
              <a:t>作</a:t>
            </a:r>
            <a:r>
              <a:rPr dirty="0" sz="2550" spc="235">
                <a:solidFill>
                  <a:srgbClr val="0C0C0C"/>
                </a:solidFill>
                <a:latin typeface="宋体"/>
                <a:cs typeface="宋体"/>
              </a:rPr>
              <a:t>及 </a:t>
            </a:r>
            <a:r>
              <a:rPr dirty="0" sz="2550" spc="-120">
                <a:solidFill>
                  <a:srgbClr val="0C0C0C"/>
                </a:solidFill>
                <a:latin typeface="宋体"/>
                <a:cs typeface="宋体"/>
              </a:rPr>
              <a:t>时的更新。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501" y="880626"/>
            <a:ext cx="4155533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0001" y="918915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4823" y="880627"/>
            <a:ext cx="4333991" cy="85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93280" y="2667407"/>
            <a:ext cx="5353754" cy="6572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5078" y="2010191"/>
            <a:ext cx="5869305" cy="7835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6734" sz="7425" spc="-780">
                <a:solidFill>
                  <a:srgbClr val="0F0F0F"/>
                </a:solidFill>
                <a:latin typeface="宋体"/>
                <a:cs typeface="宋体"/>
              </a:rPr>
              <a:t>．</a:t>
            </a:r>
            <a:r>
              <a:rPr dirty="0" sz="2600" spc="140">
                <a:solidFill>
                  <a:srgbClr val="0F0F0F"/>
                </a:solidFill>
                <a:latin typeface="宋体"/>
                <a:cs typeface="宋体"/>
              </a:rPr>
              <a:t>为</a:t>
            </a:r>
            <a:r>
              <a:rPr dirty="0" sz="2600" spc="120">
                <a:solidFill>
                  <a:srgbClr val="0F0F0F"/>
                </a:solidFill>
                <a:latin typeface="宋体"/>
                <a:cs typeface="宋体"/>
              </a:rPr>
              <a:t>支</a:t>
            </a:r>
            <a:r>
              <a:rPr dirty="0" sz="2600" spc="270">
                <a:solidFill>
                  <a:srgbClr val="0F0F0F"/>
                </a:solidFill>
                <a:latin typeface="宋体"/>
                <a:cs typeface="宋体"/>
              </a:rPr>
              <a:t>撑</a:t>
            </a:r>
            <a:r>
              <a:rPr dirty="0" sz="2600" spc="-65">
                <a:solidFill>
                  <a:srgbClr val="0F0F0F"/>
                </a:solidFill>
                <a:latin typeface="宋体"/>
                <a:cs typeface="宋体"/>
              </a:rPr>
              <a:t>整</a:t>
            </a:r>
            <a:r>
              <a:rPr dirty="0" sz="2600" spc="270">
                <a:solidFill>
                  <a:srgbClr val="0F0F0F"/>
                </a:solidFill>
                <a:latin typeface="宋体"/>
                <a:cs typeface="宋体"/>
              </a:rPr>
              <a:t>个</a:t>
            </a:r>
            <a:r>
              <a:rPr dirty="0" sz="2600" spc="45">
                <a:solidFill>
                  <a:srgbClr val="0F0F0F"/>
                </a:solidFill>
                <a:latin typeface="宋体"/>
                <a:cs typeface="宋体"/>
              </a:rPr>
              <a:t>索</a:t>
            </a:r>
            <a:r>
              <a:rPr dirty="0" sz="2600" spc="270">
                <a:solidFill>
                  <a:srgbClr val="0F0F0F"/>
                </a:solidFill>
                <a:latin typeface="宋体"/>
                <a:cs typeface="宋体"/>
              </a:rPr>
              <a:t>赔</a:t>
            </a:r>
            <a:r>
              <a:rPr dirty="0" sz="2600" spc="-165">
                <a:solidFill>
                  <a:srgbClr val="0F0F0F"/>
                </a:solidFill>
                <a:latin typeface="宋体"/>
                <a:cs typeface="宋体"/>
              </a:rPr>
              <a:t>工</a:t>
            </a:r>
            <a:r>
              <a:rPr dirty="0" sz="2600" spc="270">
                <a:solidFill>
                  <a:srgbClr val="0F0F0F"/>
                </a:solidFill>
                <a:latin typeface="宋体"/>
                <a:cs typeface="宋体"/>
              </a:rPr>
              <a:t>作</a:t>
            </a:r>
            <a:r>
              <a:rPr dirty="0" sz="2600" spc="-25">
                <a:solidFill>
                  <a:srgbClr val="0F0F0F"/>
                </a:solidFill>
                <a:latin typeface="宋体"/>
                <a:cs typeface="宋体"/>
              </a:rPr>
              <a:t>的</a:t>
            </a:r>
            <a:r>
              <a:rPr dirty="0" sz="2600" spc="145">
                <a:solidFill>
                  <a:srgbClr val="0F0F0F"/>
                </a:solidFill>
                <a:latin typeface="宋体"/>
                <a:cs typeface="宋体"/>
              </a:rPr>
              <a:t>进</a:t>
            </a:r>
            <a:r>
              <a:rPr dirty="0" sz="2600" spc="270">
                <a:solidFill>
                  <a:srgbClr val="0F0F0F"/>
                </a:solidFill>
                <a:latin typeface="宋体"/>
                <a:cs typeface="宋体"/>
              </a:rPr>
              <a:t>行</a:t>
            </a:r>
            <a:r>
              <a:rPr dirty="0" sz="2600" spc="-66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600" spc="-835">
                <a:solidFill>
                  <a:srgbClr val="0F0F0F"/>
                </a:solidFill>
                <a:latin typeface="宋体"/>
                <a:cs typeface="宋体"/>
              </a:rPr>
              <a:t>，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索</a:t>
            </a:r>
            <a:r>
              <a:rPr dirty="0" sz="2600" spc="-385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赔小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5628" y="2310115"/>
            <a:ext cx="1631314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800">
                <a:solidFill>
                  <a:srgbClr val="B30507"/>
                </a:solidFill>
                <a:latin typeface="宋体"/>
                <a:cs typeface="宋体"/>
              </a:rPr>
              <a:t>组</a:t>
            </a:r>
            <a:r>
              <a:rPr dirty="0" sz="2600" spc="-520">
                <a:solidFill>
                  <a:srgbClr val="B30507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F0F0F"/>
                </a:solidFill>
                <a:latin typeface="宋体"/>
                <a:cs typeface="宋体"/>
              </a:rPr>
              <a:t>制</a:t>
            </a:r>
            <a:r>
              <a:rPr dirty="0" sz="2600" spc="-34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F0F0F"/>
                </a:solidFill>
                <a:latin typeface="宋体"/>
                <a:cs typeface="宋体"/>
              </a:rPr>
              <a:t>作、更新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3238" y="2310115"/>
            <a:ext cx="163258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800">
                <a:solidFill>
                  <a:srgbClr val="0F0F0F"/>
                </a:solidFill>
                <a:latin typeface="宋体"/>
                <a:cs typeface="宋体"/>
              </a:rPr>
              <a:t>和 保 存 大</a:t>
            </a:r>
            <a:r>
              <a:rPr dirty="0" sz="2600" spc="-75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600" spc="-800">
                <a:solidFill>
                  <a:srgbClr val="0F0F0F"/>
                </a:solidFill>
                <a:latin typeface="宋体"/>
                <a:cs typeface="宋体"/>
              </a:rPr>
              <a:t>量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6809" y="2935486"/>
            <a:ext cx="2999105" cy="1683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-100">
                <a:solidFill>
                  <a:srgbClr val="0F0F0F"/>
                </a:solidFill>
                <a:latin typeface="宋体"/>
                <a:cs typeface="宋体"/>
              </a:rPr>
              <a:t>的原始资料。包括：</a:t>
            </a:r>
            <a:endParaRPr sz="2700">
              <a:latin typeface="宋体"/>
              <a:cs typeface="宋体"/>
            </a:endParaRPr>
          </a:p>
          <a:p>
            <a:pPr marL="199390">
              <a:lnSpc>
                <a:spcPct val="100000"/>
              </a:lnSpc>
              <a:spcBef>
                <a:spcPts val="1985"/>
              </a:spcBef>
            </a:pPr>
            <a:r>
              <a:rPr dirty="0" sz="2400" spc="-40">
                <a:solidFill>
                  <a:srgbClr val="212121"/>
                </a:solidFill>
                <a:latin typeface="Arial"/>
                <a:cs typeface="Arial"/>
              </a:rPr>
              <a:t>1.</a:t>
            </a:r>
            <a:r>
              <a:rPr dirty="0" sz="2300" spc="170">
                <a:solidFill>
                  <a:srgbClr val="212121"/>
                </a:solidFill>
                <a:latin typeface="宋体"/>
                <a:cs typeface="宋体"/>
              </a:rPr>
              <a:t>索赔通知</a:t>
            </a:r>
            <a:endParaRPr sz="2300">
              <a:latin typeface="宋体"/>
              <a:cs typeface="宋体"/>
            </a:endParaRPr>
          </a:p>
          <a:p>
            <a:pPr marL="213360">
              <a:lnSpc>
                <a:spcPct val="100000"/>
              </a:lnSpc>
              <a:spcBef>
                <a:spcPts val="1995"/>
              </a:spcBef>
            </a:pPr>
            <a:r>
              <a:rPr dirty="0" sz="2450" spc="95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r>
              <a:rPr dirty="0" sz="2300" spc="655">
                <a:solidFill>
                  <a:srgbClr val="212121"/>
                </a:solidFill>
                <a:latin typeface="宋体"/>
                <a:cs typeface="宋体"/>
              </a:rPr>
              <a:t>索</a:t>
            </a:r>
            <a:r>
              <a:rPr dirty="0" sz="2300" spc="170">
                <a:solidFill>
                  <a:srgbClr val="212121"/>
                </a:solidFill>
                <a:latin typeface="宋体"/>
                <a:cs typeface="宋体"/>
              </a:rPr>
              <a:t>赔通知</a:t>
            </a:r>
            <a:r>
              <a:rPr dirty="0" sz="2300" spc="30">
                <a:solidFill>
                  <a:srgbClr val="212121"/>
                </a:solidFill>
                <a:latin typeface="宋体"/>
                <a:cs typeface="宋体"/>
              </a:rPr>
              <a:t>萤</a:t>
            </a:r>
            <a:r>
              <a:rPr dirty="0" sz="2300" spc="170">
                <a:solidFill>
                  <a:srgbClr val="212121"/>
                </a:solidFill>
                <a:latin typeface="宋体"/>
                <a:cs typeface="宋体"/>
              </a:rPr>
              <a:t>记表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5005" y="2941726"/>
            <a:ext cx="379730" cy="161925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28" sz="4050" spc="900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0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00" spc="-60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57" sz="4050" spc="502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28" sz="4050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28" sz="40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4196" y="4837132"/>
            <a:ext cx="303149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15">
                <a:solidFill>
                  <a:srgbClr val="212121"/>
                </a:solidFill>
                <a:latin typeface="Times New Roman"/>
                <a:cs typeface="Times New Roman"/>
              </a:rPr>
              <a:t>3</a:t>
            </a:r>
            <a:r>
              <a:rPr dirty="0" sz="2300" spc="710">
                <a:solidFill>
                  <a:srgbClr val="212121"/>
                </a:solidFill>
                <a:latin typeface="宋体"/>
                <a:cs typeface="宋体"/>
              </a:rPr>
              <a:t>正</a:t>
            </a:r>
            <a:r>
              <a:rPr dirty="0" sz="2300" spc="170">
                <a:solidFill>
                  <a:srgbClr val="212121"/>
                </a:solidFill>
                <a:latin typeface="宋体"/>
                <a:cs typeface="宋体"/>
              </a:rPr>
              <a:t>式</a:t>
            </a:r>
            <a:r>
              <a:rPr dirty="0" sz="2300" spc="-10">
                <a:solidFill>
                  <a:srgbClr val="212121"/>
                </a:solidFill>
                <a:latin typeface="宋体"/>
                <a:cs typeface="宋体"/>
              </a:rPr>
              <a:t>索</a:t>
            </a:r>
            <a:r>
              <a:rPr dirty="0" sz="2300" spc="170">
                <a:solidFill>
                  <a:srgbClr val="212121"/>
                </a:solidFill>
                <a:latin typeface="宋体"/>
                <a:cs typeface="宋体"/>
              </a:rPr>
              <a:t>赔</a:t>
            </a:r>
            <a:r>
              <a:rPr dirty="0" sz="2300" spc="155">
                <a:solidFill>
                  <a:srgbClr val="212121"/>
                </a:solidFill>
                <a:latin typeface="宋体"/>
                <a:cs typeface="宋体"/>
              </a:rPr>
              <a:t>文</a:t>
            </a:r>
            <a:r>
              <a:rPr dirty="0" sz="2300" spc="170">
                <a:solidFill>
                  <a:srgbClr val="212121"/>
                </a:solidFill>
                <a:latin typeface="宋体"/>
                <a:cs typeface="宋体"/>
              </a:rPr>
              <a:t>件</a:t>
            </a:r>
            <a:r>
              <a:rPr dirty="0" sz="2300" spc="-45">
                <a:solidFill>
                  <a:srgbClr val="212121"/>
                </a:solidFill>
                <a:latin typeface="宋体"/>
                <a:cs typeface="宋体"/>
              </a:rPr>
              <a:t>和</a:t>
            </a:r>
            <a:r>
              <a:rPr dirty="0" sz="2300" spc="195">
                <a:solidFill>
                  <a:srgbClr val="212121"/>
                </a:solidFill>
                <a:latin typeface="宋体"/>
                <a:cs typeface="宋体"/>
              </a:rPr>
              <a:t>附</a:t>
            </a:r>
            <a:r>
              <a:rPr dirty="0" sz="2300" spc="170">
                <a:solidFill>
                  <a:srgbClr val="212121"/>
                </a:solidFill>
                <a:latin typeface="宋体"/>
                <a:cs typeface="宋体"/>
              </a:rPr>
              <a:t>件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1445" y="4990284"/>
            <a:ext cx="673735" cy="495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6850">
              <a:lnSpc>
                <a:spcPts val="2025"/>
              </a:lnSpc>
              <a:spcBef>
                <a:spcPts val="105"/>
              </a:spcBef>
            </a:pPr>
            <a:r>
              <a:rPr dirty="0" sz="1700" spc="125">
                <a:solidFill>
                  <a:srgbClr val="A87B6B"/>
                </a:solidFill>
                <a:latin typeface="宋体"/>
                <a:cs typeface="宋体"/>
              </a:rPr>
              <a:t>夕名</a:t>
            </a:r>
            <a:endParaRPr sz="1700">
              <a:latin typeface="宋体"/>
              <a:cs typeface="宋体"/>
            </a:endParaRPr>
          </a:p>
          <a:p>
            <a:pPr marL="12700">
              <a:lnSpc>
                <a:spcPts val="1664"/>
              </a:lnSpc>
            </a:pPr>
            <a:r>
              <a:rPr dirty="0" sz="1400" spc="100">
                <a:solidFill>
                  <a:srgbClr val="AA8C7E"/>
                </a:solidFill>
                <a:latin typeface="宋体"/>
                <a:cs typeface="宋体"/>
              </a:rPr>
              <a:t>之</a:t>
            </a:r>
            <a:r>
              <a:rPr dirty="0" sz="1400" spc="50">
                <a:solidFill>
                  <a:srgbClr val="AA8C7E"/>
                </a:solidFill>
                <a:latin typeface="宋体"/>
                <a:cs typeface="宋体"/>
              </a:rPr>
              <a:t>/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7779" y="5449742"/>
            <a:ext cx="6228080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5">
                <a:solidFill>
                  <a:srgbClr val="0F0F0F"/>
                </a:solidFill>
                <a:latin typeface="Arial"/>
                <a:cs typeface="Arial"/>
              </a:rPr>
              <a:t>4.</a:t>
            </a:r>
            <a:r>
              <a:rPr dirty="0" sz="2300" spc="170">
                <a:solidFill>
                  <a:srgbClr val="0F0F0F"/>
                </a:solidFill>
                <a:latin typeface="宋体"/>
                <a:cs typeface="宋体"/>
              </a:rPr>
              <a:t>工</a:t>
            </a:r>
            <a:r>
              <a:rPr dirty="0" sz="2300" spc="135">
                <a:solidFill>
                  <a:srgbClr val="0F0F0F"/>
                </a:solidFill>
                <a:latin typeface="宋体"/>
                <a:cs typeface="宋体"/>
              </a:rPr>
              <a:t>程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师批准</a:t>
            </a:r>
            <a:r>
              <a:rPr dirty="0" sz="2300" spc="-465">
                <a:solidFill>
                  <a:srgbClr val="0F0F0F"/>
                </a:solidFill>
                <a:latin typeface="宋体"/>
                <a:cs typeface="宋体"/>
              </a:rPr>
              <a:t>的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增</a:t>
            </a:r>
            <a:r>
              <a:rPr dirty="0" sz="2300" spc="55">
                <a:solidFill>
                  <a:srgbClr val="0F0F0F"/>
                </a:solidFill>
                <a:latin typeface="宋体"/>
                <a:cs typeface="宋体"/>
              </a:rPr>
              <a:t>加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工程</a:t>
            </a:r>
            <a:r>
              <a:rPr dirty="0" sz="2300" spc="-240">
                <a:solidFill>
                  <a:srgbClr val="0F0F0F"/>
                </a:solidFill>
                <a:latin typeface="宋体"/>
                <a:cs typeface="宋体"/>
              </a:rPr>
              <a:t>款</a:t>
            </a:r>
            <a:r>
              <a:rPr dirty="0" sz="2300" spc="185">
                <a:solidFill>
                  <a:srgbClr val="0F0F0F"/>
                </a:solidFill>
                <a:latin typeface="宋体"/>
                <a:cs typeface="宋体"/>
              </a:rPr>
              <a:t>和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工</a:t>
            </a:r>
            <a:r>
              <a:rPr dirty="0" sz="2300" spc="-10">
                <a:solidFill>
                  <a:srgbClr val="0F0F0F"/>
                </a:solidFill>
                <a:latin typeface="宋体"/>
                <a:cs typeface="宋体"/>
              </a:rPr>
              <a:t>程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延期备</a:t>
            </a:r>
            <a:r>
              <a:rPr dirty="0" sz="2300" spc="-390">
                <a:solidFill>
                  <a:srgbClr val="0F0F0F"/>
                </a:solidFill>
                <a:latin typeface="宋体"/>
                <a:cs typeface="宋体"/>
              </a:rPr>
              <a:t>忘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录</a:t>
            </a:r>
            <a:r>
              <a:rPr dirty="0" sz="2300" spc="-44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450" spc="25">
                <a:solidFill>
                  <a:srgbClr val="704636"/>
                </a:solidFill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02161" y="5666708"/>
            <a:ext cx="67945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" spc="30">
                <a:solidFill>
                  <a:srgbClr val="AA8C7E"/>
                </a:solidFill>
                <a:latin typeface="宋体"/>
                <a:cs typeface="宋体"/>
              </a:rPr>
              <a:t>气</a:t>
            </a:r>
            <a:endParaRPr sz="3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32280" y="5839005"/>
            <a:ext cx="28511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190">
                <a:solidFill>
                  <a:srgbClr val="361F16"/>
                </a:solidFill>
                <a:latin typeface="宋体"/>
                <a:cs typeface="宋体"/>
              </a:rPr>
              <a:t>匾</a:t>
            </a:r>
            <a:endParaRPr sz="18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5077" y="6081497"/>
            <a:ext cx="3051175" cy="290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85750" indent="-256540">
              <a:lnSpc>
                <a:spcPct val="100000"/>
              </a:lnSpc>
              <a:spcBef>
                <a:spcPts val="110"/>
              </a:spcBef>
              <a:buClr>
                <a:srgbClr val="212121"/>
              </a:buClr>
              <a:buSzPct val="102173"/>
              <a:buFont typeface="Times New Roman"/>
              <a:buAutoNum type="arabicPeriod" startAt="5"/>
              <a:tabLst>
                <a:tab pos="286385" algn="l"/>
              </a:tabLst>
            </a:pPr>
            <a:r>
              <a:rPr dirty="0" sz="2300" spc="100">
                <a:solidFill>
                  <a:srgbClr val="0F0F0F"/>
                </a:solidFill>
                <a:latin typeface="宋体"/>
                <a:cs typeface="宋体"/>
              </a:rPr>
              <a:t>工程实际作业进度</a:t>
            </a:r>
            <a:endParaRPr sz="2300">
              <a:latin typeface="宋体"/>
              <a:cs typeface="宋体"/>
            </a:endParaRPr>
          </a:p>
          <a:p>
            <a:pPr marL="271780" indent="-254000">
              <a:lnSpc>
                <a:spcPct val="100000"/>
              </a:lnSpc>
              <a:spcBef>
                <a:spcPts val="1985"/>
              </a:spcBef>
              <a:buClr>
                <a:srgbClr val="212121"/>
              </a:buClr>
              <a:buSzPct val="102173"/>
              <a:buFont typeface="Times New Roman"/>
              <a:buAutoNum type="arabicPeriod" startAt="5"/>
              <a:tabLst>
                <a:tab pos="272415" algn="l"/>
              </a:tabLst>
            </a:pPr>
            <a:r>
              <a:rPr dirty="0" sz="2300" spc="75">
                <a:solidFill>
                  <a:srgbClr val="0F0F0F"/>
                </a:solidFill>
                <a:latin typeface="宋体"/>
                <a:cs typeface="宋体"/>
              </a:rPr>
              <a:t>工程师工地监理日记</a:t>
            </a:r>
            <a:endParaRPr sz="2300">
              <a:latin typeface="宋体"/>
              <a:cs typeface="宋体"/>
            </a:endParaRPr>
          </a:p>
          <a:p>
            <a:pPr marL="17145">
              <a:lnSpc>
                <a:spcPct val="100000"/>
              </a:lnSpc>
              <a:spcBef>
                <a:spcPts val="2035"/>
              </a:spcBef>
            </a:pPr>
            <a:r>
              <a:rPr dirty="0" sz="2400" spc="90">
                <a:solidFill>
                  <a:srgbClr val="0F0F0F"/>
                </a:solidFill>
                <a:latin typeface="Arial"/>
                <a:cs typeface="Arial"/>
              </a:rPr>
              <a:t>7</a:t>
            </a:r>
            <a:r>
              <a:rPr dirty="0" sz="2300" spc="605">
                <a:solidFill>
                  <a:srgbClr val="0F0F0F"/>
                </a:solidFill>
                <a:latin typeface="宋体"/>
                <a:cs typeface="宋体"/>
              </a:rPr>
              <a:t>承</a:t>
            </a:r>
            <a:r>
              <a:rPr dirty="0" sz="2300" spc="75">
                <a:solidFill>
                  <a:srgbClr val="0F0F0F"/>
                </a:solidFill>
                <a:latin typeface="宋体"/>
                <a:cs typeface="宋体"/>
              </a:rPr>
              <a:t>包</a:t>
            </a:r>
            <a:r>
              <a:rPr dirty="0" sz="2300" spc="210">
                <a:solidFill>
                  <a:srgbClr val="0F0F0F"/>
                </a:solidFill>
                <a:latin typeface="宋体"/>
                <a:cs typeface="宋体"/>
              </a:rPr>
              <a:t>商</a:t>
            </a:r>
            <a:r>
              <a:rPr dirty="0" sz="2300" spc="130">
                <a:solidFill>
                  <a:srgbClr val="0F0F0F"/>
                </a:solidFill>
                <a:latin typeface="宋体"/>
                <a:cs typeface="宋体"/>
              </a:rPr>
              <a:t>工</a:t>
            </a:r>
            <a:r>
              <a:rPr dirty="0" sz="2300" spc="120">
                <a:solidFill>
                  <a:srgbClr val="0F0F0F"/>
                </a:solidFill>
                <a:latin typeface="宋体"/>
                <a:cs typeface="宋体"/>
              </a:rPr>
              <a:t>地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进度</a:t>
            </a:r>
            <a:r>
              <a:rPr dirty="0" sz="2300" spc="-229">
                <a:solidFill>
                  <a:srgbClr val="0F0F0F"/>
                </a:solidFill>
                <a:latin typeface="宋体"/>
                <a:cs typeface="宋体"/>
              </a:rPr>
              <a:t>报</a:t>
            </a:r>
            <a:r>
              <a:rPr dirty="0" sz="2300" spc="235">
                <a:solidFill>
                  <a:srgbClr val="0F0F0F"/>
                </a:solidFill>
                <a:latin typeface="宋体"/>
                <a:cs typeface="宋体"/>
              </a:rPr>
              <a:t>告</a:t>
            </a:r>
            <a:endParaRPr sz="2300">
              <a:latin typeface="宋体"/>
              <a:cs typeface="宋体"/>
            </a:endParaRPr>
          </a:p>
          <a:p>
            <a:pPr marL="276225" indent="-263525">
              <a:lnSpc>
                <a:spcPct val="100000"/>
              </a:lnSpc>
              <a:spcBef>
                <a:spcPts val="1945"/>
              </a:spcBef>
              <a:buClr>
                <a:srgbClr val="212121"/>
              </a:buClr>
              <a:buSzPct val="104347"/>
              <a:buFont typeface="Times New Roman"/>
              <a:buAutoNum type="arabicPeriod" startAt="8"/>
              <a:tabLst>
                <a:tab pos="276860" algn="l"/>
              </a:tabLst>
            </a:pPr>
            <a:r>
              <a:rPr dirty="0" sz="2300" spc="120">
                <a:solidFill>
                  <a:srgbClr val="0F0F0F"/>
                </a:solidFill>
                <a:latin typeface="宋体"/>
                <a:cs typeface="宋体"/>
              </a:rPr>
              <a:t>工程相片</a:t>
            </a:r>
            <a:endParaRPr sz="2300">
              <a:latin typeface="宋体"/>
              <a:cs typeface="宋体"/>
            </a:endParaRPr>
          </a:p>
          <a:p>
            <a:pPr marL="265430" indent="-246379">
              <a:lnSpc>
                <a:spcPct val="100000"/>
              </a:lnSpc>
              <a:spcBef>
                <a:spcPts val="1970"/>
              </a:spcBef>
              <a:buClr>
                <a:srgbClr val="212121"/>
              </a:buClr>
              <a:buSzPct val="102173"/>
              <a:buFont typeface="Times New Roman"/>
              <a:buAutoNum type="arabicPeriod" startAt="8"/>
              <a:tabLst>
                <a:tab pos="266065" algn="l"/>
              </a:tabLst>
            </a:pPr>
            <a:r>
              <a:rPr dirty="0" sz="2300" spc="120">
                <a:solidFill>
                  <a:srgbClr val="0F0F0F"/>
                </a:solidFill>
                <a:latin typeface="宋体"/>
                <a:cs typeface="宋体"/>
              </a:rPr>
              <a:t>分包商的各种记录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8785" y="8902057"/>
            <a:ext cx="546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0">
                <a:solidFill>
                  <a:srgbClr val="A87B6B"/>
                </a:solidFill>
                <a:latin typeface="Times New Roman"/>
                <a:cs typeface="Times New Roman"/>
              </a:rPr>
              <a:t>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31166" y="8921201"/>
            <a:ext cx="4826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5">
                <a:solidFill>
                  <a:srgbClr val="0F0F0F"/>
                </a:solidFill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17639" y="8902057"/>
            <a:ext cx="546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10">
                <a:solidFill>
                  <a:srgbClr val="A87B6B"/>
                </a:solidFill>
                <a:latin typeface="Times New Roman"/>
                <a:cs typeface="Times New Roman"/>
              </a:rPr>
              <a:t>-</a:t>
            </a:r>
            <a:endParaRPr sz="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80626"/>
            <a:ext cx="7571740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69" y="1952694"/>
            <a:ext cx="12084685" cy="0"/>
          </a:xfrm>
          <a:custGeom>
            <a:avLst/>
            <a:gdLst/>
            <a:ahLst/>
            <a:cxnLst/>
            <a:rect l="l" t="t" r="r" b="b"/>
            <a:pathLst>
              <a:path w="12084685" h="0">
                <a:moveTo>
                  <a:pt x="0" y="0"/>
                </a:moveTo>
                <a:lnTo>
                  <a:pt x="1208419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869" y="8844560"/>
            <a:ext cx="12084685" cy="0"/>
          </a:xfrm>
          <a:custGeom>
            <a:avLst/>
            <a:gdLst/>
            <a:ahLst/>
            <a:cxnLst/>
            <a:rect l="l" t="t" r="r" b="b"/>
            <a:pathLst>
              <a:path w="12084685" h="0">
                <a:moveTo>
                  <a:pt x="0" y="0"/>
                </a:moveTo>
                <a:lnTo>
                  <a:pt x="1208419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29416" y="2169724"/>
            <a:ext cx="127508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35">
                <a:solidFill>
                  <a:srgbClr val="1A1A1A"/>
                </a:solidFill>
                <a:latin typeface="宋体"/>
                <a:cs typeface="宋体"/>
              </a:rPr>
              <a:t>致工程师：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6353" y="2654708"/>
            <a:ext cx="243776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73250" algn="l"/>
              </a:tabLst>
            </a:pP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通知</a:t>
            </a:r>
            <a:r>
              <a:rPr dirty="0" sz="2000" spc="30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贵方</a:t>
            </a:r>
            <a:r>
              <a:rPr dirty="0" sz="2000" spc="285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下述的</a:t>
            </a:r>
            <a:r>
              <a:rPr dirty="0" sz="2000">
                <a:solidFill>
                  <a:srgbClr val="1A1A1A"/>
                </a:solidFill>
                <a:latin typeface="宋体"/>
                <a:cs typeface="宋体"/>
              </a:rPr>
              <a:t>	</a:t>
            </a: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聿件有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1238" y="2654708"/>
            <a:ext cx="76009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可能对关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4978" y="2635564"/>
            <a:ext cx="2233295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键日</a:t>
            </a:r>
            <a:r>
              <a:rPr dirty="0" sz="2000" spc="-29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期</a:t>
            </a:r>
            <a:r>
              <a:rPr dirty="0" sz="2000" spc="-21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15">
                <a:solidFill>
                  <a:srgbClr val="1A1A1A"/>
                </a:solidFill>
                <a:latin typeface="Arial"/>
                <a:cs typeface="Arial"/>
              </a:rPr>
              <a:t>KD</a:t>
            </a:r>
            <a:r>
              <a:rPr dirty="0" sz="2000" spc="-32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A1A1A"/>
                </a:solidFill>
                <a:latin typeface="Arial"/>
                <a:cs typeface="Arial"/>
              </a:rPr>
              <a:t>-</a:t>
            </a:r>
            <a:r>
              <a:rPr dirty="0" sz="2000" spc="14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1A1A1A"/>
                </a:solidFill>
                <a:latin typeface="Arial"/>
                <a:cs typeface="Arial"/>
              </a:rPr>
              <a:t>06</a:t>
            </a:r>
            <a:r>
              <a:rPr dirty="0" sz="2150" spc="-15">
                <a:solidFill>
                  <a:srgbClr val="1A1A1A"/>
                </a:solidFill>
                <a:latin typeface="宋体"/>
                <a:cs typeface="宋体"/>
              </a:rPr>
              <a:t>或其</a:t>
            </a:r>
            <a:endParaRPr sz="21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183" y="2585986"/>
            <a:ext cx="5797550" cy="135763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415415">
              <a:lnSpc>
                <a:spcPct val="100000"/>
              </a:lnSpc>
              <a:spcBef>
                <a:spcPts val="650"/>
              </a:spcBef>
            </a:pPr>
            <a:r>
              <a:rPr dirty="0" sz="2000" spc="210">
                <a:solidFill>
                  <a:srgbClr val="1A1A1A"/>
                </a:solidFill>
                <a:latin typeface="宋体"/>
                <a:cs typeface="宋体"/>
              </a:rPr>
              <a:t>按</a:t>
            </a:r>
            <a:r>
              <a:rPr dirty="0" sz="2000" spc="-35">
                <a:solidFill>
                  <a:srgbClr val="1A1A1A"/>
                </a:solidFill>
                <a:latin typeface="宋体"/>
                <a:cs typeface="宋体"/>
              </a:rPr>
              <a:t>合</a:t>
            </a:r>
            <a:r>
              <a:rPr dirty="0" sz="2000" spc="235">
                <a:solidFill>
                  <a:srgbClr val="1A1A1A"/>
                </a:solidFill>
                <a:latin typeface="宋体"/>
                <a:cs typeface="宋体"/>
              </a:rPr>
              <a:t>同</a:t>
            </a:r>
            <a:r>
              <a:rPr dirty="0" sz="2000" spc="-35">
                <a:solidFill>
                  <a:srgbClr val="1A1A1A"/>
                </a:solidFill>
                <a:latin typeface="宋体"/>
                <a:cs typeface="宋体"/>
              </a:rPr>
              <a:t>条</a:t>
            </a:r>
            <a:r>
              <a:rPr dirty="0" sz="2000" spc="260">
                <a:solidFill>
                  <a:srgbClr val="1A1A1A"/>
                </a:solidFill>
                <a:latin typeface="宋体"/>
                <a:cs typeface="宋体"/>
              </a:rPr>
              <a:t>款</a:t>
            </a:r>
            <a:r>
              <a:rPr dirty="0" sz="2000" spc="175">
                <a:solidFill>
                  <a:srgbClr val="1A1A1A"/>
                </a:solidFill>
                <a:latin typeface="宋体"/>
                <a:cs typeface="宋体"/>
              </a:rPr>
              <a:t>第</a:t>
            </a:r>
            <a:r>
              <a:rPr dirty="0" sz="2000" spc="-30">
                <a:solidFill>
                  <a:srgbClr val="1A1A1A"/>
                </a:solidFill>
                <a:latin typeface="Arial"/>
                <a:cs typeface="Arial"/>
              </a:rPr>
              <a:t>XXX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条</a:t>
            </a:r>
            <a:r>
              <a:rPr dirty="0" sz="2000" spc="130">
                <a:solidFill>
                  <a:srgbClr val="1A1A1A"/>
                </a:solidFill>
                <a:latin typeface="宋体"/>
                <a:cs typeface="宋体"/>
              </a:rPr>
              <a:t>的</a:t>
            </a:r>
            <a:r>
              <a:rPr dirty="0" sz="2000" spc="195">
                <a:solidFill>
                  <a:srgbClr val="1A1A1A"/>
                </a:solidFill>
                <a:latin typeface="宋体"/>
                <a:cs typeface="宋体"/>
              </a:rPr>
              <a:t>要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求</a:t>
            </a:r>
            <a:r>
              <a:rPr dirty="0" sz="2000" spc="-44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，我方现</a:t>
            </a:r>
            <a:endParaRPr sz="20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600" spc="-415">
                <a:solidFill>
                  <a:srgbClr val="1A1A1A"/>
                </a:solidFill>
                <a:latin typeface="Times New Roman"/>
                <a:cs typeface="Times New Roman"/>
              </a:rPr>
              <a:t>1</a:t>
            </a:r>
            <a:r>
              <a:rPr dirty="0" sz="2000" spc="-114">
                <a:solidFill>
                  <a:srgbClr val="1A1A1A"/>
                </a:solidFill>
                <a:latin typeface="宋体"/>
                <a:cs typeface="宋体"/>
              </a:rPr>
              <a:t>也相关</a:t>
            </a:r>
            <a:r>
              <a:rPr dirty="0" sz="2000" spc="80">
                <a:solidFill>
                  <a:srgbClr val="1A1A1A"/>
                </a:solidFill>
                <a:latin typeface="宋体"/>
                <a:cs typeface="宋体"/>
              </a:rPr>
              <a:t>日</a:t>
            </a:r>
            <a:r>
              <a:rPr dirty="0" sz="2000" spc="-114">
                <a:solidFill>
                  <a:srgbClr val="1A1A1A"/>
                </a:solidFill>
                <a:latin typeface="宋体"/>
                <a:cs typeface="宋体"/>
              </a:rPr>
              <a:t>期的</a:t>
            </a:r>
            <a:r>
              <a:rPr dirty="0" sz="2000" spc="-459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114">
                <a:solidFill>
                  <a:srgbClr val="1A1A1A"/>
                </a:solidFill>
                <a:latin typeface="宋体"/>
                <a:cs typeface="宋体"/>
              </a:rPr>
              <a:t>完</a:t>
            </a:r>
            <a:r>
              <a:rPr dirty="0" sz="2000" spc="350">
                <a:solidFill>
                  <a:srgbClr val="1A1A1A"/>
                </a:solidFill>
                <a:latin typeface="宋体"/>
                <a:cs typeface="宋体"/>
              </a:rPr>
              <a:t>工</a:t>
            </a:r>
            <a:r>
              <a:rPr dirty="0" sz="2000" spc="-114">
                <a:solidFill>
                  <a:srgbClr val="1A1A1A"/>
                </a:solidFill>
                <a:latin typeface="宋体"/>
                <a:cs typeface="宋体"/>
              </a:rPr>
              <a:t>造成拖</a:t>
            </a:r>
            <a:r>
              <a:rPr dirty="0" sz="2000" spc="-355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114">
                <a:solidFill>
                  <a:srgbClr val="1A1A1A"/>
                </a:solidFill>
                <a:latin typeface="宋体"/>
                <a:cs typeface="宋体"/>
              </a:rPr>
              <a:t>延。</a:t>
            </a:r>
            <a:endParaRPr sz="2000">
              <a:latin typeface="宋体"/>
              <a:cs typeface="宋体"/>
            </a:endParaRPr>
          </a:p>
          <a:p>
            <a:pPr marL="1425575">
              <a:lnSpc>
                <a:spcPct val="100000"/>
              </a:lnSpc>
              <a:spcBef>
                <a:spcPts val="1295"/>
              </a:spcBef>
            </a:pPr>
            <a:r>
              <a:rPr dirty="0" sz="2000" spc="-114">
                <a:solidFill>
                  <a:srgbClr val="080808"/>
                </a:solidFill>
                <a:latin typeface="宋体"/>
                <a:cs typeface="宋体"/>
              </a:rPr>
              <a:t>正</a:t>
            </a:r>
            <a:r>
              <a:rPr dirty="0" sz="2000" spc="365">
                <a:solidFill>
                  <a:srgbClr val="080808"/>
                </a:solidFill>
                <a:latin typeface="宋体"/>
                <a:cs typeface="宋体"/>
              </a:rPr>
              <a:t>如</a:t>
            </a:r>
            <a:r>
              <a:rPr dirty="0" sz="2000" spc="-114">
                <a:solidFill>
                  <a:srgbClr val="080808"/>
                </a:solidFill>
                <a:latin typeface="宋体"/>
                <a:cs typeface="宋体"/>
              </a:rPr>
              <a:t>特</a:t>
            </a:r>
            <a:r>
              <a:rPr dirty="0" sz="2000" spc="315">
                <a:solidFill>
                  <a:srgbClr val="080808"/>
                </a:solidFill>
                <a:latin typeface="宋体"/>
                <a:cs typeface="宋体"/>
              </a:rPr>
              <a:t>别</a:t>
            </a:r>
            <a:r>
              <a:rPr dirty="0" sz="2000" spc="-114">
                <a:solidFill>
                  <a:srgbClr val="080808"/>
                </a:solidFill>
                <a:latin typeface="宋体"/>
                <a:cs typeface="宋体"/>
              </a:rPr>
              <a:t>合</a:t>
            </a:r>
            <a:r>
              <a:rPr dirty="0" sz="2000" spc="315">
                <a:solidFill>
                  <a:srgbClr val="080808"/>
                </a:solidFill>
                <a:latin typeface="宋体"/>
                <a:cs typeface="宋体"/>
              </a:rPr>
              <a:t>同</a:t>
            </a:r>
            <a:r>
              <a:rPr dirty="0" sz="2000" spc="-114">
                <a:solidFill>
                  <a:srgbClr val="2A2A2A"/>
                </a:solidFill>
                <a:latin typeface="宋体"/>
                <a:cs typeface="宋体"/>
              </a:rPr>
              <a:t>条</a:t>
            </a:r>
            <a:r>
              <a:rPr dirty="0" sz="2000" spc="260">
                <a:solidFill>
                  <a:srgbClr val="2A2A2A"/>
                </a:solidFill>
                <a:latin typeface="宋体"/>
                <a:cs typeface="宋体"/>
              </a:rPr>
              <a:t>款</a:t>
            </a:r>
            <a:r>
              <a:rPr dirty="0" sz="2000" spc="175">
                <a:solidFill>
                  <a:srgbClr val="2A2A2A"/>
                </a:solidFill>
                <a:latin typeface="宋体"/>
                <a:cs typeface="宋体"/>
              </a:rPr>
              <a:t>汾</a:t>
            </a:r>
            <a:r>
              <a:rPr dirty="0" sz="2000" spc="-114">
                <a:solidFill>
                  <a:srgbClr val="2A2A2A"/>
                </a:solidFill>
                <a:latin typeface="宋体"/>
                <a:cs typeface="宋体"/>
              </a:rPr>
              <a:t>伙所</a:t>
            </a:r>
            <a:r>
              <a:rPr dirty="0" sz="2000" spc="380">
                <a:solidFill>
                  <a:srgbClr val="2A2A2A"/>
                </a:solidFill>
                <a:latin typeface="宋体"/>
                <a:cs typeface="宋体"/>
              </a:rPr>
              <a:t>指</a:t>
            </a:r>
            <a:r>
              <a:rPr dirty="0" sz="2000" spc="-114">
                <a:solidFill>
                  <a:srgbClr val="080808"/>
                </a:solidFill>
                <a:latin typeface="宋体"/>
                <a:cs typeface="宋体"/>
              </a:rPr>
              <a:t>出的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，承包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9062" y="3611910"/>
            <a:ext cx="554736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51915" algn="l"/>
                <a:tab pos="3478529" algn="l"/>
                <a:tab pos="5350510" algn="l"/>
              </a:tabLst>
            </a:pP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商</a:t>
            </a:r>
            <a:r>
              <a:rPr dirty="0" sz="2000" spc="-29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在进场之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	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前</a:t>
            </a:r>
            <a:r>
              <a:rPr dirty="0" sz="2000" spc="229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，项目</a:t>
            </a:r>
            <a:r>
              <a:rPr dirty="0" sz="2000" spc="41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未</a:t>
            </a:r>
            <a:r>
              <a:rPr dirty="0" sz="2000" spc="-31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标明的</a:t>
            </a:r>
            <a:r>
              <a:rPr dirty="0" sz="2000">
                <a:solidFill>
                  <a:srgbClr val="2A2A2A"/>
                </a:solidFill>
                <a:latin typeface="宋体"/>
                <a:cs typeface="宋体"/>
              </a:rPr>
              <a:t>	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管</a:t>
            </a:r>
            <a:r>
              <a:rPr dirty="0" sz="2000" spc="-315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线</a:t>
            </a:r>
            <a:r>
              <a:rPr dirty="0" sz="2000" spc="-215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应</a:t>
            </a:r>
            <a:r>
              <a:rPr dirty="0" sz="2000" spc="-484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由</a:t>
            </a:r>
            <a:r>
              <a:rPr dirty="0" sz="2000" spc="-30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有关的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	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公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171" y="4064987"/>
            <a:ext cx="960882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96925" algn="l"/>
              </a:tabLst>
            </a:pP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用聿业	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公</a:t>
            </a:r>
            <a:r>
              <a:rPr dirty="0" sz="2000" spc="-360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司</a:t>
            </a:r>
            <a:r>
              <a:rPr dirty="0" sz="2000" spc="-27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移</a:t>
            </a:r>
            <a:r>
              <a:rPr dirty="0" sz="2000" spc="-405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出</a:t>
            </a:r>
            <a:r>
              <a:rPr dirty="0" sz="2000" spc="-26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铁</a:t>
            </a:r>
            <a:r>
              <a:rPr dirty="0" sz="2000" spc="-270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145">
                <a:solidFill>
                  <a:srgbClr val="080808"/>
                </a:solidFill>
                <a:latin typeface="宋体"/>
                <a:cs typeface="宋体"/>
              </a:rPr>
              <a:t>路</a:t>
            </a:r>
            <a:r>
              <a:rPr dirty="0" sz="2000" spc="-100">
                <a:solidFill>
                  <a:srgbClr val="080808"/>
                </a:solidFill>
                <a:latin typeface="宋体"/>
                <a:cs typeface="宋体"/>
              </a:rPr>
              <a:t>范</a:t>
            </a:r>
            <a:r>
              <a:rPr dirty="0" sz="2000" spc="165">
                <a:solidFill>
                  <a:srgbClr val="080808"/>
                </a:solidFill>
                <a:latin typeface="宋体"/>
                <a:cs typeface="宋体"/>
              </a:rPr>
              <a:t>围</a:t>
            </a:r>
            <a:r>
              <a:rPr dirty="0" sz="2000" spc="145">
                <a:solidFill>
                  <a:srgbClr val="080808"/>
                </a:solidFill>
                <a:latin typeface="宋体"/>
                <a:cs typeface="宋体"/>
              </a:rPr>
              <a:t>之外</a:t>
            </a:r>
            <a:r>
              <a:rPr dirty="0" sz="2000" spc="-52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20">
                <a:solidFill>
                  <a:srgbClr val="2A2A2A"/>
                </a:solidFill>
                <a:latin typeface="宋体"/>
                <a:cs typeface="宋体"/>
              </a:rPr>
              <a:t>，</a:t>
            </a:r>
            <a:r>
              <a:rPr dirty="0" sz="2000" spc="-175">
                <a:solidFill>
                  <a:srgbClr val="080808"/>
                </a:solidFill>
                <a:latin typeface="宋体"/>
                <a:cs typeface="宋体"/>
              </a:rPr>
              <a:t>但</a:t>
            </a:r>
            <a:r>
              <a:rPr dirty="0" sz="2000" spc="-57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135">
                <a:solidFill>
                  <a:srgbClr val="080808"/>
                </a:solidFill>
                <a:latin typeface="宋体"/>
                <a:cs typeface="宋体"/>
              </a:rPr>
              <a:t>是</a:t>
            </a:r>
            <a:r>
              <a:rPr dirty="0" sz="2000" spc="-175">
                <a:solidFill>
                  <a:srgbClr val="080808"/>
                </a:solidFill>
                <a:latin typeface="宋体"/>
                <a:cs typeface="宋体"/>
              </a:rPr>
              <a:t>承</a:t>
            </a:r>
            <a:r>
              <a:rPr dirty="0" sz="2000" spc="245">
                <a:solidFill>
                  <a:srgbClr val="080808"/>
                </a:solidFill>
                <a:latin typeface="宋体"/>
                <a:cs typeface="宋体"/>
              </a:rPr>
              <a:t>包</a:t>
            </a:r>
            <a:r>
              <a:rPr dirty="0" sz="2000" spc="150">
                <a:solidFill>
                  <a:srgbClr val="080808"/>
                </a:solidFill>
                <a:latin typeface="宋体"/>
                <a:cs typeface="宋体"/>
              </a:rPr>
              <a:t>商</a:t>
            </a:r>
            <a:r>
              <a:rPr dirty="0" sz="2000" spc="-175">
                <a:solidFill>
                  <a:srgbClr val="080808"/>
                </a:solidFill>
                <a:latin typeface="宋体"/>
                <a:cs typeface="宋体"/>
              </a:rPr>
              <a:t>在进行</a:t>
            </a:r>
            <a:r>
              <a:rPr dirty="0" sz="2000" spc="-10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250" spc="-160">
                <a:solidFill>
                  <a:srgbClr val="080808"/>
                </a:solidFill>
                <a:latin typeface="Arial"/>
                <a:cs typeface="Arial"/>
              </a:rPr>
              <a:t>XXXXX</a:t>
            </a:r>
            <a:r>
              <a:rPr dirty="0" sz="2000" spc="120">
                <a:solidFill>
                  <a:srgbClr val="080808"/>
                </a:solidFill>
                <a:latin typeface="宋体"/>
                <a:cs typeface="宋体"/>
              </a:rPr>
              <a:t>行</a:t>
            </a:r>
            <a:r>
              <a:rPr dirty="0" sz="2000" spc="-195">
                <a:solidFill>
                  <a:srgbClr val="2A2A2A"/>
                </a:solidFill>
                <a:latin typeface="宋体"/>
                <a:cs typeface="宋体"/>
              </a:rPr>
              <a:t>人隧道施</a:t>
            </a:r>
            <a:r>
              <a:rPr dirty="0" sz="2000" spc="190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195">
                <a:solidFill>
                  <a:srgbClr val="080808"/>
                </a:solidFill>
                <a:latin typeface="宋体"/>
                <a:cs typeface="宋体"/>
              </a:rPr>
              <a:t>工时</a:t>
            </a:r>
            <a:r>
              <a:rPr dirty="0" sz="2000" spc="160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080808"/>
                </a:solidFill>
                <a:latin typeface="宋体"/>
                <a:cs typeface="宋体"/>
              </a:rPr>
              <a:t>，</a:t>
            </a:r>
            <a:r>
              <a:rPr dirty="0" sz="2000" spc="-41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发</a:t>
            </a:r>
            <a:r>
              <a:rPr dirty="0" sz="2000" spc="-325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现尚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92651" y="4096894"/>
            <a:ext cx="1659889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96010" algn="l"/>
              </a:tabLst>
            </a:pP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有</a:t>
            </a:r>
            <a:r>
              <a:rPr dirty="0" sz="2000" spc="-240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两条未</a:t>
            </a:r>
            <a:r>
              <a:rPr dirty="0" sz="2000">
                <a:solidFill>
                  <a:srgbClr val="2A2A2A"/>
                </a:solidFill>
                <a:latin typeface="宋体"/>
                <a:cs typeface="宋体"/>
              </a:rPr>
              <a:t>	</a:t>
            </a:r>
            <a:r>
              <a:rPr dirty="0" sz="2000" spc="-555">
                <a:solidFill>
                  <a:srgbClr val="2A2A2A"/>
                </a:solidFill>
                <a:latin typeface="宋体"/>
                <a:cs typeface="宋体"/>
              </a:rPr>
              <a:t>标明的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681" y="4374771"/>
            <a:ext cx="11782425" cy="439356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4604" marR="274955" indent="7620">
              <a:lnSpc>
                <a:spcPct val="153800"/>
              </a:lnSpc>
              <a:spcBef>
                <a:spcPts val="200"/>
              </a:spcBef>
              <a:tabLst>
                <a:tab pos="816610" algn="l"/>
              </a:tabLst>
            </a:pP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原有的	直</a:t>
            </a:r>
            <a:r>
              <a:rPr dirty="0" sz="2000" spc="-33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555">
                <a:solidFill>
                  <a:srgbClr val="1A1A1A"/>
                </a:solidFill>
                <a:latin typeface="宋体"/>
                <a:cs typeface="宋体"/>
              </a:rPr>
              <a:t>径</a:t>
            </a:r>
            <a:r>
              <a:rPr dirty="0" sz="2000" spc="-22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310">
                <a:solidFill>
                  <a:srgbClr val="1A1A1A"/>
                </a:solidFill>
                <a:latin typeface="Arial"/>
                <a:cs typeface="Arial"/>
              </a:rPr>
              <a:t>2</a:t>
            </a:r>
            <a:r>
              <a:rPr dirty="0" sz="2000" spc="-8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1A1A1A"/>
                </a:solidFill>
                <a:latin typeface="Arial"/>
                <a:cs typeface="Arial"/>
              </a:rPr>
              <a:t>00</a:t>
            </a:r>
            <a:r>
              <a:rPr dirty="0" sz="2000" spc="-18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2000" spc="-465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dirty="0" sz="2000" spc="-39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2000" spc="-465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dirty="0" sz="2000" spc="-459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2150" spc="60">
                <a:solidFill>
                  <a:srgbClr val="1A1A1A"/>
                </a:solidFill>
                <a:latin typeface="宋体"/>
                <a:cs typeface="宋体"/>
              </a:rPr>
              <a:t>和</a:t>
            </a:r>
            <a:r>
              <a:rPr dirty="0" sz="2000" spc="155">
                <a:solidFill>
                  <a:srgbClr val="1A1A1A"/>
                </a:solidFill>
                <a:latin typeface="Arial"/>
                <a:cs typeface="Arial"/>
              </a:rPr>
              <a:t>300mm</a:t>
            </a:r>
            <a:r>
              <a:rPr dirty="0" sz="2000" spc="245">
                <a:solidFill>
                  <a:srgbClr val="1A1A1A"/>
                </a:solidFill>
                <a:latin typeface="宋体"/>
                <a:cs typeface="宋体"/>
              </a:rPr>
              <a:t>的</a:t>
            </a:r>
            <a:r>
              <a:rPr dirty="0" sz="2000" spc="204">
                <a:solidFill>
                  <a:srgbClr val="1A1A1A"/>
                </a:solidFill>
                <a:latin typeface="宋体"/>
                <a:cs typeface="宋体"/>
              </a:rPr>
              <a:t>水</a:t>
            </a:r>
            <a:r>
              <a:rPr dirty="0" sz="2000" spc="-100">
                <a:solidFill>
                  <a:srgbClr val="1A1A1A"/>
                </a:solidFill>
                <a:latin typeface="宋体"/>
                <a:cs typeface="宋体"/>
              </a:rPr>
              <a:t>管</a:t>
            </a:r>
            <a:r>
              <a:rPr dirty="0" sz="2000" spc="235">
                <a:solidFill>
                  <a:srgbClr val="1A1A1A"/>
                </a:solidFill>
                <a:latin typeface="宋体"/>
                <a:cs typeface="宋体"/>
              </a:rPr>
              <a:t>尚</a:t>
            </a:r>
            <a:r>
              <a:rPr dirty="0" sz="2000" spc="204">
                <a:solidFill>
                  <a:srgbClr val="1A1A1A"/>
                </a:solidFill>
                <a:latin typeface="宋体"/>
                <a:cs typeface="宋体"/>
              </a:rPr>
              <a:t>在铁路</a:t>
            </a:r>
            <a:r>
              <a:rPr dirty="0" sz="2000" spc="-285">
                <a:solidFill>
                  <a:srgbClr val="1A1A1A"/>
                </a:solidFill>
                <a:latin typeface="宋体"/>
                <a:cs typeface="宋体"/>
              </a:rPr>
              <a:t>范</a:t>
            </a:r>
            <a:r>
              <a:rPr dirty="0" sz="2000" spc="165">
                <a:solidFill>
                  <a:srgbClr val="1A1A1A"/>
                </a:solidFill>
                <a:latin typeface="宋体"/>
                <a:cs typeface="宋体"/>
              </a:rPr>
              <a:t>围</a:t>
            </a:r>
            <a:r>
              <a:rPr dirty="0" sz="2000" spc="204">
                <a:solidFill>
                  <a:srgbClr val="1A1A1A"/>
                </a:solidFill>
                <a:latin typeface="宋体"/>
                <a:cs typeface="宋体"/>
              </a:rPr>
              <a:t>之</a:t>
            </a:r>
            <a:r>
              <a:rPr dirty="0" sz="2000" spc="560">
                <a:solidFill>
                  <a:srgbClr val="1A1A1A"/>
                </a:solidFill>
                <a:latin typeface="宋体"/>
                <a:cs typeface="宋体"/>
              </a:rPr>
              <a:t>内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，</a:t>
            </a:r>
            <a:r>
              <a:rPr dirty="0" sz="2000" spc="-165">
                <a:solidFill>
                  <a:srgbClr val="1A1A1A"/>
                </a:solidFill>
                <a:latin typeface="宋体"/>
                <a:cs typeface="宋体"/>
              </a:rPr>
              <a:t>因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此 ，承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包</a:t>
            </a:r>
            <a:r>
              <a:rPr dirty="0" sz="2000" spc="120">
                <a:solidFill>
                  <a:srgbClr val="1A1A1A"/>
                </a:solidFill>
                <a:latin typeface="宋体"/>
                <a:cs typeface="宋体"/>
              </a:rPr>
              <a:t>商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建议</a:t>
            </a:r>
            <a:r>
              <a:rPr dirty="0" sz="2000" spc="-50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175">
                <a:solidFill>
                  <a:srgbClr val="1A1A1A"/>
                </a:solidFill>
                <a:latin typeface="宋体"/>
                <a:cs typeface="宋体"/>
              </a:rPr>
              <a:t>将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上述</a:t>
            </a:r>
            <a:r>
              <a:rPr dirty="0" sz="2000" spc="-47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管道</a:t>
            </a:r>
            <a:r>
              <a:rPr dirty="0" sz="2000" spc="-455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予以</a:t>
            </a:r>
            <a:r>
              <a:rPr dirty="0" sz="2000" spc="-45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改道以 </a:t>
            </a:r>
            <a:r>
              <a:rPr dirty="0" sz="2000" spc="-15">
                <a:solidFill>
                  <a:srgbClr val="1A1A1A"/>
                </a:solidFill>
                <a:latin typeface="宋体"/>
                <a:cs typeface="宋体"/>
              </a:rPr>
              <a:t>利千行人隧道的施工。</a:t>
            </a:r>
            <a:endParaRPr sz="2000">
              <a:latin typeface="宋体"/>
              <a:cs typeface="宋体"/>
            </a:endParaRPr>
          </a:p>
          <a:p>
            <a:pPr marL="27305" marR="102235" indent="1375410">
              <a:lnSpc>
                <a:spcPts val="3820"/>
              </a:lnSpc>
              <a:spcBef>
                <a:spcPts val="265"/>
              </a:spcBef>
            </a:pPr>
            <a:r>
              <a:rPr dirty="0" sz="2000" spc="125">
                <a:solidFill>
                  <a:srgbClr val="1A1A1A"/>
                </a:solidFill>
                <a:latin typeface="宋体"/>
                <a:cs typeface="宋体"/>
              </a:rPr>
              <a:t>我们留意到上述管道并未在投图纸中标识，而由千它们的存在，汾伙汾伲道的施工将因 </a:t>
            </a:r>
            <a:r>
              <a:rPr dirty="0" sz="2000" spc="65">
                <a:solidFill>
                  <a:srgbClr val="1A1A1A"/>
                </a:solidFill>
                <a:latin typeface="宋体"/>
                <a:cs typeface="宋体"/>
              </a:rPr>
              <a:t>此而延误，而且还会导致额外的工程费用。</a:t>
            </a:r>
            <a:endParaRPr sz="2000">
              <a:latin typeface="宋体"/>
              <a:cs typeface="宋体"/>
            </a:endParaRPr>
          </a:p>
          <a:p>
            <a:pPr marL="1379855">
              <a:lnSpc>
                <a:spcPct val="100000"/>
              </a:lnSpc>
              <a:spcBef>
                <a:spcPts val="1050"/>
              </a:spcBef>
            </a:pPr>
            <a:r>
              <a:rPr dirty="0" sz="2000" spc="290">
                <a:solidFill>
                  <a:srgbClr val="080808"/>
                </a:solidFill>
                <a:latin typeface="宋体"/>
                <a:cs typeface="宋体"/>
              </a:rPr>
              <a:t>虽</a:t>
            </a:r>
            <a:r>
              <a:rPr dirty="0" sz="2000" spc="65">
                <a:solidFill>
                  <a:srgbClr val="2A2A2A"/>
                </a:solidFill>
                <a:latin typeface="宋体"/>
                <a:cs typeface="宋体"/>
              </a:rPr>
              <a:t>然</a:t>
            </a:r>
            <a:r>
              <a:rPr dirty="0" sz="2000" spc="220">
                <a:solidFill>
                  <a:srgbClr val="2A2A2A"/>
                </a:solidFill>
                <a:latin typeface="宋体"/>
                <a:cs typeface="宋体"/>
              </a:rPr>
              <a:t>这</a:t>
            </a:r>
            <a:r>
              <a:rPr dirty="0" sz="2000" spc="65">
                <a:solidFill>
                  <a:srgbClr val="080808"/>
                </a:solidFill>
                <a:latin typeface="宋体"/>
                <a:cs typeface="宋体"/>
              </a:rPr>
              <a:t>是不</a:t>
            </a:r>
            <a:r>
              <a:rPr dirty="0" sz="2000" spc="120">
                <a:solidFill>
                  <a:srgbClr val="080808"/>
                </a:solidFill>
                <a:latin typeface="宋体"/>
                <a:cs typeface="宋体"/>
              </a:rPr>
              <a:t>确</a:t>
            </a:r>
            <a:r>
              <a:rPr dirty="0" sz="2000" spc="65">
                <a:solidFill>
                  <a:srgbClr val="080808"/>
                </a:solidFill>
                <a:latin typeface="宋体"/>
                <a:cs typeface="宋体"/>
              </a:rPr>
              <a:t>切</a:t>
            </a:r>
            <a:r>
              <a:rPr dirty="0" sz="2000" spc="120">
                <a:solidFill>
                  <a:srgbClr val="080808"/>
                </a:solidFill>
                <a:latin typeface="宋体"/>
                <a:cs typeface="宋体"/>
              </a:rPr>
              <a:t>的</a:t>
            </a:r>
            <a:r>
              <a:rPr dirty="0" sz="2000" spc="65">
                <a:solidFill>
                  <a:srgbClr val="080808"/>
                </a:solidFill>
                <a:latin typeface="宋体"/>
                <a:cs typeface="宋体"/>
              </a:rPr>
              <a:t>数字</a:t>
            </a:r>
            <a:r>
              <a:rPr dirty="0" sz="2000" spc="-36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520">
                <a:solidFill>
                  <a:srgbClr val="2A2A2A"/>
                </a:solidFill>
                <a:latin typeface="宋体"/>
                <a:cs typeface="宋体"/>
              </a:rPr>
              <a:t>，</a:t>
            </a:r>
            <a:r>
              <a:rPr dirty="0" sz="2000" spc="175">
                <a:solidFill>
                  <a:srgbClr val="080808"/>
                </a:solidFill>
                <a:latin typeface="宋体"/>
                <a:cs typeface="宋体"/>
              </a:rPr>
              <a:t>但</a:t>
            </a:r>
            <a:r>
              <a:rPr dirty="0" sz="2000" spc="120">
                <a:solidFill>
                  <a:srgbClr val="080808"/>
                </a:solidFill>
                <a:latin typeface="宋体"/>
                <a:cs typeface="宋体"/>
              </a:rPr>
              <a:t>我</a:t>
            </a:r>
            <a:r>
              <a:rPr dirty="0" sz="2000" spc="-175">
                <a:solidFill>
                  <a:srgbClr val="080808"/>
                </a:solidFill>
                <a:latin typeface="宋体"/>
                <a:cs typeface="宋体"/>
              </a:rPr>
              <a:t>们初</a:t>
            </a:r>
            <a:r>
              <a:rPr dirty="0" sz="2000" spc="-46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080808"/>
                </a:solidFill>
                <a:latin typeface="宋体"/>
                <a:cs typeface="宋体"/>
              </a:rPr>
              <a:t>步认</a:t>
            </a:r>
            <a:r>
              <a:rPr dirty="0" sz="2000" spc="-335">
                <a:solidFill>
                  <a:srgbClr val="080808"/>
                </a:solidFill>
                <a:latin typeface="宋体"/>
                <a:cs typeface="宋体"/>
              </a:rPr>
              <a:t> </a:t>
            </a:r>
            <a:r>
              <a:rPr dirty="0" sz="2000" spc="85">
                <a:solidFill>
                  <a:srgbClr val="080808"/>
                </a:solidFill>
                <a:latin typeface="宋体"/>
                <a:cs typeface="宋体"/>
              </a:rPr>
              <a:t>为上述聿</a:t>
            </a:r>
            <a:r>
              <a:rPr dirty="0" sz="2000" spc="90">
                <a:solidFill>
                  <a:srgbClr val="080808"/>
                </a:solidFill>
                <a:latin typeface="宋体"/>
                <a:cs typeface="宋体"/>
              </a:rPr>
              <a:t>件</a:t>
            </a:r>
            <a:r>
              <a:rPr dirty="0" sz="2000" spc="140">
                <a:solidFill>
                  <a:srgbClr val="080808"/>
                </a:solidFill>
                <a:latin typeface="宋体"/>
                <a:cs typeface="宋体"/>
              </a:rPr>
              <a:t>可</a:t>
            </a:r>
            <a:r>
              <a:rPr dirty="0" sz="2000" spc="190">
                <a:solidFill>
                  <a:srgbClr val="080808"/>
                </a:solidFill>
                <a:latin typeface="宋体"/>
                <a:cs typeface="宋体"/>
              </a:rPr>
              <a:t>能</a:t>
            </a:r>
            <a:r>
              <a:rPr dirty="0" sz="2000" spc="85">
                <a:solidFill>
                  <a:srgbClr val="2A2A2A"/>
                </a:solidFill>
                <a:latin typeface="宋体"/>
                <a:cs typeface="宋体"/>
              </a:rPr>
              <a:t>会对</a:t>
            </a:r>
            <a:r>
              <a:rPr dirty="0" sz="2000" spc="40">
                <a:solidFill>
                  <a:srgbClr val="2A2A2A"/>
                </a:solidFill>
                <a:latin typeface="宋体"/>
                <a:cs typeface="宋体"/>
              </a:rPr>
              <a:t>关</a:t>
            </a:r>
            <a:r>
              <a:rPr dirty="0" sz="2000" spc="-50">
                <a:solidFill>
                  <a:srgbClr val="2A2A2A"/>
                </a:solidFill>
                <a:latin typeface="宋体"/>
                <a:cs typeface="宋体"/>
              </a:rPr>
              <a:t>键</a:t>
            </a:r>
            <a:r>
              <a:rPr dirty="0" sz="2000" spc="125">
                <a:solidFill>
                  <a:srgbClr val="080808"/>
                </a:solidFill>
                <a:latin typeface="宋体"/>
                <a:cs typeface="宋体"/>
              </a:rPr>
              <a:t>日</a:t>
            </a:r>
            <a:r>
              <a:rPr dirty="0" sz="2000" spc="260">
                <a:solidFill>
                  <a:srgbClr val="080808"/>
                </a:solidFill>
                <a:latin typeface="宋体"/>
                <a:cs typeface="宋体"/>
              </a:rPr>
              <a:t>期</a:t>
            </a:r>
            <a:r>
              <a:rPr dirty="0" sz="2000" spc="85">
                <a:solidFill>
                  <a:srgbClr val="080808"/>
                </a:solidFill>
                <a:latin typeface="Arial"/>
                <a:cs typeface="Arial"/>
              </a:rPr>
              <a:t>KD-0</a:t>
            </a:r>
            <a:r>
              <a:rPr dirty="0" sz="2000" spc="85">
                <a:solidFill>
                  <a:srgbClr val="2A2A2A"/>
                </a:solidFill>
                <a:latin typeface="Arial"/>
                <a:cs typeface="Arial"/>
              </a:rPr>
              <a:t>6</a:t>
            </a:r>
            <a:r>
              <a:rPr dirty="0" sz="2000" spc="150">
                <a:solidFill>
                  <a:srgbClr val="2A2A2A"/>
                </a:solidFill>
                <a:latin typeface="宋体"/>
                <a:cs typeface="宋体"/>
              </a:rPr>
              <a:t>的</a:t>
            </a:r>
            <a:r>
              <a:rPr dirty="0" sz="2000" spc="165">
                <a:solidFill>
                  <a:srgbClr val="2A2A2A"/>
                </a:solidFill>
                <a:latin typeface="宋体"/>
                <a:cs typeface="宋体"/>
              </a:rPr>
              <a:t>完成造成</a:t>
            </a:r>
            <a:endParaRPr sz="2000">
              <a:latin typeface="宋体"/>
              <a:cs typeface="宋体"/>
            </a:endParaRPr>
          </a:p>
          <a:p>
            <a:pPr marL="12700" marR="78740" indent="14604">
              <a:lnSpc>
                <a:spcPct val="159100"/>
              </a:lnSpc>
            </a:pPr>
            <a:r>
              <a:rPr dirty="0" sz="2000" spc="70">
                <a:solidFill>
                  <a:srgbClr val="1A1A1A"/>
                </a:solidFill>
                <a:latin typeface="Arial"/>
                <a:cs typeface="Arial"/>
              </a:rPr>
              <a:t>30</a:t>
            </a:r>
            <a:r>
              <a:rPr dirty="0" sz="2000" spc="165">
                <a:solidFill>
                  <a:srgbClr val="1A1A1A"/>
                </a:solidFill>
                <a:latin typeface="宋体"/>
                <a:cs typeface="宋体"/>
              </a:rPr>
              <a:t>天</a:t>
            </a:r>
            <a:r>
              <a:rPr dirty="0" sz="2000" spc="175">
                <a:solidFill>
                  <a:srgbClr val="1A1A1A"/>
                </a:solidFill>
                <a:latin typeface="宋体"/>
                <a:cs typeface="宋体"/>
              </a:rPr>
              <a:t>的</a:t>
            </a:r>
            <a:r>
              <a:rPr dirty="0" sz="2000" spc="165">
                <a:solidFill>
                  <a:srgbClr val="1A1A1A"/>
                </a:solidFill>
                <a:latin typeface="宋体"/>
                <a:cs typeface="宋体"/>
              </a:rPr>
              <a:t>延误</a:t>
            </a:r>
            <a:r>
              <a:rPr dirty="0" sz="2000" spc="-155">
                <a:solidFill>
                  <a:srgbClr val="1A1A1A"/>
                </a:solidFill>
                <a:latin typeface="宋体"/>
                <a:cs typeface="宋体"/>
              </a:rPr>
              <a:t>。</a:t>
            </a:r>
            <a:r>
              <a:rPr dirty="0" sz="2000" spc="145">
                <a:solidFill>
                  <a:srgbClr val="1A1A1A"/>
                </a:solidFill>
                <a:latin typeface="宋体"/>
                <a:cs typeface="宋体"/>
              </a:rPr>
              <a:t>由</a:t>
            </a:r>
            <a:r>
              <a:rPr dirty="0" sz="2000" spc="185">
                <a:solidFill>
                  <a:srgbClr val="1A1A1A"/>
                </a:solidFill>
                <a:latin typeface="宋体"/>
                <a:cs typeface="宋体"/>
              </a:rPr>
              <a:t>千</a:t>
            </a:r>
            <a:r>
              <a:rPr dirty="0" sz="2000" spc="165">
                <a:solidFill>
                  <a:srgbClr val="1A1A1A"/>
                </a:solidFill>
                <a:latin typeface="宋体"/>
                <a:cs typeface="宋体"/>
              </a:rPr>
              <a:t>上述事件</a:t>
            </a:r>
            <a:r>
              <a:rPr dirty="0" sz="2000" spc="-114">
                <a:solidFill>
                  <a:srgbClr val="1A1A1A"/>
                </a:solidFill>
                <a:latin typeface="宋体"/>
                <a:cs typeface="宋体"/>
              </a:rPr>
              <a:t>所</a:t>
            </a:r>
            <a:r>
              <a:rPr dirty="0" sz="2000" spc="165">
                <a:solidFill>
                  <a:srgbClr val="1A1A1A"/>
                </a:solidFill>
                <a:latin typeface="宋体"/>
                <a:cs typeface="宋体"/>
              </a:rPr>
              <a:t>造成</a:t>
            </a:r>
            <a:r>
              <a:rPr dirty="0" sz="2000" spc="-40">
                <a:solidFill>
                  <a:srgbClr val="1A1A1A"/>
                </a:solidFill>
                <a:latin typeface="宋体"/>
                <a:cs typeface="宋体"/>
              </a:rPr>
              <a:t>的</a:t>
            </a:r>
            <a:r>
              <a:rPr dirty="0" sz="2000" spc="165">
                <a:solidFill>
                  <a:srgbClr val="1A1A1A"/>
                </a:solidFill>
                <a:latin typeface="宋体"/>
                <a:cs typeface="宋体"/>
              </a:rPr>
              <a:t>后果</a:t>
            </a:r>
            <a:r>
              <a:rPr dirty="0" sz="2000" spc="-56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1A1A1A"/>
                </a:solidFill>
                <a:latin typeface="宋体"/>
                <a:cs typeface="宋体"/>
              </a:rPr>
              <a:t>，我们认</a:t>
            </a:r>
            <a:r>
              <a:rPr dirty="0" sz="2000" spc="-330">
                <a:solidFill>
                  <a:srgbClr val="1A1A1A"/>
                </a:solidFill>
                <a:latin typeface="宋体"/>
                <a:cs typeface="宋体"/>
              </a:rPr>
              <a:t> 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为我</a:t>
            </a:r>
            <a:r>
              <a:rPr dirty="0" sz="2000" spc="65">
                <a:solidFill>
                  <a:srgbClr val="1A1A1A"/>
                </a:solidFill>
                <a:latin typeface="宋体"/>
                <a:cs typeface="宋体"/>
              </a:rPr>
              <a:t>方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应</a:t>
            </a:r>
            <a:r>
              <a:rPr dirty="0" sz="2000" spc="20">
                <a:solidFill>
                  <a:srgbClr val="1A1A1A"/>
                </a:solidFill>
                <a:latin typeface="宋体"/>
                <a:cs typeface="宋体"/>
              </a:rPr>
              <a:t>当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根</a:t>
            </a:r>
            <a:r>
              <a:rPr dirty="0" sz="2000" spc="215">
                <a:solidFill>
                  <a:srgbClr val="1A1A1A"/>
                </a:solidFill>
                <a:latin typeface="宋体"/>
                <a:cs typeface="宋体"/>
              </a:rPr>
              <a:t>据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合</a:t>
            </a:r>
            <a:r>
              <a:rPr dirty="0" sz="2000" spc="114">
                <a:solidFill>
                  <a:srgbClr val="1A1A1A"/>
                </a:solidFill>
                <a:latin typeface="宋体"/>
                <a:cs typeface="宋体"/>
              </a:rPr>
              <a:t>同</a:t>
            </a:r>
            <a:r>
              <a:rPr dirty="0" sz="2000" spc="85">
                <a:solidFill>
                  <a:srgbClr val="1A1A1A"/>
                </a:solidFill>
                <a:latin typeface="宋体"/>
                <a:cs typeface="宋体"/>
              </a:rPr>
              <a:t>条款</a:t>
            </a:r>
            <a:r>
              <a:rPr dirty="0" sz="2000" spc="229">
                <a:solidFill>
                  <a:srgbClr val="1A1A1A"/>
                </a:solidFill>
                <a:latin typeface="宋体"/>
                <a:cs typeface="宋体"/>
              </a:rPr>
              <a:t>第</a:t>
            </a:r>
            <a:r>
              <a:rPr dirty="0" sz="2000" spc="20">
                <a:solidFill>
                  <a:srgbClr val="1A1A1A"/>
                </a:solidFill>
                <a:latin typeface="Arial"/>
                <a:cs typeface="Arial"/>
              </a:rPr>
              <a:t>XXX(a)(b)</a:t>
            </a:r>
            <a:r>
              <a:rPr dirty="0" sz="2000" spc="160">
                <a:solidFill>
                  <a:srgbClr val="1A1A1A"/>
                </a:solidFill>
                <a:latin typeface="宋体"/>
                <a:cs typeface="宋体"/>
              </a:rPr>
              <a:t>申</a:t>
            </a:r>
            <a:r>
              <a:rPr dirty="0" sz="2000" spc="180">
                <a:solidFill>
                  <a:srgbClr val="1A1A1A"/>
                </a:solidFill>
                <a:latin typeface="宋体"/>
                <a:cs typeface="宋体"/>
              </a:rPr>
              <a:t>清</a:t>
            </a:r>
            <a:r>
              <a:rPr dirty="0" sz="2000" spc="135">
                <a:solidFill>
                  <a:srgbClr val="1A1A1A"/>
                </a:solidFill>
                <a:latin typeface="宋体"/>
                <a:cs typeface="宋体"/>
              </a:rPr>
              <a:t>工</a:t>
            </a:r>
            <a:r>
              <a:rPr dirty="0" sz="2000" spc="65">
                <a:solidFill>
                  <a:srgbClr val="1A1A1A"/>
                </a:solidFill>
                <a:latin typeface="宋体"/>
                <a:cs typeface="宋体"/>
              </a:rPr>
              <a:t>程延 </a:t>
            </a:r>
            <a:r>
              <a:rPr dirty="0" sz="2000" spc="220">
                <a:solidFill>
                  <a:srgbClr val="080808"/>
                </a:solidFill>
                <a:latin typeface="宋体"/>
                <a:cs typeface="宋体"/>
              </a:rPr>
              <a:t>期</a:t>
            </a:r>
            <a:r>
              <a:rPr dirty="0" sz="2000" spc="70">
                <a:solidFill>
                  <a:srgbClr val="080808"/>
                </a:solidFill>
                <a:latin typeface="Arial"/>
                <a:cs typeface="Arial"/>
              </a:rPr>
              <a:t>30</a:t>
            </a:r>
            <a:r>
              <a:rPr dirty="0" sz="2000" spc="60">
                <a:solidFill>
                  <a:srgbClr val="080808"/>
                </a:solidFill>
                <a:latin typeface="宋体"/>
                <a:cs typeface="宋体"/>
              </a:rPr>
              <a:t>日</a:t>
            </a:r>
            <a:r>
              <a:rPr dirty="0" sz="2000" spc="275">
                <a:solidFill>
                  <a:srgbClr val="2A2A2A"/>
                </a:solidFill>
                <a:latin typeface="宋体"/>
                <a:cs typeface="宋体"/>
              </a:rPr>
              <a:t>。</a:t>
            </a:r>
            <a:r>
              <a:rPr dirty="0" sz="2000" spc="65">
                <a:solidFill>
                  <a:srgbClr val="2A2A2A"/>
                </a:solidFill>
                <a:latin typeface="宋体"/>
                <a:cs typeface="宋体"/>
              </a:rPr>
              <a:t>我方</a:t>
            </a:r>
            <a:r>
              <a:rPr dirty="0" sz="2000" spc="85">
                <a:solidFill>
                  <a:srgbClr val="2A2A2A"/>
                </a:solidFill>
                <a:latin typeface="宋体"/>
                <a:cs typeface="宋体"/>
              </a:rPr>
              <a:t>也</a:t>
            </a:r>
            <a:r>
              <a:rPr dirty="0" sz="2000" spc="65">
                <a:solidFill>
                  <a:srgbClr val="2A2A2A"/>
                </a:solidFill>
                <a:latin typeface="宋体"/>
                <a:cs typeface="宋体"/>
              </a:rPr>
              <a:t>就此聿件</a:t>
            </a:r>
            <a:r>
              <a:rPr dirty="0" sz="2000" spc="-190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2A2A2A"/>
                </a:solidFill>
                <a:latin typeface="宋体"/>
                <a:cs typeface="宋体"/>
              </a:rPr>
              <a:t>，按</a:t>
            </a:r>
            <a:r>
              <a:rPr dirty="0" sz="2000" spc="30">
                <a:solidFill>
                  <a:srgbClr val="2A2A2A"/>
                </a:solidFill>
                <a:latin typeface="宋体"/>
                <a:cs typeface="宋体"/>
              </a:rPr>
              <a:t>合</a:t>
            </a:r>
            <a:r>
              <a:rPr dirty="0" sz="2000" spc="185">
                <a:solidFill>
                  <a:srgbClr val="2A2A2A"/>
                </a:solidFill>
                <a:latin typeface="宋体"/>
                <a:cs typeface="宋体"/>
              </a:rPr>
              <a:t>同</a:t>
            </a:r>
            <a:r>
              <a:rPr dirty="0" sz="2000" spc="-175">
                <a:solidFill>
                  <a:srgbClr val="2A2A2A"/>
                </a:solidFill>
                <a:latin typeface="宋体"/>
                <a:cs typeface="宋体"/>
              </a:rPr>
              <a:t>条款</a:t>
            </a:r>
            <a:r>
              <a:rPr dirty="0" sz="2000" spc="-450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175">
                <a:solidFill>
                  <a:srgbClr val="2A2A2A"/>
                </a:solidFill>
                <a:latin typeface="宋体"/>
                <a:cs typeface="宋体"/>
              </a:rPr>
              <a:t>沁叩</a:t>
            </a:r>
            <a:r>
              <a:rPr dirty="0" sz="2000" spc="254">
                <a:solidFill>
                  <a:srgbClr val="2A2A2A"/>
                </a:solidFill>
                <a:latin typeface="宋体"/>
                <a:cs typeface="宋体"/>
              </a:rPr>
              <a:t> </a:t>
            </a:r>
            <a:r>
              <a:rPr dirty="0" sz="2000" spc="-25">
                <a:solidFill>
                  <a:srgbClr val="2A2A2A"/>
                </a:solidFill>
                <a:latin typeface="Arial"/>
                <a:cs typeface="Arial"/>
              </a:rPr>
              <a:t>XX</a:t>
            </a:r>
            <a:r>
              <a:rPr dirty="0" sz="2000" spc="85">
                <a:solidFill>
                  <a:srgbClr val="2A2A2A"/>
                </a:solidFill>
                <a:latin typeface="宋体"/>
                <a:cs typeface="宋体"/>
              </a:rPr>
              <a:t>条</a:t>
            </a:r>
            <a:r>
              <a:rPr dirty="0" sz="2000" spc="30">
                <a:solidFill>
                  <a:srgbClr val="2A2A2A"/>
                </a:solidFill>
                <a:latin typeface="宋体"/>
                <a:cs typeface="宋体"/>
              </a:rPr>
              <a:t>的</a:t>
            </a:r>
            <a:r>
              <a:rPr dirty="0" sz="2000" spc="195">
                <a:solidFill>
                  <a:srgbClr val="2A2A2A"/>
                </a:solidFill>
                <a:latin typeface="宋体"/>
                <a:cs typeface="宋体"/>
              </a:rPr>
              <a:t>要</a:t>
            </a:r>
            <a:r>
              <a:rPr dirty="0" sz="2000" spc="85">
                <a:solidFill>
                  <a:srgbClr val="2A2A2A"/>
                </a:solidFill>
                <a:latin typeface="宋体"/>
                <a:cs typeface="宋体"/>
              </a:rPr>
              <a:t>求</a:t>
            </a:r>
            <a:r>
              <a:rPr dirty="0" sz="2000" spc="65">
                <a:solidFill>
                  <a:srgbClr val="2A2A2A"/>
                </a:solidFill>
                <a:latin typeface="宋体"/>
                <a:cs typeface="宋体"/>
              </a:rPr>
              <a:t>提</a:t>
            </a:r>
            <a:r>
              <a:rPr dirty="0" sz="2000" spc="85">
                <a:solidFill>
                  <a:srgbClr val="2A2A2A"/>
                </a:solidFill>
                <a:latin typeface="宋体"/>
                <a:cs typeface="宋体"/>
              </a:rPr>
              <a:t>出</a:t>
            </a:r>
            <a:r>
              <a:rPr dirty="0" sz="2000" spc="195">
                <a:solidFill>
                  <a:srgbClr val="2A2A2A"/>
                </a:solidFill>
                <a:latin typeface="宋体"/>
                <a:cs typeface="宋体"/>
              </a:rPr>
              <a:t>增</a:t>
            </a:r>
            <a:r>
              <a:rPr dirty="0" sz="2000" spc="80">
                <a:solidFill>
                  <a:srgbClr val="2A2A2A"/>
                </a:solidFill>
                <a:latin typeface="宋体"/>
                <a:cs typeface="宋体"/>
              </a:rPr>
              <a:t>加</a:t>
            </a:r>
            <a:r>
              <a:rPr dirty="0" sz="2000" spc="135">
                <a:solidFill>
                  <a:srgbClr val="080808"/>
                </a:solidFill>
                <a:latin typeface="宋体"/>
                <a:cs typeface="宋体"/>
              </a:rPr>
              <a:t>工</a:t>
            </a:r>
            <a:r>
              <a:rPr dirty="0" sz="2000" spc="85">
                <a:solidFill>
                  <a:srgbClr val="080808"/>
                </a:solidFill>
                <a:latin typeface="宋体"/>
                <a:cs typeface="宋体"/>
              </a:rPr>
              <a:t>程款</a:t>
            </a:r>
            <a:r>
              <a:rPr dirty="0" sz="2000" spc="25">
                <a:solidFill>
                  <a:srgbClr val="080808"/>
                </a:solidFill>
                <a:latin typeface="宋体"/>
                <a:cs typeface="宋体"/>
              </a:rPr>
              <a:t>的</a:t>
            </a:r>
            <a:r>
              <a:rPr dirty="0" sz="2000" spc="195">
                <a:solidFill>
                  <a:srgbClr val="080808"/>
                </a:solidFill>
                <a:latin typeface="宋体"/>
                <a:cs typeface="宋体"/>
              </a:rPr>
              <a:t>要</a:t>
            </a:r>
            <a:r>
              <a:rPr dirty="0" sz="2000" spc="85">
                <a:solidFill>
                  <a:srgbClr val="2A2A2A"/>
                </a:solidFill>
                <a:latin typeface="宋体"/>
                <a:cs typeface="宋体"/>
              </a:rPr>
              <a:t>求。</a:t>
            </a:r>
            <a:endParaRPr sz="2000">
              <a:latin typeface="宋体"/>
              <a:cs typeface="宋体"/>
            </a:endParaRPr>
          </a:p>
          <a:p>
            <a:pPr algn="r" marR="113030">
              <a:lnSpc>
                <a:spcPct val="100000"/>
              </a:lnSpc>
              <a:spcBef>
                <a:spcPts val="1019"/>
              </a:spcBef>
            </a:pPr>
            <a:r>
              <a:rPr dirty="0" sz="2400" spc="-815">
                <a:solidFill>
                  <a:srgbClr val="1A1A1A"/>
                </a:solidFill>
                <a:latin typeface="宋体"/>
                <a:cs typeface="宋体"/>
              </a:rPr>
              <a:t>（签名）</a:t>
            </a:r>
            <a:endParaRPr sz="2400">
              <a:latin typeface="宋体"/>
              <a:cs typeface="宋体"/>
            </a:endParaRPr>
          </a:p>
          <a:p>
            <a:pPr algn="r" marR="5080">
              <a:lnSpc>
                <a:spcPct val="100000"/>
              </a:lnSpc>
              <a:spcBef>
                <a:spcPts val="1240"/>
              </a:spcBef>
            </a:pPr>
            <a:r>
              <a:rPr dirty="0" sz="2000" spc="165">
                <a:solidFill>
                  <a:srgbClr val="1A1A1A"/>
                </a:solidFill>
                <a:latin typeface="宋体"/>
                <a:cs typeface="宋体"/>
              </a:rPr>
              <a:t>项目经理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783" y="880626"/>
            <a:ext cx="7571740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95258" y="3777764"/>
            <a:ext cx="1096245" cy="51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38341" y="4339322"/>
            <a:ext cx="178458" cy="612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64229" y="3879866"/>
            <a:ext cx="713834" cy="2118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26088" y="1021017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 h="0">
                <a:moveTo>
                  <a:pt x="0" y="0"/>
                </a:moveTo>
                <a:lnTo>
                  <a:pt x="815810" y="0"/>
                </a:lnTo>
              </a:path>
            </a:pathLst>
          </a:custGeom>
          <a:ln w="638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87354" y="4109593"/>
            <a:ext cx="2677160" cy="153670"/>
          </a:xfrm>
          <a:custGeom>
            <a:avLst/>
            <a:gdLst/>
            <a:ahLst/>
            <a:cxnLst/>
            <a:rect l="l" t="t" r="r" b="b"/>
            <a:pathLst>
              <a:path w="2677159" h="153670">
                <a:moveTo>
                  <a:pt x="0" y="0"/>
                </a:moveTo>
                <a:lnTo>
                  <a:pt x="2676878" y="0"/>
                </a:lnTo>
                <a:lnTo>
                  <a:pt x="2676878" y="153152"/>
                </a:lnTo>
                <a:lnTo>
                  <a:pt x="0" y="1531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6801" y="5921898"/>
            <a:ext cx="2447925" cy="0"/>
          </a:xfrm>
          <a:custGeom>
            <a:avLst/>
            <a:gdLst/>
            <a:ahLst/>
            <a:cxnLst/>
            <a:rect l="l" t="t" r="r" b="b"/>
            <a:pathLst>
              <a:path w="2447925" h="0">
                <a:moveTo>
                  <a:pt x="0" y="0"/>
                </a:moveTo>
                <a:lnTo>
                  <a:pt x="2447431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054894" y="2163342"/>
            <a:ext cx="955675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220">
                <a:solidFill>
                  <a:srgbClr val="AF080A"/>
                </a:solidFill>
                <a:latin typeface="宋体"/>
                <a:cs typeface="宋体"/>
              </a:rPr>
              <a:t>索赔文件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98866" y="2163342"/>
            <a:ext cx="126111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220">
                <a:solidFill>
                  <a:srgbClr val="333333"/>
                </a:solidFill>
                <a:latin typeface="宋体"/>
                <a:cs typeface="宋体"/>
              </a:rPr>
              <a:t>，每份索</a:t>
            </a:r>
            <a:r>
              <a:rPr dirty="0" sz="205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50" spc="-220">
                <a:solidFill>
                  <a:srgbClr val="0F0F0F"/>
                </a:solidFill>
                <a:latin typeface="宋体"/>
                <a:cs typeface="宋体"/>
              </a:rPr>
              <a:t>赔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70100" y="1855605"/>
            <a:ext cx="9234805" cy="108140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566420" marR="5080" indent="-554355">
              <a:lnSpc>
                <a:spcPct val="117300"/>
              </a:lnSpc>
              <a:spcBef>
                <a:spcPts val="535"/>
              </a:spcBef>
            </a:pPr>
            <a:r>
              <a:rPr dirty="0" baseline="9950" sz="5025" spc="419">
                <a:solidFill>
                  <a:srgbClr val="0F0F0F"/>
                </a:solidFill>
                <a:latin typeface="宋体"/>
                <a:cs typeface="宋体"/>
              </a:rPr>
              <a:t>．</a:t>
            </a:r>
            <a:r>
              <a:rPr dirty="0" baseline="9950" sz="5025" spc="-139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170">
                <a:solidFill>
                  <a:srgbClr val="0F0F0F"/>
                </a:solidFill>
                <a:latin typeface="宋体"/>
                <a:cs typeface="宋体"/>
              </a:rPr>
              <a:t>在提出索赔通</a:t>
            </a:r>
            <a:r>
              <a:rPr dirty="0" sz="2050" spc="-555">
                <a:solidFill>
                  <a:srgbClr val="0F0F0F"/>
                </a:solidFill>
                <a:latin typeface="宋体"/>
                <a:cs typeface="宋体"/>
              </a:rPr>
              <a:t>知</a:t>
            </a:r>
            <a:r>
              <a:rPr dirty="0" sz="2050" spc="505">
                <a:solidFill>
                  <a:srgbClr val="0F0F0F"/>
                </a:solidFill>
                <a:latin typeface="宋体"/>
                <a:cs typeface="宋体"/>
              </a:rPr>
              <a:t>后</a:t>
            </a:r>
            <a:r>
              <a:rPr dirty="0" sz="2050" spc="-380">
                <a:solidFill>
                  <a:srgbClr val="333333"/>
                </a:solidFill>
                <a:latin typeface="宋体"/>
                <a:cs typeface="宋体"/>
              </a:rPr>
              <a:t>，</a:t>
            </a:r>
            <a:r>
              <a:rPr dirty="0" sz="2050" spc="210">
                <a:solidFill>
                  <a:srgbClr val="0F0F0F"/>
                </a:solidFill>
                <a:latin typeface="宋体"/>
                <a:cs typeface="宋体"/>
              </a:rPr>
              <a:t>承包商</a:t>
            </a:r>
            <a:r>
              <a:rPr dirty="0" sz="2050" spc="-505">
                <a:solidFill>
                  <a:srgbClr val="0F0F0F"/>
                </a:solidFill>
                <a:latin typeface="宋体"/>
                <a:cs typeface="宋体"/>
              </a:rPr>
              <a:t>需</a:t>
            </a:r>
            <a:r>
              <a:rPr dirty="0" sz="2050" spc="210">
                <a:solidFill>
                  <a:srgbClr val="0F0F0F"/>
                </a:solidFill>
                <a:latin typeface="宋体"/>
                <a:cs typeface="宋体"/>
              </a:rPr>
              <a:t>在适当</a:t>
            </a:r>
            <a:r>
              <a:rPr dirty="0" sz="2050" spc="-520">
                <a:solidFill>
                  <a:srgbClr val="0F0F0F"/>
                </a:solidFill>
                <a:latin typeface="宋体"/>
                <a:cs typeface="宋体"/>
              </a:rPr>
              <a:t>的</a:t>
            </a:r>
            <a:r>
              <a:rPr dirty="0" sz="2050" spc="210">
                <a:solidFill>
                  <a:srgbClr val="0F0F0F"/>
                </a:solidFill>
                <a:latin typeface="宋体"/>
                <a:cs typeface="宋体"/>
              </a:rPr>
              <a:t>时间</a:t>
            </a:r>
            <a:r>
              <a:rPr dirty="0" sz="2050" spc="375">
                <a:solidFill>
                  <a:srgbClr val="0F0F0F"/>
                </a:solidFill>
                <a:latin typeface="宋体"/>
                <a:cs typeface="宋体"/>
              </a:rPr>
              <a:t>内</a:t>
            </a:r>
            <a:r>
              <a:rPr dirty="0" sz="2050" spc="-520">
                <a:solidFill>
                  <a:srgbClr val="333333"/>
                </a:solidFill>
                <a:latin typeface="宋体"/>
                <a:cs typeface="宋体"/>
              </a:rPr>
              <a:t>，</a:t>
            </a:r>
            <a:r>
              <a:rPr dirty="0" sz="2050" spc="-220">
                <a:solidFill>
                  <a:srgbClr val="0F0F0F"/>
                </a:solidFill>
                <a:latin typeface="宋体"/>
                <a:cs typeface="宋体"/>
              </a:rPr>
              <a:t>正式向业</a:t>
            </a:r>
            <a:r>
              <a:rPr dirty="0" sz="2050" spc="9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-220">
                <a:solidFill>
                  <a:srgbClr val="0F0F0F"/>
                </a:solidFill>
                <a:latin typeface="宋体"/>
                <a:cs typeface="宋体"/>
              </a:rPr>
              <a:t>主提出</a:t>
            </a:r>
            <a:r>
              <a:rPr dirty="0" sz="2050" spc="-229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-220">
                <a:solidFill>
                  <a:srgbClr val="AF080A"/>
                </a:solidFill>
                <a:latin typeface="宋体"/>
                <a:cs typeface="宋体"/>
              </a:rPr>
              <a:t>正式完整的 </a:t>
            </a:r>
            <a:r>
              <a:rPr dirty="0" sz="2050" spc="-15">
                <a:solidFill>
                  <a:srgbClr val="212121"/>
                </a:solidFill>
                <a:latin typeface="宋体"/>
                <a:cs typeface="宋体"/>
              </a:rPr>
              <a:t>文件应包括如下的几部分：</a:t>
            </a:r>
            <a:endParaRPr sz="20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4906" y="3063115"/>
            <a:ext cx="2184400" cy="2249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150">
                <a:solidFill>
                  <a:srgbClr val="333333"/>
                </a:solidFill>
                <a:latin typeface="宋体"/>
                <a:cs typeface="宋体"/>
              </a:rPr>
              <a:t>概要</a:t>
            </a:r>
            <a:endParaRPr sz="1600">
              <a:latin typeface="宋体"/>
              <a:cs typeface="宋体"/>
            </a:endParaRPr>
          </a:p>
          <a:p>
            <a:pPr marL="20955" marR="668020" indent="1270">
              <a:lnSpc>
                <a:spcPct val="162300"/>
              </a:lnSpc>
            </a:pPr>
            <a:r>
              <a:rPr dirty="0" sz="1600" spc="65">
                <a:solidFill>
                  <a:srgbClr val="333333"/>
                </a:solidFill>
                <a:latin typeface="宋体"/>
                <a:cs typeface="宋体"/>
              </a:rPr>
              <a:t>引用的合同条钦 </a:t>
            </a:r>
            <a:r>
              <a:rPr dirty="0" sz="1600" spc="85">
                <a:solidFill>
                  <a:srgbClr val="4B4B4B"/>
                </a:solidFill>
                <a:latin typeface="宋体"/>
                <a:cs typeface="宋体"/>
              </a:rPr>
              <a:t>索赔陈述</a:t>
            </a:r>
            <a:endParaRPr sz="1600">
              <a:latin typeface="宋体"/>
              <a:cs typeface="宋体"/>
            </a:endParaRPr>
          </a:p>
          <a:p>
            <a:pPr marL="20955" marR="5080" indent="1270">
              <a:lnSpc>
                <a:spcPct val="162300"/>
              </a:lnSpc>
            </a:pPr>
            <a:r>
              <a:rPr dirty="0" sz="1600" spc="25">
                <a:solidFill>
                  <a:srgbClr val="212121"/>
                </a:solidFill>
                <a:latin typeface="宋体"/>
                <a:cs typeface="宋体"/>
              </a:rPr>
              <a:t>工</a:t>
            </a:r>
            <a:r>
              <a:rPr dirty="0" sz="1600" spc="190">
                <a:solidFill>
                  <a:srgbClr val="4B4B4B"/>
                </a:solidFill>
                <a:latin typeface="宋体"/>
                <a:cs typeface="宋体"/>
              </a:rPr>
              <a:t>程</a:t>
            </a:r>
            <a:r>
              <a:rPr dirty="0" sz="1600" spc="80">
                <a:solidFill>
                  <a:srgbClr val="4B4B4B"/>
                </a:solidFill>
                <a:latin typeface="宋体"/>
                <a:cs typeface="宋体"/>
              </a:rPr>
              <a:t>延误和墙加工程敕 </a:t>
            </a:r>
            <a:r>
              <a:rPr dirty="0" sz="1600" spc="50">
                <a:solidFill>
                  <a:srgbClr val="4B4B4B"/>
                </a:solidFill>
                <a:latin typeface="宋体"/>
                <a:cs typeface="宋体"/>
              </a:rPr>
              <a:t>索赔军件发展历史</a:t>
            </a:r>
            <a:endParaRPr sz="1600">
              <a:latin typeface="宋体"/>
              <a:cs typeface="宋体"/>
            </a:endParaRPr>
          </a:p>
          <a:p>
            <a:pPr marL="24130">
              <a:lnSpc>
                <a:spcPct val="100000"/>
              </a:lnSpc>
              <a:spcBef>
                <a:spcPts val="1195"/>
              </a:spcBef>
            </a:pPr>
            <a:r>
              <a:rPr dirty="0" sz="1600" spc="5">
                <a:solidFill>
                  <a:srgbClr val="333333"/>
                </a:solidFill>
                <a:latin typeface="宋体"/>
                <a:cs typeface="宋体"/>
              </a:rPr>
              <a:t>堵</a:t>
            </a:r>
            <a:r>
              <a:rPr dirty="0" sz="1600" spc="80">
                <a:solidFill>
                  <a:srgbClr val="5B5B5B"/>
                </a:solidFill>
                <a:latin typeface="宋体"/>
                <a:cs typeface="宋体"/>
              </a:rPr>
              <a:t>加</a:t>
            </a:r>
            <a:r>
              <a:rPr dirty="0" sz="1600" spc="25">
                <a:solidFill>
                  <a:srgbClr val="212121"/>
                </a:solidFill>
                <a:latin typeface="宋体"/>
                <a:cs typeface="宋体"/>
              </a:rPr>
              <a:t>工</a:t>
            </a:r>
            <a:r>
              <a:rPr dirty="0" sz="1600" spc="50">
                <a:solidFill>
                  <a:srgbClr val="4B4B4B"/>
                </a:solidFill>
                <a:latin typeface="宋体"/>
                <a:cs typeface="宋体"/>
              </a:rPr>
              <a:t>程款</a:t>
            </a:r>
            <a:r>
              <a:rPr dirty="0" sz="1600" spc="190">
                <a:solidFill>
                  <a:srgbClr val="4B4B4B"/>
                </a:solidFill>
                <a:latin typeface="宋体"/>
                <a:cs typeface="宋体"/>
              </a:rPr>
              <a:t>明</a:t>
            </a:r>
            <a:r>
              <a:rPr dirty="0" sz="1600" spc="165">
                <a:solidFill>
                  <a:srgbClr val="4B4B4B"/>
                </a:solidFill>
                <a:latin typeface="宋体"/>
                <a:cs typeface="宋体"/>
              </a:rPr>
              <a:t>细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5263" y="5424216"/>
            <a:ext cx="130937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212121"/>
                </a:solidFill>
                <a:latin typeface="宋体"/>
                <a:cs typeface="宋体"/>
              </a:rPr>
              <a:t>工</a:t>
            </a:r>
            <a:r>
              <a:rPr dirty="0" sz="1600" spc="215">
                <a:solidFill>
                  <a:srgbClr val="4B4B4B"/>
                </a:solidFill>
                <a:latin typeface="宋体"/>
                <a:cs typeface="宋体"/>
              </a:rPr>
              <a:t>期</a:t>
            </a:r>
            <a:r>
              <a:rPr dirty="0" sz="1600" spc="165">
                <a:solidFill>
                  <a:srgbClr val="4B4B4B"/>
                </a:solidFill>
                <a:latin typeface="宋体"/>
                <a:cs typeface="宋体"/>
              </a:rPr>
              <a:t>延长</a:t>
            </a:r>
            <a:r>
              <a:rPr dirty="0" sz="1600" spc="-220">
                <a:solidFill>
                  <a:srgbClr val="4B4B4B"/>
                </a:solidFill>
                <a:latin typeface="宋体"/>
                <a:cs typeface="宋体"/>
              </a:rPr>
              <a:t>明</a:t>
            </a:r>
            <a:r>
              <a:rPr dirty="0" sz="1600" spc="165">
                <a:solidFill>
                  <a:srgbClr val="4B4B4B"/>
                </a:solidFill>
                <a:latin typeface="宋体"/>
                <a:cs typeface="宋体"/>
              </a:rPr>
              <a:t>细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9329" y="5690131"/>
            <a:ext cx="1530350" cy="119443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130"/>
              </a:spcBef>
            </a:pPr>
            <a:r>
              <a:rPr dirty="0" sz="1600" spc="85">
                <a:solidFill>
                  <a:srgbClr val="333333"/>
                </a:solidFill>
                <a:latin typeface="宋体"/>
                <a:cs typeface="宋体"/>
              </a:rPr>
              <a:t>追赶工期的措施</a:t>
            </a:r>
            <a:endParaRPr sz="1600">
              <a:latin typeface="宋体"/>
              <a:cs typeface="宋体"/>
            </a:endParaRPr>
          </a:p>
          <a:p>
            <a:pPr marL="13335" marR="1044575" indent="-1270">
              <a:lnSpc>
                <a:spcPct val="152700"/>
              </a:lnSpc>
              <a:spcBef>
                <a:spcPts val="20"/>
              </a:spcBef>
            </a:pPr>
            <a:r>
              <a:rPr dirty="0" sz="1700" spc="110">
                <a:solidFill>
                  <a:srgbClr val="333333"/>
                </a:solidFill>
                <a:latin typeface="宋体"/>
                <a:cs typeface="宋体"/>
              </a:rPr>
              <a:t>结论 附录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9580" y="5360403"/>
            <a:ext cx="2259965" cy="5003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100" spc="365">
                <a:solidFill>
                  <a:srgbClr val="288AC4"/>
                </a:solidFill>
                <a:latin typeface="Arial"/>
                <a:cs typeface="Arial"/>
              </a:rPr>
              <a:t>REPORTS</a:t>
            </a:r>
            <a:endParaRPr sz="3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100" y="6730963"/>
            <a:ext cx="12032615" cy="1081405"/>
          </a:xfrm>
          <a:prstGeom prst="rect">
            <a:avLst/>
          </a:prstGeom>
        </p:spPr>
        <p:txBody>
          <a:bodyPr wrap="square" lIns="0" tIns="1562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  <a:tabLst>
                <a:tab pos="11019155" algn="l"/>
              </a:tabLst>
            </a:pPr>
            <a:r>
              <a:rPr dirty="0" baseline="9950" sz="5025" spc="869">
                <a:solidFill>
                  <a:srgbClr val="0F0F0F"/>
                </a:solidFill>
                <a:latin typeface="宋体"/>
                <a:cs typeface="宋体"/>
              </a:rPr>
              <a:t>．</a:t>
            </a:r>
            <a:r>
              <a:rPr dirty="0" baseline="9950" sz="5025" spc="-1867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150">
                <a:solidFill>
                  <a:srgbClr val="0F0F0F"/>
                </a:solidFill>
                <a:latin typeface="宋体"/>
                <a:cs typeface="宋体"/>
              </a:rPr>
              <a:t>上</a:t>
            </a:r>
            <a:r>
              <a:rPr dirty="0" sz="2050" spc="50">
                <a:solidFill>
                  <a:srgbClr val="0F0F0F"/>
                </a:solidFill>
                <a:latin typeface="宋体"/>
                <a:cs typeface="宋体"/>
              </a:rPr>
              <a:t>述</a:t>
            </a:r>
            <a:r>
              <a:rPr dirty="0" sz="2050" spc="150">
                <a:solidFill>
                  <a:srgbClr val="0F0F0F"/>
                </a:solidFill>
                <a:latin typeface="宋体"/>
                <a:cs typeface="宋体"/>
              </a:rPr>
              <a:t>各个部分都有</a:t>
            </a:r>
            <a:r>
              <a:rPr dirty="0" sz="2050" spc="-525">
                <a:solidFill>
                  <a:srgbClr val="0F0F0F"/>
                </a:solidFill>
                <a:latin typeface="宋体"/>
                <a:cs typeface="宋体"/>
              </a:rPr>
              <a:t>其</a:t>
            </a:r>
            <a:r>
              <a:rPr dirty="0" sz="2050" spc="210">
                <a:solidFill>
                  <a:srgbClr val="0F0F0F"/>
                </a:solidFill>
                <a:latin typeface="宋体"/>
                <a:cs typeface="宋体"/>
              </a:rPr>
              <a:t>具体</a:t>
            </a:r>
            <a:r>
              <a:rPr dirty="0" sz="2050" spc="-325">
                <a:solidFill>
                  <a:srgbClr val="0F0F0F"/>
                </a:solidFill>
                <a:latin typeface="宋体"/>
                <a:cs typeface="宋体"/>
              </a:rPr>
              <a:t>的</a:t>
            </a:r>
            <a:r>
              <a:rPr dirty="0" sz="2050" spc="210">
                <a:solidFill>
                  <a:srgbClr val="0F0F0F"/>
                </a:solidFill>
                <a:latin typeface="宋体"/>
                <a:cs typeface="宋体"/>
              </a:rPr>
              <a:t>要求。由千正式</a:t>
            </a:r>
            <a:r>
              <a:rPr dirty="0" sz="2050" spc="-1030">
                <a:solidFill>
                  <a:srgbClr val="0F0F0F"/>
                </a:solidFill>
                <a:latin typeface="宋体"/>
                <a:cs typeface="宋体"/>
              </a:rPr>
              <a:t>索</a:t>
            </a:r>
            <a:r>
              <a:rPr dirty="0" sz="2050" spc="210">
                <a:solidFill>
                  <a:srgbClr val="0F0F0F"/>
                </a:solidFill>
                <a:latin typeface="宋体"/>
                <a:cs typeface="宋体"/>
              </a:rPr>
              <a:t>赔文</a:t>
            </a:r>
            <a:r>
              <a:rPr dirty="0" sz="2050" spc="-190">
                <a:solidFill>
                  <a:srgbClr val="0F0F0F"/>
                </a:solidFill>
                <a:latin typeface="宋体"/>
                <a:cs typeface="宋体"/>
              </a:rPr>
              <a:t>件</a:t>
            </a:r>
            <a:r>
              <a:rPr dirty="0" sz="2050" spc="210">
                <a:solidFill>
                  <a:srgbClr val="0F0F0F"/>
                </a:solidFill>
                <a:latin typeface="宋体"/>
                <a:cs typeface="宋体"/>
              </a:rPr>
              <a:t>是承包商</a:t>
            </a:r>
            <a:r>
              <a:rPr dirty="0" sz="2050" spc="-745">
                <a:solidFill>
                  <a:srgbClr val="0F0F0F"/>
                </a:solidFill>
                <a:latin typeface="宋体"/>
                <a:cs typeface="宋体"/>
              </a:rPr>
              <a:t>对</a:t>
            </a:r>
            <a:r>
              <a:rPr dirty="0" sz="2800" spc="-240">
                <a:solidFill>
                  <a:srgbClr val="0F0F0F"/>
                </a:solidFill>
                <a:latin typeface="Times New Roman"/>
                <a:cs typeface="Times New Roman"/>
              </a:rPr>
              <a:t>i</a:t>
            </a:r>
            <a:r>
              <a:rPr dirty="0" sz="2050" spc="295">
                <a:solidFill>
                  <a:srgbClr val="0F0F0F"/>
                </a:solidFill>
                <a:latin typeface="宋体"/>
                <a:cs typeface="宋体"/>
              </a:rPr>
              <a:t>匆</a:t>
            </a:r>
            <a:r>
              <a:rPr dirty="0" sz="2050" spc="-425">
                <a:solidFill>
                  <a:srgbClr val="0F0F0F"/>
                </a:solidFill>
                <a:latin typeface="宋体"/>
                <a:cs typeface="宋体"/>
              </a:rPr>
              <a:t>贡索赔的</a:t>
            </a:r>
            <a:r>
              <a:rPr dirty="0" sz="2050" spc="15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-425">
                <a:solidFill>
                  <a:srgbClr val="0F0F0F"/>
                </a:solidFill>
                <a:latin typeface="宋体"/>
                <a:cs typeface="宋体"/>
              </a:rPr>
              <a:t>聿实</a:t>
            </a:r>
            <a:r>
              <a:rPr dirty="0" sz="2050" spc="-20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-425">
                <a:solidFill>
                  <a:srgbClr val="4B4B4B"/>
                </a:solidFill>
                <a:latin typeface="宋体"/>
                <a:cs typeface="宋体"/>
              </a:rPr>
              <a:t>、</a:t>
            </a:r>
            <a:r>
              <a:rPr dirty="0" sz="2050" spc="-585">
                <a:solidFill>
                  <a:srgbClr val="4B4B4B"/>
                </a:solidFill>
                <a:latin typeface="宋体"/>
                <a:cs typeface="宋体"/>
              </a:rPr>
              <a:t> </a:t>
            </a:r>
            <a:r>
              <a:rPr dirty="0" sz="2050" spc="-425">
                <a:solidFill>
                  <a:srgbClr val="0F0F0F"/>
                </a:solidFill>
                <a:latin typeface="宋体"/>
                <a:cs typeface="宋体"/>
              </a:rPr>
              <a:t>理由和	后果进</a:t>
            </a:r>
            <a:endParaRPr sz="2050">
              <a:latin typeface="宋体"/>
              <a:cs typeface="宋体"/>
            </a:endParaRPr>
          </a:p>
          <a:p>
            <a:pPr marL="564515">
              <a:lnSpc>
                <a:spcPct val="100000"/>
              </a:lnSpc>
              <a:spcBef>
                <a:spcPts val="700"/>
              </a:spcBef>
              <a:tabLst>
                <a:tab pos="1637030" algn="l"/>
                <a:tab pos="5921375" algn="l"/>
                <a:tab pos="9399905" algn="l"/>
                <a:tab pos="11275060" algn="l"/>
              </a:tabLst>
            </a:pPr>
            <a:r>
              <a:rPr dirty="0" sz="2050" spc="-425">
                <a:solidFill>
                  <a:srgbClr val="0F0F0F"/>
                </a:solidFill>
                <a:latin typeface="宋体"/>
                <a:cs typeface="宋体"/>
              </a:rPr>
              <a:t>行陈述的	文件 </a:t>
            </a:r>
            <a:r>
              <a:rPr dirty="0" sz="2050" spc="-10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-545">
                <a:solidFill>
                  <a:srgbClr val="333333"/>
                </a:solidFill>
                <a:latin typeface="宋体"/>
                <a:cs typeface="宋体"/>
              </a:rPr>
              <a:t>，</a:t>
            </a:r>
            <a:r>
              <a:rPr dirty="0" sz="2050" spc="-220">
                <a:solidFill>
                  <a:srgbClr val="0F0F0F"/>
                </a:solidFill>
                <a:latin typeface="宋体"/>
                <a:cs typeface="宋体"/>
              </a:rPr>
              <a:t>因此</a:t>
            </a:r>
            <a:r>
              <a:rPr dirty="0" sz="2050" spc="-355">
                <a:solidFill>
                  <a:srgbClr val="0F0F0F"/>
                </a:solidFill>
                <a:latin typeface="宋体"/>
                <a:cs typeface="宋体"/>
              </a:rPr>
              <a:t> </a:t>
            </a:r>
            <a:r>
              <a:rPr dirty="0" sz="2050" spc="-220">
                <a:solidFill>
                  <a:srgbClr val="AF080A"/>
                </a:solidFill>
                <a:latin typeface="宋体"/>
                <a:cs typeface="宋体"/>
              </a:rPr>
              <a:t>它的</a:t>
            </a:r>
            <a:r>
              <a:rPr dirty="0" sz="2050" spc="-540">
                <a:solidFill>
                  <a:srgbClr val="AF080A"/>
                </a:solidFill>
                <a:latin typeface="宋体"/>
                <a:cs typeface="宋体"/>
              </a:rPr>
              <a:t> </a:t>
            </a:r>
            <a:r>
              <a:rPr dirty="0" sz="2050" spc="45">
                <a:solidFill>
                  <a:srgbClr val="AF080A"/>
                </a:solidFill>
                <a:latin typeface="宋体"/>
                <a:cs typeface="宋体"/>
              </a:rPr>
              <a:t>质</a:t>
            </a:r>
            <a:r>
              <a:rPr dirty="0" sz="2050" spc="-220">
                <a:solidFill>
                  <a:srgbClr val="901516"/>
                </a:solidFill>
                <a:latin typeface="宋体"/>
                <a:cs typeface="宋体"/>
              </a:rPr>
              <a:t>呈</a:t>
            </a:r>
            <a:r>
              <a:rPr dirty="0" sz="2050" spc="-200">
                <a:solidFill>
                  <a:srgbClr val="901516"/>
                </a:solidFill>
                <a:latin typeface="宋体"/>
                <a:cs typeface="宋体"/>
              </a:rPr>
              <a:t> </a:t>
            </a:r>
            <a:r>
              <a:rPr dirty="0" sz="2050" spc="-480">
                <a:solidFill>
                  <a:srgbClr val="333333"/>
                </a:solidFill>
                <a:latin typeface="宋体"/>
                <a:cs typeface="宋体"/>
              </a:rPr>
              <a:t>，</a:t>
            </a:r>
            <a:r>
              <a:rPr dirty="0" sz="2050" spc="-220">
                <a:solidFill>
                  <a:srgbClr val="AF080A"/>
                </a:solidFill>
                <a:latin typeface="宋体"/>
                <a:cs typeface="宋体"/>
              </a:rPr>
              <a:t>特别是对时间	和成本的</a:t>
            </a:r>
            <a:r>
              <a:rPr dirty="0" sz="2050" spc="90">
                <a:solidFill>
                  <a:srgbClr val="AF080A"/>
                </a:solidFill>
                <a:latin typeface="宋体"/>
                <a:cs typeface="宋体"/>
              </a:rPr>
              <a:t> </a:t>
            </a:r>
            <a:r>
              <a:rPr dirty="0" sz="2050" spc="-220">
                <a:solidFill>
                  <a:srgbClr val="AF080A"/>
                </a:solidFill>
                <a:latin typeface="宋体"/>
                <a:cs typeface="宋体"/>
              </a:rPr>
              <a:t>计算</a:t>
            </a:r>
            <a:r>
              <a:rPr dirty="0" sz="2050" spc="65">
                <a:solidFill>
                  <a:srgbClr val="AF080A"/>
                </a:solidFill>
                <a:latin typeface="宋体"/>
                <a:cs typeface="宋体"/>
              </a:rPr>
              <a:t> </a:t>
            </a:r>
            <a:r>
              <a:rPr dirty="0" sz="2050" spc="-465">
                <a:solidFill>
                  <a:srgbClr val="333333"/>
                </a:solidFill>
                <a:latin typeface="宋体"/>
                <a:cs typeface="宋体"/>
              </a:rPr>
              <a:t>，</a:t>
            </a:r>
            <a:r>
              <a:rPr dirty="0" sz="2050" spc="-220">
                <a:solidFill>
                  <a:srgbClr val="AF080A"/>
                </a:solidFill>
                <a:latin typeface="宋体"/>
                <a:cs typeface="宋体"/>
              </a:rPr>
              <a:t>将会对索赔的	成败起决定性的	作用</a:t>
            </a:r>
            <a:r>
              <a:rPr dirty="0" sz="2050" spc="-735">
                <a:solidFill>
                  <a:srgbClr val="AF080A"/>
                </a:solidFill>
                <a:latin typeface="宋体"/>
                <a:cs typeface="宋体"/>
              </a:rPr>
              <a:t> </a:t>
            </a:r>
            <a:r>
              <a:rPr dirty="0" sz="2050" spc="-220">
                <a:solidFill>
                  <a:srgbClr val="212121"/>
                </a:solidFill>
                <a:latin typeface="宋体"/>
                <a:cs typeface="宋体"/>
              </a:rPr>
              <a:t>。</a:t>
            </a:r>
            <a:endParaRPr sz="20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8973" y="880626"/>
            <a:ext cx="4181027" cy="82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5692" y="2322814"/>
            <a:ext cx="5277272" cy="6866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16799" y="880626"/>
            <a:ext cx="3747629" cy="829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66403" y="918915"/>
            <a:ext cx="101976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370357" y="893390"/>
            <a:ext cx="76482" cy="791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74309" y="3063051"/>
            <a:ext cx="943280" cy="867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306" y="2335576"/>
            <a:ext cx="5558155" cy="0"/>
          </a:xfrm>
          <a:custGeom>
            <a:avLst/>
            <a:gdLst/>
            <a:ahLst/>
            <a:cxnLst/>
            <a:rect l="l" t="t" r="r" b="b"/>
            <a:pathLst>
              <a:path w="5558155" h="0">
                <a:moveTo>
                  <a:pt x="0" y="0"/>
                </a:moveTo>
                <a:lnTo>
                  <a:pt x="5557709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306" y="9150864"/>
            <a:ext cx="5583555" cy="0"/>
          </a:xfrm>
          <a:custGeom>
            <a:avLst/>
            <a:gdLst/>
            <a:ahLst/>
            <a:cxnLst/>
            <a:rect l="l" t="t" r="r" b="b"/>
            <a:pathLst>
              <a:path w="5583555" h="0">
                <a:moveTo>
                  <a:pt x="0" y="0"/>
                </a:moveTo>
                <a:lnTo>
                  <a:pt x="558320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31265" y="931742"/>
            <a:ext cx="864869" cy="7912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0" spc="100">
                <a:solidFill>
                  <a:srgbClr val="016403"/>
                </a:solidFill>
                <a:latin typeface="Times New Roman"/>
                <a:cs typeface="Times New Roman"/>
              </a:rPr>
              <a:t>VS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3246" y="2482410"/>
            <a:ext cx="5459095" cy="5692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1020" marR="308610" indent="-528320">
              <a:lnSpc>
                <a:spcPct val="112700"/>
              </a:lnSpc>
              <a:spcBef>
                <a:spcPts val="95"/>
              </a:spcBef>
              <a:buChar char="•"/>
              <a:tabLst>
                <a:tab pos="551180" algn="l"/>
                <a:tab pos="551815" algn="l"/>
              </a:tabLst>
            </a:pPr>
            <a:r>
              <a:rPr dirty="0" sz="2750" spc="90">
                <a:solidFill>
                  <a:srgbClr val="111111"/>
                </a:solidFill>
                <a:latin typeface="宋体"/>
                <a:cs typeface="宋体"/>
              </a:rPr>
              <a:t>标</a:t>
            </a:r>
            <a:r>
              <a:rPr dirty="0" sz="2750">
                <a:solidFill>
                  <a:srgbClr val="111111"/>
                </a:solidFill>
                <a:latin typeface="宋体"/>
                <a:cs typeface="宋体"/>
              </a:rPr>
              <a:t>前</a:t>
            </a:r>
            <a:r>
              <a:rPr dirty="0" sz="2750" spc="165">
                <a:solidFill>
                  <a:srgbClr val="111111"/>
                </a:solidFill>
                <a:latin typeface="宋体"/>
                <a:cs typeface="宋体"/>
              </a:rPr>
              <a:t>分</a:t>
            </a:r>
            <a:r>
              <a:rPr dirty="0" sz="2750" spc="145">
                <a:solidFill>
                  <a:srgbClr val="111111"/>
                </a:solidFill>
                <a:latin typeface="宋体"/>
                <a:cs typeface="宋体"/>
              </a:rPr>
              <a:t>析</a:t>
            </a:r>
            <a:r>
              <a:rPr dirty="0" sz="2750" spc="90">
                <a:solidFill>
                  <a:srgbClr val="111111"/>
                </a:solidFill>
                <a:latin typeface="宋体"/>
                <a:cs typeface="宋体"/>
              </a:rPr>
              <a:t>工作</a:t>
            </a:r>
            <a:r>
              <a:rPr dirty="0" sz="2750" spc="190">
                <a:solidFill>
                  <a:srgbClr val="111111"/>
                </a:solidFill>
                <a:latin typeface="宋体"/>
                <a:cs typeface="宋体"/>
              </a:rPr>
              <a:t>不</a:t>
            </a:r>
            <a:r>
              <a:rPr dirty="0" sz="2750" spc="229">
                <a:solidFill>
                  <a:srgbClr val="111111"/>
                </a:solidFill>
                <a:latin typeface="宋体"/>
                <a:cs typeface="宋体"/>
              </a:rPr>
              <a:t>细</a:t>
            </a:r>
            <a:r>
              <a:rPr dirty="0" sz="2750" spc="800">
                <a:solidFill>
                  <a:srgbClr val="111111"/>
                </a:solidFill>
                <a:latin typeface="宋体"/>
                <a:cs typeface="宋体"/>
              </a:rPr>
              <a:t>致</a:t>
            </a:r>
            <a:r>
              <a:rPr dirty="0" sz="2750" spc="-919">
                <a:solidFill>
                  <a:srgbClr val="111111"/>
                </a:solidFill>
                <a:latin typeface="宋体"/>
                <a:cs typeface="宋体"/>
              </a:rPr>
              <a:t>，</a:t>
            </a:r>
            <a:r>
              <a:rPr dirty="0" sz="2750" spc="-930">
                <a:solidFill>
                  <a:srgbClr val="4B4B4B"/>
                </a:solidFill>
                <a:latin typeface="宋体"/>
                <a:cs typeface="宋体"/>
              </a:rPr>
              <a:t>巠</a:t>
            </a:r>
            <a:r>
              <a:rPr dirty="0" sz="2750" spc="-675">
                <a:solidFill>
                  <a:srgbClr val="4B4B4B"/>
                </a:solidFill>
                <a:latin typeface="宋体"/>
                <a:cs typeface="宋体"/>
              </a:rPr>
              <a:t> </a:t>
            </a:r>
            <a:r>
              <a:rPr dirty="0" sz="2750" spc="-930">
                <a:solidFill>
                  <a:srgbClr val="312F31"/>
                </a:solidFill>
                <a:latin typeface="宋体"/>
                <a:cs typeface="宋体"/>
              </a:rPr>
              <a:t>壁</a:t>
            </a:r>
            <a:r>
              <a:rPr dirty="0" sz="2750" spc="-775">
                <a:solidFill>
                  <a:srgbClr val="312F31"/>
                </a:solidFill>
                <a:latin typeface="宋体"/>
                <a:cs typeface="宋体"/>
              </a:rPr>
              <a:t> </a:t>
            </a:r>
            <a:r>
              <a:rPr dirty="0" sz="2750" spc="-930">
                <a:solidFill>
                  <a:srgbClr val="4B4B4B"/>
                </a:solidFill>
                <a:latin typeface="宋体"/>
                <a:cs typeface="宋体"/>
              </a:rPr>
              <a:t>感 </a:t>
            </a:r>
            <a:r>
              <a:rPr dirty="0" sz="2750" spc="120">
                <a:solidFill>
                  <a:srgbClr val="111111"/>
                </a:solidFill>
                <a:latin typeface="宋体"/>
                <a:cs typeface="宋体"/>
              </a:rPr>
              <a:t>遗涌索赔机会</a:t>
            </a:r>
            <a:endParaRPr sz="2750">
              <a:latin typeface="宋体"/>
              <a:cs typeface="宋体"/>
            </a:endParaRPr>
          </a:p>
          <a:p>
            <a:pPr marL="553720">
              <a:lnSpc>
                <a:spcPct val="100000"/>
              </a:lnSpc>
              <a:spcBef>
                <a:spcPts val="1525"/>
              </a:spcBef>
            </a:pPr>
            <a:r>
              <a:rPr dirty="0" sz="2750" spc="65">
                <a:solidFill>
                  <a:srgbClr val="111111"/>
                </a:solidFill>
                <a:latin typeface="宋体"/>
                <a:cs typeface="宋体"/>
              </a:rPr>
              <a:t>超出索赔有效期</a:t>
            </a:r>
            <a:endParaRPr sz="2750">
              <a:latin typeface="宋体"/>
              <a:cs typeface="宋体"/>
            </a:endParaRPr>
          </a:p>
          <a:p>
            <a:pPr marL="548005" indent="-522605">
              <a:lnSpc>
                <a:spcPct val="100000"/>
              </a:lnSpc>
              <a:spcBef>
                <a:spcPts val="1725"/>
              </a:spcBef>
              <a:buClr>
                <a:srgbClr val="000000"/>
              </a:buClr>
              <a:buChar char="•"/>
              <a:tabLst>
                <a:tab pos="548005" algn="l"/>
                <a:tab pos="548640" algn="l"/>
              </a:tabLst>
            </a:pPr>
            <a:r>
              <a:rPr dirty="0" sz="2750" spc="90">
                <a:solidFill>
                  <a:srgbClr val="111111"/>
                </a:solidFill>
                <a:latin typeface="宋体"/>
                <a:cs typeface="宋体"/>
              </a:rPr>
              <a:t>工程管理差，被业主反索赔</a:t>
            </a:r>
            <a:endParaRPr sz="2750">
              <a:latin typeface="宋体"/>
              <a:cs typeface="宋体"/>
            </a:endParaRPr>
          </a:p>
          <a:p>
            <a:pPr marL="553720" marR="5080" indent="-15875">
              <a:lnSpc>
                <a:spcPct val="124900"/>
              </a:lnSpc>
              <a:spcBef>
                <a:spcPts val="500"/>
              </a:spcBef>
            </a:pPr>
            <a:r>
              <a:rPr dirty="0" sz="2750" spc="5">
                <a:solidFill>
                  <a:srgbClr val="111111"/>
                </a:solidFill>
                <a:latin typeface="宋体"/>
                <a:cs typeface="宋体"/>
              </a:rPr>
              <a:t>合同管理能力差，依据不正确、 </a:t>
            </a:r>
            <a:r>
              <a:rPr dirty="0" sz="2750" spc="65">
                <a:solidFill>
                  <a:srgbClr val="111111"/>
                </a:solidFill>
                <a:latin typeface="宋体"/>
                <a:cs typeface="宋体"/>
              </a:rPr>
              <a:t>记录不清楚、证据不充分</a:t>
            </a:r>
            <a:endParaRPr sz="2750">
              <a:latin typeface="宋体"/>
              <a:cs typeface="宋体"/>
            </a:endParaRPr>
          </a:p>
          <a:p>
            <a:pPr marL="539750" indent="-514350">
              <a:lnSpc>
                <a:spcPct val="100000"/>
              </a:lnSpc>
              <a:spcBef>
                <a:spcPts val="1625"/>
              </a:spcBef>
              <a:buClr>
                <a:srgbClr val="000000"/>
              </a:buClr>
              <a:buChar char="•"/>
              <a:tabLst>
                <a:tab pos="539750" algn="l"/>
                <a:tab pos="540385" algn="l"/>
              </a:tabLst>
            </a:pPr>
            <a:r>
              <a:rPr dirty="0" sz="2750" spc="120">
                <a:solidFill>
                  <a:srgbClr val="111111"/>
                </a:solidFill>
                <a:latin typeface="宋体"/>
                <a:cs typeface="宋体"/>
              </a:rPr>
              <a:t>沟通不够，缺乏互信</a:t>
            </a:r>
            <a:endParaRPr sz="2750">
              <a:latin typeface="宋体"/>
              <a:cs typeface="宋体"/>
            </a:endParaRPr>
          </a:p>
          <a:p>
            <a:pPr marL="565150" indent="-539750">
              <a:lnSpc>
                <a:spcPct val="100000"/>
              </a:lnSpc>
              <a:spcBef>
                <a:spcPts val="1725"/>
              </a:spcBef>
              <a:buClr>
                <a:srgbClr val="000000"/>
              </a:buClr>
              <a:buChar char="•"/>
              <a:tabLst>
                <a:tab pos="565150" algn="l"/>
                <a:tab pos="565785" algn="l"/>
              </a:tabLst>
            </a:pPr>
            <a:r>
              <a:rPr dirty="0" sz="2750" spc="90">
                <a:solidFill>
                  <a:srgbClr val="111111"/>
                </a:solidFill>
                <a:latin typeface="宋体"/>
                <a:cs typeface="宋体"/>
              </a:rPr>
              <a:t>态度消极</a:t>
            </a:r>
            <a:endParaRPr sz="2750">
              <a:latin typeface="宋体"/>
              <a:cs typeface="宋体"/>
            </a:endParaRPr>
          </a:p>
          <a:p>
            <a:pPr marL="539750" marR="230504" indent="-514350">
              <a:lnSpc>
                <a:spcPct val="124900"/>
              </a:lnSpc>
              <a:spcBef>
                <a:spcPts val="400"/>
              </a:spcBef>
              <a:buClr>
                <a:srgbClr val="000000"/>
              </a:buClr>
              <a:buChar char="•"/>
              <a:tabLst>
                <a:tab pos="527050" algn="l"/>
                <a:tab pos="527685" algn="l"/>
              </a:tabLst>
            </a:pPr>
            <a:r>
              <a:rPr dirty="0" sz="2750" spc="85">
                <a:solidFill>
                  <a:srgbClr val="111111"/>
                </a:solidFill>
                <a:latin typeface="宋体"/>
                <a:cs typeface="宋体"/>
              </a:rPr>
              <a:t>思路单—，不识变通；斤斤计 </a:t>
            </a:r>
            <a:r>
              <a:rPr dirty="0" sz="2750" spc="120">
                <a:solidFill>
                  <a:srgbClr val="111111"/>
                </a:solidFill>
                <a:latin typeface="宋体"/>
                <a:cs typeface="宋体"/>
              </a:rPr>
              <a:t>较、锥铢必争</a:t>
            </a:r>
            <a:endParaRPr sz="27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4069" y="3892228"/>
            <a:ext cx="720725" cy="7213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5450">
                <a:latin typeface="宋体"/>
                <a:cs typeface="宋体"/>
              </a:rPr>
              <a:t>．</a:t>
            </a:r>
            <a:endParaRPr sz="54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53B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53B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53B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53B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53B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4069" y="5104687"/>
            <a:ext cx="720725" cy="72136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5450">
                <a:latin typeface="宋体"/>
                <a:cs typeface="宋体"/>
              </a:rPr>
              <a:t>．</a:t>
            </a:r>
            <a:endParaRPr sz="54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384" y="842339"/>
            <a:ext cx="8438537" cy="893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846" y="408406"/>
            <a:ext cx="12441555" cy="0"/>
          </a:xfrm>
          <a:custGeom>
            <a:avLst/>
            <a:gdLst/>
            <a:ahLst/>
            <a:cxnLst/>
            <a:rect l="l" t="t" r="r" b="b"/>
            <a:pathLst>
              <a:path w="12441555" h="0">
                <a:moveTo>
                  <a:pt x="0" y="0"/>
                </a:moveTo>
                <a:lnTo>
                  <a:pt x="12441111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846" y="2131373"/>
            <a:ext cx="12364720" cy="0"/>
          </a:xfrm>
          <a:custGeom>
            <a:avLst/>
            <a:gdLst/>
            <a:ahLst/>
            <a:cxnLst/>
            <a:rect l="l" t="t" r="r" b="b"/>
            <a:pathLst>
              <a:path w="12364719" h="0">
                <a:moveTo>
                  <a:pt x="0" y="0"/>
                </a:moveTo>
                <a:lnTo>
                  <a:pt x="12364628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89234" y="4709440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3016" y="2673853"/>
            <a:ext cx="5556250" cy="7378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650" spc="-75">
                <a:solidFill>
                  <a:srgbClr val="036203"/>
                </a:solidFill>
                <a:latin typeface="宋体"/>
                <a:cs typeface="宋体"/>
              </a:rPr>
              <a:t>合</a:t>
            </a:r>
            <a:r>
              <a:rPr dirty="0" sz="4650" spc="225">
                <a:solidFill>
                  <a:srgbClr val="036203"/>
                </a:solidFill>
                <a:latin typeface="宋体"/>
                <a:cs typeface="宋体"/>
              </a:rPr>
              <a:t>同</a:t>
            </a:r>
            <a:r>
              <a:rPr dirty="0" sz="4650" spc="355">
                <a:solidFill>
                  <a:srgbClr val="036203"/>
                </a:solidFill>
                <a:latin typeface="宋体"/>
                <a:cs typeface="宋体"/>
              </a:rPr>
              <a:t>索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赔</a:t>
            </a:r>
            <a:r>
              <a:rPr dirty="0" sz="4650" spc="-275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50" spc="265">
                <a:solidFill>
                  <a:srgbClr val="036203"/>
                </a:solidFill>
                <a:latin typeface="宋体"/>
                <a:cs typeface="宋体"/>
              </a:rPr>
              <a:t>重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要</a:t>
            </a:r>
            <a:r>
              <a:rPr dirty="0" sz="4650" spc="5">
                <a:solidFill>
                  <a:srgbClr val="036203"/>
                </a:solidFill>
                <a:latin typeface="宋体"/>
                <a:cs typeface="宋体"/>
              </a:rPr>
              <a:t>意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义</a:t>
            </a:r>
            <a:endParaRPr sz="465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1008" y="3822496"/>
            <a:ext cx="6782434" cy="53054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20"/>
              </a:spcBef>
            </a:pPr>
            <a:r>
              <a:rPr dirty="0" sz="4650" spc="-75">
                <a:solidFill>
                  <a:srgbClr val="036203"/>
                </a:solidFill>
                <a:latin typeface="宋体"/>
                <a:cs typeface="宋体"/>
              </a:rPr>
              <a:t>合</a:t>
            </a:r>
            <a:r>
              <a:rPr dirty="0" sz="4650" spc="225">
                <a:solidFill>
                  <a:srgbClr val="036203"/>
                </a:solidFill>
                <a:latin typeface="宋体"/>
                <a:cs typeface="宋体"/>
              </a:rPr>
              <a:t>同</a:t>
            </a:r>
            <a:r>
              <a:rPr dirty="0" sz="4650" spc="355">
                <a:solidFill>
                  <a:srgbClr val="036203"/>
                </a:solidFill>
                <a:latin typeface="宋体"/>
                <a:cs typeface="宋体"/>
              </a:rPr>
              <a:t>索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赔</a:t>
            </a:r>
            <a:r>
              <a:rPr dirty="0" sz="4650" spc="-250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处</a:t>
            </a:r>
            <a:r>
              <a:rPr dirty="0" sz="4650" spc="50">
                <a:solidFill>
                  <a:srgbClr val="036203"/>
                </a:solidFill>
                <a:latin typeface="宋体"/>
                <a:cs typeface="宋体"/>
              </a:rPr>
              <a:t>理</a:t>
            </a:r>
            <a:r>
              <a:rPr dirty="0" sz="4650" spc="265">
                <a:solidFill>
                  <a:srgbClr val="036203"/>
                </a:solidFill>
                <a:latin typeface="宋体"/>
                <a:cs typeface="宋体"/>
              </a:rPr>
              <a:t>程</a:t>
            </a:r>
            <a:r>
              <a:rPr dirty="0" sz="4650" spc="480">
                <a:solidFill>
                  <a:srgbClr val="036203"/>
                </a:solidFill>
                <a:latin typeface="宋体"/>
                <a:cs typeface="宋体"/>
              </a:rPr>
              <a:t>序</a:t>
            </a:r>
            <a:endParaRPr sz="4650">
              <a:latin typeface="宋体"/>
              <a:cs typeface="宋体"/>
            </a:endParaRPr>
          </a:p>
          <a:p>
            <a:pPr algn="just" marL="12700" marR="1173480" indent="21590">
              <a:lnSpc>
                <a:spcPct val="160300"/>
              </a:lnSpc>
            </a:pPr>
            <a:r>
              <a:rPr dirty="0" sz="4650" spc="-75">
                <a:solidFill>
                  <a:srgbClr val="036203"/>
                </a:solidFill>
                <a:latin typeface="宋体"/>
                <a:cs typeface="宋体"/>
              </a:rPr>
              <a:t>合</a:t>
            </a:r>
            <a:r>
              <a:rPr dirty="0" sz="4650" spc="225">
                <a:solidFill>
                  <a:srgbClr val="036203"/>
                </a:solidFill>
                <a:latin typeface="宋体"/>
                <a:cs typeface="宋体"/>
              </a:rPr>
              <a:t>同</a:t>
            </a:r>
            <a:r>
              <a:rPr dirty="0" sz="4650" spc="355">
                <a:solidFill>
                  <a:srgbClr val="036203"/>
                </a:solidFill>
                <a:latin typeface="宋体"/>
                <a:cs typeface="宋体"/>
              </a:rPr>
              <a:t>索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赔</a:t>
            </a:r>
            <a:r>
              <a:rPr dirty="0" sz="4650" spc="-360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50" spc="445">
                <a:solidFill>
                  <a:srgbClr val="036203"/>
                </a:solidFill>
                <a:latin typeface="宋体"/>
                <a:cs typeface="宋体"/>
              </a:rPr>
              <a:t>日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常</a:t>
            </a:r>
            <a:r>
              <a:rPr dirty="0" sz="4650" spc="-155">
                <a:solidFill>
                  <a:srgbClr val="036203"/>
                </a:solidFill>
                <a:latin typeface="宋体"/>
                <a:cs typeface="宋体"/>
              </a:rPr>
              <a:t>工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作 </a:t>
            </a:r>
            <a:r>
              <a:rPr dirty="0" sz="4650" spc="355">
                <a:solidFill>
                  <a:srgbClr val="036203"/>
                </a:solidFill>
                <a:latin typeface="宋体"/>
                <a:cs typeface="宋体"/>
              </a:rPr>
              <a:t>索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赔</a:t>
            </a:r>
            <a:r>
              <a:rPr dirty="0" sz="4650" spc="-150">
                <a:solidFill>
                  <a:srgbClr val="036203"/>
                </a:solidFill>
                <a:latin typeface="宋体"/>
                <a:cs typeface="宋体"/>
              </a:rPr>
              <a:t>通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知</a:t>
            </a:r>
            <a:r>
              <a:rPr dirty="0" sz="4650" spc="-175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50" spc="145">
                <a:solidFill>
                  <a:srgbClr val="036203"/>
                </a:solidFill>
                <a:latin typeface="宋体"/>
                <a:cs typeface="宋体"/>
              </a:rPr>
              <a:t>实</a:t>
            </a:r>
            <a:r>
              <a:rPr dirty="0" sz="4650" spc="395">
                <a:solidFill>
                  <a:srgbClr val="036203"/>
                </a:solidFill>
                <a:latin typeface="宋体"/>
                <a:cs typeface="宋体"/>
              </a:rPr>
              <a:t>际</a:t>
            </a:r>
            <a:r>
              <a:rPr dirty="0" sz="4650" spc="325">
                <a:solidFill>
                  <a:srgbClr val="036203"/>
                </a:solidFill>
                <a:latin typeface="宋体"/>
                <a:cs typeface="宋体"/>
              </a:rPr>
              <a:t>例子 </a:t>
            </a:r>
            <a:r>
              <a:rPr dirty="0" sz="4650" spc="90">
                <a:solidFill>
                  <a:srgbClr val="036203"/>
                </a:solidFill>
                <a:latin typeface="宋体"/>
                <a:cs typeface="宋体"/>
              </a:rPr>
              <a:t>提</a:t>
            </a:r>
            <a:r>
              <a:rPr dirty="0" sz="4650" spc="320">
                <a:solidFill>
                  <a:srgbClr val="036203"/>
                </a:solidFill>
                <a:latin typeface="宋体"/>
                <a:cs typeface="宋体"/>
              </a:rPr>
              <a:t>交</a:t>
            </a:r>
            <a:r>
              <a:rPr dirty="0" sz="4650" spc="480">
                <a:solidFill>
                  <a:srgbClr val="036203"/>
                </a:solidFill>
                <a:latin typeface="宋体"/>
                <a:cs typeface="宋体"/>
              </a:rPr>
              <a:t>完整</a:t>
            </a:r>
            <a:r>
              <a:rPr dirty="0" sz="4650" spc="-625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50" spc="355">
                <a:solidFill>
                  <a:srgbClr val="036203"/>
                </a:solidFill>
                <a:latin typeface="宋体"/>
                <a:cs typeface="宋体"/>
              </a:rPr>
              <a:t>索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赔</a:t>
            </a:r>
            <a:r>
              <a:rPr dirty="0" sz="4650" spc="-140">
                <a:solidFill>
                  <a:srgbClr val="036203"/>
                </a:solidFill>
                <a:latin typeface="宋体"/>
                <a:cs typeface="宋体"/>
              </a:rPr>
              <a:t>文</a:t>
            </a:r>
            <a:r>
              <a:rPr dirty="0" sz="4650" spc="390">
                <a:solidFill>
                  <a:srgbClr val="036203"/>
                </a:solidFill>
                <a:latin typeface="宋体"/>
                <a:cs typeface="宋体"/>
              </a:rPr>
              <a:t>件</a:t>
            </a:r>
            <a:endParaRPr sz="4650">
              <a:latin typeface="宋体"/>
              <a:cs typeface="宋体"/>
            </a:endParaRPr>
          </a:p>
          <a:p>
            <a:pPr algn="just" marL="32384">
              <a:lnSpc>
                <a:spcPct val="100000"/>
              </a:lnSpc>
              <a:spcBef>
                <a:spcPts val="2415"/>
              </a:spcBef>
            </a:pPr>
            <a:r>
              <a:rPr dirty="0" sz="4650" spc="480">
                <a:solidFill>
                  <a:srgbClr val="036203"/>
                </a:solidFill>
                <a:latin typeface="宋体"/>
                <a:cs typeface="宋体"/>
              </a:rPr>
              <a:t>成功</a:t>
            </a:r>
            <a:r>
              <a:rPr dirty="0" sz="4650" spc="-570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50" spc="200">
                <a:solidFill>
                  <a:srgbClr val="036203"/>
                </a:solidFill>
                <a:latin typeface="宋体"/>
                <a:cs typeface="宋体"/>
              </a:rPr>
              <a:t>策</a:t>
            </a:r>
            <a:r>
              <a:rPr dirty="0" sz="4650" spc="295">
                <a:solidFill>
                  <a:srgbClr val="036203"/>
                </a:solidFill>
                <a:latin typeface="宋体"/>
                <a:cs typeface="宋体"/>
              </a:rPr>
              <a:t>略</a:t>
            </a:r>
            <a:r>
              <a:rPr dirty="0" sz="5600" spc="-204">
                <a:solidFill>
                  <a:srgbClr val="036203"/>
                </a:solidFill>
                <a:latin typeface="Times New Roman"/>
                <a:cs typeface="Times New Roman"/>
              </a:rPr>
              <a:t>vs</a:t>
            </a:r>
            <a:r>
              <a:rPr dirty="0" sz="4650" spc="270">
                <a:solidFill>
                  <a:srgbClr val="036203"/>
                </a:solidFill>
                <a:latin typeface="宋体"/>
                <a:cs typeface="宋体"/>
              </a:rPr>
              <a:t>失</a:t>
            </a:r>
            <a:r>
              <a:rPr dirty="0" sz="4650" spc="434">
                <a:solidFill>
                  <a:srgbClr val="036203"/>
                </a:solidFill>
                <a:latin typeface="宋体"/>
                <a:cs typeface="宋体"/>
              </a:rPr>
              <a:t>败</a:t>
            </a:r>
            <a:r>
              <a:rPr dirty="0" sz="4650" spc="-260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50" spc="165">
                <a:solidFill>
                  <a:srgbClr val="036203"/>
                </a:solidFill>
                <a:latin typeface="宋体"/>
                <a:cs typeface="宋体"/>
              </a:rPr>
              <a:t>教</a:t>
            </a:r>
            <a:r>
              <a:rPr dirty="0" sz="4650" spc="434">
                <a:solidFill>
                  <a:srgbClr val="036203"/>
                </a:solidFill>
                <a:latin typeface="宋体"/>
                <a:cs typeface="宋体"/>
              </a:rPr>
              <a:t>训</a:t>
            </a:r>
            <a:endParaRPr sz="465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73964" y="2941369"/>
            <a:ext cx="386715" cy="162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baseline="1010" sz="4125" spc="817">
                <a:solidFill>
                  <a:srgbClr val="113A08"/>
                </a:solidFill>
                <a:latin typeface="宋体"/>
                <a:cs typeface="宋体"/>
              </a:rPr>
              <a:t>合</a:t>
            </a:r>
            <a:r>
              <a:rPr dirty="0" sz="2750">
                <a:solidFill>
                  <a:srgbClr val="113A08"/>
                </a:solidFill>
                <a:latin typeface="宋体"/>
                <a:cs typeface="宋体"/>
              </a:rPr>
              <a:t>同</a:t>
            </a:r>
            <a:r>
              <a:rPr dirty="0" sz="2750" spc="-670">
                <a:solidFill>
                  <a:srgbClr val="113A08"/>
                </a:solidFill>
                <a:latin typeface="宋体"/>
                <a:cs typeface="宋体"/>
              </a:rPr>
              <a:t> </a:t>
            </a:r>
            <a:r>
              <a:rPr dirty="0" baseline="2020" sz="4125" spc="427">
                <a:solidFill>
                  <a:srgbClr val="113A08"/>
                </a:solidFill>
                <a:latin typeface="宋体"/>
                <a:cs typeface="宋体"/>
              </a:rPr>
              <a:t>索</a:t>
            </a:r>
            <a:r>
              <a:rPr dirty="0" baseline="1010" sz="4125">
                <a:solidFill>
                  <a:srgbClr val="113A08"/>
                </a:solidFill>
                <a:latin typeface="宋体"/>
                <a:cs typeface="宋体"/>
              </a:rPr>
              <a:t>赔</a:t>
            </a:r>
            <a:endParaRPr baseline="1010" sz="4125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3991" y="918915"/>
            <a:ext cx="841304" cy="79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2767" y="893390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6600" y="867864"/>
            <a:ext cx="3365218" cy="842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4139" y="2629182"/>
            <a:ext cx="12769850" cy="92900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232775" algn="l"/>
              </a:tabLst>
            </a:pP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一</a:t>
            </a:r>
            <a:r>
              <a:rPr dirty="0" sz="4550" spc="55">
                <a:solidFill>
                  <a:srgbClr val="016403"/>
                </a:solidFill>
                <a:latin typeface="宋体"/>
                <a:cs typeface="宋体"/>
              </a:rPr>
              <a:t>、</a:t>
            </a: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合</a:t>
            </a:r>
            <a:r>
              <a:rPr dirty="0" sz="4550" spc="130">
                <a:solidFill>
                  <a:srgbClr val="016403"/>
                </a:solidFill>
                <a:latin typeface="宋体"/>
                <a:cs typeface="宋体"/>
              </a:rPr>
              <a:t>同</a:t>
            </a:r>
            <a:r>
              <a:rPr dirty="0" sz="4550" spc="260">
                <a:solidFill>
                  <a:srgbClr val="016403"/>
                </a:solidFill>
                <a:latin typeface="宋体"/>
                <a:cs typeface="宋体"/>
              </a:rPr>
              <a:t>与</a:t>
            </a:r>
            <a:r>
              <a:rPr dirty="0" sz="4550" spc="215">
                <a:solidFill>
                  <a:srgbClr val="016403"/>
                </a:solidFill>
                <a:latin typeface="宋体"/>
                <a:cs typeface="宋体"/>
              </a:rPr>
              <a:t>商</a:t>
            </a:r>
            <a:r>
              <a:rPr dirty="0" sz="4550" spc="280">
                <a:solidFill>
                  <a:srgbClr val="016403"/>
                </a:solidFill>
                <a:latin typeface="宋体"/>
                <a:cs typeface="宋体"/>
              </a:rPr>
              <a:t>务有</a:t>
            </a:r>
            <a:r>
              <a:rPr dirty="0" sz="4550" spc="275">
                <a:solidFill>
                  <a:srgbClr val="016403"/>
                </a:solidFill>
                <a:latin typeface="宋体"/>
                <a:cs typeface="宋体"/>
              </a:rPr>
              <a:t>什</a:t>
            </a:r>
            <a:r>
              <a:rPr dirty="0" sz="4550" spc="215">
                <a:solidFill>
                  <a:srgbClr val="016403"/>
                </a:solidFill>
                <a:latin typeface="宋体"/>
                <a:cs typeface="宋体"/>
              </a:rPr>
              <a:t>么</a:t>
            </a:r>
            <a:r>
              <a:rPr dirty="0" sz="4550" spc="245">
                <a:solidFill>
                  <a:srgbClr val="016403"/>
                </a:solidFill>
                <a:latin typeface="宋体"/>
                <a:cs typeface="宋体"/>
              </a:rPr>
              <a:t>区</a:t>
            </a: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别</a:t>
            </a:r>
            <a:r>
              <a:rPr dirty="0" sz="4550" spc="-1255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5900" spc="275">
                <a:solidFill>
                  <a:srgbClr val="5DAF24"/>
                </a:solidFill>
              </a:rPr>
              <a:t>J	</a:t>
            </a: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【</a:t>
            </a:r>
            <a:r>
              <a:rPr dirty="0" sz="4550" spc="-535">
                <a:solidFill>
                  <a:srgbClr val="016403"/>
                </a:solidFill>
                <a:latin typeface="宋体"/>
                <a:cs typeface="宋体"/>
              </a:rPr>
              <a:t>基</a:t>
            </a:r>
            <a:r>
              <a:rPr dirty="0" sz="4550" spc="280">
                <a:solidFill>
                  <a:srgbClr val="016403"/>
                </a:solidFill>
                <a:latin typeface="宋体"/>
                <a:cs typeface="宋体"/>
              </a:rPr>
              <a:t>本概</a:t>
            </a: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念】</a:t>
            </a:r>
            <a:r>
              <a:rPr dirty="0" sz="4550" spc="10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5400" spc="-70">
                <a:solidFill>
                  <a:srgbClr val="0F3A07"/>
                </a:solidFill>
              </a:rPr>
              <a:t>I</a:t>
            </a:r>
            <a:r>
              <a:rPr dirty="0" sz="5400" spc="-695">
                <a:solidFill>
                  <a:srgbClr val="0F3A07"/>
                </a:solidFill>
              </a:rPr>
              <a:t> </a:t>
            </a:r>
            <a:r>
              <a:rPr dirty="0" sz="2900" spc="-515">
                <a:solidFill>
                  <a:srgbClr val="0F3A07"/>
                </a:solidFill>
                <a:latin typeface="宋体"/>
                <a:cs typeface="宋体"/>
              </a:rPr>
              <a:t>目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17233" y="3382183"/>
            <a:ext cx="29718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465">
                <a:solidFill>
                  <a:srgbClr val="0F3A07"/>
                </a:solidFill>
                <a:latin typeface="宋体"/>
                <a:cs typeface="宋体"/>
              </a:rPr>
              <a:t>录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3667" y="3229030"/>
            <a:ext cx="607060" cy="1128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-30092" sz="10800" spc="-4042">
                <a:solidFill>
                  <a:srgbClr val="0F3A07"/>
                </a:solidFill>
                <a:latin typeface="Times New Roman"/>
                <a:cs typeface="Times New Roman"/>
              </a:rPr>
              <a:t>E</a:t>
            </a:r>
            <a:r>
              <a:rPr dirty="0" sz="2600" spc="270">
                <a:solidFill>
                  <a:srgbClr val="0F3A07"/>
                </a:solidFill>
                <a:latin typeface="宋体"/>
                <a:cs typeface="宋体"/>
              </a:rPr>
              <a:t>纲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139" y="3790384"/>
            <a:ext cx="11903710" cy="2256790"/>
          </a:xfrm>
          <a:prstGeom prst="rect">
            <a:avLst/>
          </a:prstGeom>
        </p:spPr>
        <p:txBody>
          <a:bodyPr wrap="square" lIns="0" tIns="290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  <a:tabLst>
                <a:tab pos="8473440" algn="l"/>
              </a:tabLst>
            </a:pPr>
            <a:r>
              <a:rPr dirty="0" sz="4550" spc="-810">
                <a:solidFill>
                  <a:srgbClr val="016403"/>
                </a:solidFill>
                <a:latin typeface="宋体"/>
                <a:cs typeface="宋体"/>
              </a:rPr>
              <a:t>二、</a:t>
            </a:r>
            <a:r>
              <a:rPr dirty="0" sz="4550" spc="-210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4550" spc="-810">
                <a:solidFill>
                  <a:srgbClr val="016403"/>
                </a:solidFill>
                <a:latin typeface="宋体"/>
                <a:cs typeface="宋体"/>
              </a:rPr>
              <a:t>工</a:t>
            </a:r>
            <a:r>
              <a:rPr dirty="0" sz="4550" spc="-1130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4550" spc="-810">
                <a:solidFill>
                  <a:srgbClr val="016403"/>
                </a:solidFill>
                <a:latin typeface="宋体"/>
                <a:cs typeface="宋体"/>
              </a:rPr>
              <a:t>程</a:t>
            </a:r>
            <a:r>
              <a:rPr dirty="0" sz="4550" spc="-1305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4550" spc="-810">
                <a:solidFill>
                  <a:srgbClr val="016403"/>
                </a:solidFill>
                <a:latin typeface="宋体"/>
                <a:cs typeface="宋体"/>
              </a:rPr>
              <a:t>争</a:t>
            </a:r>
            <a:r>
              <a:rPr dirty="0" sz="4550" spc="-1145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4550" spc="-810">
                <a:solidFill>
                  <a:srgbClr val="016403"/>
                </a:solidFill>
                <a:latin typeface="宋体"/>
                <a:cs typeface="宋体"/>
              </a:rPr>
              <a:t>议</a:t>
            </a:r>
            <a:r>
              <a:rPr dirty="0" sz="4550" spc="-1115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4550" spc="145">
                <a:solidFill>
                  <a:srgbClr val="016403"/>
                </a:solidFill>
                <a:latin typeface="宋体"/>
                <a:cs typeface="宋体"/>
              </a:rPr>
              <a:t>为</a:t>
            </a:r>
            <a:r>
              <a:rPr dirty="0" sz="4550" spc="350">
                <a:solidFill>
                  <a:srgbClr val="016403"/>
                </a:solidFill>
                <a:latin typeface="宋体"/>
                <a:cs typeface="宋体"/>
              </a:rPr>
              <a:t>何</a:t>
            </a:r>
            <a:r>
              <a:rPr dirty="0" sz="4550" spc="245">
                <a:solidFill>
                  <a:srgbClr val="016403"/>
                </a:solidFill>
                <a:latin typeface="宋体"/>
                <a:cs typeface="宋体"/>
              </a:rPr>
              <a:t>在</a:t>
            </a:r>
            <a:r>
              <a:rPr dirty="0" sz="4550" spc="280">
                <a:solidFill>
                  <a:srgbClr val="016403"/>
                </a:solidFill>
                <a:latin typeface="宋体"/>
                <a:cs typeface="宋体"/>
              </a:rPr>
              <a:t>所</a:t>
            </a:r>
            <a:r>
              <a:rPr dirty="0" sz="4550" spc="140">
                <a:solidFill>
                  <a:srgbClr val="016403"/>
                </a:solidFill>
                <a:latin typeface="宋体"/>
                <a:cs typeface="宋体"/>
              </a:rPr>
              <a:t>难</a:t>
            </a:r>
            <a:r>
              <a:rPr dirty="0" sz="4550" spc="380">
                <a:solidFill>
                  <a:srgbClr val="016403"/>
                </a:solidFill>
                <a:latin typeface="宋体"/>
                <a:cs typeface="宋体"/>
              </a:rPr>
              <a:t>免	</a:t>
            </a:r>
            <a:r>
              <a:rPr dirty="0" sz="4550" spc="-625">
                <a:solidFill>
                  <a:srgbClr val="016403"/>
                </a:solidFill>
                <a:latin typeface="宋体"/>
                <a:cs typeface="宋体"/>
              </a:rPr>
              <a:t>【争议原因】</a:t>
            </a:r>
            <a:endParaRPr sz="4550">
              <a:latin typeface="宋体"/>
              <a:cs typeface="宋体"/>
            </a:endParaRPr>
          </a:p>
          <a:p>
            <a:pPr marL="21590">
              <a:lnSpc>
                <a:spcPct val="100000"/>
              </a:lnSpc>
              <a:spcBef>
                <a:spcPts val="2835"/>
              </a:spcBef>
              <a:tabLst>
                <a:tab pos="8232775" algn="l"/>
              </a:tabLst>
            </a:pPr>
            <a:r>
              <a:rPr dirty="0" sz="4550" spc="470">
                <a:solidFill>
                  <a:srgbClr val="016403"/>
                </a:solidFill>
                <a:latin typeface="宋体"/>
                <a:cs typeface="宋体"/>
              </a:rPr>
              <a:t>三</a:t>
            </a:r>
            <a:r>
              <a:rPr dirty="0" sz="4550" spc="-60">
                <a:solidFill>
                  <a:srgbClr val="016403"/>
                </a:solidFill>
                <a:latin typeface="宋体"/>
                <a:cs typeface="宋体"/>
              </a:rPr>
              <a:t>、</a:t>
            </a:r>
            <a:r>
              <a:rPr dirty="0" sz="4550" spc="254">
                <a:solidFill>
                  <a:srgbClr val="016403"/>
                </a:solidFill>
                <a:latin typeface="宋体"/>
                <a:cs typeface="宋体"/>
              </a:rPr>
              <a:t>要</a:t>
            </a:r>
            <a:r>
              <a:rPr dirty="0" sz="4550" spc="285">
                <a:solidFill>
                  <a:srgbClr val="016403"/>
                </a:solidFill>
                <a:latin typeface="宋体"/>
                <a:cs typeface="宋体"/>
              </a:rPr>
              <a:t>掌</a:t>
            </a:r>
            <a:r>
              <a:rPr dirty="0" sz="4550" spc="470">
                <a:solidFill>
                  <a:srgbClr val="016403"/>
                </a:solidFill>
                <a:latin typeface="宋体"/>
                <a:cs typeface="宋体"/>
              </a:rPr>
              <a:t>握</a:t>
            </a:r>
            <a:r>
              <a:rPr dirty="0" sz="4550" spc="65">
                <a:solidFill>
                  <a:srgbClr val="016403"/>
                </a:solidFill>
                <a:latin typeface="宋体"/>
                <a:cs typeface="宋体"/>
              </a:rPr>
              <a:t>的</a:t>
            </a:r>
            <a:r>
              <a:rPr dirty="0" sz="4550" spc="215">
                <a:solidFill>
                  <a:srgbClr val="016403"/>
                </a:solidFill>
                <a:latin typeface="宋体"/>
                <a:cs typeface="宋体"/>
              </a:rPr>
              <a:t>商</a:t>
            </a:r>
            <a:r>
              <a:rPr dirty="0" sz="4550" spc="315">
                <a:solidFill>
                  <a:srgbClr val="016403"/>
                </a:solidFill>
                <a:latin typeface="宋体"/>
                <a:cs typeface="宋体"/>
              </a:rPr>
              <a:t>务</a:t>
            </a:r>
            <a:r>
              <a:rPr dirty="0" sz="4550" spc="345">
                <a:solidFill>
                  <a:srgbClr val="016403"/>
                </a:solidFill>
                <a:latin typeface="宋体"/>
                <a:cs typeface="宋体"/>
              </a:rPr>
              <a:t>谈</a:t>
            </a:r>
            <a:r>
              <a:rPr dirty="0" sz="4550" spc="145">
                <a:solidFill>
                  <a:srgbClr val="016403"/>
                </a:solidFill>
                <a:latin typeface="宋体"/>
                <a:cs typeface="宋体"/>
              </a:rPr>
              <a:t>判</a:t>
            </a:r>
            <a:r>
              <a:rPr dirty="0" sz="4550" spc="210">
                <a:solidFill>
                  <a:srgbClr val="016403"/>
                </a:solidFill>
                <a:latin typeface="宋体"/>
                <a:cs typeface="宋体"/>
              </a:rPr>
              <a:t>技</a:t>
            </a:r>
            <a:r>
              <a:rPr dirty="0" sz="4550" spc="470">
                <a:solidFill>
                  <a:srgbClr val="016403"/>
                </a:solidFill>
                <a:latin typeface="宋体"/>
                <a:cs typeface="宋体"/>
              </a:rPr>
              <a:t>巧</a:t>
            </a:r>
            <a:r>
              <a:rPr dirty="0" sz="4550" spc="-1295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5900" spc="305">
                <a:solidFill>
                  <a:srgbClr val="5DAF24"/>
                </a:solidFill>
                <a:latin typeface="Arial"/>
                <a:cs typeface="Arial"/>
              </a:rPr>
              <a:t>J</a:t>
            </a:r>
            <a:r>
              <a:rPr dirty="0" sz="5900">
                <a:solidFill>
                  <a:srgbClr val="5DAF24"/>
                </a:solidFill>
                <a:latin typeface="Arial"/>
                <a:cs typeface="Arial"/>
              </a:rPr>
              <a:t>	</a:t>
            </a:r>
            <a:r>
              <a:rPr dirty="0" sz="4550" spc="470">
                <a:solidFill>
                  <a:srgbClr val="016403"/>
                </a:solidFill>
                <a:latin typeface="宋体"/>
                <a:cs typeface="宋体"/>
              </a:rPr>
              <a:t>【</a:t>
            </a:r>
            <a:r>
              <a:rPr dirty="0" sz="4550" spc="-600">
                <a:solidFill>
                  <a:srgbClr val="016403"/>
                </a:solidFill>
                <a:latin typeface="宋体"/>
                <a:cs typeface="宋体"/>
              </a:rPr>
              <a:t>商</a:t>
            </a:r>
            <a:r>
              <a:rPr dirty="0" sz="4550" spc="315">
                <a:solidFill>
                  <a:srgbClr val="016403"/>
                </a:solidFill>
                <a:latin typeface="宋体"/>
                <a:cs typeface="宋体"/>
              </a:rPr>
              <a:t>务</a:t>
            </a:r>
            <a:r>
              <a:rPr dirty="0" sz="4550" spc="345">
                <a:solidFill>
                  <a:srgbClr val="016403"/>
                </a:solidFill>
                <a:latin typeface="宋体"/>
                <a:cs typeface="宋体"/>
              </a:rPr>
              <a:t>谈</a:t>
            </a:r>
            <a:r>
              <a:rPr dirty="0" sz="4550" spc="470">
                <a:solidFill>
                  <a:srgbClr val="016403"/>
                </a:solidFill>
                <a:latin typeface="宋体"/>
                <a:cs typeface="宋体"/>
              </a:rPr>
              <a:t>判】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574" y="6419709"/>
            <a:ext cx="7909559" cy="8680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50" spc="195">
                <a:solidFill>
                  <a:srgbClr val="016403"/>
                </a:solidFill>
                <a:latin typeface="宋体"/>
                <a:cs typeface="宋体"/>
              </a:rPr>
              <a:t>四</a:t>
            </a:r>
            <a:r>
              <a:rPr dirty="0" sz="4550" spc="465">
                <a:solidFill>
                  <a:srgbClr val="016403"/>
                </a:solidFill>
                <a:latin typeface="宋体"/>
                <a:cs typeface="宋体"/>
              </a:rPr>
              <a:t>、</a:t>
            </a:r>
            <a:r>
              <a:rPr dirty="0" sz="4550" spc="350">
                <a:solidFill>
                  <a:srgbClr val="016403"/>
                </a:solidFill>
                <a:latin typeface="宋体"/>
                <a:cs typeface="宋体"/>
              </a:rPr>
              <a:t>索</a:t>
            </a: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赔</a:t>
            </a:r>
            <a:r>
              <a:rPr dirty="0" sz="4550" spc="65">
                <a:solidFill>
                  <a:srgbClr val="016403"/>
                </a:solidFill>
                <a:latin typeface="宋体"/>
                <a:cs typeface="宋体"/>
              </a:rPr>
              <a:t>的</a:t>
            </a:r>
            <a:r>
              <a:rPr dirty="0" sz="4550" spc="315">
                <a:solidFill>
                  <a:srgbClr val="016403"/>
                </a:solidFill>
                <a:latin typeface="宋体"/>
                <a:cs typeface="宋体"/>
              </a:rPr>
              <a:t>依</a:t>
            </a:r>
            <a:r>
              <a:rPr dirty="0" sz="4550" spc="254">
                <a:solidFill>
                  <a:srgbClr val="016403"/>
                </a:solidFill>
                <a:latin typeface="宋体"/>
                <a:cs typeface="宋体"/>
              </a:rPr>
              <a:t>据</a:t>
            </a:r>
            <a:r>
              <a:rPr dirty="0" sz="4550" spc="200">
                <a:solidFill>
                  <a:srgbClr val="016403"/>
                </a:solidFill>
                <a:latin typeface="宋体"/>
                <a:cs typeface="宋体"/>
              </a:rPr>
              <a:t>与</a:t>
            </a:r>
            <a:r>
              <a:rPr dirty="0" sz="4550" spc="315">
                <a:solidFill>
                  <a:srgbClr val="016403"/>
                </a:solidFill>
                <a:latin typeface="宋体"/>
                <a:cs typeface="宋体"/>
              </a:rPr>
              <a:t>取</a:t>
            </a:r>
            <a:r>
              <a:rPr dirty="0" sz="4550" spc="245">
                <a:solidFill>
                  <a:srgbClr val="016403"/>
                </a:solidFill>
                <a:latin typeface="宋体"/>
                <a:cs typeface="宋体"/>
              </a:rPr>
              <a:t>胜要</a:t>
            </a: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诀</a:t>
            </a:r>
            <a:r>
              <a:rPr dirty="0" sz="4550" spc="-1430">
                <a:solidFill>
                  <a:srgbClr val="016403"/>
                </a:solidFill>
                <a:latin typeface="宋体"/>
                <a:cs typeface="宋体"/>
              </a:rPr>
              <a:t> </a:t>
            </a:r>
            <a:r>
              <a:rPr dirty="0" sz="5500" spc="254">
                <a:solidFill>
                  <a:srgbClr val="5DAF24"/>
                </a:solidFill>
                <a:latin typeface="Arial"/>
                <a:cs typeface="Arial"/>
              </a:rPr>
              <a:t>J</a:t>
            </a:r>
            <a:endParaRPr sz="5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04744" y="6540955"/>
            <a:ext cx="365887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【合</a:t>
            </a:r>
            <a:r>
              <a:rPr dirty="0" sz="4550" spc="-770">
                <a:solidFill>
                  <a:srgbClr val="016403"/>
                </a:solidFill>
                <a:latin typeface="宋体"/>
                <a:cs typeface="宋体"/>
              </a:rPr>
              <a:t>同</a:t>
            </a:r>
            <a:r>
              <a:rPr dirty="0" sz="4550" spc="350">
                <a:solidFill>
                  <a:srgbClr val="016403"/>
                </a:solidFill>
                <a:latin typeface="宋体"/>
                <a:cs typeface="宋体"/>
              </a:rPr>
              <a:t>索</a:t>
            </a:r>
            <a:r>
              <a:rPr dirty="0" sz="4550" spc="425">
                <a:solidFill>
                  <a:srgbClr val="016403"/>
                </a:solidFill>
                <a:latin typeface="宋体"/>
                <a:cs typeface="宋体"/>
              </a:rPr>
              <a:t>赔】</a:t>
            </a:r>
            <a:endParaRPr sz="4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9961" y="1748492"/>
            <a:ext cx="3033795" cy="4173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67786" y="2527017"/>
            <a:ext cx="4537944" cy="1148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67786" y="4607340"/>
            <a:ext cx="4486956" cy="1135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6403" y="6713187"/>
            <a:ext cx="1580633" cy="1557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3715" y="1314559"/>
            <a:ext cx="5583555" cy="0"/>
          </a:xfrm>
          <a:custGeom>
            <a:avLst/>
            <a:gdLst/>
            <a:ahLst/>
            <a:cxnLst/>
            <a:rect l="l" t="t" r="r" b="b"/>
            <a:pathLst>
              <a:path w="5583555" h="0">
                <a:moveTo>
                  <a:pt x="0" y="0"/>
                </a:moveTo>
                <a:lnTo>
                  <a:pt x="5583203" y="0"/>
                </a:lnTo>
              </a:path>
            </a:pathLst>
          </a:custGeom>
          <a:ln w="12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3715" y="5883610"/>
            <a:ext cx="2141855" cy="0"/>
          </a:xfrm>
          <a:custGeom>
            <a:avLst/>
            <a:gdLst/>
            <a:ahLst/>
            <a:cxnLst/>
            <a:rect l="l" t="t" r="r" b="b"/>
            <a:pathLst>
              <a:path w="2141854" h="0">
                <a:moveTo>
                  <a:pt x="0" y="0"/>
                </a:moveTo>
                <a:lnTo>
                  <a:pt x="2141502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53756" y="5870847"/>
            <a:ext cx="1453515" cy="0"/>
          </a:xfrm>
          <a:custGeom>
            <a:avLst/>
            <a:gdLst/>
            <a:ahLst/>
            <a:cxnLst/>
            <a:rect l="l" t="t" r="r" b="b"/>
            <a:pathLst>
              <a:path w="1453515" h="0">
                <a:moveTo>
                  <a:pt x="0" y="0"/>
                </a:moveTo>
                <a:lnTo>
                  <a:pt x="1453162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01473" y="1678358"/>
            <a:ext cx="1032510" cy="7607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ctr" marL="26034">
              <a:lnSpc>
                <a:spcPts val="3065"/>
              </a:lnSpc>
              <a:spcBef>
                <a:spcPts val="115"/>
              </a:spcBef>
            </a:pPr>
            <a:r>
              <a:rPr dirty="0" sz="2850" spc="265">
                <a:solidFill>
                  <a:srgbClr val="41444F"/>
                </a:solidFill>
                <a:latin typeface="宋体"/>
                <a:cs typeface="宋体"/>
              </a:rPr>
              <a:t>坚思</a:t>
            </a:r>
            <a:endParaRPr sz="2850">
              <a:latin typeface="宋体"/>
              <a:cs typeface="宋体"/>
            </a:endParaRPr>
          </a:p>
          <a:p>
            <a:pPr algn="ctr">
              <a:lnSpc>
                <a:spcPts val="2705"/>
              </a:lnSpc>
            </a:pPr>
            <a:r>
              <a:rPr dirty="0" sz="2550" spc="90">
                <a:solidFill>
                  <a:srgbClr val="41444F"/>
                </a:solidFill>
                <a:latin typeface="Arial"/>
                <a:cs typeface="Arial"/>
              </a:rPr>
              <a:t>ct</a:t>
            </a:r>
            <a:r>
              <a:rPr dirty="0" sz="2550" spc="-555">
                <a:solidFill>
                  <a:srgbClr val="41444F"/>
                </a:solidFill>
                <a:latin typeface="Arial"/>
                <a:cs typeface="Arial"/>
              </a:rPr>
              <a:t> </a:t>
            </a:r>
            <a:r>
              <a:rPr dirty="0" sz="2550" spc="-105">
                <a:solidFill>
                  <a:srgbClr val="41444F"/>
                </a:solidFill>
                <a:latin typeface="Arial"/>
                <a:cs typeface="Arial"/>
              </a:rPr>
              <a:t>AI</a:t>
            </a:r>
            <a:r>
              <a:rPr dirty="0" sz="1950" spc="-155">
                <a:solidFill>
                  <a:srgbClr val="41444F"/>
                </a:solidFill>
                <a:latin typeface="宋体"/>
                <a:cs typeface="宋体"/>
              </a:rPr>
              <a:t>从</a:t>
            </a:r>
            <a:r>
              <a:rPr dirty="0" sz="2550" spc="90">
                <a:solidFill>
                  <a:srgbClr val="41444F"/>
                </a:solidFill>
                <a:latin typeface="Arial"/>
                <a:cs typeface="Arial"/>
              </a:rPr>
              <a:t>5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9108" y="4747793"/>
            <a:ext cx="998855" cy="1128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00" spc="459">
                <a:solidFill>
                  <a:srgbClr val="9ABA57"/>
                </a:solidFill>
                <a:latin typeface="宋体"/>
                <a:cs typeface="宋体"/>
              </a:rPr>
              <a:t>＾</a:t>
            </a:r>
            <a:endParaRPr sz="72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1493" y="6572862"/>
            <a:ext cx="5720715" cy="1766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926589">
              <a:lnSpc>
                <a:spcPts val="4780"/>
              </a:lnSpc>
              <a:spcBef>
                <a:spcPts val="120"/>
              </a:spcBef>
              <a:tabLst>
                <a:tab pos="4369435" algn="l"/>
              </a:tabLst>
            </a:pPr>
            <a:r>
              <a:rPr dirty="0" sz="3500" spc="325">
                <a:solidFill>
                  <a:srgbClr val="076208"/>
                </a:solidFill>
                <a:latin typeface="宋体"/>
                <a:cs typeface="宋体"/>
              </a:rPr>
              <a:t>黄得承</a:t>
            </a:r>
            <a:r>
              <a:rPr dirty="0" sz="3500" spc="-285">
                <a:solidFill>
                  <a:srgbClr val="076208"/>
                </a:solidFill>
                <a:latin typeface="宋体"/>
                <a:cs typeface="宋体"/>
              </a:rPr>
              <a:t> </a:t>
            </a:r>
            <a:r>
              <a:rPr dirty="0" sz="4200" spc="-195">
                <a:solidFill>
                  <a:srgbClr val="076208"/>
                </a:solidFill>
                <a:latin typeface="Times New Roman"/>
                <a:cs typeface="Times New Roman"/>
              </a:rPr>
              <a:t>TS	</a:t>
            </a:r>
            <a:r>
              <a:rPr dirty="0" sz="4200">
                <a:solidFill>
                  <a:srgbClr val="076208"/>
                </a:solidFill>
                <a:latin typeface="Times New Roman"/>
                <a:cs typeface="Times New Roman"/>
              </a:rPr>
              <a:t>Wong</a:t>
            </a:r>
            <a:endParaRPr sz="4200">
              <a:latin typeface="Times New Roman"/>
              <a:cs typeface="Times New Roman"/>
            </a:endParaRPr>
          </a:p>
          <a:p>
            <a:pPr marL="2316480">
              <a:lnSpc>
                <a:spcPts val="4200"/>
              </a:lnSpc>
            </a:pPr>
            <a:r>
              <a:rPr dirty="0" sz="4000" spc="140">
                <a:solidFill>
                  <a:srgbClr val="076208"/>
                </a:solidFill>
                <a:latin typeface="Times New Roman"/>
                <a:cs typeface="Times New Roman"/>
              </a:rPr>
              <a:t>139-1629-0726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4700"/>
              </a:lnSpc>
            </a:pPr>
            <a:r>
              <a:rPr dirty="0" sz="4200" spc="40">
                <a:solidFill>
                  <a:srgbClr val="076208"/>
                </a:solidFill>
                <a:latin typeface="Times New Roman"/>
                <a:cs typeface="Times New Roman"/>
                <a:hlinkClick r:id="rId7"/>
              </a:rPr>
              <a:t>tswong@projectaims.com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87748" y="6036764"/>
            <a:ext cx="1733596" cy="216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8537" y="7019493"/>
            <a:ext cx="2243479" cy="893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87946" y="7236460"/>
            <a:ext cx="433399" cy="523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87354" y="944440"/>
            <a:ext cx="6526530" cy="0"/>
          </a:xfrm>
          <a:custGeom>
            <a:avLst/>
            <a:gdLst/>
            <a:ahLst/>
            <a:cxnLst/>
            <a:rect l="l" t="t" r="r" b="b"/>
            <a:pathLst>
              <a:path w="6526530" h="0">
                <a:moveTo>
                  <a:pt x="0" y="0"/>
                </a:moveTo>
                <a:lnTo>
                  <a:pt x="652648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87354" y="3535271"/>
            <a:ext cx="6526530" cy="0"/>
          </a:xfrm>
          <a:custGeom>
            <a:avLst/>
            <a:gdLst/>
            <a:ahLst/>
            <a:cxnLst/>
            <a:rect l="l" t="t" r="r" b="b"/>
            <a:pathLst>
              <a:path w="6526530" h="0">
                <a:moveTo>
                  <a:pt x="0" y="0"/>
                </a:moveTo>
                <a:lnTo>
                  <a:pt x="6526484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8540" y="6151627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79" h="0">
                <a:moveTo>
                  <a:pt x="0" y="0"/>
                </a:moveTo>
                <a:lnTo>
                  <a:pt x="1249209" y="0"/>
                </a:lnTo>
              </a:path>
            </a:pathLst>
          </a:custGeom>
          <a:ln w="893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35771" y="9597559"/>
            <a:ext cx="8311515" cy="0"/>
          </a:xfrm>
          <a:custGeom>
            <a:avLst/>
            <a:gdLst/>
            <a:ahLst/>
            <a:cxnLst/>
            <a:rect l="l" t="t" r="r" b="b"/>
            <a:pathLst>
              <a:path w="8311515" h="0">
                <a:moveTo>
                  <a:pt x="0" y="0"/>
                </a:moveTo>
                <a:lnTo>
                  <a:pt x="8311070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1707" y="580767"/>
            <a:ext cx="2274570" cy="56959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550" spc="155">
                <a:solidFill>
                  <a:srgbClr val="05080C"/>
                </a:solidFill>
                <a:latin typeface="宋体"/>
                <a:cs typeface="宋体"/>
              </a:rPr>
              <a:t>黄得承</a:t>
            </a:r>
            <a:r>
              <a:rPr dirty="0" sz="3550" spc="-5">
                <a:solidFill>
                  <a:srgbClr val="05080C"/>
                </a:solidFill>
                <a:latin typeface="宋体"/>
                <a:cs typeface="宋体"/>
              </a:rPr>
              <a:t> </a:t>
            </a:r>
            <a:r>
              <a:rPr dirty="0" sz="3550" spc="-360">
                <a:solidFill>
                  <a:srgbClr val="597B97"/>
                </a:solidFill>
                <a:latin typeface="宋体"/>
                <a:cs typeface="宋体"/>
              </a:rPr>
              <a:t>八</a:t>
            </a:r>
            <a:r>
              <a:rPr dirty="0" sz="3550" spc="-2020">
                <a:solidFill>
                  <a:srgbClr val="446479"/>
                </a:solidFill>
                <a:latin typeface="宋体"/>
                <a:cs typeface="宋体"/>
              </a:rPr>
              <a:t>揖</a:t>
            </a:r>
            <a:endParaRPr sz="355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7572" y="1378436"/>
            <a:ext cx="645731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19405" algn="l"/>
              </a:tabLst>
            </a:pPr>
            <a:r>
              <a:rPr dirty="0" sz="2300" spc="-944">
                <a:solidFill>
                  <a:srgbClr val="77AEE1"/>
                </a:solidFill>
                <a:latin typeface="Times New Roman"/>
                <a:cs typeface="Times New Roman"/>
              </a:rPr>
              <a:t>O	</a:t>
            </a:r>
            <a:r>
              <a:rPr dirty="0" sz="1650" spc="-145">
                <a:solidFill>
                  <a:srgbClr val="646464"/>
                </a:solidFill>
                <a:latin typeface="宋体"/>
                <a:cs typeface="宋体"/>
              </a:rPr>
              <a:t>本词条缺少名片图，补充泪关内容使词条更完整，还能快速升</a:t>
            </a:r>
            <a:r>
              <a:rPr dirty="0" sz="1650" spc="-1300">
                <a:solidFill>
                  <a:srgbClr val="646464"/>
                </a:solidFill>
                <a:latin typeface="宋体"/>
                <a:cs typeface="宋体"/>
              </a:rPr>
              <a:t>级</a:t>
            </a:r>
            <a:r>
              <a:rPr dirty="0" sz="1650" spc="-505">
                <a:solidFill>
                  <a:srgbClr val="446479"/>
                </a:solidFill>
                <a:latin typeface="宋体"/>
                <a:cs typeface="宋体"/>
              </a:rPr>
              <a:t>编</a:t>
            </a:r>
            <a:r>
              <a:rPr dirty="0" sz="1650" spc="-1235">
                <a:solidFill>
                  <a:srgbClr val="646464"/>
                </a:solidFill>
                <a:latin typeface="宋体"/>
                <a:cs typeface="宋体"/>
              </a:rPr>
              <a:t>，</a:t>
            </a:r>
            <a:r>
              <a:rPr dirty="0" sz="1650" spc="-705">
                <a:solidFill>
                  <a:srgbClr val="446479"/>
                </a:solidFill>
                <a:latin typeface="宋体"/>
                <a:cs typeface="宋体"/>
              </a:rPr>
              <a:t>揖</a:t>
            </a:r>
            <a:r>
              <a:rPr dirty="0" sz="1650" spc="-1520">
                <a:solidFill>
                  <a:srgbClr val="646464"/>
                </a:solidFill>
                <a:latin typeface="宋体"/>
                <a:cs typeface="宋体"/>
              </a:rPr>
              <a:t>吧</a:t>
            </a:r>
            <a:r>
              <a:rPr dirty="0" sz="1650" spc="-280">
                <a:solidFill>
                  <a:srgbClr val="646464"/>
                </a:solidFill>
                <a:latin typeface="宋体"/>
                <a:cs typeface="宋体"/>
              </a:rPr>
              <a:t>赶</a:t>
            </a:r>
            <a:r>
              <a:rPr dirty="0" sz="1650" spc="-1520">
                <a:solidFill>
                  <a:srgbClr val="646464"/>
                </a:solidFill>
                <a:latin typeface="宋体"/>
                <a:cs typeface="宋体"/>
              </a:rPr>
              <a:t>！</a:t>
            </a:r>
            <a:r>
              <a:rPr dirty="0" sz="1650" spc="-145">
                <a:solidFill>
                  <a:srgbClr val="646464"/>
                </a:solidFill>
                <a:latin typeface="宋体"/>
                <a:cs typeface="宋体"/>
              </a:rPr>
              <a:t>紧来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7139" y="2086766"/>
            <a:ext cx="451802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80">
                <a:solidFill>
                  <a:srgbClr val="313131"/>
                </a:solidFill>
                <a:latin typeface="宋体"/>
                <a:cs typeface="宋体"/>
              </a:rPr>
              <a:t>黄得承（宝智坚思营理咨询有限公司董军兼执行总裁）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1748" y="2610038"/>
            <a:ext cx="252857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464444"/>
                </a:solidFill>
                <a:latin typeface="Arial"/>
                <a:cs typeface="Arial"/>
              </a:rPr>
              <a:t>-</a:t>
            </a:r>
            <a:r>
              <a:rPr dirty="0" sz="1400" spc="35">
                <a:solidFill>
                  <a:srgbClr val="464444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646464"/>
                </a:solidFill>
                <a:latin typeface="Arial"/>
                <a:cs typeface="Arial"/>
              </a:rPr>
              <a:t>8</a:t>
            </a:r>
            <a:r>
              <a:rPr dirty="0" sz="1400" spc="-20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1400" spc="-100">
                <a:solidFill>
                  <a:srgbClr val="646464"/>
                </a:solidFill>
                <a:latin typeface="Arial"/>
                <a:cs typeface="Arial"/>
              </a:rPr>
              <a:t>6</a:t>
            </a:r>
            <a:r>
              <a:rPr dirty="0" sz="1650" spc="70">
                <a:solidFill>
                  <a:srgbClr val="313131"/>
                </a:solidFill>
                <a:latin typeface="宋体"/>
                <a:cs typeface="宋体"/>
              </a:rPr>
              <a:t>年毕业干香港理工大学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3778" y="3133310"/>
            <a:ext cx="296926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705">
                <a:solidFill>
                  <a:srgbClr val="464444"/>
                </a:solidFill>
                <a:latin typeface="宋体"/>
                <a:cs typeface="宋体"/>
              </a:rPr>
              <a:t>－</a:t>
            </a:r>
            <a:r>
              <a:rPr dirty="0" sz="1650" spc="85">
                <a:solidFill>
                  <a:srgbClr val="464444"/>
                </a:solidFill>
                <a:latin typeface="宋体"/>
                <a:cs typeface="宋体"/>
              </a:rPr>
              <a:t>英国望家特许工抖测</a:t>
            </a:r>
            <a:r>
              <a:rPr dirty="0" sz="1650" spc="-860">
                <a:solidFill>
                  <a:srgbClr val="464444"/>
                </a:solidFill>
                <a:latin typeface="宋体"/>
                <a:cs typeface="宋体"/>
              </a:rPr>
              <a:t>量</a:t>
            </a:r>
            <a:r>
              <a:rPr dirty="0" sz="1400" spc="-350">
                <a:solidFill>
                  <a:srgbClr val="83898C"/>
                </a:solidFill>
                <a:latin typeface="Arial"/>
                <a:cs typeface="Arial"/>
              </a:rPr>
              <a:t>(</a:t>
            </a:r>
            <a:r>
              <a:rPr dirty="0" sz="1400" spc="-350">
                <a:solidFill>
                  <a:srgbClr val="646464"/>
                </a:solidFill>
                <a:latin typeface="Arial"/>
                <a:cs typeface="Arial"/>
              </a:rPr>
              <a:t>M</a:t>
            </a:r>
            <a:r>
              <a:rPr dirty="0" sz="1650" spc="-844">
                <a:solidFill>
                  <a:srgbClr val="464444"/>
                </a:solidFill>
                <a:latin typeface="宋体"/>
                <a:cs typeface="宋体"/>
              </a:rPr>
              <a:t>师</a:t>
            </a:r>
            <a:r>
              <a:rPr dirty="0" sz="1400" spc="-229">
                <a:solidFill>
                  <a:srgbClr val="646464"/>
                </a:solidFill>
                <a:latin typeface="Arial"/>
                <a:cs typeface="Arial"/>
              </a:rPr>
              <a:t>RICS)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3778" y="3669343"/>
            <a:ext cx="2684145" cy="801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700">
                <a:solidFill>
                  <a:srgbClr val="464444"/>
                </a:solidFill>
                <a:latin typeface="宋体"/>
                <a:cs typeface="宋体"/>
              </a:rPr>
              <a:t>－</a:t>
            </a:r>
            <a:r>
              <a:rPr dirty="0" sz="1650" spc="85">
                <a:solidFill>
                  <a:srgbClr val="464444"/>
                </a:solidFill>
                <a:latin typeface="宋体"/>
                <a:cs typeface="宋体"/>
              </a:rPr>
              <a:t>香港注册专业测</a:t>
            </a:r>
            <a:r>
              <a:rPr dirty="0" sz="1650" spc="-285">
                <a:solidFill>
                  <a:srgbClr val="464444"/>
                </a:solidFill>
                <a:latin typeface="宋体"/>
                <a:cs typeface="宋体"/>
              </a:rPr>
              <a:t>蛋</a:t>
            </a:r>
            <a:r>
              <a:rPr dirty="0" sz="1400" spc="-100">
                <a:solidFill>
                  <a:srgbClr val="75797B"/>
                </a:solidFill>
                <a:latin typeface="Arial"/>
                <a:cs typeface="Arial"/>
              </a:rPr>
              <a:t>(</a:t>
            </a:r>
            <a:r>
              <a:rPr dirty="0" sz="1650" spc="-1550">
                <a:solidFill>
                  <a:srgbClr val="464444"/>
                </a:solidFill>
                <a:latin typeface="宋体"/>
                <a:cs typeface="宋体"/>
              </a:rPr>
              <a:t>师</a:t>
            </a:r>
            <a:r>
              <a:rPr dirty="0" sz="1400" spc="-140">
                <a:solidFill>
                  <a:srgbClr val="464444"/>
                </a:solidFill>
                <a:latin typeface="Arial"/>
                <a:cs typeface="Arial"/>
              </a:rPr>
              <a:t>H</a:t>
            </a:r>
            <a:r>
              <a:rPr dirty="0" sz="1400" spc="-180">
                <a:solidFill>
                  <a:srgbClr val="464444"/>
                </a:solidFill>
                <a:latin typeface="Arial"/>
                <a:cs typeface="Arial"/>
              </a:rPr>
              <a:t>K</a:t>
            </a:r>
            <a:r>
              <a:rPr dirty="0" sz="1400" spc="-45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dirty="0" sz="1400" spc="-140">
                <a:solidFill>
                  <a:srgbClr val="464444"/>
                </a:solidFill>
                <a:latin typeface="Arial"/>
                <a:cs typeface="Arial"/>
              </a:rPr>
              <a:t>P</a:t>
            </a:r>
            <a:r>
              <a:rPr dirty="0" sz="1400" spc="-80">
                <a:solidFill>
                  <a:srgbClr val="464444"/>
                </a:solidFill>
                <a:latin typeface="Arial"/>
                <a:cs typeface="Arial"/>
              </a:rPr>
              <a:t>S</a:t>
            </a:r>
            <a:r>
              <a:rPr dirty="0" sz="1400" spc="-265">
                <a:solidFill>
                  <a:srgbClr val="75797B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dirty="0" sz="200" spc="-5">
                <a:solidFill>
                  <a:srgbClr val="464444"/>
                </a:solidFill>
                <a:latin typeface="Times New Roman"/>
                <a:cs typeface="Times New Roman"/>
              </a:rPr>
              <a:t>i              </a:t>
            </a:r>
            <a:r>
              <a:rPr dirty="0" sz="1650" spc="5">
                <a:solidFill>
                  <a:srgbClr val="464444"/>
                </a:solidFill>
                <a:latin typeface="宋体"/>
                <a:cs typeface="宋体"/>
              </a:rPr>
              <a:t>西南财经大</a:t>
            </a:r>
            <a:r>
              <a:rPr dirty="0" sz="1650" spc="-919">
                <a:solidFill>
                  <a:srgbClr val="464444"/>
                </a:solidFill>
                <a:latin typeface="宋体"/>
                <a:cs typeface="宋体"/>
              </a:rPr>
              <a:t>学</a:t>
            </a:r>
            <a:r>
              <a:rPr dirty="0" sz="1550" spc="-175">
                <a:solidFill>
                  <a:srgbClr val="464444"/>
                </a:solidFill>
                <a:latin typeface="Arial"/>
                <a:cs typeface="Arial"/>
              </a:rPr>
              <a:t>E</a:t>
            </a:r>
            <a:r>
              <a:rPr dirty="0" sz="1550" spc="-175">
                <a:solidFill>
                  <a:srgbClr val="646464"/>
                </a:solidFill>
                <a:latin typeface="Arial"/>
                <a:cs typeface="Arial"/>
              </a:rPr>
              <a:t>MIBA</a:t>
            </a:r>
            <a:r>
              <a:rPr dirty="0" sz="1650" spc="55">
                <a:solidFill>
                  <a:srgbClr val="313131"/>
                </a:solidFill>
                <a:latin typeface="宋体"/>
                <a:cs typeface="宋体"/>
              </a:rPr>
              <a:t>特砬讲师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6189" y="1014697"/>
            <a:ext cx="4121150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135">
                <a:solidFill>
                  <a:srgbClr val="034B69"/>
                </a:solidFill>
                <a:latin typeface="宋体"/>
                <a:cs typeface="宋体"/>
              </a:rPr>
              <a:t>黄总的介绍来源千百度百科</a:t>
            </a:r>
            <a:endParaRPr sz="255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7228" y="1844275"/>
            <a:ext cx="6231255" cy="1633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0320" marR="5080" indent="-2540">
              <a:lnSpc>
                <a:spcPts val="3220"/>
              </a:lnSpc>
              <a:spcBef>
                <a:spcPts val="85"/>
              </a:spcBef>
            </a:pPr>
            <a:r>
              <a:rPr dirty="0" sz="2550" spc="135">
                <a:solidFill>
                  <a:srgbClr val="034B69"/>
                </a:solidFill>
                <a:latin typeface="宋体"/>
                <a:cs typeface="宋体"/>
              </a:rPr>
              <a:t>如</a:t>
            </a:r>
            <a:r>
              <a:rPr dirty="0" sz="2550" spc="190">
                <a:solidFill>
                  <a:srgbClr val="034B69"/>
                </a:solidFill>
                <a:latin typeface="宋体"/>
                <a:cs typeface="宋体"/>
              </a:rPr>
              <a:t>果</a:t>
            </a:r>
            <a:r>
              <a:rPr dirty="0" sz="2550" spc="135">
                <a:solidFill>
                  <a:srgbClr val="034B69"/>
                </a:solidFill>
                <a:latin typeface="宋体"/>
                <a:cs typeface="宋体"/>
              </a:rPr>
              <a:t>大</a:t>
            </a:r>
            <a:r>
              <a:rPr dirty="0" sz="2550" spc="160">
                <a:solidFill>
                  <a:srgbClr val="034B69"/>
                </a:solidFill>
                <a:latin typeface="宋体"/>
                <a:cs typeface="宋体"/>
              </a:rPr>
              <a:t>家</a:t>
            </a:r>
            <a:r>
              <a:rPr dirty="0" sz="2550" spc="235">
                <a:solidFill>
                  <a:srgbClr val="034B69"/>
                </a:solidFill>
                <a:latin typeface="宋体"/>
                <a:cs typeface="宋体"/>
              </a:rPr>
              <a:t>觉</a:t>
            </a:r>
            <a:r>
              <a:rPr dirty="0" sz="2550" spc="15">
                <a:solidFill>
                  <a:srgbClr val="034B69"/>
                </a:solidFill>
                <a:latin typeface="宋体"/>
                <a:cs typeface="宋体"/>
              </a:rPr>
              <a:t>得</a:t>
            </a:r>
            <a:r>
              <a:rPr dirty="0" sz="2550" spc="125">
                <a:solidFill>
                  <a:srgbClr val="034B69"/>
                </a:solidFill>
                <a:latin typeface="宋体"/>
                <a:cs typeface="宋体"/>
              </a:rPr>
              <a:t>这</a:t>
            </a:r>
            <a:r>
              <a:rPr dirty="0" sz="2550" spc="185">
                <a:solidFill>
                  <a:srgbClr val="034B69"/>
                </a:solidFill>
                <a:latin typeface="宋体"/>
                <a:cs typeface="宋体"/>
              </a:rPr>
              <a:t>篇</a:t>
            </a:r>
            <a:r>
              <a:rPr dirty="0" sz="2550" spc="235">
                <a:solidFill>
                  <a:srgbClr val="034B69"/>
                </a:solidFill>
                <a:latin typeface="宋体"/>
                <a:cs typeface="宋体"/>
              </a:rPr>
              <a:t>培</a:t>
            </a:r>
            <a:r>
              <a:rPr dirty="0" sz="2550" spc="145">
                <a:solidFill>
                  <a:srgbClr val="034B69"/>
                </a:solidFill>
                <a:latin typeface="宋体"/>
                <a:cs typeface="宋体"/>
              </a:rPr>
              <a:t>训</a:t>
            </a:r>
            <a:r>
              <a:rPr dirty="0" sz="2550" spc="265">
                <a:solidFill>
                  <a:srgbClr val="034B69"/>
                </a:solidFill>
                <a:latin typeface="宋体"/>
                <a:cs typeface="宋体"/>
              </a:rPr>
              <a:t>是</a:t>
            </a:r>
            <a:r>
              <a:rPr dirty="0" sz="2550" spc="30">
                <a:solidFill>
                  <a:srgbClr val="034B69"/>
                </a:solidFill>
                <a:latin typeface="宋体"/>
                <a:cs typeface="宋体"/>
              </a:rPr>
              <a:t>干</a:t>
            </a:r>
            <a:r>
              <a:rPr dirty="0" sz="2550" spc="265">
                <a:solidFill>
                  <a:srgbClr val="034B69"/>
                </a:solidFill>
                <a:latin typeface="宋体"/>
                <a:cs typeface="宋体"/>
              </a:rPr>
              <a:t>货</a:t>
            </a:r>
            <a:r>
              <a:rPr dirty="0" sz="2550" spc="10">
                <a:solidFill>
                  <a:srgbClr val="034B69"/>
                </a:solidFill>
                <a:latin typeface="宋体"/>
                <a:cs typeface="宋体"/>
              </a:rPr>
              <a:t>的</a:t>
            </a:r>
            <a:r>
              <a:rPr dirty="0" sz="2550" spc="250">
                <a:solidFill>
                  <a:srgbClr val="034B69"/>
                </a:solidFill>
                <a:latin typeface="宋体"/>
                <a:cs typeface="宋体"/>
              </a:rPr>
              <a:t>话</a:t>
            </a:r>
            <a:r>
              <a:rPr dirty="0" sz="2550" spc="-375">
                <a:solidFill>
                  <a:srgbClr val="011A28"/>
                </a:solidFill>
                <a:latin typeface="宋体"/>
                <a:cs typeface="宋体"/>
              </a:rPr>
              <a:t>，</a:t>
            </a:r>
            <a:r>
              <a:rPr dirty="0" sz="2550" spc="-835">
                <a:solidFill>
                  <a:srgbClr val="011A28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34B69"/>
                </a:solidFill>
                <a:latin typeface="宋体"/>
                <a:cs typeface="宋体"/>
              </a:rPr>
              <a:t>请</a:t>
            </a:r>
            <a:r>
              <a:rPr dirty="0" sz="2550" spc="-715">
                <a:solidFill>
                  <a:srgbClr val="034B69"/>
                </a:solidFill>
                <a:latin typeface="宋体"/>
                <a:cs typeface="宋体"/>
              </a:rPr>
              <a:t> </a:t>
            </a:r>
            <a:r>
              <a:rPr dirty="0" sz="2550" spc="-375">
                <a:solidFill>
                  <a:srgbClr val="034B69"/>
                </a:solidFill>
                <a:latin typeface="宋体"/>
                <a:cs typeface="宋体"/>
              </a:rPr>
              <a:t>大 </a:t>
            </a:r>
            <a:r>
              <a:rPr dirty="0" sz="2550" spc="210">
                <a:solidFill>
                  <a:srgbClr val="034B69"/>
                </a:solidFill>
                <a:latin typeface="宋体"/>
                <a:cs typeface="宋体"/>
              </a:rPr>
              <a:t>家</a:t>
            </a:r>
            <a:r>
              <a:rPr dirty="0" sz="2550" spc="-10">
                <a:solidFill>
                  <a:srgbClr val="034B69"/>
                </a:solidFill>
                <a:latin typeface="宋体"/>
                <a:cs typeface="宋体"/>
              </a:rPr>
              <a:t>支</a:t>
            </a:r>
            <a:r>
              <a:rPr dirty="0" sz="2550" spc="195">
                <a:solidFill>
                  <a:srgbClr val="034B69"/>
                </a:solidFill>
                <a:latin typeface="宋体"/>
                <a:cs typeface="宋体"/>
              </a:rPr>
              <a:t>持</a:t>
            </a:r>
            <a:r>
              <a:rPr dirty="0" sz="2550" spc="175">
                <a:solidFill>
                  <a:srgbClr val="034B69"/>
                </a:solidFill>
                <a:latin typeface="宋体"/>
                <a:cs typeface="宋体"/>
              </a:rPr>
              <a:t>黄</a:t>
            </a:r>
            <a:r>
              <a:rPr dirty="0" sz="2550" spc="215">
                <a:solidFill>
                  <a:srgbClr val="034B69"/>
                </a:solidFill>
                <a:latin typeface="宋体"/>
                <a:cs typeface="宋体"/>
              </a:rPr>
              <a:t>总</a:t>
            </a:r>
            <a:r>
              <a:rPr dirty="0" sz="2550" spc="-375">
                <a:solidFill>
                  <a:srgbClr val="011A28"/>
                </a:solidFill>
                <a:latin typeface="宋体"/>
                <a:cs typeface="宋体"/>
              </a:rPr>
              <a:t>，</a:t>
            </a:r>
            <a:r>
              <a:rPr dirty="0" sz="2550" spc="-775">
                <a:solidFill>
                  <a:srgbClr val="011A28"/>
                </a:solidFill>
                <a:latin typeface="宋体"/>
                <a:cs typeface="宋体"/>
              </a:rPr>
              <a:t> </a:t>
            </a:r>
            <a:r>
              <a:rPr dirty="0" sz="2550" spc="185">
                <a:solidFill>
                  <a:srgbClr val="034B69"/>
                </a:solidFill>
                <a:latin typeface="宋体"/>
                <a:cs typeface="宋体"/>
              </a:rPr>
              <a:t>支</a:t>
            </a:r>
            <a:r>
              <a:rPr dirty="0" sz="2550" spc="105">
                <a:solidFill>
                  <a:srgbClr val="034B69"/>
                </a:solidFill>
                <a:latin typeface="宋体"/>
                <a:cs typeface="宋体"/>
              </a:rPr>
              <a:t>持</a:t>
            </a:r>
            <a:r>
              <a:rPr dirty="0" sz="2550" spc="125">
                <a:solidFill>
                  <a:srgbClr val="034B69"/>
                </a:solidFill>
                <a:latin typeface="宋体"/>
                <a:cs typeface="宋体"/>
              </a:rPr>
              <a:t>宝</a:t>
            </a:r>
            <a:r>
              <a:rPr dirty="0" sz="2550" spc="175">
                <a:solidFill>
                  <a:srgbClr val="034B69"/>
                </a:solidFill>
                <a:latin typeface="宋体"/>
                <a:cs typeface="宋体"/>
              </a:rPr>
              <a:t>智</a:t>
            </a:r>
            <a:r>
              <a:rPr dirty="0" sz="2550" spc="210">
                <a:solidFill>
                  <a:srgbClr val="034B69"/>
                </a:solidFill>
                <a:latin typeface="宋体"/>
                <a:cs typeface="宋体"/>
              </a:rPr>
              <a:t>坚</a:t>
            </a:r>
            <a:r>
              <a:rPr dirty="0" sz="2550" spc="80">
                <a:solidFill>
                  <a:srgbClr val="034B69"/>
                </a:solidFill>
                <a:latin typeface="宋体"/>
                <a:cs typeface="宋体"/>
              </a:rPr>
              <a:t>思</a:t>
            </a:r>
            <a:r>
              <a:rPr dirty="0" sz="2550" spc="235">
                <a:solidFill>
                  <a:srgbClr val="034B69"/>
                </a:solidFill>
                <a:latin typeface="宋体"/>
                <a:cs typeface="宋体"/>
              </a:rPr>
              <a:t>管</a:t>
            </a:r>
            <a:r>
              <a:rPr dirty="0" sz="2550" spc="35">
                <a:solidFill>
                  <a:srgbClr val="034B69"/>
                </a:solidFill>
                <a:latin typeface="宋体"/>
                <a:cs typeface="宋体"/>
              </a:rPr>
              <a:t>理</a:t>
            </a:r>
            <a:r>
              <a:rPr dirty="0" sz="2550" spc="150">
                <a:solidFill>
                  <a:srgbClr val="034B69"/>
                </a:solidFill>
                <a:latin typeface="宋体"/>
                <a:cs typeface="宋体"/>
              </a:rPr>
              <a:t>咨</a:t>
            </a:r>
            <a:r>
              <a:rPr dirty="0" sz="2550" spc="145">
                <a:solidFill>
                  <a:srgbClr val="034B69"/>
                </a:solidFill>
                <a:latin typeface="宋体"/>
                <a:cs typeface="宋体"/>
              </a:rPr>
              <a:t>询</a:t>
            </a:r>
            <a:r>
              <a:rPr dirty="0" sz="2550" spc="185">
                <a:solidFill>
                  <a:srgbClr val="034B69"/>
                </a:solidFill>
                <a:latin typeface="宋体"/>
                <a:cs typeface="宋体"/>
              </a:rPr>
              <a:t>有</a:t>
            </a:r>
            <a:r>
              <a:rPr dirty="0" sz="2550" spc="235">
                <a:solidFill>
                  <a:srgbClr val="034B69"/>
                </a:solidFill>
                <a:latin typeface="宋体"/>
                <a:cs typeface="宋体"/>
              </a:rPr>
              <a:t>限</a:t>
            </a:r>
            <a:endParaRPr sz="2550">
              <a:latin typeface="宋体"/>
              <a:cs typeface="宋体"/>
            </a:endParaRPr>
          </a:p>
          <a:p>
            <a:pPr marL="12700">
              <a:lnSpc>
                <a:spcPts val="2935"/>
              </a:lnSpc>
              <a:spcBef>
                <a:spcPts val="120"/>
              </a:spcBef>
            </a:pPr>
            <a:r>
              <a:rPr dirty="0" sz="2550" spc="185">
                <a:solidFill>
                  <a:srgbClr val="034B69"/>
                </a:solidFill>
                <a:latin typeface="宋体"/>
                <a:cs typeface="宋体"/>
              </a:rPr>
              <a:t>公司</a:t>
            </a:r>
            <a:endParaRPr sz="2550">
              <a:latin typeface="宋体"/>
              <a:cs typeface="宋体"/>
            </a:endParaRPr>
          </a:p>
          <a:p>
            <a:pPr marL="12700">
              <a:lnSpc>
                <a:spcPts val="3175"/>
              </a:lnSpc>
            </a:pPr>
            <a:r>
              <a:rPr dirty="0" sz="2750" spc="-25">
                <a:solidFill>
                  <a:srgbClr val="05080C"/>
                </a:solidFill>
                <a:latin typeface="Arial"/>
                <a:cs typeface="Arial"/>
                <a:hlinkClick r:id="rId5"/>
              </a:rPr>
              <a:t>h</a:t>
            </a:r>
            <a:r>
              <a:rPr dirty="0" sz="2750" spc="-25">
                <a:solidFill>
                  <a:srgbClr val="011A28"/>
                </a:solidFill>
                <a:latin typeface="Arial"/>
                <a:cs typeface="Arial"/>
                <a:hlinkClick r:id="rId5"/>
              </a:rPr>
              <a:t>tt</a:t>
            </a:r>
            <a:r>
              <a:rPr dirty="0" sz="2750" spc="-25">
                <a:solidFill>
                  <a:srgbClr val="05080C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z="2750" spc="-25">
                <a:solidFill>
                  <a:srgbClr val="034B69"/>
                </a:solidFill>
                <a:latin typeface="Arial"/>
                <a:cs typeface="Arial"/>
                <a:hlinkClick r:id="rId5"/>
              </a:rPr>
              <a:t>:</a:t>
            </a:r>
            <a:r>
              <a:rPr dirty="0" sz="2750" spc="-25">
                <a:solidFill>
                  <a:srgbClr val="011A28"/>
                </a:solidFill>
                <a:latin typeface="Arial"/>
                <a:cs typeface="Arial"/>
                <a:hlinkClick r:id="rId5"/>
              </a:rPr>
              <a:t>//www</a:t>
            </a:r>
            <a:r>
              <a:rPr dirty="0" sz="2750" spc="-25">
                <a:solidFill>
                  <a:srgbClr val="034B69"/>
                </a:solidFill>
                <a:latin typeface="Arial"/>
                <a:cs typeface="Arial"/>
                <a:hlinkClick r:id="rId5"/>
              </a:rPr>
              <a:t>.</a:t>
            </a:r>
            <a:r>
              <a:rPr dirty="0" sz="2750" spc="-25">
                <a:solidFill>
                  <a:srgbClr val="011A28"/>
                </a:solidFill>
                <a:latin typeface="Arial"/>
                <a:cs typeface="Arial"/>
                <a:hlinkClick r:id="rId5"/>
              </a:rPr>
              <a:t>projectaims</a:t>
            </a:r>
            <a:r>
              <a:rPr dirty="0" sz="2750" spc="-25">
                <a:solidFill>
                  <a:srgbClr val="034B69"/>
                </a:solidFill>
                <a:latin typeface="Arial"/>
                <a:cs typeface="Arial"/>
                <a:hlinkClick r:id="rId5"/>
              </a:rPr>
              <a:t>.</a:t>
            </a:r>
            <a:r>
              <a:rPr dirty="0" sz="2750" spc="-25">
                <a:solidFill>
                  <a:srgbClr val="033A52"/>
                </a:solidFill>
                <a:latin typeface="Arial"/>
                <a:cs typeface="Arial"/>
                <a:hlinkClick r:id="rId5"/>
              </a:rPr>
              <a:t>c</a:t>
            </a:r>
            <a:r>
              <a:rPr dirty="0" sz="2750" spc="-25">
                <a:solidFill>
                  <a:srgbClr val="011A28"/>
                </a:solidFill>
                <a:latin typeface="Arial"/>
                <a:cs typeface="Arial"/>
                <a:hlinkClick r:id="rId5"/>
              </a:rPr>
              <a:t>om/i</a:t>
            </a:r>
            <a:r>
              <a:rPr dirty="0" sz="2750" spc="-25">
                <a:solidFill>
                  <a:srgbClr val="05080C"/>
                </a:solidFill>
                <a:latin typeface="Arial"/>
                <a:cs typeface="Arial"/>
                <a:hlinkClick r:id="rId5"/>
              </a:rPr>
              <a:t>n</a:t>
            </a:r>
            <a:r>
              <a:rPr dirty="0" sz="2750" spc="-25">
                <a:solidFill>
                  <a:srgbClr val="011A28"/>
                </a:solidFill>
                <a:latin typeface="Arial"/>
                <a:cs typeface="Arial"/>
                <a:hlinkClick r:id="rId5"/>
              </a:rPr>
              <a:t>de</a:t>
            </a:r>
            <a:r>
              <a:rPr dirty="0" sz="2750" spc="-25">
                <a:solidFill>
                  <a:srgbClr val="033A52"/>
                </a:solidFill>
                <a:latin typeface="Arial"/>
                <a:cs typeface="Arial"/>
                <a:hlinkClick r:id="rId5"/>
              </a:rPr>
              <a:t>x.</a:t>
            </a:r>
            <a:r>
              <a:rPr dirty="0" sz="2750" spc="-25">
                <a:solidFill>
                  <a:srgbClr val="011A28"/>
                </a:solidFill>
                <a:latin typeface="Arial"/>
                <a:cs typeface="Arial"/>
                <a:hlinkClick r:id="rId5"/>
              </a:rPr>
              <a:t>sh</a:t>
            </a:r>
            <a:r>
              <a:rPr dirty="0" sz="2750" spc="-25">
                <a:solidFill>
                  <a:srgbClr val="05080C"/>
                </a:solidFill>
                <a:latin typeface="Arial"/>
                <a:cs typeface="Arial"/>
                <a:hlinkClick r:id="rId5"/>
              </a:rPr>
              <a:t>t</a:t>
            </a:r>
            <a:r>
              <a:rPr dirty="0" sz="2750" spc="-25">
                <a:solidFill>
                  <a:srgbClr val="011A28"/>
                </a:solidFill>
                <a:latin typeface="Arial"/>
                <a:cs typeface="Arial"/>
                <a:hlinkClick r:id="rId5"/>
              </a:rPr>
              <a:t>m</a:t>
            </a:r>
            <a:r>
              <a:rPr dirty="0" sz="2750" spc="-25">
                <a:solidFill>
                  <a:srgbClr val="05080C"/>
                </a:solidFill>
                <a:latin typeface="Arial"/>
                <a:cs typeface="Arial"/>
                <a:hlinkClick r:id="rId5"/>
              </a:rPr>
              <a:t>l</a:t>
            </a:r>
            <a:endParaRPr sz="2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7725" y="4805226"/>
            <a:ext cx="5886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125">
                <a:solidFill>
                  <a:srgbClr val="99999A"/>
                </a:solidFill>
                <a:latin typeface="宋体"/>
                <a:cs typeface="宋体"/>
              </a:rPr>
              <a:t>中文名</a:t>
            </a:r>
            <a:endParaRPr sz="1350">
              <a:latin typeface="宋体"/>
              <a:cs typeface="宋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1692" y="5143436"/>
            <a:ext cx="44259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140">
                <a:solidFill>
                  <a:srgbClr val="99999A"/>
                </a:solidFill>
                <a:latin typeface="宋体"/>
                <a:cs typeface="宋体"/>
              </a:rPr>
              <a:t>国器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1207" y="4798844"/>
            <a:ext cx="5289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>
                <a:solidFill>
                  <a:srgbClr val="313131"/>
                </a:solidFill>
                <a:latin typeface="宋体"/>
                <a:cs typeface="宋体"/>
              </a:rPr>
              <a:t>苗得承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8618" y="5156199"/>
            <a:ext cx="3790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313131"/>
                </a:solidFill>
                <a:latin typeface="宋体"/>
                <a:cs typeface="宋体"/>
              </a:rPr>
              <a:t>中国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33771" y="4690980"/>
            <a:ext cx="4227195" cy="69913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805"/>
              </a:spcBef>
              <a:tabLst>
                <a:tab pos="346710" algn="l"/>
                <a:tab pos="1125855" algn="l"/>
              </a:tabLst>
            </a:pPr>
            <a:r>
              <a:rPr dirty="0" sz="1250" spc="-10">
                <a:solidFill>
                  <a:srgbClr val="99999A"/>
                </a:solidFill>
                <a:latin typeface="宋体"/>
                <a:cs typeface="宋体"/>
              </a:rPr>
              <a:t>取	</a:t>
            </a:r>
            <a:r>
              <a:rPr dirty="0" sz="1550" spc="-760">
                <a:solidFill>
                  <a:srgbClr val="99999A"/>
                </a:solidFill>
                <a:latin typeface="宋体"/>
                <a:cs typeface="宋体"/>
              </a:rPr>
              <a:t>丑：	</a:t>
            </a:r>
            <a:r>
              <a:rPr dirty="0" sz="1250" spc="25">
                <a:solidFill>
                  <a:srgbClr val="313131"/>
                </a:solidFill>
                <a:latin typeface="宋体"/>
                <a:cs typeface="宋体"/>
              </a:rPr>
              <a:t>宝智坚思营理咨询有限公司董革兼执行总裁</a:t>
            </a:r>
            <a:endParaRPr sz="12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1123950" algn="l"/>
              </a:tabLst>
            </a:pPr>
            <a:r>
              <a:rPr dirty="0" sz="1650" spc="-245">
                <a:solidFill>
                  <a:srgbClr val="99999A"/>
                </a:solidFill>
                <a:latin typeface="宋体"/>
                <a:cs typeface="宋体"/>
              </a:rPr>
              <a:t>毕业庆往	</a:t>
            </a:r>
            <a:r>
              <a:rPr dirty="0" sz="1650" spc="-375">
                <a:solidFill>
                  <a:srgbClr val="313131"/>
                </a:solidFill>
                <a:latin typeface="宋体"/>
                <a:cs typeface="宋体"/>
              </a:rPr>
              <a:t>香港理工大学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620" y="5593960"/>
            <a:ext cx="7543800" cy="689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53060">
              <a:lnSpc>
                <a:spcPct val="132000"/>
              </a:lnSpc>
              <a:spcBef>
                <a:spcPts val="95"/>
              </a:spcBef>
            </a:pPr>
            <a:r>
              <a:rPr dirty="0" sz="1650" spc="765">
                <a:solidFill>
                  <a:srgbClr val="464444"/>
                </a:solidFill>
                <a:latin typeface="宋体"/>
                <a:cs typeface="宋体"/>
              </a:rPr>
              <a:t>－</a:t>
            </a:r>
            <a:r>
              <a:rPr dirty="0" sz="1650" spc="-195">
                <a:solidFill>
                  <a:srgbClr val="464444"/>
                </a:solidFill>
                <a:latin typeface="宋体"/>
                <a:cs typeface="宋体"/>
              </a:rPr>
              <a:t>曾</a:t>
            </a:r>
            <a:r>
              <a:rPr dirty="0" sz="1650" spc="55">
                <a:solidFill>
                  <a:srgbClr val="464444"/>
                </a:solidFill>
                <a:latin typeface="宋体"/>
                <a:cs typeface="宋体"/>
              </a:rPr>
              <a:t>任职</a:t>
            </a:r>
            <a:r>
              <a:rPr dirty="0" sz="1650" spc="-570">
                <a:solidFill>
                  <a:srgbClr val="464444"/>
                </a:solidFill>
                <a:latin typeface="宋体"/>
                <a:cs typeface="宋体"/>
              </a:rPr>
              <a:t>于</a:t>
            </a:r>
            <a:r>
              <a:rPr dirty="0" sz="1650" spc="-30">
                <a:solidFill>
                  <a:srgbClr val="446479"/>
                </a:solidFill>
                <a:latin typeface="宋体"/>
                <a:cs typeface="宋体"/>
              </a:rPr>
              <a:t>香</a:t>
            </a:r>
            <a:r>
              <a:rPr dirty="0" sz="1650" spc="-340">
                <a:solidFill>
                  <a:srgbClr val="446479"/>
                </a:solidFill>
                <a:latin typeface="宋体"/>
                <a:cs typeface="宋体"/>
              </a:rPr>
              <a:t>港</a:t>
            </a:r>
            <a:r>
              <a:rPr dirty="0" sz="1650" spc="55">
                <a:solidFill>
                  <a:srgbClr val="313131"/>
                </a:solidFill>
                <a:latin typeface="宋体"/>
                <a:cs typeface="宋体"/>
              </a:rPr>
              <a:t>恒基兆业地产集团、利比工科测谗</a:t>
            </a:r>
            <a:r>
              <a:rPr dirty="0" sz="1650" spc="-310">
                <a:solidFill>
                  <a:srgbClr val="313131"/>
                </a:solidFill>
                <a:latin typeface="宋体"/>
                <a:cs typeface="宋体"/>
              </a:rPr>
              <a:t>师</a:t>
            </a:r>
            <a:r>
              <a:rPr dirty="0" sz="1050" spc="-265">
                <a:solidFill>
                  <a:srgbClr val="313131"/>
                </a:solidFill>
                <a:latin typeface="Times New Roman"/>
                <a:cs typeface="Times New Roman"/>
              </a:rPr>
              <a:t>JI</a:t>
            </a:r>
            <a:r>
              <a:rPr dirty="0" sz="1650" spc="-1530">
                <a:solidFill>
                  <a:srgbClr val="313131"/>
                </a:solidFill>
                <a:latin typeface="宋体"/>
                <a:cs typeface="宋体"/>
              </a:rPr>
              <a:t>即</a:t>
            </a:r>
            <a:r>
              <a:rPr dirty="0" sz="1650" spc="-665">
                <a:solidFill>
                  <a:srgbClr val="313131"/>
                </a:solidFill>
                <a:latin typeface="宋体"/>
                <a:cs typeface="宋体"/>
              </a:rPr>
              <a:t>行</a:t>
            </a:r>
            <a:r>
              <a:rPr dirty="0" sz="1650" spc="-935">
                <a:solidFill>
                  <a:srgbClr val="313131"/>
                </a:solidFill>
                <a:latin typeface="宋体"/>
                <a:cs typeface="宋体"/>
              </a:rPr>
              <a:t>成</a:t>
            </a:r>
            <a:r>
              <a:rPr dirty="0" sz="1650" spc="-735">
                <a:solidFill>
                  <a:srgbClr val="313131"/>
                </a:solidFill>
                <a:latin typeface="宋体"/>
                <a:cs typeface="宋体"/>
              </a:rPr>
              <a:t>及</a:t>
            </a:r>
            <a:r>
              <a:rPr dirty="0" sz="1650" spc="-15">
                <a:solidFill>
                  <a:srgbClr val="313131"/>
                </a:solidFill>
                <a:latin typeface="宋体"/>
                <a:cs typeface="宋体"/>
              </a:rPr>
              <a:t>建筑集团，积累了工</a:t>
            </a:r>
            <a:r>
              <a:rPr dirty="0" sz="1650" spc="-1245">
                <a:solidFill>
                  <a:srgbClr val="313131"/>
                </a:solidFill>
                <a:latin typeface="宋体"/>
                <a:cs typeface="宋体"/>
              </a:rPr>
              <a:t>程 </a:t>
            </a:r>
            <a:r>
              <a:rPr dirty="0" sz="1650" spc="-160">
                <a:solidFill>
                  <a:srgbClr val="313131"/>
                </a:solidFill>
                <a:latin typeface="宋体"/>
                <a:cs typeface="宋体"/>
              </a:rPr>
              <a:t>项目全过程的业王方、谷询方及承建方等三方不同层面的一线营理实战经验。参与过的工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441" y="6655819"/>
            <a:ext cx="108585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260">
                <a:solidFill>
                  <a:srgbClr val="313131"/>
                </a:solidFill>
                <a:latin typeface="宋体"/>
                <a:cs typeface="宋体"/>
              </a:rPr>
              <a:t>建设项目等。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18170" y="5781573"/>
            <a:ext cx="25380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20">
                <a:solidFill>
                  <a:srgbClr val="646464"/>
                </a:solidFill>
                <a:latin typeface="宋体"/>
                <a:cs typeface="宋体"/>
              </a:rPr>
              <a:t>轨</a:t>
            </a:r>
            <a:r>
              <a:rPr dirty="0" sz="1400" spc="-395">
                <a:solidFill>
                  <a:srgbClr val="646464"/>
                </a:solidFill>
                <a:latin typeface="宋体"/>
                <a:cs typeface="宋体"/>
              </a:rPr>
              <a:t>谒</a:t>
            </a:r>
            <a:r>
              <a:rPr dirty="0" sz="1400" spc="-170">
                <a:solidFill>
                  <a:srgbClr val="464444"/>
                </a:solidFill>
                <a:latin typeface="宋体"/>
                <a:cs typeface="宋体"/>
              </a:rPr>
              <a:t>交</a:t>
            </a:r>
            <a:r>
              <a:rPr dirty="0" sz="1400" spc="-325">
                <a:solidFill>
                  <a:srgbClr val="464444"/>
                </a:solidFill>
                <a:latin typeface="宋体"/>
                <a:cs typeface="宋体"/>
              </a:rPr>
              <a:t>通</a:t>
            </a:r>
            <a:r>
              <a:rPr dirty="0" sz="1400" spc="-80">
                <a:solidFill>
                  <a:srgbClr val="646464"/>
                </a:solidFill>
                <a:latin typeface="宋体"/>
                <a:cs typeface="宋体"/>
              </a:rPr>
              <a:t>行</a:t>
            </a:r>
            <a:r>
              <a:rPr dirty="0" sz="1400" spc="-215">
                <a:solidFill>
                  <a:srgbClr val="646464"/>
                </a:solidFill>
                <a:latin typeface="宋体"/>
                <a:cs typeface="宋体"/>
              </a:rPr>
              <a:t>业</a:t>
            </a:r>
            <a:r>
              <a:rPr dirty="0" sz="1400" spc="-290">
                <a:solidFill>
                  <a:srgbClr val="464444"/>
                </a:solidFill>
                <a:latin typeface="宋体"/>
                <a:cs typeface="宋体"/>
              </a:rPr>
              <a:t>发</a:t>
            </a:r>
            <a:r>
              <a:rPr dirty="0" sz="1400" spc="15">
                <a:solidFill>
                  <a:srgbClr val="464444"/>
                </a:solidFill>
                <a:latin typeface="宋体"/>
                <a:cs typeface="宋体"/>
              </a:rPr>
              <a:t>展的人</a:t>
            </a:r>
            <a:r>
              <a:rPr dirty="0" sz="1400" spc="-20">
                <a:solidFill>
                  <a:srgbClr val="464444"/>
                </a:solidFill>
                <a:latin typeface="宋体"/>
                <a:cs typeface="宋体"/>
              </a:rPr>
              <a:t>物</a:t>
            </a:r>
            <a:r>
              <a:rPr dirty="0" sz="1400" spc="100">
                <a:solidFill>
                  <a:srgbClr val="464444"/>
                </a:solidFill>
                <a:latin typeface="宋体"/>
                <a:cs typeface="宋体"/>
              </a:rPr>
              <a:t>访谈栏目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293686" y="63265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0"/>
                </a:moveTo>
                <a:lnTo>
                  <a:pt x="63735" y="0"/>
                </a:lnTo>
                <a:lnTo>
                  <a:pt x="63735" y="63813"/>
                </a:lnTo>
                <a:lnTo>
                  <a:pt x="0" y="63813"/>
                </a:lnTo>
                <a:lnTo>
                  <a:pt x="0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836505" y="6326517"/>
            <a:ext cx="6413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"/>
              </a:lnSpc>
            </a:pPr>
            <a:r>
              <a:rPr dirty="0" sz="500">
                <a:solidFill>
                  <a:srgbClr val="C3BFBD"/>
                </a:solidFill>
                <a:latin typeface="宋体"/>
                <a:cs typeface="宋体"/>
              </a:rPr>
              <a:t>.•</a:t>
            </a:r>
            <a:endParaRPr sz="50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36664" y="6285699"/>
            <a:ext cx="22034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C3BFBD"/>
                </a:solidFill>
                <a:latin typeface="宋体"/>
                <a:cs typeface="宋体"/>
              </a:rPr>
              <a:t>-</a:t>
            </a:r>
            <a:r>
              <a:rPr dirty="0" sz="650" spc="135">
                <a:solidFill>
                  <a:srgbClr val="C3BFBD"/>
                </a:solidFill>
                <a:latin typeface="宋体"/>
                <a:cs typeface="宋体"/>
              </a:rPr>
              <a:t> </a:t>
            </a:r>
            <a:r>
              <a:rPr dirty="0" sz="650">
                <a:solidFill>
                  <a:srgbClr val="83898C"/>
                </a:solidFill>
                <a:latin typeface="宋体"/>
                <a:cs typeface="宋体"/>
              </a:rPr>
              <a:t>-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4727" y="6317606"/>
            <a:ext cx="8265159" cy="286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35">
                <a:solidFill>
                  <a:srgbClr val="313131"/>
                </a:solidFill>
                <a:latin typeface="宋体"/>
                <a:cs typeface="宋体"/>
              </a:rPr>
              <a:t>程顶目包括香港赤腊角</a:t>
            </a:r>
            <a:r>
              <a:rPr dirty="0" sz="1650" spc="-725">
                <a:solidFill>
                  <a:srgbClr val="313131"/>
                </a:solidFill>
                <a:latin typeface="宋体"/>
                <a:cs typeface="宋体"/>
              </a:rPr>
              <a:t>机</a:t>
            </a:r>
            <a:r>
              <a:rPr dirty="0" sz="1650" spc="-1235">
                <a:solidFill>
                  <a:srgbClr val="AFACAC"/>
                </a:solidFill>
                <a:latin typeface="宋体"/>
                <a:cs typeface="宋体"/>
              </a:rPr>
              <a:t>，</a:t>
            </a:r>
            <a:r>
              <a:rPr dirty="0" sz="1650" spc="-1325">
                <a:solidFill>
                  <a:srgbClr val="313131"/>
                </a:solidFill>
                <a:latin typeface="宋体"/>
                <a:cs typeface="宋体"/>
              </a:rPr>
              <a:t>金</a:t>
            </a:r>
            <a:r>
              <a:rPr dirty="0" sz="1650" spc="-250">
                <a:solidFill>
                  <a:srgbClr val="313131"/>
                </a:solidFill>
                <a:latin typeface="宋体"/>
                <a:cs typeface="宋体"/>
              </a:rPr>
              <a:t>场</a:t>
            </a:r>
            <a:r>
              <a:rPr dirty="0" sz="1650" spc="85">
                <a:solidFill>
                  <a:srgbClr val="313131"/>
                </a:solidFill>
                <a:latin typeface="宋体"/>
                <a:cs typeface="宋体"/>
              </a:rPr>
              <a:t>钟太古广场、港岛香格里拉酒店、以及多个香港玫府</a:t>
            </a:r>
            <a:r>
              <a:rPr dirty="0" sz="1650" spc="-1370">
                <a:solidFill>
                  <a:srgbClr val="313131"/>
                </a:solidFill>
                <a:latin typeface="宋体"/>
                <a:cs typeface="宋体"/>
              </a:rPr>
              <a:t>房</a:t>
            </a:r>
            <a:r>
              <a:rPr dirty="0" baseline="22875" sz="2550">
                <a:solidFill>
                  <a:srgbClr val="99999A"/>
                </a:solidFill>
                <a:latin typeface="宋体"/>
                <a:cs typeface="宋体"/>
              </a:rPr>
              <a:t>•</a:t>
            </a:r>
            <a:r>
              <a:rPr dirty="0" baseline="22875" sz="2550" spc="-487">
                <a:solidFill>
                  <a:srgbClr val="99999A"/>
                </a:solidFill>
                <a:latin typeface="宋体"/>
                <a:cs typeface="宋体"/>
              </a:rPr>
              <a:t> </a:t>
            </a:r>
            <a:r>
              <a:rPr dirty="0" sz="1650" spc="-1714">
                <a:solidFill>
                  <a:srgbClr val="313131"/>
                </a:solidFill>
                <a:latin typeface="宋体"/>
                <a:cs typeface="宋体"/>
              </a:rPr>
              <a:t>屋</a:t>
            </a:r>
            <a:r>
              <a:rPr dirty="0" baseline="22875" sz="2550" spc="187">
                <a:solidFill>
                  <a:srgbClr val="99999A"/>
                </a:solidFill>
                <a:latin typeface="宋体"/>
                <a:cs typeface="宋体"/>
              </a:rPr>
              <a:t>·</a:t>
            </a:r>
            <a:r>
              <a:rPr dirty="0" baseline="22875" sz="2550" spc="-1042">
                <a:solidFill>
                  <a:srgbClr val="99999A"/>
                </a:solidFill>
                <a:latin typeface="宋体"/>
                <a:cs typeface="宋体"/>
              </a:rPr>
              <a:t>-</a:t>
            </a:r>
            <a:r>
              <a:rPr dirty="0" baseline="144444" sz="750">
                <a:solidFill>
                  <a:srgbClr val="99999A"/>
                </a:solidFill>
                <a:latin typeface="宋体"/>
                <a:cs typeface="宋体"/>
              </a:rPr>
              <a:t>•</a:t>
            </a:r>
            <a:r>
              <a:rPr dirty="0" baseline="144444" sz="750">
                <a:solidFill>
                  <a:srgbClr val="99999A"/>
                </a:solidFill>
                <a:latin typeface="宋体"/>
                <a:cs typeface="宋体"/>
              </a:rPr>
              <a:t> </a:t>
            </a:r>
            <a:r>
              <a:rPr dirty="0" baseline="144444" sz="750" spc="-157">
                <a:solidFill>
                  <a:srgbClr val="99999A"/>
                </a:solidFill>
                <a:latin typeface="宋体"/>
                <a:cs typeface="宋体"/>
              </a:rPr>
              <a:t> </a:t>
            </a:r>
            <a:r>
              <a:rPr dirty="0" baseline="144444" sz="750">
                <a:solidFill>
                  <a:srgbClr val="83898C"/>
                </a:solidFill>
                <a:latin typeface="宋体"/>
                <a:cs typeface="宋体"/>
              </a:rPr>
              <a:t>忒</a:t>
            </a:r>
            <a:endParaRPr baseline="144444" sz="750">
              <a:latin typeface="宋体"/>
              <a:cs typeface="宋体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44446" y="6271476"/>
            <a:ext cx="0" cy="217170"/>
          </a:xfrm>
          <a:custGeom>
            <a:avLst/>
            <a:gdLst/>
            <a:ahLst/>
            <a:cxnLst/>
            <a:rect l="l" t="t" r="r" b="b"/>
            <a:pathLst>
              <a:path w="0" h="217170">
                <a:moveTo>
                  <a:pt x="0" y="0"/>
                </a:moveTo>
                <a:lnTo>
                  <a:pt x="0" y="216966"/>
                </a:lnTo>
              </a:path>
            </a:pathLst>
          </a:custGeom>
          <a:ln w="63735">
            <a:solidFill>
              <a:srgbClr val="E4E4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626604" y="6271476"/>
            <a:ext cx="280670" cy="217170"/>
          </a:xfrm>
          <a:custGeom>
            <a:avLst/>
            <a:gdLst/>
            <a:ahLst/>
            <a:cxnLst/>
            <a:rect l="l" t="t" r="r" b="b"/>
            <a:pathLst>
              <a:path w="280670" h="217170">
                <a:moveTo>
                  <a:pt x="0" y="0"/>
                </a:moveTo>
                <a:lnTo>
                  <a:pt x="280434" y="0"/>
                </a:lnTo>
                <a:lnTo>
                  <a:pt x="280434" y="216966"/>
                </a:lnTo>
                <a:lnTo>
                  <a:pt x="0" y="216966"/>
                </a:lnTo>
                <a:lnTo>
                  <a:pt x="0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099876" y="6228268"/>
            <a:ext cx="1376045" cy="286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6415" algn="l"/>
              </a:tabLst>
            </a:pPr>
            <a:r>
              <a:rPr dirty="0" sz="1700" spc="-475">
                <a:solidFill>
                  <a:srgbClr val="AFACAC"/>
                </a:solidFill>
                <a:latin typeface="宋体"/>
                <a:cs typeface="宋体"/>
              </a:rPr>
              <a:t>.</a:t>
            </a:r>
            <a:r>
              <a:rPr dirty="0" sz="1700" spc="-405">
                <a:solidFill>
                  <a:srgbClr val="AFACAC"/>
                </a:solidFill>
                <a:latin typeface="宋体"/>
                <a:cs typeface="宋体"/>
              </a:rPr>
              <a:t>•</a:t>
            </a:r>
            <a:r>
              <a:rPr dirty="0" sz="1700" spc="-425">
                <a:solidFill>
                  <a:srgbClr val="83898C"/>
                </a:solidFill>
                <a:latin typeface="宋体"/>
                <a:cs typeface="宋体"/>
              </a:rPr>
              <a:t>,</a:t>
            </a:r>
            <a:r>
              <a:rPr dirty="0" sz="1700" spc="-680">
                <a:solidFill>
                  <a:srgbClr val="83898C"/>
                </a:solidFill>
                <a:latin typeface="宋体"/>
                <a:cs typeface="宋体"/>
              </a:rPr>
              <a:t>.</a:t>
            </a:r>
            <a:r>
              <a:rPr dirty="0" baseline="66666" sz="750" spc="-382">
                <a:solidFill>
                  <a:srgbClr val="AFACAC"/>
                </a:solidFill>
                <a:latin typeface="宋体"/>
                <a:cs typeface="宋体"/>
              </a:rPr>
              <a:t>·</a:t>
            </a:r>
            <a:r>
              <a:rPr dirty="0" sz="1700" spc="-425">
                <a:solidFill>
                  <a:srgbClr val="83898C"/>
                </a:solidFill>
                <a:latin typeface="宋体"/>
                <a:cs typeface="宋体"/>
              </a:rPr>
              <a:t>,</a:t>
            </a:r>
            <a:r>
              <a:rPr dirty="0" sz="1700" spc="-775">
                <a:solidFill>
                  <a:srgbClr val="83898C"/>
                </a:solidFill>
                <a:latin typeface="宋体"/>
                <a:cs typeface="宋体"/>
              </a:rPr>
              <a:t>,</a:t>
            </a:r>
            <a:r>
              <a:rPr dirty="0" baseline="66666" sz="750">
                <a:solidFill>
                  <a:srgbClr val="83898C"/>
                </a:solidFill>
                <a:latin typeface="宋体"/>
                <a:cs typeface="宋体"/>
              </a:rPr>
              <a:t>-</a:t>
            </a:r>
            <a:r>
              <a:rPr dirty="0" baseline="66666" sz="750">
                <a:solidFill>
                  <a:srgbClr val="83898C"/>
                </a:solidFill>
                <a:latin typeface="宋体"/>
                <a:cs typeface="宋体"/>
              </a:rPr>
              <a:t>	</a:t>
            </a:r>
            <a:r>
              <a:rPr dirty="0" sz="1700" spc="-440">
                <a:solidFill>
                  <a:srgbClr val="AFACAC"/>
                </a:solidFill>
                <a:latin typeface="宋体"/>
                <a:cs typeface="宋体"/>
              </a:rPr>
              <a:t>金..</a:t>
            </a:r>
            <a:r>
              <a:rPr dirty="0" sz="1700" spc="-475">
                <a:solidFill>
                  <a:srgbClr val="AFACAC"/>
                </a:solidFill>
                <a:latin typeface="宋体"/>
                <a:cs typeface="宋体"/>
              </a:rPr>
              <a:t>.</a:t>
            </a:r>
            <a:r>
              <a:rPr dirty="0" baseline="51282" sz="975">
                <a:solidFill>
                  <a:srgbClr val="83898C"/>
                </a:solidFill>
                <a:latin typeface="宋体"/>
                <a:cs typeface="宋体"/>
              </a:rPr>
              <a:t>霍口</a:t>
            </a:r>
            <a:r>
              <a:rPr dirty="0" baseline="51282" sz="975" spc="-270">
                <a:solidFill>
                  <a:srgbClr val="83898C"/>
                </a:solidFill>
                <a:latin typeface="宋体"/>
                <a:cs typeface="宋体"/>
              </a:rPr>
              <a:t>.</a:t>
            </a:r>
            <a:r>
              <a:rPr dirty="0" sz="1700" spc="-40">
                <a:solidFill>
                  <a:srgbClr val="99999A"/>
                </a:solidFill>
                <a:latin typeface="宋体"/>
                <a:cs typeface="宋体"/>
              </a:rPr>
              <a:t>•</a:t>
            </a:r>
            <a:r>
              <a:rPr dirty="0" sz="1700" spc="-320">
                <a:solidFill>
                  <a:srgbClr val="99999A"/>
                </a:solidFill>
                <a:latin typeface="宋体"/>
                <a:cs typeface="宋体"/>
              </a:rPr>
              <a:t> </a:t>
            </a:r>
            <a:r>
              <a:rPr dirty="0" sz="750" spc="-140">
                <a:solidFill>
                  <a:srgbClr val="75797B"/>
                </a:solidFill>
                <a:latin typeface="宋体"/>
                <a:cs typeface="宋体"/>
              </a:rPr>
              <a:t>五</a:t>
            </a:r>
            <a:r>
              <a:rPr dirty="0" sz="750" spc="-35">
                <a:solidFill>
                  <a:srgbClr val="99999A"/>
                </a:solidFill>
                <a:latin typeface="宋体"/>
                <a:cs typeface="宋体"/>
              </a:rPr>
              <a:t>罩</a:t>
            </a:r>
            <a:endParaRPr sz="750">
              <a:latin typeface="宋体"/>
              <a:cs typeface="宋体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631031" y="6375673"/>
            <a:ext cx="142240" cy="95885"/>
          </a:xfrm>
          <a:custGeom>
            <a:avLst/>
            <a:gdLst/>
            <a:ahLst/>
            <a:cxnLst/>
            <a:rect l="l" t="t" r="r" b="b"/>
            <a:pathLst>
              <a:path w="142240" h="95885">
                <a:moveTo>
                  <a:pt x="0" y="0"/>
                </a:moveTo>
                <a:lnTo>
                  <a:pt x="141860" y="0"/>
                </a:lnTo>
                <a:lnTo>
                  <a:pt x="141860" y="95720"/>
                </a:lnTo>
                <a:lnTo>
                  <a:pt x="0" y="95720"/>
                </a:lnTo>
                <a:lnTo>
                  <a:pt x="0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734695" y="6349514"/>
            <a:ext cx="12128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360">
                <a:solidFill>
                  <a:srgbClr val="AFACAC"/>
                </a:solidFill>
                <a:latin typeface="宋体"/>
                <a:cs typeface="宋体"/>
              </a:rPr>
              <a:t>·</a:t>
            </a:r>
            <a:r>
              <a:rPr dirty="0" sz="750" spc="-20">
                <a:solidFill>
                  <a:srgbClr val="83898C"/>
                </a:solidFill>
                <a:latin typeface="宋体"/>
                <a:cs typeface="宋体"/>
              </a:rPr>
              <a:t>•</a:t>
            </a:r>
            <a:endParaRPr sz="750">
              <a:latin typeface="宋体"/>
              <a:cs typeface="宋体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73958" y="6228267"/>
            <a:ext cx="2228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35">
                <a:solidFill>
                  <a:srgbClr val="83898C"/>
                </a:solidFill>
                <a:latin typeface="宋体"/>
                <a:cs typeface="宋体"/>
              </a:rPr>
              <a:t>嘈</a:t>
            </a:r>
            <a:r>
              <a:rPr dirty="0" sz="650" spc="175">
                <a:solidFill>
                  <a:srgbClr val="83898C"/>
                </a:solidFill>
                <a:latin typeface="宋体"/>
                <a:cs typeface="宋体"/>
              </a:rPr>
              <a:t> </a:t>
            </a:r>
            <a:r>
              <a:rPr dirty="0" sz="1100" spc="-20">
                <a:solidFill>
                  <a:srgbClr val="83898C"/>
                </a:solidFill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9702" y="6260175"/>
            <a:ext cx="320294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7359" algn="l"/>
                <a:tab pos="1547495" algn="l"/>
                <a:tab pos="2254250" algn="l"/>
              </a:tabLst>
            </a:pPr>
            <a:r>
              <a:rPr dirty="0" sz="1300" spc="15">
                <a:solidFill>
                  <a:srgbClr val="83898C"/>
                </a:solidFill>
                <a:latin typeface="宋体"/>
                <a:cs typeface="宋体"/>
              </a:rPr>
              <a:t>心</a:t>
            </a:r>
            <a:r>
              <a:rPr dirty="0" sz="1050" spc="-40">
                <a:solidFill>
                  <a:srgbClr val="83898C"/>
                </a:solidFill>
                <a:latin typeface="Times New Roman"/>
                <a:cs typeface="Times New Roman"/>
              </a:rPr>
              <a:t>m</a:t>
            </a:r>
            <a:r>
              <a:rPr dirty="0" sz="1050">
                <a:solidFill>
                  <a:srgbClr val="83898C"/>
                </a:solidFill>
                <a:latin typeface="Times New Roman"/>
                <a:cs typeface="Times New Roman"/>
              </a:rPr>
              <a:t>	</a:t>
            </a:r>
            <a:r>
              <a:rPr dirty="0" sz="1050" spc="145">
                <a:solidFill>
                  <a:srgbClr val="99999A"/>
                </a:solidFill>
                <a:latin typeface="Times New Roman"/>
                <a:cs typeface="Times New Roman"/>
              </a:rPr>
              <a:t>,,:</a:t>
            </a:r>
            <a:r>
              <a:rPr dirty="0" sz="1050" spc="-110">
                <a:solidFill>
                  <a:srgbClr val="99999A"/>
                </a:solidFill>
                <a:latin typeface="Times New Roman"/>
                <a:cs typeface="Times New Roman"/>
              </a:rPr>
              <a:t>.</a:t>
            </a:r>
            <a:r>
              <a:rPr dirty="0" sz="2750" spc="-2510">
                <a:solidFill>
                  <a:srgbClr val="83898C"/>
                </a:solidFill>
                <a:latin typeface="宋体"/>
                <a:cs typeface="宋体"/>
              </a:rPr>
              <a:t>一</a:t>
            </a:r>
            <a:r>
              <a:rPr dirty="0" sz="1050" spc="155">
                <a:solidFill>
                  <a:srgbClr val="99999A"/>
                </a:solidFill>
                <a:latin typeface="Times New Roman"/>
                <a:cs typeface="Times New Roman"/>
              </a:rPr>
              <a:t>:</a:t>
            </a:r>
            <a:r>
              <a:rPr dirty="0" sz="1050">
                <a:solidFill>
                  <a:srgbClr val="99999A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99999A"/>
                </a:solidFill>
                <a:latin typeface="Times New Roman"/>
                <a:cs typeface="Times New Roman"/>
              </a:rPr>
              <a:t> </a:t>
            </a:r>
            <a:r>
              <a:rPr dirty="0" sz="2750" spc="-985">
                <a:solidFill>
                  <a:srgbClr val="99999A"/>
                </a:solidFill>
                <a:latin typeface="宋体"/>
                <a:cs typeface="宋体"/>
              </a:rPr>
              <a:t>．一</a:t>
            </a:r>
            <a:r>
              <a:rPr dirty="0" sz="2750">
                <a:solidFill>
                  <a:srgbClr val="99999A"/>
                </a:solidFill>
                <a:latin typeface="宋体"/>
                <a:cs typeface="宋体"/>
              </a:rPr>
              <a:t>	</a:t>
            </a:r>
            <a:r>
              <a:rPr dirty="0" sz="2750" spc="-10">
                <a:solidFill>
                  <a:srgbClr val="AFACAC"/>
                </a:solidFill>
                <a:latin typeface="宋体"/>
                <a:cs typeface="宋体"/>
              </a:rPr>
              <a:t>--</a:t>
            </a:r>
            <a:r>
              <a:rPr dirty="0" sz="2750" spc="75">
                <a:solidFill>
                  <a:srgbClr val="AFACAC"/>
                </a:solidFill>
                <a:latin typeface="宋体"/>
                <a:cs typeface="宋体"/>
              </a:rPr>
              <a:t> </a:t>
            </a:r>
            <a:r>
              <a:rPr dirty="0" sz="1050" spc="-5">
                <a:solidFill>
                  <a:srgbClr val="99999A"/>
                </a:solidFill>
                <a:latin typeface="Times New Roman"/>
                <a:cs typeface="Times New Roman"/>
              </a:rPr>
              <a:t>•</a:t>
            </a:r>
            <a:r>
              <a:rPr dirty="0" sz="1050">
                <a:solidFill>
                  <a:srgbClr val="99999A"/>
                </a:solidFill>
                <a:latin typeface="Times New Roman"/>
                <a:cs typeface="Times New Roman"/>
              </a:rPr>
              <a:t>	</a:t>
            </a:r>
            <a:r>
              <a:rPr dirty="0" sz="1050" spc="35">
                <a:solidFill>
                  <a:srgbClr val="75797B"/>
                </a:solidFill>
                <a:latin typeface="Times New Roman"/>
                <a:cs typeface="Times New Roman"/>
              </a:rPr>
              <a:t>o</a:t>
            </a:r>
            <a:r>
              <a:rPr dirty="0" sz="1050" spc="-165">
                <a:solidFill>
                  <a:srgbClr val="75797B"/>
                </a:solidFill>
                <a:latin typeface="Times New Roman"/>
                <a:cs typeface="Times New Roman"/>
              </a:rPr>
              <a:t>c</a:t>
            </a:r>
            <a:r>
              <a:rPr dirty="0" sz="1800" spc="130">
                <a:solidFill>
                  <a:srgbClr val="75797B"/>
                </a:solidFill>
                <a:latin typeface="宋体"/>
                <a:cs typeface="宋体"/>
              </a:rPr>
              <a:t>乒</a:t>
            </a:r>
            <a:r>
              <a:rPr dirty="0" sz="1800" spc="-605">
                <a:solidFill>
                  <a:srgbClr val="75797B"/>
                </a:solidFill>
                <a:latin typeface="宋体"/>
                <a:cs typeface="宋体"/>
              </a:rPr>
              <a:t>气</a:t>
            </a:r>
            <a:r>
              <a:rPr dirty="0" sz="1800" spc="-120">
                <a:solidFill>
                  <a:srgbClr val="99999A"/>
                </a:solidFill>
                <a:latin typeface="宋体"/>
                <a:cs typeface="宋体"/>
              </a:rPr>
              <a:t>＇｀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66087" y="6343132"/>
            <a:ext cx="2821940" cy="760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800" spc="-245">
                <a:solidFill>
                  <a:srgbClr val="83898C"/>
                </a:solidFill>
                <a:latin typeface="宋体"/>
                <a:cs typeface="宋体"/>
              </a:rPr>
              <a:t>眨</a:t>
            </a:r>
            <a:r>
              <a:rPr dirty="0" sz="4800" spc="-1914">
                <a:solidFill>
                  <a:srgbClr val="83898C"/>
                </a:solidFill>
                <a:latin typeface="宋体"/>
                <a:cs typeface="宋体"/>
              </a:rPr>
              <a:t>可</a:t>
            </a:r>
            <a:r>
              <a:rPr dirty="0" sz="4800" spc="-1170">
                <a:solidFill>
                  <a:srgbClr val="464444"/>
                </a:solidFill>
                <a:latin typeface="宋体"/>
                <a:cs typeface="宋体"/>
              </a:rPr>
              <a:t>谝</a:t>
            </a:r>
            <a:r>
              <a:rPr dirty="0" sz="4800" spc="-1605">
                <a:solidFill>
                  <a:srgbClr val="75797B"/>
                </a:solidFill>
                <a:latin typeface="宋体"/>
                <a:cs typeface="宋体"/>
              </a:rPr>
              <a:t>云</a:t>
            </a:r>
            <a:r>
              <a:rPr dirty="0" sz="4800" spc="-1745">
                <a:solidFill>
                  <a:srgbClr val="464444"/>
                </a:solidFill>
                <a:latin typeface="宋体"/>
                <a:cs typeface="宋体"/>
              </a:rPr>
              <a:t>｀</a:t>
            </a:r>
            <a:r>
              <a:rPr dirty="0" sz="4800" spc="-580">
                <a:solidFill>
                  <a:srgbClr val="75797B"/>
                </a:solidFill>
                <a:latin typeface="宋体"/>
                <a:cs typeface="宋体"/>
              </a:rPr>
              <a:t>安</a:t>
            </a:r>
            <a:r>
              <a:rPr dirty="0" sz="4800" spc="-2535">
                <a:solidFill>
                  <a:srgbClr val="75797B"/>
                </a:solidFill>
                <a:latin typeface="宋体"/>
                <a:cs typeface="宋体"/>
              </a:rPr>
              <a:t>，</a:t>
            </a:r>
            <a:r>
              <a:rPr dirty="0" sz="2550" spc="-2535">
                <a:solidFill>
                  <a:srgbClr val="75797B"/>
                </a:solidFill>
                <a:latin typeface="Arial"/>
                <a:cs typeface="Arial"/>
              </a:rPr>
              <a:t>t</a:t>
            </a:r>
            <a:endParaRPr sz="2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01608" y="6987649"/>
            <a:ext cx="53784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3995" algn="l"/>
                <a:tab pos="452755" algn="l"/>
              </a:tabLst>
            </a:pPr>
            <a:r>
              <a:rPr dirty="0" sz="1450" spc="-969">
                <a:solidFill>
                  <a:srgbClr val="75797B"/>
                </a:solidFill>
                <a:latin typeface="宋体"/>
                <a:cs typeface="宋体"/>
              </a:rPr>
              <a:t>…</a:t>
            </a:r>
            <a:r>
              <a:rPr dirty="0" sz="1450" spc="-969">
                <a:solidFill>
                  <a:srgbClr val="75797B"/>
                </a:solidFill>
                <a:latin typeface="宋体"/>
                <a:cs typeface="宋体"/>
              </a:rPr>
              <a:t>	</a:t>
            </a:r>
            <a:r>
              <a:rPr dirty="0" sz="1450" spc="-969">
                <a:solidFill>
                  <a:srgbClr val="75797B"/>
                </a:solidFill>
                <a:latin typeface="宋体"/>
                <a:cs typeface="宋体"/>
              </a:rPr>
              <a:t>气</a:t>
            </a:r>
            <a:r>
              <a:rPr dirty="0" sz="1450" spc="-969">
                <a:solidFill>
                  <a:srgbClr val="75797B"/>
                </a:solidFill>
                <a:latin typeface="宋体"/>
                <a:cs typeface="宋体"/>
              </a:rPr>
              <a:t>	</a:t>
            </a:r>
            <a:r>
              <a:rPr dirty="0" sz="1650" spc="-380">
                <a:solidFill>
                  <a:srgbClr val="75797B"/>
                </a:solidFill>
                <a:latin typeface="Times New Roman"/>
                <a:cs typeface="Times New Roman"/>
              </a:rPr>
              <a:t>,1\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6395" y="7112723"/>
            <a:ext cx="9261475" cy="1129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28750" indent="377190">
              <a:lnSpc>
                <a:spcPct val="126899"/>
              </a:lnSpc>
              <a:spcBef>
                <a:spcPts val="95"/>
              </a:spcBef>
            </a:pPr>
            <a:r>
              <a:rPr dirty="0" sz="1650" spc="680">
                <a:solidFill>
                  <a:srgbClr val="464444"/>
                </a:solidFill>
                <a:latin typeface="宋体"/>
                <a:cs typeface="宋体"/>
              </a:rPr>
              <a:t>－</a:t>
            </a:r>
            <a:r>
              <a:rPr dirty="0" sz="1650" spc="105">
                <a:solidFill>
                  <a:srgbClr val="464444"/>
                </a:solidFill>
                <a:latin typeface="宋体"/>
                <a:cs typeface="宋体"/>
              </a:rPr>
              <a:t>凭借对工程项目的热悄和创业的梦</a:t>
            </a:r>
            <a:r>
              <a:rPr dirty="0" sz="1650" spc="-1025">
                <a:solidFill>
                  <a:srgbClr val="464444"/>
                </a:solidFill>
                <a:latin typeface="宋体"/>
                <a:cs typeface="宋体"/>
              </a:rPr>
              <a:t>想</a:t>
            </a:r>
            <a:r>
              <a:rPr dirty="0" sz="1600" spc="-400">
                <a:solidFill>
                  <a:srgbClr val="464444"/>
                </a:solidFill>
                <a:latin typeface="Times New Roman"/>
                <a:cs typeface="Times New Roman"/>
              </a:rPr>
              <a:t>2</a:t>
            </a:r>
            <a:r>
              <a:rPr dirty="0" sz="1600" spc="-400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1650" spc="-400">
                <a:solidFill>
                  <a:srgbClr val="464444"/>
                </a:solidFill>
                <a:latin typeface="宋体"/>
                <a:cs typeface="宋体"/>
              </a:rPr>
              <a:t>，</a:t>
            </a:r>
            <a:r>
              <a:rPr dirty="0" sz="1600" spc="-400">
                <a:solidFill>
                  <a:srgbClr val="646464"/>
                </a:solidFill>
                <a:latin typeface="Times New Roman"/>
                <a:cs typeface="Times New Roman"/>
              </a:rPr>
              <a:t>00</a:t>
            </a:r>
            <a:r>
              <a:rPr dirty="0" sz="1650" spc="-1260">
                <a:solidFill>
                  <a:srgbClr val="464444"/>
                </a:solidFill>
                <a:latin typeface="宋体"/>
                <a:cs typeface="宋体"/>
              </a:rPr>
              <a:t>在</a:t>
            </a:r>
            <a:r>
              <a:rPr dirty="0" sz="1650" spc="-45">
                <a:solidFill>
                  <a:srgbClr val="313131"/>
                </a:solidFill>
                <a:latin typeface="宋体"/>
                <a:cs typeface="宋体"/>
              </a:rPr>
              <a:t>年创立</a:t>
            </a:r>
            <a:r>
              <a:rPr dirty="0" sz="1650" spc="-565">
                <a:solidFill>
                  <a:srgbClr val="313131"/>
                </a:solidFill>
                <a:latin typeface="宋体"/>
                <a:cs typeface="宋体"/>
              </a:rPr>
              <a:t>「</a:t>
            </a:r>
            <a:r>
              <a:rPr dirty="0" sz="1650" spc="120">
                <a:solidFill>
                  <a:srgbClr val="313131"/>
                </a:solidFill>
                <a:latin typeface="宋体"/>
                <a:cs typeface="宋体"/>
              </a:rPr>
              <a:t>宝智坚思」，一直致力千</a:t>
            </a:r>
            <a:r>
              <a:rPr dirty="0" sz="1650" spc="-1105">
                <a:solidFill>
                  <a:srgbClr val="313131"/>
                </a:solidFill>
                <a:latin typeface="宋体"/>
                <a:cs typeface="宋体"/>
              </a:rPr>
              <a:t>项 </a:t>
            </a:r>
            <a:r>
              <a:rPr dirty="0" sz="1650" spc="-160">
                <a:solidFill>
                  <a:srgbClr val="313131"/>
                </a:solidFill>
                <a:latin typeface="宋体"/>
                <a:cs typeface="宋体"/>
              </a:rPr>
              <a:t>目管理鲜决方案的设计，员资公司全面的日常经吾管理，领导团队制定软件产品战辂、市</a:t>
            </a:r>
            <a:endParaRPr sz="1650">
              <a:latin typeface="宋体"/>
              <a:cs typeface="宋体"/>
            </a:endParaRPr>
          </a:p>
          <a:p>
            <a:pPr marL="53340">
              <a:lnSpc>
                <a:spcPts val="1670"/>
              </a:lnSpc>
              <a:spcBef>
                <a:spcPts val="635"/>
              </a:spcBef>
            </a:pPr>
            <a:r>
              <a:rPr dirty="0" sz="1650" spc="-229">
                <a:solidFill>
                  <a:srgbClr val="313131"/>
                </a:solidFill>
                <a:latin typeface="宋体"/>
                <a:cs typeface="宋体"/>
              </a:rPr>
              <a:t>场和销售方案，也负责专业备询服务及客户支持服务等，总体策划。</a:t>
            </a:r>
            <a:endParaRPr sz="1650">
              <a:latin typeface="宋体"/>
              <a:cs typeface="宋体"/>
            </a:endParaRPr>
          </a:p>
          <a:p>
            <a:pPr algn="r" marR="5080">
              <a:lnSpc>
                <a:spcPts val="1370"/>
              </a:lnSpc>
            </a:pPr>
            <a:r>
              <a:rPr dirty="0" sz="1400" spc="-140">
                <a:solidFill>
                  <a:srgbClr val="545454"/>
                </a:solidFill>
                <a:latin typeface="宋体"/>
                <a:cs typeface="宋体"/>
              </a:rPr>
              <a:t>苗得承先生接受采访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3084" y="8286893"/>
            <a:ext cx="11992610" cy="100838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630"/>
              </a:spcBef>
            </a:pPr>
            <a:r>
              <a:rPr dirty="0" sz="1650" spc="720">
                <a:solidFill>
                  <a:srgbClr val="464444"/>
                </a:solidFill>
                <a:latin typeface="宋体"/>
                <a:cs typeface="宋体"/>
              </a:rPr>
              <a:t>－</a:t>
            </a:r>
            <a:r>
              <a:rPr dirty="0" sz="1650" spc="85">
                <a:solidFill>
                  <a:srgbClr val="464444"/>
                </a:solidFill>
                <a:latin typeface="宋体"/>
                <a:cs typeface="宋体"/>
              </a:rPr>
              <a:t>在过去</a:t>
            </a:r>
            <a:r>
              <a:rPr dirty="0" sz="1650" spc="-785">
                <a:solidFill>
                  <a:srgbClr val="464444"/>
                </a:solidFill>
                <a:latin typeface="宋体"/>
                <a:cs typeface="宋体"/>
              </a:rPr>
              <a:t>的</a:t>
            </a:r>
            <a:r>
              <a:rPr dirty="0" sz="1650" spc="-15">
                <a:solidFill>
                  <a:srgbClr val="646464"/>
                </a:solidFill>
                <a:latin typeface="Times New Roman"/>
                <a:cs typeface="Times New Roman"/>
              </a:rPr>
              <a:t>11</a:t>
            </a:r>
            <a:r>
              <a:rPr dirty="0" sz="1650" spc="-45">
                <a:solidFill>
                  <a:srgbClr val="313131"/>
                </a:solidFill>
                <a:latin typeface="宋体"/>
                <a:cs typeface="宋体"/>
              </a:rPr>
              <a:t>年里，黄得承先生带领他的团队为不同行业的顶目型企业提供多样化的</a:t>
            </a:r>
            <a:endParaRPr sz="1650">
              <a:latin typeface="宋体"/>
              <a:cs typeface="宋体"/>
            </a:endParaRPr>
          </a:p>
          <a:p>
            <a:pPr marL="12700" marR="5080" indent="9525">
              <a:lnSpc>
                <a:spcPts val="2710"/>
              </a:lnSpc>
              <a:spcBef>
                <a:spcPts val="15"/>
              </a:spcBef>
            </a:pPr>
            <a:r>
              <a:rPr dirty="0" sz="1500" spc="-105">
                <a:solidFill>
                  <a:srgbClr val="545454"/>
                </a:solidFill>
                <a:latin typeface="Arial"/>
                <a:cs typeface="Arial"/>
              </a:rPr>
              <a:t>l'T</a:t>
            </a:r>
            <a:r>
              <a:rPr dirty="0" sz="1650" spc="35">
                <a:solidFill>
                  <a:srgbClr val="313131"/>
                </a:solidFill>
                <a:latin typeface="宋体"/>
                <a:cs typeface="宋体"/>
              </a:rPr>
              <a:t>解决方案和管理备询服务，帮助大型建筑、工程、设计、设备安装公司及业主、开发商提离全方位的项目控制，实现网络化的 </a:t>
            </a:r>
            <a:r>
              <a:rPr dirty="0" sz="1650" spc="-210">
                <a:solidFill>
                  <a:srgbClr val="313131"/>
                </a:solidFill>
                <a:latin typeface="宋体"/>
                <a:cs typeface="宋体"/>
              </a:rPr>
              <a:t>协同项目管理·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2263" y="9744396"/>
            <a:ext cx="83566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375">
                <a:solidFill>
                  <a:srgbClr val="05080C"/>
                </a:solidFill>
                <a:latin typeface="宋体"/>
                <a:cs typeface="宋体"/>
              </a:rPr>
              <a:t>词条标签：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24417" y="9795447"/>
            <a:ext cx="94170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190">
                <a:solidFill>
                  <a:srgbClr val="313131"/>
                </a:solidFill>
                <a:latin typeface="宋体"/>
                <a:cs typeface="宋体"/>
              </a:rPr>
              <a:t>公司，人初</a:t>
            </a:r>
            <a:endParaRPr sz="12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1819" y="855101"/>
            <a:ext cx="7546246" cy="85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30831" y="2629119"/>
            <a:ext cx="2192489" cy="2960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30633" y="6330307"/>
            <a:ext cx="4257509" cy="1812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06235" y="2243748"/>
            <a:ext cx="6486525" cy="5809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1655" marR="137795" indent="-506730">
              <a:lnSpc>
                <a:spcPct val="153100"/>
              </a:lnSpc>
              <a:spcBef>
                <a:spcPts val="95"/>
              </a:spcBef>
              <a:buClr>
                <a:srgbClr val="010101"/>
              </a:buClr>
              <a:buFont typeface=""/>
              <a:buChar char="•"/>
              <a:tabLst>
                <a:tab pos="573405" algn="l"/>
                <a:tab pos="574040" algn="l"/>
              </a:tabLst>
            </a:pPr>
            <a:r>
              <a:rPr dirty="0"/>
              <a:t>	</a:t>
            </a:r>
            <a:r>
              <a:rPr dirty="0" sz="2900" spc="120">
                <a:solidFill>
                  <a:srgbClr val="131313"/>
                </a:solidFill>
                <a:latin typeface="宋体"/>
                <a:cs typeface="宋体"/>
              </a:rPr>
              <a:t>经验表明，单凭合同概念处事可能 </a:t>
            </a:r>
            <a:r>
              <a:rPr dirty="0" sz="2900" spc="245">
                <a:solidFill>
                  <a:srgbClr val="131313"/>
                </a:solidFill>
                <a:latin typeface="宋体"/>
                <a:cs typeface="宋体"/>
              </a:rPr>
              <a:t>只</a:t>
            </a:r>
            <a:r>
              <a:rPr dirty="0" sz="2900" spc="240">
                <a:solidFill>
                  <a:srgbClr val="131313"/>
                </a:solidFill>
                <a:latin typeface="宋体"/>
                <a:cs typeface="宋体"/>
              </a:rPr>
              <a:t>取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律</a:t>
            </a:r>
            <a:r>
              <a:rPr dirty="0" sz="2900" spc="-175">
                <a:solidFill>
                  <a:srgbClr val="131313"/>
                </a:solidFill>
                <a:latin typeface="宋体"/>
                <a:cs typeface="宋体"/>
              </a:rPr>
              <a:t>短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暂</a:t>
            </a:r>
            <a:r>
              <a:rPr dirty="0" sz="2900" spc="-15">
                <a:solidFill>
                  <a:srgbClr val="131313"/>
                </a:solidFill>
                <a:latin typeface="宋体"/>
                <a:cs typeface="宋体"/>
              </a:rPr>
              <a:t>的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成</a:t>
            </a:r>
            <a:r>
              <a:rPr dirty="0" sz="2900" spc="-210">
                <a:solidFill>
                  <a:srgbClr val="131313"/>
                </a:solidFill>
                <a:latin typeface="宋体"/>
                <a:cs typeface="宋体"/>
              </a:rPr>
              <a:t>功</a:t>
            </a:r>
            <a:r>
              <a:rPr dirty="0" sz="2900" spc="225">
                <a:solidFill>
                  <a:srgbClr val="2F2F2F"/>
                </a:solidFill>
                <a:latin typeface="宋体"/>
                <a:cs typeface="宋体"/>
              </a:rPr>
              <a:t>、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局部</a:t>
            </a:r>
            <a:r>
              <a:rPr dirty="0" sz="2900" spc="-265">
                <a:solidFill>
                  <a:srgbClr val="131313"/>
                </a:solidFill>
                <a:latin typeface="宋体"/>
                <a:cs typeface="宋体"/>
              </a:rPr>
              <a:t>的</a:t>
            </a:r>
            <a:r>
              <a:rPr dirty="0" sz="2900" spc="300">
                <a:solidFill>
                  <a:srgbClr val="131313"/>
                </a:solidFill>
                <a:latin typeface="宋体"/>
                <a:cs typeface="宋体"/>
              </a:rPr>
              <a:t>成</a:t>
            </a:r>
            <a:r>
              <a:rPr dirty="0" sz="2900" spc="810">
                <a:solidFill>
                  <a:srgbClr val="131313"/>
                </a:solidFill>
                <a:latin typeface="宋体"/>
                <a:cs typeface="宋体"/>
              </a:rPr>
              <a:t>功</a:t>
            </a:r>
            <a:r>
              <a:rPr dirty="0" sz="2900" spc="-720">
                <a:solidFill>
                  <a:srgbClr val="131313"/>
                </a:solidFill>
                <a:latin typeface="宋体"/>
                <a:cs typeface="宋体"/>
              </a:rPr>
              <a:t>，</a:t>
            </a:r>
            <a:endParaRPr sz="2900">
              <a:latin typeface="宋体"/>
              <a:cs typeface="宋体"/>
            </a:endParaRPr>
          </a:p>
          <a:p>
            <a:pPr marL="558800" marR="5080" indent="-523875">
              <a:lnSpc>
                <a:spcPct val="153100"/>
              </a:lnSpc>
              <a:spcBef>
                <a:spcPts val="200"/>
              </a:spcBef>
              <a:buClr>
                <a:srgbClr val="010101"/>
              </a:buClr>
              <a:buChar char="•"/>
              <a:tabLst>
                <a:tab pos="563245" algn="l"/>
                <a:tab pos="564515" algn="l"/>
              </a:tabLst>
            </a:pPr>
            <a:r>
              <a:rPr dirty="0" sz="2900" spc="125">
                <a:solidFill>
                  <a:srgbClr val="131313"/>
                </a:solidFill>
                <a:latin typeface="宋体"/>
                <a:cs typeface="宋体"/>
              </a:rPr>
              <a:t>例如单个项目获律盈利，而对企业 </a:t>
            </a:r>
            <a:r>
              <a:rPr dirty="0" sz="2900" spc="10">
                <a:solidFill>
                  <a:srgbClr val="131313"/>
                </a:solidFill>
                <a:latin typeface="宋体"/>
                <a:cs typeface="宋体"/>
              </a:rPr>
              <a:t>的持续发展或者整体平衡构成漳碍。</a:t>
            </a:r>
            <a:endParaRPr sz="2900">
              <a:latin typeface="宋体"/>
              <a:cs typeface="宋体"/>
            </a:endParaRPr>
          </a:p>
          <a:p>
            <a:pPr marL="574675" marR="158115" indent="-539750">
              <a:lnSpc>
                <a:spcPct val="153100"/>
              </a:lnSpc>
              <a:spcBef>
                <a:spcPts val="195"/>
              </a:spcBef>
              <a:buClr>
                <a:srgbClr val="010101"/>
              </a:buClr>
              <a:buChar char="•"/>
              <a:tabLst>
                <a:tab pos="553720" algn="l"/>
                <a:tab pos="554355" algn="l"/>
              </a:tabLst>
            </a:pPr>
            <a:r>
              <a:rPr dirty="0" sz="2900" spc="120">
                <a:solidFill>
                  <a:srgbClr val="131313"/>
                </a:solidFill>
                <a:latin typeface="宋体"/>
                <a:cs typeface="宋体"/>
              </a:rPr>
              <a:t>总括来说，成功的企业管理应该是 </a:t>
            </a:r>
            <a:r>
              <a:rPr dirty="0" sz="2900" spc="-20">
                <a:solidFill>
                  <a:srgbClr val="131313"/>
                </a:solidFill>
                <a:latin typeface="宋体"/>
                <a:cs typeface="宋体"/>
              </a:rPr>
              <a:t>合同管理和商务管理的结合，</a:t>
            </a:r>
            <a:endParaRPr sz="2900">
              <a:latin typeface="宋体"/>
              <a:cs typeface="宋体"/>
            </a:endParaRPr>
          </a:p>
          <a:p>
            <a:pPr marL="568325" indent="-555625">
              <a:lnSpc>
                <a:spcPct val="100000"/>
              </a:lnSpc>
              <a:spcBef>
                <a:spcPts val="2455"/>
              </a:spcBef>
              <a:buChar char="•"/>
              <a:tabLst>
                <a:tab pos="568325" algn="l"/>
                <a:tab pos="568960" algn="l"/>
              </a:tabLst>
            </a:pPr>
            <a:r>
              <a:rPr dirty="0" sz="3500" spc="80">
                <a:solidFill>
                  <a:srgbClr val="BA0103"/>
                </a:solidFill>
                <a:latin typeface="宋体"/>
                <a:cs typeface="宋体"/>
              </a:rPr>
              <a:t>局部最优与全局最优的兼顾</a:t>
            </a:r>
            <a:endParaRPr sz="3500">
              <a:latin typeface="宋体"/>
              <a:cs typeface="宋体"/>
            </a:endParaRPr>
          </a:p>
          <a:p>
            <a:pPr marL="562610" indent="-549910">
              <a:lnSpc>
                <a:spcPct val="100000"/>
              </a:lnSpc>
              <a:spcBef>
                <a:spcPts val="2330"/>
              </a:spcBef>
              <a:buChar char="•"/>
              <a:tabLst>
                <a:tab pos="563245" algn="l"/>
              </a:tabLst>
            </a:pPr>
            <a:r>
              <a:rPr dirty="0" sz="3500" spc="80">
                <a:solidFill>
                  <a:srgbClr val="BA0103"/>
                </a:solidFill>
                <a:latin typeface="宋体"/>
                <a:cs typeface="宋体"/>
              </a:rPr>
              <a:t>近期利益与长远发展的平衡</a:t>
            </a:r>
            <a:endParaRPr sz="35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68529" y="2932376"/>
            <a:ext cx="384175" cy="16351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2800" spc="640">
                <a:solidFill>
                  <a:srgbClr val="163D0A"/>
                </a:solidFill>
                <a:latin typeface="宋体"/>
                <a:cs typeface="宋体"/>
              </a:rPr>
              <a:t>基</a:t>
            </a:r>
            <a:r>
              <a:rPr dirty="0" sz="2800">
                <a:solidFill>
                  <a:srgbClr val="163D0A"/>
                </a:solidFill>
                <a:latin typeface="宋体"/>
                <a:cs typeface="宋体"/>
              </a:rPr>
              <a:t>本</a:t>
            </a:r>
            <a:r>
              <a:rPr dirty="0" sz="2800" spc="-680">
                <a:solidFill>
                  <a:srgbClr val="163D0A"/>
                </a:solidFill>
                <a:latin typeface="宋体"/>
                <a:cs typeface="宋体"/>
              </a:rPr>
              <a:t> </a:t>
            </a:r>
            <a:r>
              <a:rPr dirty="0" sz="2800" spc="45">
                <a:solidFill>
                  <a:srgbClr val="163D0A"/>
                </a:solidFill>
                <a:latin typeface="宋体"/>
                <a:cs typeface="宋体"/>
              </a:rPr>
              <a:t>概</a:t>
            </a:r>
            <a:r>
              <a:rPr dirty="0" sz="2800">
                <a:solidFill>
                  <a:srgbClr val="163D0A"/>
                </a:solidFill>
                <a:latin typeface="宋体"/>
                <a:cs typeface="宋体"/>
              </a:rPr>
              <a:t>念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6878" y="842339"/>
            <a:ext cx="8362055" cy="893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01980" y="2093085"/>
            <a:ext cx="714019" cy="71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7351" y="395644"/>
            <a:ext cx="12441555" cy="0"/>
          </a:xfrm>
          <a:custGeom>
            <a:avLst/>
            <a:gdLst/>
            <a:ahLst/>
            <a:cxnLst/>
            <a:rect l="l" t="t" r="r" b="b"/>
            <a:pathLst>
              <a:path w="12441555" h="0">
                <a:moveTo>
                  <a:pt x="0" y="0"/>
                </a:moveTo>
                <a:lnTo>
                  <a:pt x="12441111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0099" y="2118610"/>
            <a:ext cx="12352020" cy="0"/>
          </a:xfrm>
          <a:custGeom>
            <a:avLst/>
            <a:gdLst/>
            <a:ahLst/>
            <a:cxnLst/>
            <a:rect l="l" t="t" r="r" b="b"/>
            <a:pathLst>
              <a:path w="12352020" h="0">
                <a:moveTo>
                  <a:pt x="0" y="0"/>
                </a:moveTo>
                <a:lnTo>
                  <a:pt x="12351881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89234" y="4722203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766" y="0"/>
                </a:lnTo>
              </a:path>
            </a:pathLst>
          </a:custGeom>
          <a:ln w="3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1000" y="2654708"/>
            <a:ext cx="5901690" cy="210883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dirty="0" sz="4600" spc="-20">
                <a:solidFill>
                  <a:srgbClr val="036203"/>
                </a:solidFill>
                <a:latin typeface="宋体"/>
                <a:cs typeface="宋体"/>
              </a:rPr>
              <a:t>合</a:t>
            </a:r>
            <a:r>
              <a:rPr dirty="0" sz="4600" spc="355">
                <a:solidFill>
                  <a:srgbClr val="036203"/>
                </a:solidFill>
                <a:latin typeface="宋体"/>
                <a:cs typeface="宋体"/>
              </a:rPr>
              <a:t>同</a:t>
            </a:r>
            <a:r>
              <a:rPr dirty="0" sz="4600" spc="165">
                <a:solidFill>
                  <a:srgbClr val="036203"/>
                </a:solidFill>
                <a:latin typeface="宋体"/>
                <a:cs typeface="宋体"/>
              </a:rPr>
              <a:t>管</a:t>
            </a:r>
            <a:r>
              <a:rPr dirty="0" sz="4600" spc="15">
                <a:solidFill>
                  <a:srgbClr val="036203"/>
                </a:solidFill>
                <a:latin typeface="宋体"/>
                <a:cs typeface="宋体"/>
              </a:rPr>
              <a:t>理</a:t>
            </a:r>
            <a:r>
              <a:rPr dirty="0" sz="4600" spc="-650">
                <a:solidFill>
                  <a:srgbClr val="036203"/>
                </a:solidFill>
                <a:latin typeface="宋体"/>
                <a:cs typeface="宋体"/>
              </a:rPr>
              <a:t> </a:t>
            </a:r>
            <a:r>
              <a:rPr dirty="0" sz="5600" spc="-45">
                <a:solidFill>
                  <a:srgbClr val="036203"/>
                </a:solidFill>
                <a:latin typeface="Times New Roman"/>
                <a:cs typeface="Times New Roman"/>
              </a:rPr>
              <a:t>vs</a:t>
            </a:r>
            <a:r>
              <a:rPr dirty="0" sz="5600" spc="-130">
                <a:solidFill>
                  <a:srgbClr val="036203"/>
                </a:solidFill>
                <a:latin typeface="Times New Roman"/>
                <a:cs typeface="Times New Roman"/>
              </a:rPr>
              <a:t> </a:t>
            </a:r>
            <a:r>
              <a:rPr dirty="0" sz="4600" spc="165">
                <a:solidFill>
                  <a:srgbClr val="036203"/>
                </a:solidFill>
                <a:latin typeface="宋体"/>
                <a:cs typeface="宋体"/>
              </a:rPr>
              <a:t>商</a:t>
            </a:r>
            <a:r>
              <a:rPr dirty="0" sz="4600" spc="240">
                <a:solidFill>
                  <a:srgbClr val="036203"/>
                </a:solidFill>
                <a:latin typeface="宋体"/>
                <a:cs typeface="宋体"/>
              </a:rPr>
              <a:t>务</a:t>
            </a:r>
            <a:r>
              <a:rPr dirty="0" sz="4600" spc="165">
                <a:solidFill>
                  <a:srgbClr val="036203"/>
                </a:solidFill>
                <a:latin typeface="宋体"/>
                <a:cs typeface="宋体"/>
              </a:rPr>
              <a:t>管</a:t>
            </a:r>
            <a:r>
              <a:rPr dirty="0" sz="4600" spc="430">
                <a:solidFill>
                  <a:srgbClr val="036203"/>
                </a:solidFill>
                <a:latin typeface="宋体"/>
                <a:cs typeface="宋体"/>
              </a:rPr>
              <a:t>理</a:t>
            </a:r>
            <a:endParaRPr sz="4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4130"/>
              </a:spcBef>
            </a:pPr>
            <a:r>
              <a:rPr dirty="0" sz="4600" spc="265">
                <a:solidFill>
                  <a:srgbClr val="036203"/>
                </a:solidFill>
                <a:latin typeface="宋体"/>
                <a:cs typeface="宋体"/>
              </a:rPr>
              <a:t>左</a:t>
            </a:r>
            <a:r>
              <a:rPr dirty="0" sz="4600" spc="430">
                <a:solidFill>
                  <a:srgbClr val="036203"/>
                </a:solidFill>
                <a:latin typeface="宋体"/>
                <a:cs typeface="宋体"/>
              </a:rPr>
              <a:t>脑</a:t>
            </a:r>
            <a:r>
              <a:rPr dirty="0" sz="4600" spc="-55">
                <a:solidFill>
                  <a:srgbClr val="036203"/>
                </a:solidFill>
                <a:latin typeface="宋体"/>
                <a:cs typeface="宋体"/>
              </a:rPr>
              <a:t>与</a:t>
            </a:r>
            <a:r>
              <a:rPr dirty="0" sz="4600" spc="265">
                <a:solidFill>
                  <a:srgbClr val="036203"/>
                </a:solidFill>
                <a:latin typeface="宋体"/>
                <a:cs typeface="宋体"/>
              </a:rPr>
              <a:t>右</a:t>
            </a:r>
            <a:r>
              <a:rPr dirty="0" sz="4600" spc="430">
                <a:solidFill>
                  <a:srgbClr val="036203"/>
                </a:solidFill>
                <a:latin typeface="宋体"/>
                <a:cs typeface="宋体"/>
              </a:rPr>
              <a:t>脑</a:t>
            </a:r>
            <a:r>
              <a:rPr dirty="0" sz="4600" spc="-60">
                <a:solidFill>
                  <a:srgbClr val="036203"/>
                </a:solidFill>
                <a:latin typeface="宋体"/>
                <a:cs typeface="宋体"/>
              </a:rPr>
              <a:t>的</a:t>
            </a:r>
            <a:r>
              <a:rPr dirty="0" sz="4600" spc="200">
                <a:solidFill>
                  <a:srgbClr val="036203"/>
                </a:solidFill>
                <a:latin typeface="宋体"/>
                <a:cs typeface="宋体"/>
              </a:rPr>
              <a:t>区</a:t>
            </a:r>
            <a:r>
              <a:rPr dirty="0" sz="4600" spc="430">
                <a:solidFill>
                  <a:srgbClr val="036203"/>
                </a:solidFill>
                <a:latin typeface="宋体"/>
                <a:cs typeface="宋体"/>
              </a:rPr>
              <a:t>别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3290" y="5283826"/>
            <a:ext cx="5542280" cy="19685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20"/>
              </a:spcBef>
            </a:pPr>
            <a:r>
              <a:rPr dirty="0" sz="4600" spc="125">
                <a:solidFill>
                  <a:srgbClr val="036203"/>
                </a:solidFill>
                <a:latin typeface="宋体"/>
                <a:cs typeface="宋体"/>
              </a:rPr>
              <a:t>什</a:t>
            </a:r>
            <a:r>
              <a:rPr dirty="0" sz="4600" spc="130">
                <a:solidFill>
                  <a:srgbClr val="036203"/>
                </a:solidFill>
                <a:latin typeface="宋体"/>
                <a:cs typeface="宋体"/>
              </a:rPr>
              <a:t>么</a:t>
            </a:r>
            <a:r>
              <a:rPr dirty="0" sz="4600" spc="215">
                <a:solidFill>
                  <a:srgbClr val="036203"/>
                </a:solidFill>
                <a:latin typeface="宋体"/>
                <a:cs typeface="宋体"/>
              </a:rPr>
              <a:t>是</a:t>
            </a:r>
            <a:r>
              <a:rPr dirty="0" sz="4600" spc="430">
                <a:solidFill>
                  <a:srgbClr val="036203"/>
                </a:solidFill>
                <a:latin typeface="宋体"/>
                <a:cs typeface="宋体"/>
              </a:rPr>
              <a:t>项</a:t>
            </a:r>
            <a:r>
              <a:rPr dirty="0" sz="4600" spc="80">
                <a:solidFill>
                  <a:srgbClr val="036203"/>
                </a:solidFill>
                <a:latin typeface="宋体"/>
                <a:cs typeface="宋体"/>
              </a:rPr>
              <a:t>目</a:t>
            </a:r>
            <a:r>
              <a:rPr dirty="0" sz="4600" spc="165">
                <a:solidFill>
                  <a:srgbClr val="036203"/>
                </a:solidFill>
                <a:latin typeface="宋体"/>
                <a:cs typeface="宋体"/>
              </a:rPr>
              <a:t>商</a:t>
            </a:r>
            <a:r>
              <a:rPr dirty="0" sz="4600" spc="240">
                <a:solidFill>
                  <a:srgbClr val="036203"/>
                </a:solidFill>
                <a:latin typeface="宋体"/>
                <a:cs typeface="宋体"/>
              </a:rPr>
              <a:t>务</a:t>
            </a:r>
            <a:r>
              <a:rPr dirty="0" sz="4600" spc="165">
                <a:solidFill>
                  <a:srgbClr val="036203"/>
                </a:solidFill>
                <a:latin typeface="宋体"/>
                <a:cs typeface="宋体"/>
              </a:rPr>
              <a:t>管</a:t>
            </a:r>
            <a:r>
              <a:rPr dirty="0" sz="4600" spc="430">
                <a:solidFill>
                  <a:srgbClr val="036203"/>
                </a:solidFill>
                <a:latin typeface="宋体"/>
                <a:cs typeface="宋体"/>
              </a:rPr>
              <a:t>理</a:t>
            </a:r>
            <a:endParaRPr sz="46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600" spc="-20">
                <a:solidFill>
                  <a:srgbClr val="036203"/>
                </a:solidFill>
                <a:latin typeface="宋体"/>
                <a:cs typeface="宋体"/>
              </a:rPr>
              <a:t>合</a:t>
            </a:r>
            <a:r>
              <a:rPr dirty="0" sz="4600" spc="275">
                <a:solidFill>
                  <a:srgbClr val="036203"/>
                </a:solidFill>
                <a:latin typeface="宋体"/>
                <a:cs typeface="宋体"/>
              </a:rPr>
              <a:t>同</a:t>
            </a:r>
            <a:r>
              <a:rPr dirty="0" sz="4600" spc="315">
                <a:solidFill>
                  <a:srgbClr val="036203"/>
                </a:solidFill>
                <a:latin typeface="宋体"/>
                <a:cs typeface="宋体"/>
              </a:rPr>
              <a:t>与</a:t>
            </a:r>
            <a:r>
              <a:rPr dirty="0" sz="4600" spc="165">
                <a:solidFill>
                  <a:srgbClr val="036203"/>
                </a:solidFill>
                <a:latin typeface="宋体"/>
                <a:cs typeface="宋体"/>
              </a:rPr>
              <a:t>商</a:t>
            </a:r>
            <a:r>
              <a:rPr dirty="0" sz="4600" spc="75">
                <a:solidFill>
                  <a:srgbClr val="036203"/>
                </a:solidFill>
                <a:latin typeface="宋体"/>
                <a:cs typeface="宋体"/>
              </a:rPr>
              <a:t>务</a:t>
            </a:r>
            <a:r>
              <a:rPr dirty="0" sz="4600" spc="315">
                <a:solidFill>
                  <a:srgbClr val="036203"/>
                </a:solidFill>
                <a:latin typeface="宋体"/>
                <a:cs typeface="宋体"/>
              </a:rPr>
              <a:t>如</a:t>
            </a:r>
            <a:r>
              <a:rPr dirty="0" sz="4600" spc="175">
                <a:solidFill>
                  <a:srgbClr val="036203"/>
                </a:solidFill>
                <a:latin typeface="宋体"/>
                <a:cs typeface="宋体"/>
              </a:rPr>
              <a:t>何</a:t>
            </a:r>
            <a:r>
              <a:rPr dirty="0" sz="4600" spc="405">
                <a:solidFill>
                  <a:srgbClr val="036203"/>
                </a:solidFill>
                <a:latin typeface="宋体"/>
                <a:cs typeface="宋体"/>
              </a:rPr>
              <a:t>结</a:t>
            </a:r>
            <a:r>
              <a:rPr dirty="0" sz="4600" spc="15">
                <a:solidFill>
                  <a:srgbClr val="036203"/>
                </a:solidFill>
                <a:latin typeface="宋体"/>
                <a:cs typeface="宋体"/>
              </a:rPr>
              <a:t>合</a:t>
            </a:r>
            <a:endParaRPr sz="46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68529" y="2932376"/>
            <a:ext cx="384175" cy="163512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0000"/>
              </a:lnSpc>
            </a:pPr>
            <a:r>
              <a:rPr dirty="0" sz="2800" spc="640">
                <a:solidFill>
                  <a:srgbClr val="133B0A"/>
                </a:solidFill>
                <a:latin typeface="宋体"/>
                <a:cs typeface="宋体"/>
              </a:rPr>
              <a:t>基</a:t>
            </a:r>
            <a:r>
              <a:rPr dirty="0" sz="2800">
                <a:solidFill>
                  <a:srgbClr val="133B0A"/>
                </a:solidFill>
                <a:latin typeface="宋体"/>
                <a:cs typeface="宋体"/>
              </a:rPr>
              <a:t>本</a:t>
            </a:r>
            <a:r>
              <a:rPr dirty="0" sz="2800" spc="-680">
                <a:solidFill>
                  <a:srgbClr val="133B0A"/>
                </a:solidFill>
                <a:latin typeface="宋体"/>
                <a:cs typeface="宋体"/>
              </a:rPr>
              <a:t> </a:t>
            </a:r>
            <a:r>
              <a:rPr dirty="0" sz="2800" spc="45">
                <a:solidFill>
                  <a:srgbClr val="133B0A"/>
                </a:solidFill>
                <a:latin typeface="宋体"/>
                <a:cs typeface="宋体"/>
              </a:rPr>
              <a:t>概</a:t>
            </a:r>
            <a:r>
              <a:rPr dirty="0" sz="2800">
                <a:solidFill>
                  <a:srgbClr val="133B0A"/>
                </a:solidFill>
                <a:latin typeface="宋体"/>
                <a:cs typeface="宋体"/>
              </a:rPr>
              <a:t>念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3991" y="918915"/>
            <a:ext cx="841304" cy="79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02767" y="893390"/>
            <a:ext cx="611857" cy="79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6600" y="867864"/>
            <a:ext cx="3365218" cy="842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27469" y="2093085"/>
            <a:ext cx="688530" cy="71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610346"/>
            <a:ext cx="13716000" cy="67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1273" y="2801479"/>
            <a:ext cx="737108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400">
                <a:solidFill>
                  <a:srgbClr val="016403"/>
                </a:solidFill>
                <a:latin typeface="宋体"/>
                <a:cs typeface="宋体"/>
              </a:rPr>
              <a:t>—</a:t>
            </a:r>
            <a:r>
              <a:rPr dirty="0" sz="4550" spc="440">
                <a:solidFill>
                  <a:srgbClr val="016403"/>
                </a:solidFill>
                <a:latin typeface="宋体"/>
                <a:cs typeface="宋体"/>
              </a:rPr>
              <a:t>、</a:t>
            </a:r>
            <a:r>
              <a:rPr dirty="0" sz="4550" spc="35">
                <a:solidFill>
                  <a:srgbClr val="016403"/>
                </a:solidFill>
                <a:latin typeface="宋体"/>
                <a:cs typeface="宋体"/>
              </a:rPr>
              <a:t>合</a:t>
            </a:r>
            <a:r>
              <a:rPr dirty="0" sz="4550" spc="320">
                <a:solidFill>
                  <a:srgbClr val="016403"/>
                </a:solidFill>
                <a:latin typeface="宋体"/>
                <a:cs typeface="宋体"/>
              </a:rPr>
              <a:t>同</a:t>
            </a:r>
            <a:r>
              <a:rPr dirty="0" sz="4550" spc="365">
                <a:solidFill>
                  <a:srgbClr val="016403"/>
                </a:solidFill>
                <a:latin typeface="宋体"/>
                <a:cs typeface="宋体"/>
              </a:rPr>
              <a:t>与</a:t>
            </a:r>
            <a:r>
              <a:rPr dirty="0" sz="4550" spc="215">
                <a:solidFill>
                  <a:srgbClr val="016403"/>
                </a:solidFill>
                <a:latin typeface="宋体"/>
                <a:cs typeface="宋体"/>
              </a:rPr>
              <a:t>商</a:t>
            </a:r>
            <a:r>
              <a:rPr dirty="0" sz="4550" spc="280">
                <a:solidFill>
                  <a:srgbClr val="016403"/>
                </a:solidFill>
                <a:latin typeface="宋体"/>
                <a:cs typeface="宋体"/>
              </a:rPr>
              <a:t>务</a:t>
            </a:r>
            <a:r>
              <a:rPr dirty="0" sz="4550" spc="380">
                <a:solidFill>
                  <a:srgbClr val="016403"/>
                </a:solidFill>
                <a:latin typeface="宋体"/>
                <a:cs typeface="宋体"/>
              </a:rPr>
              <a:t>有</a:t>
            </a:r>
            <a:r>
              <a:rPr dirty="0" sz="4550" spc="175">
                <a:solidFill>
                  <a:srgbClr val="016403"/>
                </a:solidFill>
                <a:latin typeface="宋体"/>
                <a:cs typeface="宋体"/>
              </a:rPr>
              <a:t>什</a:t>
            </a:r>
            <a:r>
              <a:rPr dirty="0" sz="4550" spc="315">
                <a:solidFill>
                  <a:srgbClr val="016403"/>
                </a:solidFill>
                <a:latin typeface="宋体"/>
                <a:cs typeface="宋体"/>
              </a:rPr>
              <a:t>么</a:t>
            </a:r>
            <a:r>
              <a:rPr dirty="0" sz="4550" spc="250">
                <a:solidFill>
                  <a:srgbClr val="016403"/>
                </a:solidFill>
                <a:latin typeface="宋体"/>
                <a:cs typeface="宋体"/>
              </a:rPr>
              <a:t>区</a:t>
            </a:r>
            <a:r>
              <a:rPr dirty="0" sz="4550" spc="15">
                <a:solidFill>
                  <a:srgbClr val="016403"/>
                </a:solidFill>
                <a:latin typeface="宋体"/>
                <a:cs typeface="宋体"/>
              </a:rPr>
              <a:t>别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32311" y="2673852"/>
            <a:ext cx="4321810" cy="8756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16020" algn="l"/>
              </a:tabLst>
            </a:pPr>
            <a:r>
              <a:rPr dirty="0" sz="4550" spc="-580">
                <a:solidFill>
                  <a:srgbClr val="016403"/>
                </a:solidFill>
                <a:latin typeface="宋体"/>
                <a:cs typeface="宋体"/>
              </a:rPr>
              <a:t>【基本概念】	</a:t>
            </a:r>
            <a:r>
              <a:rPr dirty="0" sz="5550" spc="-105">
                <a:solidFill>
                  <a:srgbClr val="0F3A07"/>
                </a:solidFill>
              </a:rPr>
              <a:t>I</a:t>
            </a:r>
            <a:r>
              <a:rPr dirty="0" sz="5550" spc="-795">
                <a:solidFill>
                  <a:srgbClr val="0F3A07"/>
                </a:solidFill>
              </a:rPr>
              <a:t> </a:t>
            </a:r>
            <a:r>
              <a:rPr dirty="0" sz="2900" spc="-515">
                <a:solidFill>
                  <a:srgbClr val="0F3A07"/>
                </a:solidFill>
                <a:latin typeface="宋体"/>
                <a:cs typeface="宋体"/>
              </a:rPr>
              <a:t>目</a:t>
            </a:r>
            <a:endParaRPr sz="29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139" y="4064988"/>
            <a:ext cx="7792084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150">
                <a:solidFill>
                  <a:srgbClr val="016403"/>
                </a:solidFill>
                <a:latin typeface="宋体"/>
                <a:cs typeface="宋体"/>
              </a:rPr>
              <a:t>二、工程争议为何在所难免？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5060" y="4064988"/>
            <a:ext cx="3018155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-625">
                <a:solidFill>
                  <a:srgbClr val="016403"/>
                </a:solidFill>
                <a:latin typeface="宋体"/>
                <a:cs typeface="宋体"/>
              </a:rPr>
              <a:t>【争议原因】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83667" y="3229030"/>
            <a:ext cx="607060" cy="1128395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245745">
              <a:lnSpc>
                <a:spcPts val="969"/>
              </a:lnSpc>
              <a:spcBef>
                <a:spcPts val="1315"/>
              </a:spcBef>
            </a:pPr>
            <a:r>
              <a:rPr dirty="0" sz="2600" spc="-465">
                <a:solidFill>
                  <a:srgbClr val="0F3A07"/>
                </a:solidFill>
                <a:latin typeface="宋体"/>
                <a:cs typeface="宋体"/>
              </a:rPr>
              <a:t>录</a:t>
            </a:r>
            <a:endParaRPr sz="2600">
              <a:latin typeface="宋体"/>
              <a:cs typeface="宋体"/>
            </a:endParaRPr>
          </a:p>
          <a:p>
            <a:pPr marL="12700">
              <a:lnSpc>
                <a:spcPts val="6490"/>
              </a:lnSpc>
            </a:pPr>
            <a:r>
              <a:rPr dirty="0" baseline="-30092" sz="10800" spc="-4042">
                <a:solidFill>
                  <a:srgbClr val="0F3A07"/>
                </a:solidFill>
                <a:latin typeface="Times New Roman"/>
                <a:cs typeface="Times New Roman"/>
              </a:rPr>
              <a:t>E</a:t>
            </a:r>
            <a:r>
              <a:rPr dirty="0" sz="2600" spc="270">
                <a:solidFill>
                  <a:srgbClr val="0F3A07"/>
                </a:solidFill>
                <a:latin typeface="宋体"/>
                <a:cs typeface="宋体"/>
              </a:rPr>
              <a:t>纲</a:t>
            </a:r>
            <a:endParaRPr sz="26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201" y="5290208"/>
            <a:ext cx="7792084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150">
                <a:solidFill>
                  <a:srgbClr val="D6D6D6"/>
                </a:solidFill>
                <a:latin typeface="宋体"/>
                <a:cs typeface="宋体"/>
              </a:rPr>
              <a:t>三、要掌握的商务谈判技巧？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32311" y="5290208"/>
            <a:ext cx="305308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-580">
                <a:solidFill>
                  <a:srgbClr val="D6D6D6"/>
                </a:solidFill>
                <a:latin typeface="宋体"/>
                <a:cs typeface="宋体"/>
              </a:rPr>
              <a:t>【商务谈判】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321" y="6540955"/>
            <a:ext cx="7792084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150">
                <a:solidFill>
                  <a:srgbClr val="D6D6D6"/>
                </a:solidFill>
                <a:latin typeface="宋体"/>
                <a:cs typeface="宋体"/>
              </a:rPr>
              <a:t>四、索赔的依据与取胜要诀？</a:t>
            </a:r>
            <a:endParaRPr sz="4550">
              <a:latin typeface="宋体"/>
              <a:cs typeface="宋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2311" y="6540955"/>
            <a:ext cx="305308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-580">
                <a:solidFill>
                  <a:srgbClr val="D6D6D6"/>
                </a:solidFill>
                <a:latin typeface="宋体"/>
                <a:cs typeface="宋体"/>
              </a:rPr>
              <a:t>【合同索赔】</a:t>
            </a:r>
            <a:endParaRPr sz="4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bingdian001.com</dc:creator>
  <cp:keywords>bingdian001.com</cp:keywords>
  <dc:subject>bingdian001.com</dc:subject>
  <dc:title>bingdian001.com</dc:title>
  <dcterms:created xsi:type="dcterms:W3CDTF">2020-12-25T06:16:32Z</dcterms:created>
  <dcterms:modified xsi:type="dcterms:W3CDTF">2020-12-25T06:16:32Z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2020-12-25T00:00:00Z</vt:filetime>
  </property>
  <property fmtid="{D5CDD505-2E9C-101B-9397-08002B2CF9AE}" pid="3" name="Creator">
    <vt:lpwstr>bingdian001.com</vt:lpwstr>
  </property>
  <property fmtid="{D5CDD505-2E9C-101B-9397-08002B2CF9AE}" pid="4" name="LastSaved">
    <vt:filetime>2020-12-25T00:00:00Z</vt:filetime>
  </property>
</Properties>
</file>