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</p:sldIdLst>
  <p:sldSz cx="13716000" cy="10287000"/>
  <p:notesSz cx="13716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28700" y="3188970"/>
            <a:ext cx="116586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57400" y="5760720"/>
            <a:ext cx="96012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80808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21212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80808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85800" y="2366010"/>
            <a:ext cx="596646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063740" y="2366010"/>
            <a:ext cx="596646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080808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33399" y="433932"/>
            <a:ext cx="1555139" cy="45945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116008" y="484983"/>
            <a:ext cx="1937550" cy="4084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82324" y="1225283"/>
            <a:ext cx="1545589" cy="1557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080808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2328" y="2769572"/>
            <a:ext cx="11173460" cy="618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212121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663440" y="9566910"/>
            <a:ext cx="438912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85800" y="9566910"/>
            <a:ext cx="315468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875520" y="9566910"/>
            <a:ext cx="315468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g"/><Relationship Id="rId6" Type="http://schemas.openxmlformats.org/officeDocument/2006/relationships/image" Target="../media/image10.png"/><Relationship Id="rId7" Type="http://schemas.openxmlformats.org/officeDocument/2006/relationships/image" Target="../media/image4.png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3399" y="433932"/>
            <a:ext cx="433399" cy="4594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96353" y="0"/>
            <a:ext cx="3326765" cy="112839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200" spc="-4235">
                <a:solidFill>
                  <a:srgbClr val="231C56"/>
                </a:solidFill>
              </a:rPr>
              <a:t>＂</a:t>
            </a:r>
            <a:r>
              <a:rPr dirty="0" sz="7200" spc="-3070">
                <a:solidFill>
                  <a:srgbClr val="231C56"/>
                </a:solidFill>
              </a:rPr>
              <a:t>口</a:t>
            </a:r>
            <a:r>
              <a:rPr dirty="0" sz="3200">
                <a:solidFill>
                  <a:srgbClr val="231C56"/>
                </a:solidFill>
                <a:latin typeface="Arial"/>
                <a:cs typeface="Arial"/>
              </a:rPr>
              <a:t>C:</a:t>
            </a:r>
            <a:r>
              <a:rPr dirty="0" sz="3200" spc="-570">
                <a:solidFill>
                  <a:srgbClr val="231C56"/>
                </a:solidFill>
                <a:latin typeface="Arial"/>
                <a:cs typeface="Arial"/>
              </a:rPr>
              <a:t> </a:t>
            </a:r>
            <a:r>
              <a:rPr dirty="0" sz="3200" spc="495">
                <a:solidFill>
                  <a:srgbClr val="231C56"/>
                </a:solidFill>
              </a:rPr>
              <a:t>中</a:t>
            </a:r>
            <a:r>
              <a:rPr dirty="0" sz="3200" spc="10">
                <a:solidFill>
                  <a:srgbClr val="231C56"/>
                </a:solidFill>
              </a:rPr>
              <a:t>国</a:t>
            </a:r>
            <a:r>
              <a:rPr dirty="0" sz="3200" spc="-520">
                <a:solidFill>
                  <a:srgbClr val="231C56"/>
                </a:solidFill>
              </a:rPr>
              <a:t> </a:t>
            </a:r>
            <a:r>
              <a:rPr dirty="0" sz="3200" spc="10">
                <a:solidFill>
                  <a:srgbClr val="231C56"/>
                </a:solidFill>
              </a:rPr>
              <a:t>青</a:t>
            </a:r>
            <a:r>
              <a:rPr dirty="0" sz="3200" spc="-745">
                <a:solidFill>
                  <a:srgbClr val="231C56"/>
                </a:solidFill>
              </a:rPr>
              <a:t> </a:t>
            </a:r>
            <a:r>
              <a:rPr dirty="0" sz="3200" spc="10">
                <a:solidFill>
                  <a:srgbClr val="231C56"/>
                </a:solidFill>
              </a:rPr>
              <a:t>建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3715" y="2495173"/>
            <a:ext cx="6003290" cy="1758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dirty="0" sz="4150" spc="555">
                <a:solidFill>
                  <a:srgbClr val="030303"/>
                </a:solidFill>
                <a:latin typeface="宋体"/>
                <a:cs typeface="宋体"/>
              </a:rPr>
              <a:t>青走集团股份公司</a:t>
            </a:r>
            <a:endParaRPr sz="4150">
              <a:latin typeface="宋体"/>
              <a:cs typeface="宋体"/>
            </a:endParaRPr>
          </a:p>
          <a:p>
            <a:pPr algn="ctr">
              <a:lnSpc>
                <a:spcPct val="100000"/>
              </a:lnSpc>
              <a:spcBef>
                <a:spcPts val="3660"/>
              </a:spcBef>
            </a:pPr>
            <a:r>
              <a:rPr dirty="0" sz="4150" spc="555">
                <a:solidFill>
                  <a:srgbClr val="030303"/>
                </a:solidFill>
                <a:latin typeface="宋体"/>
                <a:cs typeface="宋体"/>
              </a:rPr>
              <a:t>商务管理基础知识培训</a:t>
            </a:r>
            <a:endParaRPr sz="41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98172" y="6866404"/>
            <a:ext cx="4526915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-40">
                <a:solidFill>
                  <a:srgbClr val="030303"/>
                </a:solidFill>
                <a:latin typeface="宋体"/>
                <a:cs typeface="宋体"/>
              </a:rPr>
              <a:t>二</a:t>
            </a:r>
            <a:r>
              <a:rPr dirty="0" sz="3450" spc="-70">
                <a:solidFill>
                  <a:srgbClr val="030303"/>
                </a:solidFill>
                <a:latin typeface="Arial"/>
                <a:cs typeface="Arial"/>
              </a:rPr>
              <a:t>0</a:t>
            </a:r>
            <a:r>
              <a:rPr dirty="0" sz="3550" spc="330">
                <a:solidFill>
                  <a:srgbClr val="1F1F1F"/>
                </a:solidFill>
                <a:latin typeface="宋体"/>
                <a:cs typeface="宋体"/>
              </a:rPr>
              <a:t>一</a:t>
            </a:r>
            <a:r>
              <a:rPr dirty="0" sz="3550" spc="-170">
                <a:solidFill>
                  <a:srgbClr val="1F1F1F"/>
                </a:solidFill>
                <a:latin typeface="宋体"/>
                <a:cs typeface="宋体"/>
              </a:rPr>
              <a:t>一</a:t>
            </a:r>
            <a:r>
              <a:rPr dirty="0" sz="3550" spc="330">
                <a:solidFill>
                  <a:srgbClr val="030303"/>
                </a:solidFill>
                <a:latin typeface="宋体"/>
                <a:cs typeface="宋体"/>
              </a:rPr>
              <a:t>年</a:t>
            </a:r>
            <a:r>
              <a:rPr dirty="0" sz="3550" spc="-80">
                <a:solidFill>
                  <a:srgbClr val="030303"/>
                </a:solidFill>
                <a:latin typeface="宋体"/>
                <a:cs typeface="宋体"/>
              </a:rPr>
              <a:t>七</a:t>
            </a:r>
            <a:r>
              <a:rPr dirty="0" sz="3550" spc="295">
                <a:solidFill>
                  <a:srgbClr val="030303"/>
                </a:solidFill>
                <a:latin typeface="宋体"/>
                <a:cs typeface="宋体"/>
              </a:rPr>
              <a:t>月十六日</a:t>
            </a:r>
            <a:endParaRPr sz="35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56695" y="1467774"/>
            <a:ext cx="10894695" cy="69659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99335">
              <a:lnSpc>
                <a:spcPct val="100000"/>
              </a:lnSpc>
              <a:spcBef>
                <a:spcPts val="114"/>
              </a:spcBef>
              <a:tabLst>
                <a:tab pos="4371975" algn="l"/>
              </a:tabLst>
            </a:pP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第二章	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投标报价与报价技巧</a:t>
            </a:r>
            <a:endParaRPr sz="3400">
              <a:latin typeface="宋体"/>
              <a:cs typeface="宋体"/>
            </a:endParaRPr>
          </a:p>
          <a:p>
            <a:pPr marL="2987675">
              <a:lnSpc>
                <a:spcPct val="100000"/>
              </a:lnSpc>
              <a:spcBef>
                <a:spcPts val="3055"/>
              </a:spcBef>
              <a:tabLst>
                <a:tab pos="5073015" algn="l"/>
              </a:tabLst>
            </a:pP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第</a:t>
            </a:r>
            <a:r>
              <a:rPr dirty="0" sz="3400" spc="260">
                <a:solidFill>
                  <a:srgbClr val="232323"/>
                </a:solidFill>
                <a:latin typeface="宋体"/>
                <a:cs typeface="宋体"/>
              </a:rPr>
              <a:t>一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节	</a:t>
            </a: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组建投标小组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400" spc="10">
                <a:solidFill>
                  <a:srgbClr val="3B36B6"/>
                </a:solidFill>
                <a:latin typeface="宋体"/>
                <a:cs typeface="宋体"/>
              </a:rPr>
              <a:t>投标小组干什么？</a:t>
            </a:r>
            <a:endParaRPr sz="3400">
              <a:latin typeface="宋体"/>
              <a:cs typeface="宋体"/>
            </a:endParaRPr>
          </a:p>
          <a:p>
            <a:pPr algn="just" marL="15875" marR="5080" indent="887094">
              <a:lnSpc>
                <a:spcPct val="212600"/>
              </a:lnSpc>
              <a:spcBef>
                <a:spcPts val="70"/>
              </a:spcBef>
            </a:pPr>
            <a:r>
              <a:rPr dirty="0" sz="3400" spc="315">
                <a:solidFill>
                  <a:srgbClr val="080808"/>
                </a:solidFill>
                <a:latin typeface="宋体"/>
                <a:cs typeface="宋体"/>
              </a:rPr>
              <a:t>该小组应仔细研读招标文件、踏勘现场、审学投 标图纸、提投标疑问、编制技术标、计算工程量、材 </a:t>
            </a: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料询价、组价、考虑报价策略、形成总价格、确定最 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终报价、装订商务标书和技术标书。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43245" y="2035716"/>
            <a:ext cx="6214745" cy="5543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84705" algn="l"/>
              </a:tabLst>
            </a:pPr>
            <a:r>
              <a:rPr dirty="0" sz="3450" spc="220"/>
              <a:t>第二章</a:t>
            </a:r>
            <a:r>
              <a:rPr dirty="0" sz="3450" spc="220"/>
              <a:t>	</a:t>
            </a:r>
            <a:r>
              <a:rPr dirty="0" sz="3450" spc="150"/>
              <a:t>投标报价与报价技巧</a:t>
            </a:r>
            <a:endParaRPr sz="3450"/>
          </a:p>
        </p:txBody>
      </p:sp>
      <p:sp>
        <p:nvSpPr>
          <p:cNvPr id="4" name="object 4"/>
          <p:cNvSpPr txBox="1"/>
          <p:nvPr/>
        </p:nvSpPr>
        <p:spPr>
          <a:xfrm>
            <a:off x="2392059" y="4243666"/>
            <a:ext cx="157353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-405">
                <a:solidFill>
                  <a:srgbClr val="080808"/>
                </a:solidFill>
                <a:latin typeface="宋体"/>
                <a:cs typeface="宋体"/>
              </a:rPr>
              <a:t>俗话说：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7533" y="3133308"/>
            <a:ext cx="7726045" cy="16643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6195">
              <a:lnSpc>
                <a:spcPct val="100000"/>
              </a:lnSpc>
              <a:spcBef>
                <a:spcPts val="114"/>
              </a:spcBef>
              <a:tabLst>
                <a:tab pos="2117725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报价策略应用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450" spc="114">
                <a:solidFill>
                  <a:srgbClr val="080808"/>
                </a:solidFill>
                <a:latin typeface="宋体"/>
                <a:cs typeface="宋体"/>
              </a:rPr>
              <a:t>“工程要想价格低，关键看设计”，那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170" y="5341260"/>
            <a:ext cx="10849610" cy="27673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43815">
              <a:lnSpc>
                <a:spcPct val="100000"/>
              </a:lnSpc>
              <a:spcBef>
                <a:spcPts val="114"/>
              </a:spcBef>
            </a:pPr>
            <a:r>
              <a:rPr dirty="0" sz="3450" spc="114">
                <a:solidFill>
                  <a:srgbClr val="080808"/>
                </a:solidFill>
                <a:latin typeface="宋体"/>
                <a:cs typeface="宋体"/>
              </a:rPr>
              <a:t>么施工企业“要想利润高，报价技巧不可少”。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00">
              <a:latin typeface="Times New Roman"/>
              <a:cs typeface="Times New Roman"/>
            </a:endParaRPr>
          </a:p>
          <a:p>
            <a:pPr marL="1046480">
              <a:lnSpc>
                <a:spcPct val="100000"/>
              </a:lnSpc>
              <a:spcBef>
                <a:spcPts val="5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应根据工程的实际情况，应使用不同的报价技巧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4150" spc="265">
                <a:solidFill>
                  <a:srgbClr val="080808"/>
                </a:solidFill>
                <a:latin typeface="宋体"/>
                <a:cs typeface="宋体"/>
              </a:rPr>
              <a:t>．</a:t>
            </a:r>
            <a:endParaRPr sz="41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3399" y="433932"/>
            <a:ext cx="433399" cy="4594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96353" y="0"/>
            <a:ext cx="3326765" cy="112839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200" spc="-4230">
                <a:solidFill>
                  <a:srgbClr val="231C56"/>
                </a:solidFill>
              </a:rPr>
              <a:t>＂</a:t>
            </a:r>
            <a:r>
              <a:rPr dirty="0" sz="7200" spc="-3070">
                <a:solidFill>
                  <a:srgbClr val="231C56"/>
                </a:solidFill>
              </a:rPr>
              <a:t>口</a:t>
            </a:r>
            <a:r>
              <a:rPr dirty="0" sz="3200">
                <a:solidFill>
                  <a:srgbClr val="231C56"/>
                </a:solidFill>
                <a:latin typeface="Arial"/>
                <a:cs typeface="Arial"/>
              </a:rPr>
              <a:t>C:</a:t>
            </a:r>
            <a:r>
              <a:rPr dirty="0" sz="3200" spc="-570">
                <a:solidFill>
                  <a:srgbClr val="231C56"/>
                </a:solidFill>
                <a:latin typeface="Arial"/>
                <a:cs typeface="Arial"/>
              </a:rPr>
              <a:t> </a:t>
            </a:r>
            <a:r>
              <a:rPr dirty="0" sz="3200" spc="495">
                <a:solidFill>
                  <a:srgbClr val="231C56"/>
                </a:solidFill>
              </a:rPr>
              <a:t>中</a:t>
            </a:r>
            <a:r>
              <a:rPr dirty="0" sz="3200" spc="10">
                <a:solidFill>
                  <a:srgbClr val="231C56"/>
                </a:solidFill>
              </a:rPr>
              <a:t>国</a:t>
            </a:r>
            <a:r>
              <a:rPr dirty="0" sz="3200" spc="-520">
                <a:solidFill>
                  <a:srgbClr val="231C56"/>
                </a:solidFill>
              </a:rPr>
              <a:t> </a:t>
            </a:r>
            <a:r>
              <a:rPr dirty="0" sz="3200" spc="10">
                <a:solidFill>
                  <a:srgbClr val="231C56"/>
                </a:solidFill>
              </a:rPr>
              <a:t>青</a:t>
            </a:r>
            <a:r>
              <a:rPr dirty="0" sz="3200" spc="-745">
                <a:solidFill>
                  <a:srgbClr val="231C56"/>
                </a:solidFill>
              </a:rPr>
              <a:t> </a:t>
            </a:r>
            <a:r>
              <a:rPr dirty="0" sz="3200" spc="10">
                <a:solidFill>
                  <a:srgbClr val="231C56"/>
                </a:solidFill>
              </a:rPr>
              <a:t>建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42995" y="1123182"/>
            <a:ext cx="143129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第二章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15534" y="1123182"/>
            <a:ext cx="416179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投标报价与报价技巧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54304" y="1863418"/>
            <a:ext cx="9748520" cy="67386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989580">
              <a:lnSpc>
                <a:spcPct val="100000"/>
              </a:lnSpc>
              <a:spcBef>
                <a:spcPts val="114"/>
              </a:spcBef>
              <a:tabLst>
                <a:tab pos="5070475" algn="l"/>
              </a:tabLst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报价策略应用</a:t>
            </a:r>
            <a:endParaRPr sz="35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835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一、不平衡报价</a:t>
            </a:r>
            <a:endParaRPr sz="3500">
              <a:latin typeface="宋体"/>
              <a:cs typeface="宋体"/>
            </a:endParaRPr>
          </a:p>
          <a:p>
            <a:pPr marL="248285">
              <a:lnSpc>
                <a:spcPct val="100000"/>
              </a:lnSpc>
              <a:spcBef>
                <a:spcPts val="2435"/>
              </a:spcBef>
            </a:pPr>
            <a:r>
              <a:rPr dirty="0" sz="3800" spc="-95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、基</a:t>
            </a:r>
            <a:r>
              <a:rPr dirty="0" sz="3500" spc="355">
                <a:solidFill>
                  <a:srgbClr val="080808"/>
                </a:solidFill>
                <a:latin typeface="宋体"/>
                <a:cs typeface="宋体"/>
              </a:rPr>
              <a:t>坑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支护</a:t>
            </a:r>
            <a:r>
              <a:rPr dirty="0" sz="3500" spc="-340">
                <a:solidFill>
                  <a:srgbClr val="080808"/>
                </a:solidFill>
                <a:latin typeface="宋体"/>
                <a:cs typeface="宋体"/>
              </a:rPr>
              <a:t>方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案</a:t>
            </a:r>
            <a:r>
              <a:rPr dirty="0" sz="3500" spc="-70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选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择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比</a:t>
            </a:r>
            <a:r>
              <a:rPr dirty="0" sz="3500" spc="-175">
                <a:solidFill>
                  <a:srgbClr val="080808"/>
                </a:solidFill>
                <a:latin typeface="宋体"/>
                <a:cs typeface="宋体"/>
              </a:rPr>
              <a:t>较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技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巧应用</a:t>
            </a:r>
            <a:endParaRPr sz="3500">
              <a:latin typeface="宋体"/>
              <a:cs typeface="宋体"/>
            </a:endParaRPr>
          </a:p>
          <a:p>
            <a:pPr marL="255904">
              <a:lnSpc>
                <a:spcPct val="100000"/>
              </a:lnSpc>
              <a:spcBef>
                <a:spcPts val="2375"/>
              </a:spcBef>
            </a:pPr>
            <a:r>
              <a:rPr dirty="0" sz="3800" spc="-155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500" spc="17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0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500" spc="310">
                <a:solidFill>
                  <a:srgbClr val="080808"/>
                </a:solidFill>
                <a:latin typeface="宋体"/>
                <a:cs typeface="宋体"/>
              </a:rPr>
              <a:t>部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分项</a:t>
            </a:r>
            <a:r>
              <a:rPr dirty="0" sz="3500" spc="-30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量清</a:t>
            </a:r>
            <a:r>
              <a:rPr dirty="0" sz="3500" spc="-325">
                <a:solidFill>
                  <a:srgbClr val="080808"/>
                </a:solidFill>
                <a:latin typeface="宋体"/>
                <a:cs typeface="宋体"/>
              </a:rPr>
              <a:t>单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中工</a:t>
            </a:r>
            <a:r>
              <a:rPr dirty="0" sz="3500" spc="-22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量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核</a:t>
            </a:r>
            <a:r>
              <a:rPr dirty="0" sz="3500" spc="-21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265">
                <a:solidFill>
                  <a:srgbClr val="080808"/>
                </a:solidFill>
                <a:latin typeface="宋体"/>
                <a:cs typeface="宋体"/>
              </a:rPr>
              <a:t>技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巧</a:t>
            </a:r>
            <a:r>
              <a:rPr dirty="0" sz="3500" spc="-215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用</a:t>
            </a:r>
            <a:endParaRPr sz="3500">
              <a:latin typeface="宋体"/>
              <a:cs typeface="宋体"/>
            </a:endParaRPr>
          </a:p>
          <a:p>
            <a:pPr marL="260350">
              <a:lnSpc>
                <a:spcPct val="100000"/>
              </a:lnSpc>
              <a:spcBef>
                <a:spcPts val="2525"/>
              </a:spcBef>
            </a:pPr>
            <a:r>
              <a:rPr dirty="0" sz="3650" spc="-120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砱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墙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面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130">
                <a:solidFill>
                  <a:srgbClr val="080808"/>
                </a:solidFill>
                <a:latin typeface="宋体"/>
                <a:cs typeface="宋体"/>
              </a:rPr>
              <a:t>天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棚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面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抹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灰</a:t>
            </a:r>
            <a:r>
              <a:rPr dirty="0" sz="3500" spc="-160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技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巧应用</a:t>
            </a:r>
            <a:endParaRPr sz="3500">
              <a:latin typeface="宋体"/>
              <a:cs typeface="宋体"/>
            </a:endParaRPr>
          </a:p>
          <a:p>
            <a:pPr marL="271780">
              <a:lnSpc>
                <a:spcPct val="100000"/>
              </a:lnSpc>
              <a:spcBef>
                <a:spcPts val="2700"/>
              </a:spcBef>
            </a:pPr>
            <a:r>
              <a:rPr dirty="0" sz="3500" spc="-130">
                <a:solidFill>
                  <a:srgbClr val="080808"/>
                </a:solidFill>
                <a:latin typeface="Times New Roman"/>
                <a:cs typeface="Times New Roman"/>
              </a:rPr>
              <a:t>4</a:t>
            </a:r>
            <a:r>
              <a:rPr dirty="0" sz="3500" spc="15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不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符</a:t>
            </a:r>
            <a:r>
              <a:rPr dirty="0" sz="3500" spc="190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140">
                <a:solidFill>
                  <a:srgbClr val="080808"/>
                </a:solidFill>
                <a:latin typeface="宋体"/>
                <a:cs typeface="宋体"/>
              </a:rPr>
              <a:t>习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惯做</a:t>
            </a:r>
            <a:r>
              <a:rPr dirty="0" sz="3500" spc="-225">
                <a:solidFill>
                  <a:srgbClr val="080808"/>
                </a:solidFill>
                <a:latin typeface="宋体"/>
                <a:cs typeface="宋体"/>
              </a:rPr>
              <a:t>法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报价</a:t>
            </a:r>
            <a:r>
              <a:rPr dirty="0" sz="3500" spc="-275">
                <a:solidFill>
                  <a:srgbClr val="080808"/>
                </a:solidFill>
                <a:latin typeface="宋体"/>
                <a:cs typeface="宋体"/>
              </a:rPr>
              <a:t>技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巧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用</a:t>
            </a:r>
            <a:endParaRPr sz="3500">
              <a:latin typeface="宋体"/>
              <a:cs typeface="宋体"/>
            </a:endParaRPr>
          </a:p>
          <a:p>
            <a:pPr marL="25400" marR="2291080" indent="232410">
              <a:lnSpc>
                <a:spcPct val="165100"/>
              </a:lnSpc>
            </a:pPr>
            <a:r>
              <a:rPr dirty="0" sz="3500" spc="-20">
                <a:solidFill>
                  <a:srgbClr val="080808"/>
                </a:solidFill>
                <a:latin typeface="Times New Roman"/>
                <a:cs typeface="Times New Roman"/>
              </a:rPr>
              <a:t>5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资</a:t>
            </a:r>
            <a:r>
              <a:rPr dirty="0" sz="3500" spc="170">
                <a:solidFill>
                  <a:srgbClr val="080808"/>
                </a:solidFill>
                <a:latin typeface="宋体"/>
                <a:cs typeface="宋体"/>
              </a:rPr>
              <a:t>金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时间</a:t>
            </a:r>
            <a:r>
              <a:rPr dirty="0" sz="3500" spc="-190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值</a:t>
            </a:r>
            <a:r>
              <a:rPr dirty="0" sz="3500" spc="-10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500" spc="-85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技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巧</a:t>
            </a:r>
            <a:r>
              <a:rPr dirty="0" sz="3500" spc="-145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用 </a:t>
            </a:r>
            <a:r>
              <a:rPr dirty="0" sz="3500" spc="150">
                <a:solidFill>
                  <a:srgbClr val="1A1A1A"/>
                </a:solidFill>
                <a:latin typeface="宋体"/>
                <a:cs typeface="宋体"/>
              </a:rPr>
              <a:t>二、不确定材料设备的报价技巧应用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1275" y="1671978"/>
            <a:ext cx="10703560" cy="69811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94255">
              <a:lnSpc>
                <a:spcPct val="100000"/>
              </a:lnSpc>
              <a:spcBef>
                <a:spcPts val="114"/>
              </a:spcBef>
              <a:tabLst>
                <a:tab pos="4366895" algn="l"/>
              </a:tabLst>
            </a:pPr>
            <a:r>
              <a:rPr dirty="0" sz="3500" spc="185">
                <a:solidFill>
                  <a:srgbClr val="0A0A0A"/>
                </a:solidFill>
                <a:latin typeface="宋体"/>
                <a:cs typeface="宋体"/>
              </a:rPr>
              <a:t>第二章	</a:t>
            </a:r>
            <a:r>
              <a:rPr dirty="0" sz="3500" spc="80">
                <a:solidFill>
                  <a:srgbClr val="0A0A0A"/>
                </a:solidFill>
                <a:latin typeface="宋体"/>
                <a:cs typeface="宋体"/>
              </a:rPr>
              <a:t>投标报价与报价技巧</a:t>
            </a:r>
            <a:endParaRPr sz="3500">
              <a:latin typeface="宋体"/>
              <a:cs typeface="宋体"/>
            </a:endParaRPr>
          </a:p>
          <a:p>
            <a:pPr marL="2982595">
              <a:lnSpc>
                <a:spcPct val="100000"/>
              </a:lnSpc>
              <a:spcBef>
                <a:spcPts val="2935"/>
              </a:spcBef>
              <a:tabLst>
                <a:tab pos="5050790" algn="l"/>
              </a:tabLst>
            </a:pPr>
            <a:r>
              <a:rPr dirty="0" sz="3500" spc="150">
                <a:solidFill>
                  <a:srgbClr val="0A0A0A"/>
                </a:solidFill>
                <a:latin typeface="宋体"/>
                <a:cs typeface="宋体"/>
              </a:rPr>
              <a:t>第二节	</a:t>
            </a:r>
            <a:r>
              <a:rPr dirty="0" sz="3500" spc="114">
                <a:solidFill>
                  <a:srgbClr val="0A0A0A"/>
                </a:solidFill>
                <a:latin typeface="宋体"/>
                <a:cs typeface="宋体"/>
              </a:rPr>
              <a:t>报价策略应用</a:t>
            </a:r>
            <a:endParaRPr sz="3500">
              <a:latin typeface="宋体"/>
              <a:cs typeface="宋体"/>
            </a:endParaRPr>
          </a:p>
          <a:p>
            <a:pPr marL="21590" marR="4186554" indent="-9525">
              <a:lnSpc>
                <a:spcPts val="8740"/>
              </a:lnSpc>
              <a:spcBef>
                <a:spcPts val="950"/>
              </a:spcBef>
            </a:pPr>
            <a:r>
              <a:rPr dirty="0" sz="3500" spc="145">
                <a:solidFill>
                  <a:srgbClr val="0A0A0A"/>
                </a:solidFill>
                <a:latin typeface="宋体"/>
                <a:cs typeface="宋体"/>
              </a:rPr>
              <a:t>三、暂定工程项目报价技巧应用 </a:t>
            </a:r>
            <a:r>
              <a:rPr dirty="0" sz="3500" spc="80">
                <a:solidFill>
                  <a:srgbClr val="0A0A0A"/>
                </a:solidFill>
                <a:latin typeface="宋体"/>
                <a:cs typeface="宋体"/>
              </a:rPr>
              <a:t>四、其他报价技巧应用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942975">
              <a:lnSpc>
                <a:spcPct val="100000"/>
              </a:lnSpc>
            </a:pPr>
            <a:r>
              <a:rPr dirty="0" sz="3500" spc="150">
                <a:solidFill>
                  <a:srgbClr val="0A0A0A"/>
                </a:solidFill>
                <a:latin typeface="宋体"/>
                <a:cs typeface="宋体"/>
              </a:rPr>
              <a:t>值得注意的是，无论使用任何报价技巧，都必须</a:t>
            </a:r>
            <a:endParaRPr sz="3500">
              <a:latin typeface="宋体"/>
              <a:cs typeface="宋体"/>
            </a:endParaRPr>
          </a:p>
          <a:p>
            <a:pPr marL="20320" marR="5080" indent="-2540">
              <a:lnSpc>
                <a:spcPct val="205799"/>
              </a:lnSpc>
              <a:spcBef>
                <a:spcPts val="100"/>
              </a:spcBef>
            </a:pPr>
            <a:r>
              <a:rPr dirty="0" sz="3500" spc="150">
                <a:solidFill>
                  <a:srgbClr val="0A0A0A"/>
                </a:solidFill>
                <a:latin typeface="宋体"/>
                <a:cs typeface="宋体"/>
              </a:rPr>
              <a:t>是项目现场管理与商务管理相结合，要有一个合理的 </a:t>
            </a:r>
            <a:r>
              <a:rPr dirty="0" sz="3500" spc="-270">
                <a:solidFill>
                  <a:srgbClr val="0A0A0A"/>
                </a:solidFill>
                <a:latin typeface="宋体"/>
                <a:cs typeface="宋体"/>
              </a:rPr>
              <a:t>幅度范围。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68686" y="1455012"/>
            <a:ext cx="7808595" cy="30505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1574165">
              <a:lnSpc>
                <a:spcPct val="100000"/>
              </a:lnSpc>
              <a:spcBef>
                <a:spcPts val="114"/>
              </a:spcBef>
              <a:tabLst>
                <a:tab pos="3646170" algn="l"/>
              </a:tabLst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第二章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投标报价与报价技巧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950">
              <a:latin typeface="Times New Roman"/>
              <a:cs typeface="Times New Roman"/>
            </a:endParaRPr>
          </a:p>
          <a:p>
            <a:pPr algn="ctr" marL="1573530">
              <a:lnSpc>
                <a:spcPct val="100000"/>
              </a:lnSpc>
              <a:tabLst>
                <a:tab pos="3467100" algn="l"/>
              </a:tabLst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第三节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投标报价案例分析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30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【案例一】基坑支护不平衡报价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7698" y="5322115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【案例二】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1601" y="5322115"/>
            <a:ext cx="744982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工程量清单中数量不准确不平衡报价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7698" y="6700489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【案例三】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48115" y="6700489"/>
            <a:ext cx="416179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天棚、墙面抹灰案例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17698" y="8078861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【案例四】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66090" y="8078861"/>
            <a:ext cx="188150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经营案例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51987" y="1429485"/>
            <a:ext cx="4016375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164715" algn="l"/>
              </a:tabLst>
            </a:pPr>
            <a:r>
              <a:rPr dirty="0" spc="220"/>
              <a:t>第三章</a:t>
            </a:r>
            <a:r>
              <a:rPr dirty="0" spc="220"/>
              <a:t>	</a:t>
            </a:r>
            <a:r>
              <a:rPr dirty="0" spc="114"/>
              <a:t>合约签订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67051" y="2195250"/>
            <a:ext cx="9565005" cy="144208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344930">
              <a:lnSpc>
                <a:spcPct val="100000"/>
              </a:lnSpc>
              <a:spcBef>
                <a:spcPts val="114"/>
              </a:spcBef>
            </a:pPr>
            <a:r>
              <a:rPr dirty="0" sz="3500" spc="155">
                <a:solidFill>
                  <a:srgbClr val="080808"/>
                </a:solidFill>
                <a:latin typeface="宋体"/>
                <a:cs typeface="宋体"/>
              </a:rPr>
              <a:t>第</a:t>
            </a:r>
            <a:r>
              <a:rPr dirty="0" sz="3500" spc="60">
                <a:solidFill>
                  <a:srgbClr val="242424"/>
                </a:solidFill>
                <a:latin typeface="宋体"/>
                <a:cs typeface="宋体"/>
              </a:rPr>
              <a:t>一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节</a:t>
            </a:r>
            <a:r>
              <a:rPr dirty="0" sz="3500" spc="30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同的</a:t>
            </a:r>
            <a:r>
              <a:rPr dirty="0" sz="3500" spc="-310">
                <a:solidFill>
                  <a:srgbClr val="080808"/>
                </a:solidFill>
                <a:latin typeface="宋体"/>
                <a:cs typeface="宋体"/>
              </a:rPr>
              <a:t>起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草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洽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谈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15">
                <a:solidFill>
                  <a:srgbClr val="080808"/>
                </a:solidFill>
                <a:latin typeface="宋体"/>
                <a:cs typeface="宋体"/>
              </a:rPr>
              <a:t>评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审、签订</a:t>
            </a:r>
            <a:endParaRPr sz="35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735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一、合同的起草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4427" y="3930978"/>
            <a:ext cx="4023995" cy="23482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700" spc="24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235">
                <a:solidFill>
                  <a:srgbClr val="080808"/>
                </a:solidFill>
                <a:latin typeface="宋体"/>
                <a:cs typeface="宋体"/>
              </a:rPr>
              <a:t>主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体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合法</a:t>
            </a:r>
            <a:endParaRPr sz="3500">
              <a:latin typeface="宋体"/>
              <a:cs typeface="宋体"/>
            </a:endParaRPr>
          </a:p>
          <a:p>
            <a:pPr marL="29209">
              <a:lnSpc>
                <a:spcPct val="100000"/>
              </a:lnSpc>
              <a:spcBef>
                <a:spcPts val="2695"/>
              </a:spcBef>
            </a:pPr>
            <a:r>
              <a:rPr dirty="0" sz="3450" spc="45">
                <a:solidFill>
                  <a:srgbClr val="080808"/>
                </a:solidFill>
                <a:latin typeface="Arial"/>
                <a:cs typeface="Arial"/>
              </a:rPr>
              <a:t>2</a:t>
            </a:r>
            <a:r>
              <a:rPr dirty="0" sz="3500" spc="229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500" spc="-14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方</a:t>
            </a:r>
            <a:r>
              <a:rPr dirty="0" sz="3500" spc="-145">
                <a:solidFill>
                  <a:srgbClr val="080808"/>
                </a:solidFill>
                <a:latin typeface="宋体"/>
                <a:cs typeface="宋体"/>
              </a:rPr>
              <a:t>式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5">
                <a:solidFill>
                  <a:srgbClr val="080808"/>
                </a:solidFill>
                <a:latin typeface="宋体"/>
                <a:cs typeface="宋体"/>
              </a:rPr>
              <a:t>明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确</a:t>
            </a:r>
            <a:endParaRPr sz="3500">
              <a:latin typeface="宋体"/>
              <a:cs typeface="宋体"/>
            </a:endParaRPr>
          </a:p>
          <a:p>
            <a:pPr marL="22860">
              <a:lnSpc>
                <a:spcPct val="100000"/>
              </a:lnSpc>
              <a:spcBef>
                <a:spcPts val="2735"/>
              </a:spcBef>
            </a:pPr>
            <a:r>
              <a:rPr dirty="0" sz="3450" spc="90">
                <a:solidFill>
                  <a:srgbClr val="080808"/>
                </a:solidFill>
                <a:latin typeface="Arial"/>
                <a:cs typeface="Arial"/>
              </a:rPr>
              <a:t>3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5">
                <a:solidFill>
                  <a:srgbClr val="080808"/>
                </a:solidFill>
                <a:latin typeface="宋体"/>
                <a:cs typeface="宋体"/>
              </a:rPr>
              <a:t>付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款方</a:t>
            </a:r>
            <a:r>
              <a:rPr dirty="0" sz="3500" spc="-185">
                <a:solidFill>
                  <a:srgbClr val="080808"/>
                </a:solidFill>
                <a:latin typeface="宋体"/>
                <a:cs typeface="宋体"/>
              </a:rPr>
              <a:t>式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明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确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17717" y="5717759"/>
            <a:ext cx="280543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（比例、时间）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5173" y="6598387"/>
            <a:ext cx="7226300" cy="23355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14"/>
              </a:spcBef>
            </a:pPr>
            <a:r>
              <a:rPr dirty="0" sz="3500" spc="-40">
                <a:solidFill>
                  <a:srgbClr val="080808"/>
                </a:solidFill>
                <a:latin typeface="Arial"/>
                <a:cs typeface="Arial"/>
              </a:rPr>
              <a:t>4</a:t>
            </a: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、合</a:t>
            </a:r>
            <a:r>
              <a:rPr dirty="0" sz="3500" spc="-74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同价</a:t>
            </a:r>
            <a:r>
              <a:rPr dirty="0" sz="3500" spc="-77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95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调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整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风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险</a:t>
            </a:r>
            <a:r>
              <a:rPr dirty="0" sz="3500" spc="-125">
                <a:solidFill>
                  <a:srgbClr val="080808"/>
                </a:solidFill>
                <a:latin typeface="宋体"/>
                <a:cs typeface="宋体"/>
              </a:rPr>
              <a:t>因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素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明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确</a:t>
            </a:r>
            <a:endParaRPr sz="35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835"/>
              </a:spcBef>
            </a:pPr>
            <a:r>
              <a:rPr dirty="0" sz="3450" spc="90">
                <a:solidFill>
                  <a:srgbClr val="080808"/>
                </a:solidFill>
                <a:latin typeface="Arial"/>
                <a:cs typeface="Arial"/>
              </a:rPr>
              <a:t>5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55">
                <a:solidFill>
                  <a:srgbClr val="080808"/>
                </a:solidFill>
                <a:latin typeface="宋体"/>
                <a:cs typeface="宋体"/>
              </a:rPr>
              <a:t>违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约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条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endParaRPr sz="3500">
              <a:latin typeface="宋体"/>
              <a:cs typeface="宋体"/>
            </a:endParaRPr>
          </a:p>
          <a:p>
            <a:pPr marL="13970">
              <a:lnSpc>
                <a:spcPct val="100000"/>
              </a:lnSpc>
              <a:spcBef>
                <a:spcPts val="2735"/>
              </a:spcBef>
            </a:pPr>
            <a:r>
              <a:rPr dirty="0" sz="3500" spc="50">
                <a:solidFill>
                  <a:srgbClr val="080808"/>
                </a:solidFill>
                <a:latin typeface="Arial"/>
                <a:cs typeface="Arial"/>
              </a:rPr>
              <a:t>6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文</a:t>
            </a:r>
            <a:r>
              <a:rPr dirty="0" sz="3500" spc="-70">
                <a:solidFill>
                  <a:srgbClr val="080808"/>
                </a:solidFill>
                <a:latin typeface="宋体"/>
                <a:cs typeface="宋体"/>
              </a:rPr>
              <a:t>字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表述要</a:t>
            </a:r>
            <a:r>
              <a:rPr dirty="0" sz="3500" spc="-645">
                <a:solidFill>
                  <a:srgbClr val="080808"/>
                </a:solidFill>
                <a:latin typeface="宋体"/>
                <a:cs typeface="宋体"/>
              </a:rPr>
              <a:t>严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谨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94521" y="1199754"/>
            <a:ext cx="9346565" cy="7019925"/>
          </a:xfrm>
          <a:prstGeom prst="rect">
            <a:avLst/>
          </a:prstGeom>
        </p:spPr>
        <p:txBody>
          <a:bodyPr wrap="square" lIns="0" tIns="244475" rIns="0" bIns="0" rtlCol="0" vert="horz">
            <a:spAutoFit/>
          </a:bodyPr>
          <a:lstStyle/>
          <a:p>
            <a:pPr algn="ctr" marL="1184910">
              <a:lnSpc>
                <a:spcPct val="100000"/>
              </a:lnSpc>
              <a:spcBef>
                <a:spcPts val="1925"/>
              </a:spcBef>
              <a:tabLst>
                <a:tab pos="3336925" algn="l"/>
              </a:tabLst>
            </a:pP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第三章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合约签订</a:t>
            </a:r>
            <a:endParaRPr sz="3500">
              <a:latin typeface="宋体"/>
              <a:cs typeface="宋体"/>
            </a:endParaRPr>
          </a:p>
          <a:p>
            <a:pPr algn="ctr" marL="1204595">
              <a:lnSpc>
                <a:spcPct val="100000"/>
              </a:lnSpc>
              <a:spcBef>
                <a:spcPts val="1830"/>
              </a:spcBef>
            </a:pP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第一节合同的起草、洽谈、评审、签订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500" spc="80">
                <a:solidFill>
                  <a:srgbClr val="1D1D1D"/>
                </a:solidFill>
                <a:latin typeface="宋体"/>
                <a:cs typeface="宋体"/>
              </a:rPr>
              <a:t>二、合同的洽谈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650">
              <a:latin typeface="Times New Roman"/>
              <a:cs typeface="Times New Roman"/>
            </a:endParaRPr>
          </a:p>
          <a:p>
            <a:pPr marL="122555">
              <a:lnSpc>
                <a:spcPct val="100000"/>
              </a:lnSpc>
            </a:pPr>
            <a:r>
              <a:rPr dirty="0" sz="3700" spc="24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70">
                <a:solidFill>
                  <a:srgbClr val="080808"/>
                </a:solidFill>
                <a:latin typeface="宋体"/>
                <a:cs typeface="宋体"/>
              </a:rPr>
              <a:t>什</a:t>
            </a: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么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是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同谈判？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850">
              <a:latin typeface="Times New Roman"/>
              <a:cs typeface="Times New Roman"/>
            </a:endParaRPr>
          </a:p>
          <a:p>
            <a:pPr marL="138430">
              <a:lnSpc>
                <a:spcPct val="100000"/>
              </a:lnSpc>
            </a:pPr>
            <a:r>
              <a:rPr dirty="0" sz="3550" spc="-10">
                <a:solidFill>
                  <a:srgbClr val="080808"/>
                </a:solidFill>
                <a:latin typeface="Arial"/>
                <a:cs typeface="Arial"/>
              </a:rPr>
              <a:t>2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合同</a:t>
            </a:r>
            <a:r>
              <a:rPr dirty="0" sz="3500" spc="-170">
                <a:solidFill>
                  <a:srgbClr val="080808"/>
                </a:solidFill>
                <a:latin typeface="宋体"/>
                <a:cs typeface="宋体"/>
              </a:rPr>
              <a:t>谈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判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目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的？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800">
              <a:latin typeface="Times New Roman"/>
              <a:cs typeface="Times New Roman"/>
            </a:endParaRPr>
          </a:p>
          <a:p>
            <a:pPr marL="132715">
              <a:lnSpc>
                <a:spcPct val="100000"/>
              </a:lnSpc>
            </a:pPr>
            <a:r>
              <a:rPr dirty="0" sz="3550" spc="40">
                <a:solidFill>
                  <a:srgbClr val="080808"/>
                </a:solidFill>
                <a:latin typeface="Arial"/>
                <a:cs typeface="Arial"/>
              </a:rPr>
              <a:t>3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1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谈判</a:t>
            </a:r>
            <a:r>
              <a:rPr dirty="0" sz="3500" spc="-240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做哪</a:t>
            </a:r>
            <a:r>
              <a:rPr dirty="0" sz="3500" spc="-425">
                <a:solidFill>
                  <a:srgbClr val="080808"/>
                </a:solidFill>
                <a:latin typeface="宋体"/>
                <a:cs typeface="宋体"/>
              </a:rPr>
              <a:t>些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准备</a:t>
            </a:r>
            <a:r>
              <a:rPr dirty="0" sz="3500" spc="-28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作？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900">
              <a:latin typeface="Times New Roman"/>
              <a:cs typeface="Times New Roman"/>
            </a:endParaRPr>
          </a:p>
          <a:p>
            <a:pPr marL="146050">
              <a:lnSpc>
                <a:spcPct val="100000"/>
              </a:lnSpc>
              <a:spcBef>
                <a:spcPts val="5"/>
              </a:spcBef>
            </a:pPr>
            <a:r>
              <a:rPr dirty="0" sz="3500" spc="-40">
                <a:solidFill>
                  <a:srgbClr val="080808"/>
                </a:solidFill>
                <a:latin typeface="Arial"/>
                <a:cs typeface="Arial"/>
              </a:rPr>
              <a:t>4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8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谈判</a:t>
            </a:r>
            <a:r>
              <a:rPr dirty="0" sz="3500" spc="-240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注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意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哪</a:t>
            </a:r>
            <a:r>
              <a:rPr dirty="0" sz="3500" spc="-35">
                <a:solidFill>
                  <a:srgbClr val="080808"/>
                </a:solidFill>
                <a:latin typeface="宋体"/>
                <a:cs typeface="宋体"/>
              </a:rPr>
              <a:t>些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原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则？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52485" y="1442248"/>
            <a:ext cx="4015740" cy="54673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164715" algn="l"/>
              </a:tabLst>
            </a:pPr>
            <a:r>
              <a:rPr dirty="0" sz="3400" spc="315">
                <a:solidFill>
                  <a:srgbClr val="0A0A0A"/>
                </a:solidFill>
              </a:rPr>
              <a:t>第三章</a:t>
            </a:r>
            <a:r>
              <a:rPr dirty="0" sz="3400" spc="315">
                <a:solidFill>
                  <a:srgbClr val="0A0A0A"/>
                </a:solidFill>
              </a:rPr>
              <a:t>	</a:t>
            </a:r>
            <a:r>
              <a:rPr dirty="0" sz="3400" spc="215">
                <a:solidFill>
                  <a:srgbClr val="0A0A0A"/>
                </a:solidFill>
              </a:rPr>
              <a:t>合约签订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1920666" y="2373928"/>
            <a:ext cx="9126855" cy="38811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789940">
              <a:lnSpc>
                <a:spcPct val="100000"/>
              </a:lnSpc>
              <a:spcBef>
                <a:spcPts val="114"/>
              </a:spcBef>
              <a:tabLst>
                <a:tab pos="2649220" algn="l"/>
              </a:tabLst>
            </a:pPr>
            <a:r>
              <a:rPr dirty="0" sz="3400" spc="254">
                <a:solidFill>
                  <a:srgbClr val="0A0A0A"/>
                </a:solidFill>
                <a:latin typeface="宋体"/>
                <a:cs typeface="宋体"/>
              </a:rPr>
              <a:t>第</a:t>
            </a:r>
            <a:r>
              <a:rPr dirty="0" sz="3400" spc="160">
                <a:solidFill>
                  <a:srgbClr val="232323"/>
                </a:solidFill>
                <a:latin typeface="宋体"/>
                <a:cs typeface="宋体"/>
              </a:rPr>
              <a:t>一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节	</a:t>
            </a:r>
            <a:r>
              <a:rPr dirty="0" sz="3400" spc="190">
                <a:solidFill>
                  <a:srgbClr val="0A0A0A"/>
                </a:solidFill>
                <a:latin typeface="宋体"/>
                <a:cs typeface="宋体"/>
              </a:rPr>
              <a:t>合</a:t>
            </a:r>
            <a:r>
              <a:rPr dirty="0" sz="3400" spc="160">
                <a:solidFill>
                  <a:srgbClr val="0A0A0A"/>
                </a:solidFill>
                <a:latin typeface="宋体"/>
                <a:cs typeface="宋体"/>
              </a:rPr>
              <a:t>同</a:t>
            </a:r>
            <a:r>
              <a:rPr dirty="0" sz="3400" spc="175">
                <a:solidFill>
                  <a:srgbClr val="0A0A0A"/>
                </a:solidFill>
                <a:latin typeface="宋体"/>
                <a:cs typeface="宋体"/>
              </a:rPr>
              <a:t>的</a:t>
            </a:r>
            <a:r>
              <a:rPr dirty="0" sz="3400" spc="295">
                <a:solidFill>
                  <a:srgbClr val="0A0A0A"/>
                </a:solidFill>
                <a:latin typeface="宋体"/>
                <a:cs typeface="宋体"/>
              </a:rPr>
              <a:t>起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草</a:t>
            </a:r>
            <a:r>
              <a:rPr dirty="0" sz="3400" spc="19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35">
                <a:solidFill>
                  <a:srgbClr val="0A0A0A"/>
                </a:solidFill>
                <a:latin typeface="宋体"/>
                <a:cs typeface="宋体"/>
              </a:rPr>
              <a:t>洽</a:t>
            </a:r>
            <a:r>
              <a:rPr dirty="0" sz="3400" spc="200">
                <a:solidFill>
                  <a:srgbClr val="0A0A0A"/>
                </a:solidFill>
                <a:latin typeface="宋体"/>
                <a:cs typeface="宋体"/>
              </a:rPr>
              <a:t>谈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评</a:t>
            </a:r>
            <a:r>
              <a:rPr dirty="0" sz="3400" spc="190">
                <a:solidFill>
                  <a:srgbClr val="0A0A0A"/>
                </a:solidFill>
                <a:latin typeface="宋体"/>
                <a:cs typeface="宋体"/>
              </a:rPr>
              <a:t>审</a:t>
            </a:r>
            <a:r>
              <a:rPr dirty="0" sz="3400" spc="30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签</a:t>
            </a:r>
            <a:r>
              <a:rPr dirty="0" sz="3400" spc="350">
                <a:solidFill>
                  <a:srgbClr val="0A0A0A"/>
                </a:solidFill>
                <a:latin typeface="宋体"/>
                <a:cs typeface="宋体"/>
              </a:rPr>
              <a:t>订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三、合同评审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950">
              <a:latin typeface="Times New Roman"/>
              <a:cs typeface="Times New Roman"/>
            </a:endParaRPr>
          </a:p>
          <a:p>
            <a:pPr marL="213360">
              <a:lnSpc>
                <a:spcPct val="100000"/>
              </a:lnSpc>
            </a:pPr>
            <a:r>
              <a:rPr dirty="0" sz="3400" spc="-160">
                <a:solidFill>
                  <a:srgbClr val="0A0A0A"/>
                </a:solidFill>
                <a:latin typeface="宋体"/>
                <a:cs typeface="宋体"/>
              </a:rPr>
              <a:t>（分、合同评审的流程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</a:pPr>
            <a:r>
              <a:rPr dirty="0" sz="4050" spc="-585">
                <a:solidFill>
                  <a:srgbClr val="0A0A0A"/>
                </a:solidFill>
                <a:latin typeface="宋体"/>
                <a:cs typeface="宋体"/>
              </a:rPr>
              <a:t>&lt;</a:t>
            </a:r>
            <a:r>
              <a:rPr dirty="0" sz="4050" spc="370">
                <a:solidFill>
                  <a:srgbClr val="0A0A0A"/>
                </a:solidFill>
                <a:latin typeface="宋体"/>
                <a:cs typeface="宋体"/>
              </a:rPr>
              <a:t> </a:t>
            </a:r>
            <a:r>
              <a:rPr dirty="0" sz="3400" spc="19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90">
                <a:solidFill>
                  <a:srgbClr val="0A0A0A"/>
                </a:solidFill>
                <a:latin typeface="宋体"/>
                <a:cs typeface="宋体"/>
              </a:rPr>
              <a:t>合</a:t>
            </a:r>
            <a:r>
              <a:rPr dirty="0" sz="3400" spc="155">
                <a:solidFill>
                  <a:srgbClr val="0A0A0A"/>
                </a:solidFill>
                <a:latin typeface="宋体"/>
                <a:cs typeface="宋体"/>
              </a:rPr>
              <a:t>同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评</a:t>
            </a:r>
            <a:r>
              <a:rPr dirty="0" sz="3400" spc="135">
                <a:solidFill>
                  <a:srgbClr val="0A0A0A"/>
                </a:solidFill>
                <a:latin typeface="宋体"/>
                <a:cs typeface="宋体"/>
              </a:rPr>
              <a:t>审</a:t>
            </a:r>
            <a:r>
              <a:rPr dirty="0" sz="3400" spc="254">
                <a:solidFill>
                  <a:srgbClr val="0A0A0A"/>
                </a:solidFill>
                <a:latin typeface="宋体"/>
                <a:cs typeface="宋体"/>
              </a:rPr>
              <a:t>资</a:t>
            </a:r>
            <a:r>
              <a:rPr dirty="0" sz="3400" spc="1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45591" y="1429485"/>
            <a:ext cx="10711180" cy="77216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418840">
              <a:lnSpc>
                <a:spcPct val="100000"/>
              </a:lnSpc>
              <a:spcBef>
                <a:spcPts val="114"/>
              </a:spcBef>
              <a:tabLst>
                <a:tab pos="5571490" algn="l"/>
              </a:tabLst>
            </a:pP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第三章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合约签订</a:t>
            </a:r>
            <a:endParaRPr sz="3500">
              <a:latin typeface="宋体"/>
              <a:cs typeface="宋体"/>
            </a:endParaRPr>
          </a:p>
          <a:p>
            <a:pPr marL="37465" marR="1090295" indent="1226820">
              <a:lnSpc>
                <a:spcPts val="7340"/>
              </a:lnSpc>
              <a:spcBef>
                <a:spcPts val="765"/>
              </a:spcBef>
              <a:tabLst>
                <a:tab pos="3123565" algn="l"/>
              </a:tabLst>
            </a:pPr>
            <a:r>
              <a:rPr dirty="0" sz="3500" spc="155">
                <a:solidFill>
                  <a:srgbClr val="080808"/>
                </a:solidFill>
                <a:latin typeface="宋体"/>
                <a:cs typeface="宋体"/>
              </a:rPr>
              <a:t>第</a:t>
            </a:r>
            <a:r>
              <a:rPr dirty="0" sz="3500" spc="60">
                <a:solidFill>
                  <a:srgbClr val="232323"/>
                </a:solidFill>
                <a:latin typeface="宋体"/>
                <a:cs typeface="宋体"/>
              </a:rPr>
              <a:t>一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节</a:t>
            </a:r>
            <a:r>
              <a:rPr dirty="0" sz="3500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合同的</a:t>
            </a:r>
            <a:r>
              <a:rPr dirty="0" sz="3500" spc="-345">
                <a:solidFill>
                  <a:srgbClr val="080808"/>
                </a:solidFill>
                <a:latin typeface="宋体"/>
                <a:cs typeface="宋体"/>
              </a:rPr>
              <a:t>起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草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洽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谈</a:t>
            </a:r>
            <a:r>
              <a:rPr dirty="0" sz="3500" spc="-4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15">
                <a:solidFill>
                  <a:srgbClr val="080808"/>
                </a:solidFill>
                <a:latin typeface="宋体"/>
                <a:cs typeface="宋体"/>
              </a:rPr>
              <a:t>评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审</a:t>
            </a:r>
            <a:r>
              <a:rPr dirty="0" sz="3500" spc="4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15">
                <a:solidFill>
                  <a:srgbClr val="080808"/>
                </a:solidFill>
                <a:latin typeface="宋体"/>
                <a:cs typeface="宋体"/>
              </a:rPr>
              <a:t>签订 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四、合同的签订</a:t>
            </a:r>
            <a:endParaRPr sz="3500">
              <a:latin typeface="宋体"/>
              <a:cs typeface="宋体"/>
            </a:endParaRPr>
          </a:p>
          <a:p>
            <a:pPr marL="918844">
              <a:lnSpc>
                <a:spcPct val="100000"/>
              </a:lnSpc>
              <a:spcBef>
                <a:spcPts val="1960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合同根据集团股份公司的规定评审通过后即可盖</a:t>
            </a:r>
            <a:endParaRPr sz="3500">
              <a:latin typeface="宋体"/>
              <a:cs typeface="宋体"/>
            </a:endParaRPr>
          </a:p>
          <a:p>
            <a:pPr algn="just" marL="26034" marR="5080" indent="-13970">
              <a:lnSpc>
                <a:spcPct val="165100"/>
              </a:lnSpc>
              <a:spcBef>
                <a:spcPts val="100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章，总包合同：集团股份公司盖章后送对方盖章，对 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方盖章后按合同要求份数取回，合同管理部门应进行 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核对，核对无误后进行分发。</a:t>
            </a:r>
            <a:endParaRPr sz="3500">
              <a:latin typeface="宋体"/>
              <a:cs typeface="宋体"/>
            </a:endParaRPr>
          </a:p>
          <a:p>
            <a:pPr marL="29845" marR="40640" indent="888365">
              <a:lnSpc>
                <a:spcPct val="165100"/>
              </a:lnSpc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其他合同：由对方先盖章，我方合同管理部门核 </a:t>
            </a:r>
            <a:r>
              <a:rPr dirty="0" sz="3500" spc="10">
                <a:solidFill>
                  <a:srgbClr val="080808"/>
                </a:solidFill>
                <a:latin typeface="宋体"/>
                <a:cs typeface="宋体"/>
              </a:rPr>
              <a:t>对无误后，加盖印章，然后分发。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1275" y="1429485"/>
            <a:ext cx="7509509" cy="556450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402965">
              <a:lnSpc>
                <a:spcPct val="100000"/>
              </a:lnSpc>
              <a:spcBef>
                <a:spcPts val="114"/>
              </a:spcBef>
              <a:tabLst>
                <a:tab pos="5555615" algn="l"/>
              </a:tabLst>
            </a:pP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第三章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合约签订</a:t>
            </a:r>
            <a:endParaRPr sz="3500">
              <a:latin typeface="宋体"/>
              <a:cs typeface="宋体"/>
            </a:endParaRPr>
          </a:p>
          <a:p>
            <a:pPr marL="3301365">
              <a:lnSpc>
                <a:spcPct val="100000"/>
              </a:lnSpc>
              <a:spcBef>
                <a:spcPts val="3135"/>
              </a:spcBef>
              <a:tabLst>
                <a:tab pos="5198745" algn="l"/>
              </a:tabLst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第二节</a:t>
            </a: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合同的交底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030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一、合同交底的重要意义</a:t>
            </a:r>
            <a:endParaRPr sz="3500">
              <a:latin typeface="宋体"/>
              <a:cs typeface="宋体"/>
            </a:endParaRPr>
          </a:p>
          <a:p>
            <a:pPr marL="12700" marR="2932430" indent="5715">
              <a:lnSpc>
                <a:spcPct val="258400"/>
              </a:lnSpc>
              <a:spcBef>
                <a:spcPts val="100"/>
              </a:spcBef>
            </a:pPr>
            <a:r>
              <a:rPr dirty="0" sz="3500" spc="75">
                <a:solidFill>
                  <a:srgbClr val="080808"/>
                </a:solidFill>
                <a:latin typeface="宋体"/>
                <a:cs typeface="宋体"/>
              </a:rPr>
              <a:t>二、合同交底的必要性 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三、合同交底的内容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49864" y="2117397"/>
            <a:ext cx="1890395" cy="7261859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 marR="5080">
              <a:lnSpc>
                <a:spcPct val="125299"/>
              </a:lnSpc>
              <a:spcBef>
                <a:spcPts val="35"/>
              </a:spcBef>
            </a:pPr>
            <a:r>
              <a:rPr dirty="0" sz="3450" spc="204">
                <a:solidFill>
                  <a:srgbClr val="080808"/>
                </a:solidFill>
                <a:latin typeface="宋体"/>
                <a:cs typeface="宋体"/>
              </a:rPr>
              <a:t>第</a:t>
            </a:r>
            <a:r>
              <a:rPr dirty="0" sz="3450" spc="90">
                <a:solidFill>
                  <a:srgbClr val="262626"/>
                </a:solidFill>
                <a:latin typeface="宋体"/>
                <a:cs typeface="宋体"/>
              </a:rPr>
              <a:t>一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章 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第二章 第三章 第四章 </a:t>
            </a: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第五章 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第六章 第七章 第八章 第九章 第十章 </a:t>
            </a: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第十一章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7607" y="1142326"/>
            <a:ext cx="95821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目录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90682" y="2104634"/>
            <a:ext cx="5971540" cy="7287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5875" marR="5080" indent="-3810">
              <a:lnSpc>
                <a:spcPct val="126200"/>
              </a:lnSpc>
              <a:spcBef>
                <a:spcPts val="95"/>
              </a:spcBef>
            </a:pP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商务管理范畴及商务体系建设 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投标报价与报价技巧</a:t>
            </a:r>
            <a:endParaRPr sz="3450">
              <a:latin typeface="宋体"/>
              <a:cs typeface="宋体"/>
            </a:endParaRPr>
          </a:p>
          <a:p>
            <a:pPr marL="25400" indent="-6350">
              <a:lnSpc>
                <a:spcPct val="100000"/>
              </a:lnSpc>
              <a:spcBef>
                <a:spcPts val="985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合同签订</a:t>
            </a:r>
            <a:endParaRPr sz="3450">
              <a:latin typeface="宋体"/>
              <a:cs typeface="宋体"/>
            </a:endParaRPr>
          </a:p>
          <a:p>
            <a:pPr algn="just" marL="19050" marR="4085590" indent="5715">
              <a:lnSpc>
                <a:spcPct val="125600"/>
              </a:lnSpc>
              <a:spcBef>
                <a:spcPts val="130"/>
              </a:spcBef>
            </a:pP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商务规划 </a:t>
            </a:r>
            <a:r>
              <a:rPr dirty="0" sz="3450" spc="170">
                <a:solidFill>
                  <a:srgbClr val="080808"/>
                </a:solidFill>
                <a:latin typeface="宋体"/>
                <a:cs typeface="宋体"/>
              </a:rPr>
              <a:t>标价分离 成本控制 成本核算 成本分析</a:t>
            </a:r>
            <a:endParaRPr sz="3450">
              <a:latin typeface="宋体"/>
              <a:cs typeface="宋体"/>
            </a:endParaRPr>
          </a:p>
          <a:p>
            <a:pPr marL="34290" marR="1825625" indent="-13970">
              <a:lnSpc>
                <a:spcPct val="126200"/>
              </a:lnSpc>
            </a:pPr>
            <a:r>
              <a:rPr dirty="0" sz="3450" spc="140">
                <a:solidFill>
                  <a:srgbClr val="080808"/>
                </a:solidFill>
                <a:latin typeface="宋体"/>
                <a:cs typeface="宋体"/>
              </a:rPr>
              <a:t>物资管理和机具租赁 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总分包结算</a:t>
            </a:r>
            <a:endParaRPr sz="3450">
              <a:latin typeface="宋体"/>
              <a:cs typeface="宋体"/>
            </a:endParaRPr>
          </a:p>
          <a:p>
            <a:pPr algn="just" marL="20955">
              <a:lnSpc>
                <a:spcPct val="100000"/>
              </a:lnSpc>
              <a:spcBef>
                <a:spcPts val="885"/>
              </a:spcBef>
            </a:pP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清欠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780909" y="1435867"/>
            <a:ext cx="7573009" cy="70002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2926080">
              <a:lnSpc>
                <a:spcPct val="100000"/>
              </a:lnSpc>
              <a:spcBef>
                <a:spcPts val="114"/>
              </a:spcBef>
              <a:tabLst>
                <a:tab pos="5078730" algn="l"/>
              </a:tabLst>
            </a:pP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第三章	</a:t>
            </a: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合约签订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imes New Roman"/>
              <a:cs typeface="Times New Roman"/>
            </a:endParaRPr>
          </a:p>
          <a:p>
            <a:pPr algn="ctr" marL="2905125">
              <a:lnSpc>
                <a:spcPct val="100000"/>
              </a:lnSpc>
              <a:tabLst>
                <a:tab pos="4803140" algn="l"/>
              </a:tabLst>
            </a:pP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第三节</a:t>
            </a: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	</a:t>
            </a:r>
            <a:r>
              <a:rPr dirty="0" sz="3450" spc="150">
                <a:solidFill>
                  <a:srgbClr val="0A0A0A"/>
                </a:solidFill>
                <a:latin typeface="宋体"/>
                <a:cs typeface="宋体"/>
              </a:rPr>
              <a:t>合同违约风险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0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</a:pP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业主主要违约项：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700" spc="50">
                <a:solidFill>
                  <a:srgbClr val="0A0A0A"/>
                </a:solidFill>
                <a:latin typeface="Times New Roman"/>
                <a:cs typeface="Times New Roman"/>
              </a:rPr>
              <a:t>1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业</a:t>
            </a:r>
            <a:r>
              <a:rPr dirty="0" sz="3450" spc="535">
                <a:solidFill>
                  <a:srgbClr val="0A0A0A"/>
                </a:solidFill>
                <a:latin typeface="宋体"/>
                <a:cs typeface="宋体"/>
              </a:rPr>
              <a:t>主</a:t>
            </a:r>
            <a:r>
              <a:rPr dirty="0" sz="3450" spc="145">
                <a:solidFill>
                  <a:srgbClr val="0A0A0A"/>
                </a:solidFill>
                <a:latin typeface="宋体"/>
                <a:cs typeface="宋体"/>
              </a:rPr>
              <a:t>付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款</a:t>
            </a:r>
            <a:r>
              <a:rPr dirty="0" sz="3450" spc="480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2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31750">
              <a:lnSpc>
                <a:spcPct val="100000"/>
              </a:lnSpc>
              <a:spcBef>
                <a:spcPts val="5"/>
              </a:spcBef>
            </a:pPr>
            <a:r>
              <a:rPr dirty="0" sz="3700" spc="-105">
                <a:solidFill>
                  <a:srgbClr val="0A0A0A"/>
                </a:solidFill>
                <a:latin typeface="Times New Roman"/>
                <a:cs typeface="Times New Roman"/>
              </a:rPr>
              <a:t>2</a:t>
            </a:r>
            <a:r>
              <a:rPr dirty="0" sz="3450" spc="14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275">
                <a:solidFill>
                  <a:srgbClr val="0A0A0A"/>
                </a:solidFill>
                <a:latin typeface="宋体"/>
                <a:cs typeface="宋体"/>
              </a:rPr>
              <a:t>提</a:t>
            </a:r>
            <a:r>
              <a:rPr dirty="0" sz="3450" spc="114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50" spc="204">
                <a:solidFill>
                  <a:srgbClr val="0A0A0A"/>
                </a:solidFill>
                <a:latin typeface="宋体"/>
                <a:cs typeface="宋体"/>
              </a:rPr>
              <a:t>场</a:t>
            </a:r>
            <a:r>
              <a:rPr dirty="0" sz="3450" spc="160">
                <a:solidFill>
                  <a:srgbClr val="0A0A0A"/>
                </a:solidFill>
                <a:latin typeface="宋体"/>
                <a:cs typeface="宋体"/>
              </a:rPr>
              <a:t>地</a:t>
            </a:r>
            <a:r>
              <a:rPr dirty="0" sz="3450" spc="12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265">
                <a:solidFill>
                  <a:srgbClr val="0A0A0A"/>
                </a:solidFill>
                <a:latin typeface="宋体"/>
                <a:cs typeface="宋体"/>
              </a:rPr>
              <a:t>图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纸</a:t>
            </a:r>
            <a:r>
              <a:rPr dirty="0" sz="3450" spc="-4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直</a:t>
            </a:r>
            <a:r>
              <a:rPr dirty="0" sz="3450" spc="155">
                <a:solidFill>
                  <a:srgbClr val="0A0A0A"/>
                </a:solidFill>
                <a:latin typeface="宋体"/>
                <a:cs typeface="宋体"/>
              </a:rPr>
              <a:t>包</a:t>
            </a:r>
            <a:r>
              <a:rPr dirty="0" sz="3450" spc="175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2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650">
              <a:latin typeface="Times New Roman"/>
              <a:cs typeface="Times New Roman"/>
            </a:endParaRPr>
          </a:p>
          <a:p>
            <a:pPr marL="35560">
              <a:lnSpc>
                <a:spcPct val="100000"/>
              </a:lnSpc>
            </a:pPr>
            <a:r>
              <a:rPr dirty="0" sz="3650" spc="-110">
                <a:solidFill>
                  <a:srgbClr val="0A0A0A"/>
                </a:solidFill>
                <a:latin typeface="Times New Roman"/>
                <a:cs typeface="Times New Roman"/>
              </a:rPr>
              <a:t>3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130">
                <a:solidFill>
                  <a:srgbClr val="0A0A0A"/>
                </a:solidFill>
                <a:latin typeface="宋体"/>
                <a:cs typeface="宋体"/>
              </a:rPr>
              <a:t>批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价</a:t>
            </a: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签</a:t>
            </a:r>
            <a:r>
              <a:rPr dirty="0" sz="3450">
                <a:solidFill>
                  <a:srgbClr val="0A0A0A"/>
                </a:solidFill>
                <a:latin typeface="宋体"/>
                <a:cs typeface="宋体"/>
              </a:rPr>
              <a:t>证</a:t>
            </a: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225">
                <a:solidFill>
                  <a:srgbClr val="0A0A0A"/>
                </a:solidFill>
                <a:latin typeface="宋体"/>
                <a:cs typeface="宋体"/>
              </a:rPr>
              <a:t>索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赔</a:t>
            </a:r>
            <a:r>
              <a:rPr dirty="0" sz="3450" spc="-45">
                <a:solidFill>
                  <a:srgbClr val="0A0A0A"/>
                </a:solidFill>
                <a:latin typeface="宋体"/>
                <a:cs typeface="宋体"/>
              </a:rPr>
              <a:t>办</a:t>
            </a:r>
            <a:r>
              <a:rPr dirty="0" sz="3450" spc="195">
                <a:solidFill>
                  <a:srgbClr val="0A0A0A"/>
                </a:solidFill>
                <a:latin typeface="宋体"/>
                <a:cs typeface="宋体"/>
              </a:rPr>
              <a:t>理</a:t>
            </a:r>
            <a:r>
              <a:rPr dirty="0" sz="3450" spc="175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2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900">
              <a:latin typeface="Times New Roman"/>
              <a:cs typeface="Times New Roman"/>
            </a:endParaRPr>
          </a:p>
          <a:p>
            <a:pPr marL="34290">
              <a:lnSpc>
                <a:spcPct val="100000"/>
              </a:lnSpc>
            </a:pPr>
            <a:r>
              <a:rPr dirty="0" sz="3500" spc="-25">
                <a:solidFill>
                  <a:srgbClr val="0A0A0A"/>
                </a:solidFill>
                <a:latin typeface="Times New Roman"/>
                <a:cs typeface="Times New Roman"/>
              </a:rPr>
              <a:t>4</a:t>
            </a:r>
            <a:r>
              <a:rPr dirty="0" sz="3450" spc="27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结</a:t>
            </a:r>
            <a:r>
              <a:rPr dirty="0" sz="3450" spc="-17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50" spc="229">
                <a:solidFill>
                  <a:srgbClr val="0A0A0A"/>
                </a:solidFill>
                <a:latin typeface="宋体"/>
                <a:cs typeface="宋体"/>
              </a:rPr>
              <a:t>拖</a:t>
            </a:r>
            <a:r>
              <a:rPr dirty="0" sz="3450" spc="195">
                <a:solidFill>
                  <a:srgbClr val="0A0A0A"/>
                </a:solidFill>
                <a:latin typeface="宋体"/>
                <a:cs typeface="宋体"/>
              </a:rPr>
              <a:t>期</a:t>
            </a:r>
            <a:r>
              <a:rPr dirty="0" sz="3450" spc="175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2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779431" y="1435867"/>
            <a:ext cx="7574280" cy="68357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251200">
              <a:lnSpc>
                <a:spcPct val="100000"/>
              </a:lnSpc>
              <a:spcBef>
                <a:spcPts val="114"/>
              </a:spcBef>
              <a:tabLst>
                <a:tab pos="5403215" algn="l"/>
              </a:tabLst>
            </a:pP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第三章	</a:t>
            </a: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合约签订</a:t>
            </a:r>
            <a:endParaRPr sz="3450">
              <a:latin typeface="宋体"/>
              <a:cs typeface="宋体"/>
            </a:endParaRPr>
          </a:p>
          <a:p>
            <a:pPr marL="26034" marR="5080" indent="2893060">
              <a:lnSpc>
                <a:spcPct val="177200"/>
              </a:lnSpc>
              <a:tabLst>
                <a:tab pos="4817110" algn="l"/>
              </a:tabLst>
            </a:pP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第三节</a:t>
            </a: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	</a:t>
            </a:r>
            <a:r>
              <a:rPr dirty="0" sz="3450" spc="140">
                <a:solidFill>
                  <a:srgbClr val="0A0A0A"/>
                </a:solidFill>
                <a:latin typeface="宋体"/>
                <a:cs typeface="宋体"/>
              </a:rPr>
              <a:t>合同违约风险 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承包人主要违约项：</a:t>
            </a:r>
            <a:endParaRPr sz="34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445"/>
              </a:spcBef>
            </a:pPr>
            <a:r>
              <a:rPr dirty="0" sz="3800" spc="10">
                <a:solidFill>
                  <a:srgbClr val="0A0A0A"/>
                </a:solidFill>
                <a:latin typeface="Times New Roman"/>
                <a:cs typeface="Times New Roman"/>
              </a:rPr>
              <a:t>1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505">
                <a:solidFill>
                  <a:srgbClr val="0A0A0A"/>
                </a:solidFill>
                <a:latin typeface="宋体"/>
                <a:cs typeface="宋体"/>
              </a:rPr>
              <a:t>工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期</a:t>
            </a:r>
            <a:r>
              <a:rPr dirty="0" sz="3450" spc="405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3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-13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33020">
              <a:lnSpc>
                <a:spcPct val="100000"/>
              </a:lnSpc>
              <a:spcBef>
                <a:spcPts val="2475"/>
              </a:spcBef>
            </a:pPr>
            <a:r>
              <a:rPr dirty="0" sz="3800" spc="-150">
                <a:solidFill>
                  <a:srgbClr val="0A0A0A"/>
                </a:solidFill>
                <a:latin typeface="Times New Roman"/>
                <a:cs typeface="Times New Roman"/>
              </a:rPr>
              <a:t>2</a:t>
            </a:r>
            <a:r>
              <a:rPr dirty="0" sz="3450" spc="14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质</a:t>
            </a:r>
            <a:r>
              <a:rPr dirty="0" sz="3450" spc="160">
                <a:solidFill>
                  <a:srgbClr val="0A0A0A"/>
                </a:solidFill>
                <a:latin typeface="宋体"/>
                <a:cs typeface="宋体"/>
              </a:rPr>
              <a:t>量</a:t>
            </a:r>
            <a:r>
              <a:rPr dirty="0" sz="3450" spc="175">
                <a:solidFill>
                  <a:srgbClr val="0A0A0A"/>
                </a:solidFill>
                <a:latin typeface="宋体"/>
                <a:cs typeface="宋体"/>
              </a:rPr>
              <a:t>违</a:t>
            </a:r>
            <a:r>
              <a:rPr dirty="0" sz="3450" spc="315">
                <a:solidFill>
                  <a:srgbClr val="0A0A0A"/>
                </a:solidFill>
                <a:latin typeface="宋体"/>
                <a:cs typeface="宋体"/>
              </a:rPr>
              <a:t>约</a:t>
            </a:r>
            <a:r>
              <a:rPr dirty="0" sz="3450" spc="1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37465">
              <a:lnSpc>
                <a:spcPct val="100000"/>
              </a:lnSpc>
              <a:spcBef>
                <a:spcPts val="2625"/>
              </a:spcBef>
            </a:pPr>
            <a:r>
              <a:rPr dirty="0" sz="3550" spc="-65">
                <a:solidFill>
                  <a:srgbClr val="0A0A0A"/>
                </a:solidFill>
                <a:latin typeface="Times New Roman"/>
                <a:cs typeface="Times New Roman"/>
              </a:rPr>
              <a:t>3</a:t>
            </a:r>
            <a:r>
              <a:rPr dirty="0" sz="3450" spc="14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235">
                <a:solidFill>
                  <a:srgbClr val="0A0A0A"/>
                </a:solidFill>
                <a:latin typeface="宋体"/>
                <a:cs typeface="宋体"/>
              </a:rPr>
              <a:t>合</a:t>
            </a:r>
            <a:r>
              <a:rPr dirty="0" sz="3450" spc="180">
                <a:solidFill>
                  <a:srgbClr val="0A0A0A"/>
                </a:solidFill>
                <a:latin typeface="宋体"/>
                <a:cs typeface="宋体"/>
              </a:rPr>
              <a:t>同</a:t>
            </a:r>
            <a:r>
              <a:rPr dirty="0" sz="3450" spc="155">
                <a:solidFill>
                  <a:srgbClr val="0A0A0A"/>
                </a:solidFill>
                <a:latin typeface="宋体"/>
                <a:cs typeface="宋体"/>
              </a:rPr>
              <a:t>价</a:t>
            </a: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款</a:t>
            </a:r>
            <a:r>
              <a:rPr dirty="0" sz="3450" spc="145">
                <a:solidFill>
                  <a:srgbClr val="0A0A0A"/>
                </a:solidFill>
                <a:latin typeface="宋体"/>
                <a:cs typeface="宋体"/>
              </a:rPr>
              <a:t>低</a:t>
            </a:r>
            <a:r>
              <a:rPr dirty="0" sz="3450" spc="229">
                <a:solidFill>
                  <a:srgbClr val="0A0A0A"/>
                </a:solidFill>
                <a:latin typeface="宋体"/>
                <a:cs typeface="宋体"/>
              </a:rPr>
              <a:t>千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成</a:t>
            </a:r>
            <a:r>
              <a:rPr dirty="0" sz="3450" spc="155">
                <a:solidFill>
                  <a:srgbClr val="0A0A0A"/>
                </a:solidFill>
                <a:latin typeface="宋体"/>
                <a:cs typeface="宋体"/>
              </a:rPr>
              <a:t>本</a:t>
            </a:r>
            <a:r>
              <a:rPr dirty="0" sz="3450" spc="180">
                <a:solidFill>
                  <a:srgbClr val="0A0A0A"/>
                </a:solidFill>
                <a:latin typeface="宋体"/>
                <a:cs typeface="宋体"/>
              </a:rPr>
              <a:t>风</a:t>
            </a: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险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2420"/>
              </a:spcBef>
            </a:pPr>
            <a:r>
              <a:rPr dirty="0" sz="3800" spc="-170">
                <a:solidFill>
                  <a:srgbClr val="0A0A0A"/>
                </a:solidFill>
                <a:latin typeface="Times New Roman"/>
                <a:cs typeface="Times New Roman"/>
              </a:rPr>
              <a:t>4</a:t>
            </a:r>
            <a:r>
              <a:rPr dirty="0" sz="3450" spc="27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114">
                <a:solidFill>
                  <a:srgbClr val="0A0A0A"/>
                </a:solidFill>
                <a:latin typeface="宋体"/>
                <a:cs typeface="宋体"/>
              </a:rPr>
              <a:t>政</a:t>
            </a:r>
            <a:r>
              <a:rPr dirty="0" sz="3450" spc="250">
                <a:solidFill>
                  <a:srgbClr val="0A0A0A"/>
                </a:solidFill>
                <a:latin typeface="宋体"/>
                <a:cs typeface="宋体"/>
              </a:rPr>
              <a:t>策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性</a:t>
            </a:r>
            <a:r>
              <a:rPr dirty="0" sz="3450" spc="-80">
                <a:solidFill>
                  <a:srgbClr val="0A0A0A"/>
                </a:solidFill>
                <a:latin typeface="宋体"/>
                <a:cs typeface="宋体"/>
              </a:rPr>
              <a:t>调</a:t>
            </a:r>
            <a:r>
              <a:rPr dirty="0" sz="3450" spc="170">
                <a:solidFill>
                  <a:srgbClr val="0A0A0A"/>
                </a:solidFill>
                <a:latin typeface="宋体"/>
                <a:cs typeface="宋体"/>
              </a:rPr>
              <a:t>整</a:t>
            </a:r>
            <a:r>
              <a:rPr dirty="0" sz="3450" spc="15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材</a:t>
            </a:r>
            <a:r>
              <a:rPr dirty="0" sz="3450" spc="155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50" spc="145">
                <a:solidFill>
                  <a:srgbClr val="0A0A0A"/>
                </a:solidFill>
                <a:latin typeface="宋体"/>
                <a:cs typeface="宋体"/>
              </a:rPr>
              <a:t>涨</a:t>
            </a: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价</a:t>
            </a:r>
            <a:r>
              <a:rPr dirty="0" sz="3450" spc="180">
                <a:solidFill>
                  <a:srgbClr val="0A0A0A"/>
                </a:solidFill>
                <a:latin typeface="宋体"/>
                <a:cs typeface="宋体"/>
              </a:rPr>
              <a:t>风</a:t>
            </a:r>
            <a:r>
              <a:rPr dirty="0" sz="3450" spc="120">
                <a:solidFill>
                  <a:srgbClr val="0A0A0A"/>
                </a:solidFill>
                <a:latin typeface="宋体"/>
                <a:cs typeface="宋体"/>
              </a:rPr>
              <a:t>险</a:t>
            </a:r>
            <a:r>
              <a:rPr dirty="0" sz="3450" spc="32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34290">
              <a:lnSpc>
                <a:spcPct val="100000"/>
              </a:lnSpc>
              <a:spcBef>
                <a:spcPts val="2625"/>
              </a:spcBef>
            </a:pPr>
            <a:r>
              <a:rPr dirty="0" sz="3550" spc="-35">
                <a:solidFill>
                  <a:srgbClr val="0A0A0A"/>
                </a:solidFill>
                <a:latin typeface="Times New Roman"/>
                <a:cs typeface="Times New Roman"/>
              </a:rPr>
              <a:t>5</a:t>
            </a:r>
            <a:r>
              <a:rPr dirty="0" sz="3450" spc="27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结</a:t>
            </a:r>
            <a:r>
              <a:rPr dirty="0" sz="3450" spc="-7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50" spc="180">
                <a:solidFill>
                  <a:srgbClr val="0A0A0A"/>
                </a:solidFill>
                <a:latin typeface="宋体"/>
                <a:cs typeface="宋体"/>
              </a:rPr>
              <a:t>风</a:t>
            </a: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险</a:t>
            </a:r>
            <a:r>
              <a:rPr dirty="0" sz="3450" spc="355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52236" y="1410341"/>
            <a:ext cx="4019550" cy="58483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163445" algn="l"/>
              </a:tabLst>
            </a:pPr>
            <a:r>
              <a:rPr dirty="0" sz="3450" spc="254"/>
              <a:t>第三章</a:t>
            </a:r>
            <a:r>
              <a:rPr dirty="0" sz="3450" spc="254"/>
              <a:t>	</a:t>
            </a:r>
            <a:r>
              <a:rPr dirty="0" sz="3650" spc="-25"/>
              <a:t>合约签订</a:t>
            </a:r>
            <a:endParaRPr sz="3650"/>
          </a:p>
        </p:txBody>
      </p:sp>
      <p:sp>
        <p:nvSpPr>
          <p:cNvPr id="4" name="object 4"/>
          <p:cNvSpPr txBox="1"/>
          <p:nvPr/>
        </p:nvSpPr>
        <p:spPr>
          <a:xfrm>
            <a:off x="4520813" y="2342021"/>
            <a:ext cx="4685665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908810" algn="l"/>
              </a:tabLst>
            </a:pP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第四节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650" spc="-25">
                <a:solidFill>
                  <a:srgbClr val="080808"/>
                </a:solidFill>
                <a:latin typeface="宋体"/>
                <a:cs typeface="宋体"/>
              </a:rPr>
              <a:t>合同案例分析</a:t>
            </a:r>
            <a:endParaRPr sz="36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17698" y="3879928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【案例一】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4590" y="3860784"/>
            <a:ext cx="2398395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50" spc="-540">
                <a:solidFill>
                  <a:srgbClr val="080808"/>
                </a:solidFill>
                <a:latin typeface="宋体"/>
                <a:cs typeface="宋体"/>
              </a:rPr>
              <a:t>“阴阳合同“</a:t>
            </a:r>
            <a:endParaRPr sz="365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17698" y="5526318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【案例二】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96458" y="5507174"/>
            <a:ext cx="3673475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50" spc="-60">
                <a:solidFill>
                  <a:srgbClr val="080808"/>
                </a:solidFill>
                <a:latin typeface="宋体"/>
                <a:cs typeface="宋体"/>
              </a:rPr>
              <a:t>合同条款的严谨性</a:t>
            </a:r>
            <a:endParaRPr sz="365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7698" y="7185471"/>
            <a:ext cx="192214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【案例三】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96458" y="7166327"/>
            <a:ext cx="2761615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50" spc="-60">
                <a:solidFill>
                  <a:srgbClr val="080808"/>
                </a:solidFill>
                <a:latin typeface="宋体"/>
                <a:cs typeface="宋体"/>
              </a:rPr>
              <a:t>合同约定不明</a:t>
            </a:r>
            <a:endParaRPr sz="36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1275" y="1429485"/>
            <a:ext cx="10535920" cy="70072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594100">
              <a:lnSpc>
                <a:spcPct val="100000"/>
              </a:lnSpc>
              <a:spcBef>
                <a:spcPts val="114"/>
              </a:spcBef>
            </a:pPr>
            <a:r>
              <a:rPr dirty="0" sz="3500" spc="535">
                <a:solidFill>
                  <a:srgbClr val="080808"/>
                </a:solidFill>
                <a:latin typeface="宋体"/>
                <a:cs typeface="宋体"/>
              </a:rPr>
              <a:t>第四章商务规划</a:t>
            </a:r>
            <a:endParaRPr sz="3500">
              <a:latin typeface="宋体"/>
              <a:cs typeface="宋体"/>
            </a:endParaRPr>
          </a:p>
          <a:p>
            <a:pPr marL="779145">
              <a:lnSpc>
                <a:spcPct val="100000"/>
              </a:lnSpc>
              <a:spcBef>
                <a:spcPts val="3135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在投标阶段由投标小组编制商务规划大纲，项目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8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3500" spc="10">
                <a:solidFill>
                  <a:srgbClr val="080808"/>
                </a:solidFill>
                <a:latin typeface="宋体"/>
                <a:cs typeface="宋体"/>
              </a:rPr>
              <a:t>中标后由项目部编制商务实施规划。</a:t>
            </a:r>
            <a:endParaRPr sz="3500">
              <a:latin typeface="宋体"/>
              <a:cs typeface="宋体"/>
            </a:endParaRPr>
          </a:p>
          <a:p>
            <a:pPr marL="18415" marR="2591435" indent="2849245">
              <a:lnSpc>
                <a:spcPts val="8740"/>
              </a:lnSpc>
              <a:spcBef>
                <a:spcPts val="955"/>
              </a:spcBef>
              <a:tabLst>
                <a:tab pos="5179060" algn="l"/>
              </a:tabLst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第一节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500" spc="105">
                <a:solidFill>
                  <a:srgbClr val="080808"/>
                </a:solidFill>
                <a:latin typeface="宋体"/>
                <a:cs typeface="宋体"/>
              </a:rPr>
              <a:t>商务规划大纲 </a:t>
            </a:r>
            <a:r>
              <a:rPr dirty="0" sz="3500" spc="10">
                <a:solidFill>
                  <a:srgbClr val="080808"/>
                </a:solidFill>
                <a:latin typeface="宋体"/>
                <a:cs typeface="宋体"/>
              </a:rPr>
              <a:t>一、商务规划大纲的编制依据。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29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二</a:t>
            </a:r>
            <a:r>
              <a:rPr dirty="0" sz="3500" spc="-1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50">
                <a:solidFill>
                  <a:srgbClr val="080808"/>
                </a:solidFill>
                <a:latin typeface="宋体"/>
                <a:cs typeface="宋体"/>
              </a:rPr>
              <a:t>商</a:t>
            </a: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务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大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纲所含</a:t>
            </a:r>
            <a:r>
              <a:rPr dirty="0" sz="3500" spc="-600">
                <a:solidFill>
                  <a:srgbClr val="080808"/>
                </a:solidFill>
                <a:latin typeface="宋体"/>
                <a:cs typeface="宋体"/>
              </a:rPr>
              <a:t>主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内</a:t>
            </a:r>
            <a:r>
              <a:rPr dirty="0" sz="3500" spc="-70">
                <a:solidFill>
                  <a:srgbClr val="080808"/>
                </a:solidFill>
                <a:latin typeface="宋体"/>
                <a:cs typeface="宋体"/>
              </a:rPr>
              <a:t>容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完</a:t>
            </a:r>
            <a:r>
              <a:rPr dirty="0" sz="3500" spc="-4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时间</a:t>
            </a:r>
            <a:r>
              <a:rPr dirty="0" sz="3500" spc="-39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求</a:t>
            </a:r>
            <a:r>
              <a:rPr dirty="0" sz="3500" spc="290">
                <a:solidFill>
                  <a:srgbClr val="444444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500" spc="-130">
                <a:solidFill>
                  <a:srgbClr val="212121"/>
                </a:solidFill>
                <a:latin typeface="宋体"/>
                <a:cs typeface="宋体"/>
              </a:rPr>
              <a:t>三、需注意的事项。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3018" y="1429485"/>
            <a:ext cx="10853420" cy="589661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592829">
              <a:lnSpc>
                <a:spcPct val="100000"/>
              </a:lnSpc>
              <a:spcBef>
                <a:spcPts val="114"/>
              </a:spcBef>
            </a:pPr>
            <a:r>
              <a:rPr dirty="0" sz="3500" spc="535">
                <a:solidFill>
                  <a:srgbClr val="080808"/>
                </a:solidFill>
                <a:latin typeface="宋体"/>
                <a:cs typeface="宋体"/>
              </a:rPr>
              <a:t>第四章商务规划</a:t>
            </a:r>
            <a:endParaRPr sz="3500">
              <a:latin typeface="宋体"/>
              <a:cs typeface="宋体"/>
            </a:endParaRPr>
          </a:p>
          <a:p>
            <a:pPr marL="3197225">
              <a:lnSpc>
                <a:spcPct val="100000"/>
              </a:lnSpc>
              <a:spcBef>
                <a:spcPts val="3135"/>
              </a:spcBef>
            </a:pPr>
            <a:r>
              <a:rPr dirty="0" sz="3500" spc="430">
                <a:solidFill>
                  <a:srgbClr val="080808"/>
                </a:solidFill>
                <a:latin typeface="宋体"/>
                <a:cs typeface="宋体"/>
              </a:rPr>
              <a:t>第二节商务实施规划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850">
              <a:latin typeface="Times New Roman"/>
              <a:cs typeface="Times New Roman"/>
            </a:endParaRPr>
          </a:p>
          <a:p>
            <a:pPr marL="18415" indent="890269">
              <a:lnSpc>
                <a:spcPct val="100000"/>
              </a:lnSpc>
            </a:pP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项目中标后，根据投标阶段的项目管理商务规划</a:t>
            </a:r>
            <a:endParaRPr sz="3500">
              <a:latin typeface="宋体"/>
              <a:cs typeface="宋体"/>
            </a:endParaRPr>
          </a:p>
          <a:p>
            <a:pPr algn="just" marL="12700" marR="52069" indent="5715">
              <a:lnSpc>
                <a:spcPct val="205799"/>
              </a:lnSpc>
              <a:spcBef>
                <a:spcPts val="100"/>
              </a:spcBef>
            </a:pP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大纲，由项目商务经理牵头，项目成本管理小组成员 </a:t>
            </a: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共同参与，在商务规划大纲的指导下，进行编制项目 </a:t>
            </a:r>
            <a:r>
              <a:rPr dirty="0" sz="3500" spc="-130">
                <a:solidFill>
                  <a:srgbClr val="080808"/>
                </a:solidFill>
                <a:latin typeface="宋体"/>
                <a:cs typeface="宋体"/>
              </a:rPr>
              <a:t>管理商务实施规划。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43192" y="1429485"/>
            <a:ext cx="3616960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535">
                <a:solidFill>
                  <a:srgbClr val="050505"/>
                </a:solidFill>
              </a:rPr>
              <a:t>第四章商务规划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34923" y="1850655"/>
            <a:ext cx="10745470" cy="41567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4450" marR="2695575" indent="3499485">
              <a:lnSpc>
                <a:spcPct val="155500"/>
              </a:lnSpc>
              <a:spcBef>
                <a:spcPts val="95"/>
              </a:spcBef>
            </a:pPr>
            <a:r>
              <a:rPr dirty="0" sz="3500" spc="409">
                <a:solidFill>
                  <a:srgbClr val="050505"/>
                </a:solidFill>
                <a:latin typeface="宋体"/>
                <a:cs typeface="宋体"/>
              </a:rPr>
              <a:t>第二节商务实施规划 </a:t>
            </a:r>
            <a:r>
              <a:rPr dirty="0" sz="3500" spc="80">
                <a:solidFill>
                  <a:srgbClr val="050505"/>
                </a:solidFill>
                <a:latin typeface="宋体"/>
                <a:cs typeface="宋体"/>
              </a:rPr>
              <a:t>一、商务实施规划编制及审批</a:t>
            </a:r>
            <a:endParaRPr sz="3500">
              <a:latin typeface="宋体"/>
              <a:cs typeface="宋体"/>
            </a:endParaRPr>
          </a:p>
          <a:p>
            <a:pPr marL="50165" marR="5080" indent="873760">
              <a:lnSpc>
                <a:spcPct val="155500"/>
              </a:lnSpc>
              <a:tabLst>
                <a:tab pos="3278504" algn="l"/>
                <a:tab pos="4662170" algn="l"/>
              </a:tabLst>
            </a:pPr>
            <a:r>
              <a:rPr dirty="0" sz="3500" spc="150">
                <a:solidFill>
                  <a:srgbClr val="050505"/>
                </a:solidFill>
                <a:latin typeface="宋体"/>
                <a:cs typeface="宋体"/>
              </a:rPr>
              <a:t>项目管理商务实施规划由项目部具体编制，报分 </a:t>
            </a:r>
            <a:r>
              <a:rPr dirty="0" sz="3500" spc="180">
                <a:solidFill>
                  <a:srgbClr val="050505"/>
                </a:solidFill>
                <a:latin typeface="宋体"/>
                <a:cs typeface="宋体"/>
              </a:rPr>
              <a:t>公</a:t>
            </a:r>
            <a:r>
              <a:rPr dirty="0" sz="3500" spc="254">
                <a:solidFill>
                  <a:srgbClr val="050505"/>
                </a:solidFill>
                <a:latin typeface="宋体"/>
                <a:cs typeface="宋体"/>
              </a:rPr>
              <a:t>司审</a:t>
            </a:r>
            <a:r>
              <a:rPr dirty="0" sz="3500" spc="-130">
                <a:solidFill>
                  <a:srgbClr val="050505"/>
                </a:solidFill>
                <a:latin typeface="宋体"/>
                <a:cs typeface="宋体"/>
              </a:rPr>
              <a:t>批</a:t>
            </a:r>
            <a:r>
              <a:rPr dirty="0" sz="3500" spc="-975">
                <a:solidFill>
                  <a:srgbClr val="050505"/>
                </a:solidFill>
                <a:latin typeface="宋体"/>
                <a:cs typeface="宋体"/>
              </a:rPr>
              <a:t>，编制</a:t>
            </a:r>
            <a:r>
              <a:rPr dirty="0" sz="3500">
                <a:solidFill>
                  <a:srgbClr val="050505"/>
                </a:solidFill>
                <a:latin typeface="宋体"/>
                <a:cs typeface="宋体"/>
              </a:rPr>
              <a:t>	</a:t>
            </a:r>
            <a:r>
              <a:rPr dirty="0" sz="3500" spc="-975">
                <a:solidFill>
                  <a:srgbClr val="050505"/>
                </a:solidFill>
                <a:latin typeface="宋体"/>
                <a:cs typeface="宋体"/>
              </a:rPr>
              <a:t>并审批</a:t>
            </a:r>
            <a:r>
              <a:rPr dirty="0" sz="3500">
                <a:solidFill>
                  <a:srgbClr val="050505"/>
                </a:solidFill>
                <a:latin typeface="宋体"/>
                <a:cs typeface="宋体"/>
              </a:rPr>
              <a:t>	</a:t>
            </a:r>
            <a:r>
              <a:rPr dirty="0" sz="3500" spc="325">
                <a:solidFill>
                  <a:srgbClr val="050505"/>
                </a:solidFill>
                <a:latin typeface="宋体"/>
                <a:cs typeface="宋体"/>
              </a:rPr>
              <a:t>完</a:t>
            </a:r>
            <a:r>
              <a:rPr dirty="0" sz="3500" spc="-45">
                <a:solidFill>
                  <a:srgbClr val="050505"/>
                </a:solidFill>
                <a:latin typeface="宋体"/>
                <a:cs typeface="宋体"/>
              </a:rPr>
              <a:t>成</a:t>
            </a:r>
            <a:r>
              <a:rPr dirty="0" sz="3500" spc="325">
                <a:solidFill>
                  <a:srgbClr val="050505"/>
                </a:solidFill>
                <a:latin typeface="宋体"/>
                <a:cs typeface="宋体"/>
              </a:rPr>
              <a:t>时</a:t>
            </a:r>
            <a:r>
              <a:rPr dirty="0" sz="3500" spc="-85">
                <a:solidFill>
                  <a:srgbClr val="050505"/>
                </a:solidFill>
                <a:latin typeface="宋体"/>
                <a:cs typeface="宋体"/>
              </a:rPr>
              <a:t>间</a:t>
            </a:r>
            <a:r>
              <a:rPr dirty="0" sz="3500" spc="114">
                <a:solidFill>
                  <a:srgbClr val="050505"/>
                </a:solidFill>
                <a:latin typeface="宋体"/>
                <a:cs typeface="宋体"/>
              </a:rPr>
              <a:t>为项</a:t>
            </a:r>
            <a:r>
              <a:rPr dirty="0" sz="3500" spc="110">
                <a:solidFill>
                  <a:srgbClr val="050505"/>
                </a:solidFill>
                <a:latin typeface="宋体"/>
                <a:cs typeface="宋体"/>
              </a:rPr>
              <a:t>目</a:t>
            </a:r>
            <a:r>
              <a:rPr dirty="0" sz="3500" spc="114">
                <a:solidFill>
                  <a:srgbClr val="050505"/>
                </a:solidFill>
                <a:latin typeface="宋体"/>
                <a:cs typeface="宋体"/>
              </a:rPr>
              <a:t>中</a:t>
            </a:r>
            <a:r>
              <a:rPr dirty="0" sz="3500" spc="105">
                <a:solidFill>
                  <a:srgbClr val="050505"/>
                </a:solidFill>
                <a:latin typeface="宋体"/>
                <a:cs typeface="宋体"/>
              </a:rPr>
              <a:t>标</a:t>
            </a:r>
            <a:r>
              <a:rPr dirty="0" sz="3500" spc="229">
                <a:solidFill>
                  <a:srgbClr val="050505"/>
                </a:solidFill>
                <a:latin typeface="宋体"/>
                <a:cs typeface="宋体"/>
              </a:rPr>
              <a:t>后</a:t>
            </a:r>
            <a:r>
              <a:rPr dirty="0" sz="3400" spc="170">
                <a:solidFill>
                  <a:srgbClr val="050505"/>
                </a:solidFill>
                <a:latin typeface="Arial"/>
                <a:cs typeface="Arial"/>
              </a:rPr>
              <a:t>4</a:t>
            </a:r>
            <a:r>
              <a:rPr dirty="0" sz="3400" spc="-114">
                <a:solidFill>
                  <a:srgbClr val="050505"/>
                </a:solidFill>
                <a:latin typeface="Arial"/>
                <a:cs typeface="Arial"/>
              </a:rPr>
              <a:t>5</a:t>
            </a:r>
            <a:r>
              <a:rPr dirty="0" sz="3500" spc="250">
                <a:solidFill>
                  <a:srgbClr val="050505"/>
                </a:solidFill>
                <a:latin typeface="宋体"/>
                <a:cs typeface="宋体"/>
              </a:rPr>
              <a:t>天</a:t>
            </a:r>
            <a:r>
              <a:rPr dirty="0" sz="3500" spc="325">
                <a:solidFill>
                  <a:srgbClr val="050505"/>
                </a:solidFill>
                <a:latin typeface="宋体"/>
                <a:cs typeface="宋体"/>
              </a:rPr>
              <a:t>内</a:t>
            </a:r>
            <a:endParaRPr sz="35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385"/>
              </a:spcBef>
            </a:pPr>
            <a:r>
              <a:rPr dirty="0" sz="3350" spc="315">
                <a:solidFill>
                  <a:srgbClr val="050505"/>
                </a:solidFill>
                <a:latin typeface="宋体"/>
                <a:cs typeface="宋体"/>
              </a:rPr>
              <a:t>．</a:t>
            </a:r>
            <a:endParaRPr sz="3350">
              <a:latin typeface="宋体"/>
              <a:cs typeface="宋体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08547" y="5762364"/>
          <a:ext cx="10918190" cy="3650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1314"/>
                <a:gridCol w="3798570"/>
                <a:gridCol w="2702560"/>
                <a:gridCol w="2715260"/>
              </a:tblGrid>
              <a:tr h="1314559"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2950" spc="27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序号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109855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334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2950" spc="15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内容责任人完成时闾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97155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4860" marR="107950" indent="-591185">
                        <a:lnSpc>
                          <a:spcPts val="3420"/>
                        </a:lnSpc>
                        <a:spcBef>
                          <a:spcPts val="1180"/>
                        </a:spcBef>
                      </a:pPr>
                      <a:r>
                        <a:rPr dirty="0" sz="295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内容责任人芜 </a:t>
                      </a:r>
                      <a:r>
                        <a:rPr dirty="0" sz="2950" spc="18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成时闯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149860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9305" marR="107950" indent="-582930">
                        <a:lnSpc>
                          <a:spcPts val="3520"/>
                        </a:lnSpc>
                        <a:spcBef>
                          <a:spcPts val="1000"/>
                        </a:spcBef>
                      </a:pPr>
                      <a:r>
                        <a:rPr dirty="0" sz="295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内容责任人完 </a:t>
                      </a:r>
                      <a:r>
                        <a:rPr dirty="0" sz="2950" spc="18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威时闯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127000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8644"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3100">
                          <a:solidFill>
                            <a:srgbClr val="050505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5405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2950" spc="12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商务实施视划绾刮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84455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2950" spc="15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商务经理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84455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8535" marR="73025" indent="-74485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2950" spc="18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295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月中标</a:t>
                      </a:r>
                      <a:r>
                        <a:rPr dirty="0" sz="2950" spc="-36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后</a:t>
                      </a:r>
                      <a:r>
                        <a:rPr dirty="0" sz="3350">
                          <a:solidFill>
                            <a:srgbClr val="050505"/>
                          </a:solidFill>
                          <a:latin typeface="Times New Roman"/>
                          <a:cs typeface="Times New Roman"/>
                        </a:rPr>
                        <a:t>40 </a:t>
                      </a:r>
                      <a:r>
                        <a:rPr dirty="0" sz="2950" spc="15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日内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35881"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2900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2900">
                        <a:latin typeface="Arial"/>
                        <a:cs typeface="Arial"/>
                      </a:endParaRPr>
                    </a:p>
                  </a:txBody>
                  <a:tcPr marL="0" marR="0" marB="0" marT="103505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ts val="4480"/>
                        </a:lnSpc>
                      </a:pPr>
                      <a:r>
                        <a:rPr dirty="0" sz="2950" spc="15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商务实施</a:t>
                      </a:r>
                      <a:r>
                        <a:rPr dirty="0" sz="2950" spc="-47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拐</a:t>
                      </a:r>
                      <a:r>
                        <a:rPr dirty="0" sz="2950" spc="49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划</a:t>
                      </a:r>
                      <a:r>
                        <a:rPr dirty="0" sz="2950" spc="-30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审</a:t>
                      </a:r>
                      <a:r>
                        <a:rPr dirty="0" sz="3800" spc="90">
                          <a:solidFill>
                            <a:srgbClr val="050505"/>
                          </a:solidFill>
                          <a:latin typeface="Times New Roman"/>
                          <a:cs typeface="Times New Roman"/>
                        </a:rPr>
                        <a:t>llt</a:t>
                      </a:r>
                      <a:endParaRPr sz="3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2950" spc="7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商务分管领导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97155">
                    <a:lnL w="539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ts val="3504"/>
                        </a:lnSpc>
                        <a:spcBef>
                          <a:spcPts val="865"/>
                        </a:spcBef>
                      </a:pPr>
                      <a:r>
                        <a:rPr dirty="0" sz="295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商务实施视划</a:t>
                      </a:r>
                      <a:endParaRPr sz="2950">
                        <a:latin typeface="宋体"/>
                        <a:cs typeface="宋体"/>
                      </a:endParaRPr>
                    </a:p>
                    <a:p>
                      <a:pPr algn="ctr" marL="104775">
                        <a:lnSpc>
                          <a:spcPts val="3565"/>
                        </a:lnSpc>
                      </a:pPr>
                      <a:r>
                        <a:rPr dirty="0" sz="300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上痕</a:t>
                      </a:r>
                      <a:r>
                        <a:rPr dirty="0" sz="3000" spc="-135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后</a:t>
                      </a:r>
                      <a:r>
                        <a:rPr dirty="0" sz="2900" spc="-5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2950">
                          <a:solidFill>
                            <a:srgbClr val="050505"/>
                          </a:solidFill>
                          <a:latin typeface="宋体"/>
                          <a:cs typeface="宋体"/>
                        </a:rPr>
                        <a:t>日内</a:t>
                      </a:r>
                      <a:endParaRPr sz="2950">
                        <a:latin typeface="宋体"/>
                        <a:cs typeface="宋体"/>
                      </a:endParaRPr>
                    </a:p>
                  </a:txBody>
                  <a:tcPr marL="0" marR="0" marB="0" marT="109855">
                    <a:lnL w="285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0755" y="1442248"/>
            <a:ext cx="10615930" cy="55403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595370">
              <a:lnSpc>
                <a:spcPct val="100000"/>
              </a:lnSpc>
              <a:spcBef>
                <a:spcPts val="114"/>
              </a:spcBef>
            </a:pPr>
            <a:r>
              <a:rPr dirty="0" sz="3400" spc="625">
                <a:solidFill>
                  <a:srgbClr val="080808"/>
                </a:solidFill>
                <a:latin typeface="宋体"/>
                <a:cs typeface="宋体"/>
              </a:rPr>
              <a:t>第四章商务规划</a:t>
            </a:r>
            <a:endParaRPr sz="3400">
              <a:latin typeface="宋体"/>
              <a:cs typeface="宋体"/>
            </a:endParaRPr>
          </a:p>
          <a:p>
            <a:pPr marL="19685" marR="2602230" indent="3498850">
              <a:lnSpc>
                <a:spcPct val="145300"/>
              </a:lnSpc>
              <a:spcBef>
                <a:spcPts val="1410"/>
              </a:spcBef>
            </a:pPr>
            <a:r>
              <a:rPr dirty="0" sz="3400" spc="495">
                <a:solidFill>
                  <a:srgbClr val="080808"/>
                </a:solidFill>
                <a:latin typeface="宋体"/>
                <a:cs typeface="宋体"/>
              </a:rPr>
              <a:t>第二节商务实施规划 </a:t>
            </a: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二、商务实施规划包含的主要内容</a:t>
            </a:r>
            <a:endParaRPr sz="3400">
              <a:latin typeface="宋体"/>
              <a:cs typeface="宋体"/>
            </a:endParaRPr>
          </a:p>
          <a:p>
            <a:pPr marL="12700">
              <a:lnSpc>
                <a:spcPts val="4330"/>
              </a:lnSpc>
            </a:pPr>
            <a:r>
              <a:rPr dirty="0" sz="3800" spc="-8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400" spc="31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施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工图</a:t>
            </a:r>
            <a:r>
              <a:rPr dirty="0" sz="3400" spc="210">
                <a:solidFill>
                  <a:srgbClr val="080808"/>
                </a:solidFill>
                <a:latin typeface="宋体"/>
                <a:cs typeface="宋体"/>
              </a:rPr>
              <a:t>预</a:t>
            </a:r>
            <a:r>
              <a:rPr dirty="0" sz="3400" spc="31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00" spc="150">
                <a:solidFill>
                  <a:srgbClr val="080808"/>
                </a:solidFill>
                <a:latin typeface="宋体"/>
                <a:cs typeface="宋体"/>
              </a:rPr>
              <a:t>策</a:t>
            </a:r>
            <a:r>
              <a:rPr dirty="0" sz="3400" spc="375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0320">
              <a:lnSpc>
                <a:spcPts val="4370"/>
              </a:lnSpc>
            </a:pPr>
            <a:r>
              <a:rPr dirty="0" sz="3700" spc="-95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400" spc="18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345">
                <a:solidFill>
                  <a:srgbClr val="080808"/>
                </a:solidFill>
                <a:latin typeface="宋体"/>
                <a:cs typeface="宋体"/>
              </a:rPr>
              <a:t>责</a:t>
            </a:r>
            <a:r>
              <a:rPr dirty="0" sz="3400" spc="270">
                <a:solidFill>
                  <a:srgbClr val="080808"/>
                </a:solidFill>
                <a:latin typeface="宋体"/>
                <a:cs typeface="宋体"/>
              </a:rPr>
              <a:t>任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00" spc="210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测算（</a:t>
            </a:r>
            <a:r>
              <a:rPr dirty="0" sz="3400" spc="-1295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公</a:t>
            </a:r>
            <a:r>
              <a:rPr dirty="0" sz="3400" spc="229">
                <a:solidFill>
                  <a:srgbClr val="080808"/>
                </a:solidFill>
                <a:latin typeface="宋体"/>
                <a:cs typeface="宋体"/>
              </a:rPr>
              <a:t>司</a:t>
            </a:r>
            <a:r>
              <a:rPr dirty="0" sz="3400" spc="170">
                <a:solidFill>
                  <a:srgbClr val="080808"/>
                </a:solidFill>
                <a:latin typeface="宋体"/>
                <a:cs typeface="宋体"/>
              </a:rPr>
              <a:t>和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项</a:t>
            </a:r>
            <a:r>
              <a:rPr dirty="0" sz="3400" spc="320">
                <a:solidFill>
                  <a:srgbClr val="080808"/>
                </a:solidFill>
                <a:latin typeface="宋体"/>
                <a:cs typeface="宋体"/>
              </a:rPr>
              <a:t>目</a:t>
            </a:r>
            <a:r>
              <a:rPr dirty="0" sz="3400" spc="165">
                <a:solidFill>
                  <a:srgbClr val="080808"/>
                </a:solidFill>
                <a:latin typeface="宋体"/>
                <a:cs typeface="宋体"/>
              </a:rPr>
              <a:t>核</a:t>
            </a:r>
            <a:r>
              <a:rPr dirty="0" sz="3400" spc="204">
                <a:solidFill>
                  <a:srgbClr val="080808"/>
                </a:solidFill>
                <a:latin typeface="宋体"/>
                <a:cs typeface="宋体"/>
              </a:rPr>
              <a:t>对</a:t>
            </a:r>
            <a:r>
              <a:rPr dirty="0" sz="3400" spc="28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125">
                <a:solidFill>
                  <a:srgbClr val="080808"/>
                </a:solidFill>
                <a:latin typeface="宋体"/>
                <a:cs typeface="宋体"/>
              </a:rPr>
              <a:t>调</a:t>
            </a:r>
            <a:r>
              <a:rPr dirty="0" sz="3400" spc="330">
                <a:solidFill>
                  <a:srgbClr val="080808"/>
                </a:solidFill>
                <a:latin typeface="宋体"/>
                <a:cs typeface="宋体"/>
              </a:rPr>
              <a:t>整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400" spc="254">
                <a:solidFill>
                  <a:srgbClr val="080808"/>
                </a:solidFill>
                <a:latin typeface="宋体"/>
                <a:cs typeface="宋体"/>
              </a:rPr>
              <a:t>稿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）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</a:pPr>
            <a:r>
              <a:rPr dirty="0" sz="3600" spc="-80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z="3400" spc="29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400" spc="175">
                <a:solidFill>
                  <a:srgbClr val="080808"/>
                </a:solidFill>
                <a:latin typeface="宋体"/>
                <a:cs typeface="宋体"/>
              </a:rPr>
              <a:t>约</a:t>
            </a:r>
            <a:r>
              <a:rPr dirty="0" sz="3400" spc="13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400" spc="380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2860">
              <a:lnSpc>
                <a:spcPct val="100000"/>
              </a:lnSpc>
              <a:spcBef>
                <a:spcPts val="155"/>
              </a:spcBef>
            </a:pPr>
            <a:r>
              <a:rPr dirty="0" sz="3550" spc="-40">
                <a:solidFill>
                  <a:srgbClr val="080808"/>
                </a:solidFill>
                <a:latin typeface="Times New Roman"/>
                <a:cs typeface="Times New Roman"/>
              </a:rPr>
              <a:t>4</a:t>
            </a:r>
            <a:r>
              <a:rPr dirty="0" sz="3400" spc="28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10">
                <a:solidFill>
                  <a:srgbClr val="080808"/>
                </a:solidFill>
                <a:latin typeface="宋体"/>
                <a:cs typeface="宋体"/>
              </a:rPr>
              <a:t>现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金流</a:t>
            </a:r>
            <a:r>
              <a:rPr dirty="0" sz="3400" spc="200">
                <a:solidFill>
                  <a:srgbClr val="080808"/>
                </a:solidFill>
                <a:latin typeface="宋体"/>
                <a:cs typeface="宋体"/>
              </a:rPr>
              <a:t>量测</a:t>
            </a:r>
            <a:r>
              <a:rPr dirty="0" sz="3400" spc="42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00" spc="114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1590">
              <a:lnSpc>
                <a:spcPct val="100000"/>
              </a:lnSpc>
              <a:spcBef>
                <a:spcPts val="60"/>
              </a:spcBef>
            </a:pPr>
            <a:r>
              <a:rPr dirty="0" sz="3550" spc="-25">
                <a:solidFill>
                  <a:srgbClr val="080808"/>
                </a:solidFill>
                <a:latin typeface="Times New Roman"/>
                <a:cs typeface="Times New Roman"/>
              </a:rPr>
              <a:t>5</a:t>
            </a:r>
            <a:r>
              <a:rPr dirty="0" sz="3400" spc="24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商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务</a:t>
            </a:r>
            <a:r>
              <a:rPr dirty="0" sz="3400" spc="340">
                <a:solidFill>
                  <a:srgbClr val="080808"/>
                </a:solidFill>
                <a:latin typeface="宋体"/>
                <a:cs typeface="宋体"/>
              </a:rPr>
              <a:t>风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险</a:t>
            </a: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管</a:t>
            </a:r>
            <a:r>
              <a:rPr dirty="0" sz="3400" spc="135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400" spc="23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400" spc="375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400" spc="35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71992" y="6962124"/>
            <a:ext cx="3516629" cy="569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50" spc="-50">
                <a:solidFill>
                  <a:srgbClr val="080808"/>
                </a:solidFill>
                <a:latin typeface="Times New Roman"/>
                <a:cs typeface="Times New Roman"/>
              </a:rPr>
              <a:t>6</a:t>
            </a:r>
            <a:r>
              <a:rPr dirty="0" sz="3400" spc="27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00" spc="240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管</a:t>
            </a:r>
            <a:r>
              <a:rPr dirty="0" sz="3400" spc="235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400" spc="350">
                <a:solidFill>
                  <a:srgbClr val="080808"/>
                </a:solidFill>
                <a:latin typeface="宋体"/>
                <a:cs typeface="宋体"/>
              </a:rPr>
              <a:t>规划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71826" y="6981269"/>
            <a:ext cx="5018405" cy="546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-125">
                <a:solidFill>
                  <a:srgbClr val="080808"/>
                </a:solidFill>
                <a:latin typeface="宋体"/>
                <a:cs typeface="宋体"/>
              </a:rPr>
              <a:t>（计划成本、成本控制）。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3713" y="7491776"/>
            <a:ext cx="6233160" cy="22231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860">
              <a:lnSpc>
                <a:spcPts val="4430"/>
              </a:lnSpc>
              <a:spcBef>
                <a:spcPts val="114"/>
              </a:spcBef>
            </a:pPr>
            <a:r>
              <a:rPr dirty="0" sz="3700" spc="-135">
                <a:solidFill>
                  <a:srgbClr val="080808"/>
                </a:solidFill>
                <a:latin typeface="Times New Roman"/>
                <a:cs typeface="Times New Roman"/>
              </a:rPr>
              <a:t>7</a:t>
            </a:r>
            <a:r>
              <a:rPr dirty="0" sz="3400" spc="27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00" spc="235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00" spc="185">
                <a:solidFill>
                  <a:srgbClr val="080808"/>
                </a:solidFill>
                <a:latin typeface="宋体"/>
                <a:cs typeface="宋体"/>
              </a:rPr>
              <a:t>控</a:t>
            </a:r>
            <a:r>
              <a:rPr dirty="0" sz="3400" spc="325">
                <a:solidFill>
                  <a:srgbClr val="080808"/>
                </a:solidFill>
                <a:latin typeface="宋体"/>
                <a:cs typeface="宋体"/>
              </a:rPr>
              <a:t>制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措</a:t>
            </a:r>
            <a:r>
              <a:rPr dirty="0" sz="3400" spc="185">
                <a:solidFill>
                  <a:srgbClr val="080808"/>
                </a:solidFill>
                <a:latin typeface="宋体"/>
                <a:cs typeface="宋体"/>
              </a:rPr>
              <a:t>施</a:t>
            </a:r>
            <a:r>
              <a:rPr dirty="0" sz="3400" spc="204">
                <a:solidFill>
                  <a:srgbClr val="080808"/>
                </a:solidFill>
                <a:latin typeface="宋体"/>
                <a:cs typeface="宋体"/>
              </a:rPr>
              <a:t>和</a:t>
            </a:r>
            <a:r>
              <a:rPr dirty="0" sz="3400" spc="240">
                <a:solidFill>
                  <a:srgbClr val="080808"/>
                </a:solidFill>
                <a:latin typeface="宋体"/>
                <a:cs typeface="宋体"/>
              </a:rPr>
              <a:t>责</a:t>
            </a:r>
            <a:r>
              <a:rPr dirty="0" sz="3400" spc="254">
                <a:solidFill>
                  <a:srgbClr val="080808"/>
                </a:solidFill>
                <a:latin typeface="宋体"/>
                <a:cs typeface="宋体"/>
              </a:rPr>
              <a:t>任</a:t>
            </a:r>
            <a:r>
              <a:rPr dirty="0" sz="3400" spc="210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400" spc="229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00" spc="4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2700">
              <a:lnSpc>
                <a:spcPts val="4310"/>
              </a:lnSpc>
            </a:pPr>
            <a:r>
              <a:rPr dirty="0" sz="3600" spc="-10">
                <a:solidFill>
                  <a:srgbClr val="080808"/>
                </a:solidFill>
                <a:latin typeface="Times New Roman"/>
                <a:cs typeface="Times New Roman"/>
              </a:rPr>
              <a:t>8</a:t>
            </a:r>
            <a:r>
              <a:rPr dirty="0" sz="3400" spc="27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00" spc="120">
                <a:solidFill>
                  <a:srgbClr val="080808"/>
                </a:solidFill>
                <a:latin typeface="宋体"/>
                <a:cs typeface="宋体"/>
              </a:rPr>
              <a:t>核</a:t>
            </a:r>
            <a:r>
              <a:rPr dirty="0" sz="3400" spc="31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00" spc="4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2225">
              <a:lnSpc>
                <a:spcPts val="4165"/>
              </a:lnSpc>
              <a:spcBef>
                <a:spcPts val="155"/>
              </a:spcBef>
            </a:pPr>
            <a:r>
              <a:rPr dirty="0" sz="3550" spc="-60">
                <a:solidFill>
                  <a:srgbClr val="080808"/>
                </a:solidFill>
                <a:latin typeface="Times New Roman"/>
                <a:cs typeface="Times New Roman"/>
              </a:rPr>
              <a:t>9</a:t>
            </a:r>
            <a:r>
              <a:rPr dirty="0" sz="3400" spc="19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竣</a:t>
            </a:r>
            <a:r>
              <a:rPr dirty="0" sz="3400" spc="37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00" spc="4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00" spc="24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00" spc="23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400" spc="375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400" spc="4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2700">
              <a:lnSpc>
                <a:spcPts val="4225"/>
              </a:lnSpc>
            </a:pPr>
            <a:r>
              <a:rPr dirty="0" sz="3600">
                <a:solidFill>
                  <a:srgbClr val="080808"/>
                </a:solidFill>
                <a:latin typeface="Times New Roman"/>
                <a:cs typeface="Times New Roman"/>
              </a:rPr>
              <a:t>10</a:t>
            </a:r>
            <a:r>
              <a:rPr dirty="0" sz="3400" spc="26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00" spc="275">
                <a:solidFill>
                  <a:srgbClr val="080808"/>
                </a:solidFill>
                <a:latin typeface="宋体"/>
                <a:cs typeface="宋体"/>
              </a:rPr>
              <a:t>各</a:t>
            </a: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岗</a:t>
            </a:r>
            <a:r>
              <a:rPr dirty="0" sz="3400" spc="204">
                <a:solidFill>
                  <a:srgbClr val="080808"/>
                </a:solidFill>
                <a:latin typeface="宋体"/>
                <a:cs typeface="宋体"/>
              </a:rPr>
              <a:t>位</a:t>
            </a:r>
            <a:r>
              <a:rPr dirty="0" sz="3400" spc="265">
                <a:solidFill>
                  <a:srgbClr val="080808"/>
                </a:solidFill>
                <a:latin typeface="宋体"/>
                <a:cs typeface="宋体"/>
              </a:rPr>
              <a:t>签</a:t>
            </a:r>
            <a:r>
              <a:rPr dirty="0" sz="3400" spc="125">
                <a:solidFill>
                  <a:srgbClr val="080808"/>
                </a:solidFill>
                <a:latin typeface="宋体"/>
                <a:cs typeface="宋体"/>
              </a:rPr>
              <a:t>订</a:t>
            </a:r>
            <a:r>
              <a:rPr dirty="0" sz="3400" spc="340">
                <a:solidFill>
                  <a:srgbClr val="080808"/>
                </a:solidFill>
                <a:latin typeface="宋体"/>
                <a:cs typeface="宋体"/>
              </a:rPr>
              <a:t>责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任</a:t>
            </a:r>
            <a:r>
              <a:rPr dirty="0" sz="3400" spc="254">
                <a:solidFill>
                  <a:srgbClr val="080808"/>
                </a:solidFill>
                <a:latin typeface="宋体"/>
                <a:cs typeface="宋体"/>
              </a:rPr>
              <a:t>书</a:t>
            </a:r>
            <a:r>
              <a:rPr dirty="0" sz="3400" spc="35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7599" y="1314623"/>
            <a:ext cx="11169015" cy="7351395"/>
          </a:xfrm>
          <a:prstGeom prst="rect">
            <a:avLst/>
          </a:prstGeom>
        </p:spPr>
        <p:txBody>
          <a:bodyPr wrap="square" lIns="0" tIns="257175" rIns="0" bIns="0" rtlCol="0" vert="horz">
            <a:spAutoFit/>
          </a:bodyPr>
          <a:lstStyle/>
          <a:p>
            <a:pPr marL="3689985">
              <a:lnSpc>
                <a:spcPct val="100000"/>
              </a:lnSpc>
              <a:spcBef>
                <a:spcPts val="2025"/>
              </a:spcBef>
            </a:pPr>
            <a:r>
              <a:rPr dirty="0" sz="3500" spc="680">
                <a:solidFill>
                  <a:srgbClr val="080808"/>
                </a:solidFill>
                <a:latin typeface="宋体"/>
                <a:cs typeface="宋体"/>
              </a:rPr>
              <a:t>第五章标价分离</a:t>
            </a:r>
            <a:endParaRPr sz="3500">
              <a:latin typeface="宋体"/>
              <a:cs typeface="宋体"/>
            </a:endParaRPr>
          </a:p>
          <a:p>
            <a:pPr marL="2479040">
              <a:lnSpc>
                <a:spcPct val="100000"/>
              </a:lnSpc>
              <a:spcBef>
                <a:spcPts val="1930"/>
              </a:spcBef>
              <a:tabLst>
                <a:tab pos="4498975" algn="l"/>
              </a:tabLst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第一节	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项目责任成本的确定</a:t>
            </a:r>
            <a:endParaRPr sz="3500">
              <a:latin typeface="宋体"/>
              <a:cs typeface="宋体"/>
            </a:endParaRPr>
          </a:p>
          <a:p>
            <a:pPr marL="12700" marR="5080" indent="878840">
              <a:lnSpc>
                <a:spcPts val="6530"/>
              </a:lnSpc>
              <a:spcBef>
                <a:spcPts val="405"/>
              </a:spcBef>
            </a:pPr>
            <a:r>
              <a:rPr dirty="0" sz="3500" spc="45">
                <a:solidFill>
                  <a:srgbClr val="080808"/>
                </a:solidFill>
                <a:latin typeface="宋体"/>
                <a:cs typeface="宋体"/>
              </a:rPr>
              <a:t>项目中标后根据项目的实际情况、企业施工实力、 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资源配置情况，为完成该项目合同约定条件所需花费的 费用称之为项目责任成本。为了能够准确测算项目责任 </a:t>
            </a:r>
            <a:r>
              <a:rPr dirty="0" sz="3500" spc="45">
                <a:solidFill>
                  <a:srgbClr val="080808"/>
                </a:solidFill>
                <a:latin typeface="宋体"/>
                <a:cs typeface="宋体"/>
              </a:rPr>
              <a:t>成本，所使用的工具称之为标价分离。</a:t>
            </a:r>
            <a:endParaRPr sz="3500">
              <a:latin typeface="宋体"/>
              <a:cs typeface="宋体"/>
            </a:endParaRPr>
          </a:p>
          <a:p>
            <a:pPr marL="509270">
              <a:lnSpc>
                <a:spcPct val="100000"/>
              </a:lnSpc>
              <a:spcBef>
                <a:spcPts val="1735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一、标价分离的依据</a:t>
            </a:r>
            <a:endParaRPr sz="3500">
              <a:latin typeface="宋体"/>
              <a:cs typeface="宋体"/>
            </a:endParaRPr>
          </a:p>
          <a:p>
            <a:pPr marL="509270">
              <a:lnSpc>
                <a:spcPct val="100000"/>
              </a:lnSpc>
              <a:spcBef>
                <a:spcPts val="2230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二、标价分离工作的时限要求</a:t>
            </a:r>
            <a:endParaRPr sz="3500">
              <a:latin typeface="宋体"/>
              <a:cs typeface="宋体"/>
            </a:endParaRPr>
          </a:p>
          <a:p>
            <a:pPr marL="516255">
              <a:lnSpc>
                <a:spcPct val="100000"/>
              </a:lnSpc>
              <a:spcBef>
                <a:spcPts val="2335"/>
              </a:spcBef>
            </a:pPr>
            <a:r>
              <a:rPr dirty="0" sz="3500" spc="150">
                <a:solidFill>
                  <a:srgbClr val="1A1A1A"/>
                </a:solidFill>
                <a:latin typeface="宋体"/>
                <a:cs typeface="宋体"/>
              </a:rPr>
              <a:t>三、目标责任成本确定的步骤和方法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4114" y="1557114"/>
            <a:ext cx="11167745" cy="70961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693160">
              <a:lnSpc>
                <a:spcPct val="100000"/>
              </a:lnSpc>
              <a:spcBef>
                <a:spcPts val="114"/>
              </a:spcBef>
            </a:pPr>
            <a:r>
              <a:rPr dirty="0" sz="3500" spc="680">
                <a:solidFill>
                  <a:srgbClr val="0A0A0A"/>
                </a:solidFill>
                <a:latin typeface="宋体"/>
                <a:cs typeface="宋体"/>
              </a:rPr>
              <a:t>第五章标价分离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Times New Roman"/>
              <a:cs typeface="Times New Roman"/>
            </a:endParaRPr>
          </a:p>
          <a:p>
            <a:pPr marL="2660650">
              <a:lnSpc>
                <a:spcPct val="100000"/>
              </a:lnSpc>
            </a:pPr>
            <a:r>
              <a:rPr dirty="0" sz="3500" spc="325">
                <a:solidFill>
                  <a:srgbClr val="0A0A0A"/>
                </a:solidFill>
                <a:latin typeface="宋体"/>
                <a:cs typeface="宋体"/>
              </a:rPr>
              <a:t>第二节签订项目目标责任书</a:t>
            </a:r>
            <a:endParaRPr sz="3500">
              <a:latin typeface="宋体"/>
              <a:cs typeface="宋体"/>
            </a:endParaRPr>
          </a:p>
          <a:p>
            <a:pPr marL="13335" marR="5080" indent="872490">
              <a:lnSpc>
                <a:spcPct val="206599"/>
              </a:lnSpc>
              <a:spcBef>
                <a:spcPts val="65"/>
              </a:spcBef>
            </a:pPr>
            <a:r>
              <a:rPr dirty="0" sz="3500" spc="245">
                <a:solidFill>
                  <a:srgbClr val="0A0A0A"/>
                </a:solidFill>
                <a:latin typeface="宋体"/>
                <a:cs typeface="宋体"/>
              </a:rPr>
              <a:t>责</a:t>
            </a:r>
            <a:r>
              <a:rPr dirty="0" sz="3500" spc="165">
                <a:solidFill>
                  <a:srgbClr val="0A0A0A"/>
                </a:solidFill>
                <a:latin typeface="宋体"/>
                <a:cs typeface="宋体"/>
              </a:rPr>
              <a:t>任</a:t>
            </a:r>
            <a:r>
              <a:rPr dirty="0" sz="3500" spc="325">
                <a:solidFill>
                  <a:srgbClr val="0A0A0A"/>
                </a:solidFill>
                <a:latin typeface="宋体"/>
                <a:cs typeface="宋体"/>
              </a:rPr>
              <a:t>成</a:t>
            </a:r>
            <a:r>
              <a:rPr dirty="0" sz="3500" spc="-180">
                <a:solidFill>
                  <a:srgbClr val="0A0A0A"/>
                </a:solidFill>
                <a:latin typeface="宋体"/>
                <a:cs typeface="宋体"/>
              </a:rPr>
              <a:t>本</a:t>
            </a:r>
            <a:r>
              <a:rPr dirty="0" sz="3500" spc="125">
                <a:solidFill>
                  <a:srgbClr val="0A0A0A"/>
                </a:solidFill>
                <a:latin typeface="宋体"/>
                <a:cs typeface="宋体"/>
              </a:rPr>
              <a:t>确</a:t>
            </a:r>
            <a:r>
              <a:rPr dirty="0" sz="3500" spc="160">
                <a:solidFill>
                  <a:srgbClr val="0A0A0A"/>
                </a:solidFill>
                <a:latin typeface="宋体"/>
                <a:cs typeface="宋体"/>
              </a:rPr>
              <a:t>定</a:t>
            </a:r>
            <a:r>
              <a:rPr dirty="0" sz="3500" spc="125">
                <a:solidFill>
                  <a:srgbClr val="0A0A0A"/>
                </a:solidFill>
                <a:latin typeface="宋体"/>
                <a:cs typeface="宋体"/>
              </a:rPr>
              <a:t>后</a:t>
            </a:r>
            <a:r>
              <a:rPr dirty="0" sz="3500" spc="65">
                <a:solidFill>
                  <a:srgbClr val="0A0A0A"/>
                </a:solidFill>
                <a:latin typeface="Arial"/>
                <a:cs typeface="Arial"/>
              </a:rPr>
              <a:t>5</a:t>
            </a:r>
            <a:r>
              <a:rPr dirty="0" sz="3500" spc="325">
                <a:solidFill>
                  <a:srgbClr val="0A0A0A"/>
                </a:solidFill>
                <a:latin typeface="宋体"/>
                <a:cs typeface="宋体"/>
              </a:rPr>
              <a:t>日</a:t>
            </a:r>
            <a:r>
              <a:rPr dirty="0" sz="3500" spc="10">
                <a:solidFill>
                  <a:srgbClr val="0A0A0A"/>
                </a:solidFill>
                <a:latin typeface="宋体"/>
                <a:cs typeface="宋体"/>
              </a:rPr>
              <a:t>内</a:t>
            </a:r>
            <a:r>
              <a:rPr dirty="0" sz="3500" spc="-975">
                <a:solidFill>
                  <a:srgbClr val="0A0A0A"/>
                </a:solidFill>
                <a:latin typeface="宋体"/>
                <a:cs typeface="宋体"/>
              </a:rPr>
              <a:t>，</a:t>
            </a:r>
            <a:r>
              <a:rPr dirty="0" sz="3500" spc="-730">
                <a:solidFill>
                  <a:srgbClr val="0A0A0A"/>
                </a:solidFill>
                <a:latin typeface="宋体"/>
                <a:cs typeface="宋体"/>
              </a:rPr>
              <a:t> </a:t>
            </a:r>
            <a:r>
              <a:rPr dirty="0" sz="3500" spc="140">
                <a:solidFill>
                  <a:srgbClr val="0A0A0A"/>
                </a:solidFill>
                <a:latin typeface="宋体"/>
                <a:cs typeface="宋体"/>
              </a:rPr>
              <a:t>分</a:t>
            </a:r>
            <a:r>
              <a:rPr dirty="0" sz="3500" spc="360">
                <a:solidFill>
                  <a:srgbClr val="0A0A0A"/>
                </a:solidFill>
                <a:latin typeface="宋体"/>
                <a:cs typeface="宋体"/>
              </a:rPr>
              <a:t>公</a:t>
            </a:r>
            <a:r>
              <a:rPr dirty="0" sz="3500" spc="-105">
                <a:solidFill>
                  <a:srgbClr val="0A0A0A"/>
                </a:solidFill>
                <a:latin typeface="宋体"/>
                <a:cs typeface="宋体"/>
              </a:rPr>
              <a:t>司</a:t>
            </a:r>
            <a:r>
              <a:rPr dirty="0" sz="3500" spc="120">
                <a:solidFill>
                  <a:srgbClr val="0A0A0A"/>
                </a:solidFill>
                <a:latin typeface="宋体"/>
                <a:cs typeface="宋体"/>
              </a:rPr>
              <a:t>与</a:t>
            </a:r>
            <a:r>
              <a:rPr dirty="0" sz="3500" spc="360">
                <a:solidFill>
                  <a:srgbClr val="0A0A0A"/>
                </a:solidFill>
                <a:latin typeface="宋体"/>
                <a:cs typeface="宋体"/>
              </a:rPr>
              <a:t>项</a:t>
            </a:r>
            <a:r>
              <a:rPr dirty="0" sz="3500" spc="-130">
                <a:solidFill>
                  <a:srgbClr val="0A0A0A"/>
                </a:solidFill>
                <a:latin typeface="宋体"/>
                <a:cs typeface="宋体"/>
              </a:rPr>
              <a:t>目</a:t>
            </a:r>
            <a:r>
              <a:rPr dirty="0" sz="3500" spc="150">
                <a:solidFill>
                  <a:srgbClr val="0A0A0A"/>
                </a:solidFill>
                <a:latin typeface="宋体"/>
                <a:cs typeface="宋体"/>
              </a:rPr>
              <a:t>部</a:t>
            </a:r>
            <a:r>
              <a:rPr dirty="0" sz="3500" spc="254">
                <a:solidFill>
                  <a:srgbClr val="0A0A0A"/>
                </a:solidFill>
                <a:latin typeface="宋体"/>
                <a:cs typeface="宋体"/>
              </a:rPr>
              <a:t>签</a:t>
            </a:r>
            <a:r>
              <a:rPr dirty="0" sz="3500" spc="-55">
                <a:solidFill>
                  <a:srgbClr val="0A0A0A"/>
                </a:solidFill>
                <a:latin typeface="宋体"/>
                <a:cs typeface="宋体"/>
              </a:rPr>
              <a:t>订</a:t>
            </a:r>
            <a:r>
              <a:rPr dirty="0" sz="3500" spc="170">
                <a:solidFill>
                  <a:srgbClr val="0A0A0A"/>
                </a:solidFill>
                <a:latin typeface="宋体"/>
                <a:cs typeface="宋体"/>
              </a:rPr>
              <a:t>《</a:t>
            </a:r>
            <a:r>
              <a:rPr dirty="0" sz="3500" spc="254">
                <a:solidFill>
                  <a:srgbClr val="0A0A0A"/>
                </a:solidFill>
                <a:latin typeface="宋体"/>
                <a:cs typeface="宋体"/>
              </a:rPr>
              <a:t>项 </a:t>
            </a:r>
            <a:r>
              <a:rPr dirty="0" sz="3500" spc="150">
                <a:solidFill>
                  <a:srgbClr val="0A0A0A"/>
                </a:solidFill>
                <a:latin typeface="宋体"/>
                <a:cs typeface="宋体"/>
              </a:rPr>
              <a:t>目目标责任书》，双方确定的责任成本明细作为《项目 目标责任书》的附件。同时关千实现目标利润后的超欠 奖罚、兑现时限、风险抵押等均应在《项目目标责任书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500" spc="-165">
                <a:solidFill>
                  <a:srgbClr val="0A0A0A"/>
                </a:solidFill>
                <a:latin typeface="宋体"/>
                <a:cs typeface="宋体"/>
              </a:rPr>
              <a:t>》中约定明确。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15322" y="981514"/>
            <a:ext cx="11424920" cy="7466330"/>
          </a:xfrm>
          <a:prstGeom prst="rect">
            <a:avLst/>
          </a:prstGeom>
        </p:spPr>
        <p:txBody>
          <a:bodyPr wrap="square" lIns="0" tIns="315595" rIns="0" bIns="0" rtlCol="0" vert="horz">
            <a:spAutoFit/>
          </a:bodyPr>
          <a:lstStyle/>
          <a:p>
            <a:pPr marL="3738245">
              <a:lnSpc>
                <a:spcPct val="100000"/>
              </a:lnSpc>
              <a:spcBef>
                <a:spcPts val="2485"/>
              </a:spcBef>
              <a:tabLst>
                <a:tab pos="6054725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第六章	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成本控制</a:t>
            </a:r>
            <a:endParaRPr sz="3450">
              <a:latin typeface="宋体"/>
              <a:cs typeface="宋体"/>
            </a:endParaRPr>
          </a:p>
          <a:p>
            <a:pPr marL="1177925" marR="79375" indent="23495">
              <a:lnSpc>
                <a:spcPct val="157800"/>
              </a:lnSpc>
            </a:pPr>
            <a:r>
              <a:rPr dirty="0" sz="3450" spc="114">
                <a:solidFill>
                  <a:srgbClr val="080808"/>
                </a:solidFill>
                <a:latin typeface="宋体"/>
                <a:cs typeface="宋体"/>
              </a:rPr>
              <a:t>根据商务实施规划，商务风险有哪些？如何控制？  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对项目的成本控制贯穿千项目实施的各个阶段和方</a:t>
            </a:r>
            <a:endParaRPr sz="3450">
              <a:latin typeface="宋体"/>
              <a:cs typeface="宋体"/>
            </a:endParaRPr>
          </a:p>
          <a:p>
            <a:pPr algn="ctr" marL="266065" marR="64135" indent="3175">
              <a:lnSpc>
                <a:spcPts val="6530"/>
              </a:lnSpc>
              <a:spcBef>
                <a:spcPts val="520"/>
              </a:spcBef>
            </a:pP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面，是全员、全过程管理的过程，也是一个目标责任管 理、责权利相结合、开源与节流相结合的动态控制过程</a:t>
            </a:r>
            <a:endParaRPr sz="3450">
              <a:latin typeface="宋体"/>
              <a:cs typeface="宋体"/>
            </a:endParaRPr>
          </a:p>
          <a:p>
            <a:pPr marL="257175" marR="5080" indent="-245110">
              <a:lnSpc>
                <a:spcPts val="6530"/>
              </a:lnSpc>
              <a:spcBef>
                <a:spcPts val="5"/>
              </a:spcBef>
            </a:pP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，也是落实项目管理商务规划的过程。对项目的成本控 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制必须以项目商务实施规划为纲，狠抓落实，责任到人</a:t>
            </a:r>
            <a:endParaRPr sz="3450">
              <a:latin typeface="宋体"/>
              <a:cs typeface="宋体"/>
            </a:endParaRPr>
          </a:p>
          <a:p>
            <a:pPr marL="263525" marR="5080" indent="-251460">
              <a:lnSpc>
                <a:spcPts val="6430"/>
              </a:lnSpc>
              <a:spcBef>
                <a:spcPts val="80"/>
              </a:spcBef>
            </a:pP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，落实《项目岗位管理责任书》，奖惩分明，加强对项 </a:t>
            </a:r>
            <a:r>
              <a:rPr dirty="0" sz="3450" spc="45">
                <a:solidFill>
                  <a:srgbClr val="080808"/>
                </a:solidFill>
                <a:latin typeface="宋体"/>
                <a:cs typeface="宋体"/>
              </a:rPr>
              <a:t>目的成本管控，其中的重点工作有：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67086" y="1301860"/>
            <a:ext cx="10706735" cy="74663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321435">
              <a:lnSpc>
                <a:spcPct val="100000"/>
              </a:lnSpc>
              <a:spcBef>
                <a:spcPts val="114"/>
              </a:spcBef>
              <a:tabLst>
                <a:tab pos="3390265" algn="l"/>
              </a:tabLst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第一章	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商务管理范畴及商务体系建设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>
              <a:latin typeface="Times New Roman"/>
              <a:cs typeface="Times New Roman"/>
            </a:endParaRPr>
          </a:p>
          <a:p>
            <a:pPr marL="3080385">
              <a:lnSpc>
                <a:spcPct val="100000"/>
              </a:lnSpc>
            </a:pPr>
            <a:r>
              <a:rPr dirty="0" sz="3500" spc="430">
                <a:solidFill>
                  <a:srgbClr val="080808"/>
                </a:solidFill>
                <a:latin typeface="宋体"/>
                <a:cs typeface="宋体"/>
              </a:rPr>
              <a:t>第一节商务管理范畴</a:t>
            </a:r>
            <a:endParaRPr sz="3500">
              <a:latin typeface="宋体"/>
              <a:cs typeface="宋体"/>
            </a:endParaRPr>
          </a:p>
          <a:p>
            <a:pPr algn="just" marL="12700" marR="8255" indent="888365">
              <a:lnSpc>
                <a:spcPct val="128400"/>
              </a:lnSpc>
              <a:spcBef>
                <a:spcPts val="2445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根据集团股份公司《商务人员管理制度》，商务 人员是指集团股份公司总部、事业本部、分公司、项 目部从事合约、成本、预结算、采购、租赁、招投标 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及风险管理工作的专业人员。</a:t>
            </a:r>
            <a:endParaRPr sz="3500">
              <a:latin typeface="宋体"/>
              <a:cs typeface="宋体"/>
            </a:endParaRPr>
          </a:p>
          <a:p>
            <a:pPr algn="just" marL="16510" marR="5080" indent="875030">
              <a:lnSpc>
                <a:spcPct val="129200"/>
              </a:lnSpc>
              <a:spcBef>
                <a:spcPts val="100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商务管理就是指合约、成本、预结算、采购、租 赁、招投标及风险管理。根据集团、事业本部、分公 司的部门职责划分，主要指造价、合约、物资管理三 </a:t>
            </a: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个部门。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41216" y="1646453"/>
            <a:ext cx="419798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328545" algn="l"/>
              </a:tabLst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第六章</a:t>
            </a: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成本控制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2234" y="2935487"/>
            <a:ext cx="10887075" cy="5924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700" spc="-55">
                <a:latin typeface="Times New Roman"/>
                <a:cs typeface="Times New Roman"/>
              </a:rPr>
              <a:t>1</a:t>
            </a:r>
            <a:r>
              <a:rPr dirty="0" spc="150"/>
              <a:t>、</a:t>
            </a:r>
            <a:r>
              <a:rPr dirty="0" spc="155"/>
              <a:t>通</a:t>
            </a:r>
            <a:r>
              <a:rPr dirty="0" spc="204"/>
              <a:t>过</a:t>
            </a:r>
            <a:r>
              <a:rPr dirty="0" spc="220"/>
              <a:t>招</a:t>
            </a:r>
            <a:r>
              <a:rPr dirty="0" spc="-30"/>
              <a:t>标</a:t>
            </a:r>
            <a:r>
              <a:rPr dirty="0" spc="325"/>
              <a:t>形</a:t>
            </a:r>
            <a:r>
              <a:rPr dirty="0" spc="-55"/>
              <a:t>式</a:t>
            </a:r>
            <a:r>
              <a:rPr dirty="0" spc="325"/>
              <a:t>选定</a:t>
            </a:r>
            <a:r>
              <a:rPr dirty="0" spc="-265"/>
              <a:t>劳</a:t>
            </a:r>
            <a:r>
              <a:rPr dirty="0" spc="290"/>
              <a:t>务</a:t>
            </a:r>
            <a:r>
              <a:rPr dirty="0" spc="-45"/>
              <a:t>分</a:t>
            </a:r>
            <a:r>
              <a:rPr dirty="0" spc="254"/>
              <a:t>包</a:t>
            </a:r>
            <a:r>
              <a:rPr dirty="0" spc="-25"/>
              <a:t>队</a:t>
            </a:r>
            <a:r>
              <a:rPr dirty="0" spc="254"/>
              <a:t>伍、</a:t>
            </a:r>
            <a:r>
              <a:rPr dirty="0" spc="-185"/>
              <a:t>专</a:t>
            </a:r>
            <a:r>
              <a:rPr dirty="0" spc="150"/>
              <a:t>业分</a:t>
            </a:r>
            <a:r>
              <a:rPr dirty="0" spc="254"/>
              <a:t>包</a:t>
            </a:r>
            <a:r>
              <a:rPr dirty="0" spc="-25"/>
              <a:t>队</a:t>
            </a:r>
            <a:r>
              <a:rPr dirty="0" spc="165"/>
              <a:t>伍</a:t>
            </a:r>
            <a:r>
              <a:rPr dirty="0" spc="254"/>
              <a:t>。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8799" y="3828877"/>
            <a:ext cx="9972040" cy="49955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700" spc="-110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90">
                <a:solidFill>
                  <a:srgbClr val="080808"/>
                </a:solidFill>
                <a:latin typeface="宋体"/>
                <a:cs typeface="宋体"/>
              </a:rPr>
              <a:t>通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过招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标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形</a:t>
            </a:r>
            <a:r>
              <a:rPr dirty="0" sz="3500" spc="-70">
                <a:solidFill>
                  <a:srgbClr val="080808"/>
                </a:solidFill>
                <a:latin typeface="宋体"/>
                <a:cs typeface="宋体"/>
              </a:rPr>
              <a:t>式</a:t>
            </a:r>
            <a:r>
              <a:rPr dirty="0" sz="3500" spc="125">
                <a:solidFill>
                  <a:srgbClr val="080808"/>
                </a:solidFill>
                <a:latin typeface="宋体"/>
                <a:cs typeface="宋体"/>
              </a:rPr>
              <a:t>确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材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料供</a:t>
            </a:r>
            <a:r>
              <a:rPr dirty="0" sz="3500" spc="-395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500" spc="175">
                <a:solidFill>
                  <a:srgbClr val="080808"/>
                </a:solidFill>
                <a:latin typeface="宋体"/>
                <a:cs typeface="宋体"/>
              </a:rPr>
              <a:t>商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25">
                <a:solidFill>
                  <a:srgbClr val="080808"/>
                </a:solidFill>
                <a:latin typeface="宋体"/>
                <a:cs typeface="宋体"/>
              </a:rPr>
              <a:t>机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具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租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赁</a:t>
            </a:r>
            <a:r>
              <a:rPr dirty="0" sz="3500" spc="-40">
                <a:solidFill>
                  <a:srgbClr val="080808"/>
                </a:solidFill>
                <a:latin typeface="宋体"/>
                <a:cs typeface="宋体"/>
              </a:rPr>
              <a:t>商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7145">
              <a:lnSpc>
                <a:spcPct val="100000"/>
              </a:lnSpc>
              <a:spcBef>
                <a:spcPts val="2645"/>
              </a:spcBef>
            </a:pPr>
            <a:r>
              <a:rPr dirty="0" sz="3550" spc="-70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z="3500" spc="21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物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资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抓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日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清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月结、盈</a:t>
            </a:r>
            <a:r>
              <a:rPr dirty="0" sz="3500" spc="-955">
                <a:solidFill>
                  <a:srgbClr val="080808"/>
                </a:solidFill>
                <a:latin typeface="宋体"/>
                <a:cs typeface="宋体"/>
              </a:rPr>
              <a:t>亏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析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现</a:t>
            </a:r>
            <a:r>
              <a:rPr dirty="0" sz="3500" spc="210">
                <a:solidFill>
                  <a:srgbClr val="080808"/>
                </a:solidFill>
                <a:latin typeface="宋体"/>
                <a:cs typeface="宋体"/>
              </a:rPr>
              <a:t>场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管</a:t>
            </a:r>
            <a:r>
              <a:rPr dirty="0" sz="3500" spc="-120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5240">
              <a:lnSpc>
                <a:spcPct val="100000"/>
              </a:lnSpc>
              <a:spcBef>
                <a:spcPts val="2625"/>
              </a:spcBef>
            </a:pPr>
            <a:r>
              <a:rPr dirty="0" sz="3600" spc="-80">
                <a:solidFill>
                  <a:srgbClr val="080808"/>
                </a:solidFill>
                <a:latin typeface="Times New Roman"/>
                <a:cs typeface="Times New Roman"/>
              </a:rPr>
              <a:t>4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质量</a:t>
            </a:r>
            <a:r>
              <a:rPr dirty="0" sz="3500" spc="-280">
                <a:solidFill>
                  <a:srgbClr val="080808"/>
                </a:solidFill>
                <a:latin typeface="宋体"/>
                <a:cs typeface="宋体"/>
              </a:rPr>
              <a:t>返</a:t>
            </a:r>
            <a:r>
              <a:rPr dirty="0" sz="3500" spc="145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500" spc="17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工期</a:t>
            </a:r>
            <a:r>
              <a:rPr dirty="0" sz="3500" spc="-370">
                <a:solidFill>
                  <a:srgbClr val="080808"/>
                </a:solidFill>
                <a:latin typeface="宋体"/>
                <a:cs typeface="宋体"/>
              </a:rPr>
              <a:t>拖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延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的控</a:t>
            </a:r>
            <a:r>
              <a:rPr dirty="0" sz="3500" spc="-165">
                <a:solidFill>
                  <a:srgbClr val="080808"/>
                </a:solidFill>
                <a:latin typeface="宋体"/>
                <a:cs typeface="宋体"/>
              </a:rPr>
              <a:t>制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3335">
              <a:lnSpc>
                <a:spcPct val="100000"/>
              </a:lnSpc>
              <a:spcBef>
                <a:spcPts val="2665"/>
              </a:spcBef>
            </a:pPr>
            <a:r>
              <a:rPr dirty="0" sz="3550" spc="-40">
                <a:solidFill>
                  <a:srgbClr val="080808"/>
                </a:solidFill>
                <a:latin typeface="Times New Roman"/>
                <a:cs typeface="Times New Roman"/>
              </a:rPr>
              <a:t>5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配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备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施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机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械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5875">
              <a:lnSpc>
                <a:spcPct val="100000"/>
              </a:lnSpc>
              <a:spcBef>
                <a:spcPts val="2675"/>
              </a:spcBef>
            </a:pPr>
            <a:r>
              <a:rPr dirty="0" sz="3550" spc="-60">
                <a:solidFill>
                  <a:srgbClr val="080808"/>
                </a:solidFill>
                <a:latin typeface="Times New Roman"/>
                <a:cs typeface="Times New Roman"/>
              </a:rPr>
              <a:t>6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30">
                <a:solidFill>
                  <a:srgbClr val="080808"/>
                </a:solidFill>
                <a:latin typeface="宋体"/>
                <a:cs typeface="宋体"/>
              </a:rPr>
              <a:t>现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场签</a:t>
            </a:r>
            <a:r>
              <a:rPr dirty="0" sz="3500" spc="-325">
                <a:solidFill>
                  <a:srgbClr val="080808"/>
                </a:solidFill>
                <a:latin typeface="宋体"/>
                <a:cs typeface="宋体"/>
              </a:rPr>
              <a:t>证</a:t>
            </a:r>
            <a:r>
              <a:rPr dirty="0" sz="3500" spc="22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135">
                <a:solidFill>
                  <a:srgbClr val="080808"/>
                </a:solidFill>
                <a:latin typeface="宋体"/>
                <a:cs typeface="宋体"/>
              </a:rPr>
              <a:t>办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500" spc="-120">
                <a:solidFill>
                  <a:srgbClr val="080808"/>
                </a:solidFill>
                <a:latin typeface="宋体"/>
                <a:cs typeface="宋体"/>
              </a:rPr>
              <a:t>与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控</a:t>
            </a:r>
            <a:r>
              <a:rPr dirty="0" sz="3500" spc="-15">
                <a:solidFill>
                  <a:srgbClr val="080808"/>
                </a:solidFill>
                <a:latin typeface="宋体"/>
                <a:cs typeface="宋体"/>
              </a:rPr>
              <a:t>制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7780">
              <a:lnSpc>
                <a:spcPct val="100000"/>
              </a:lnSpc>
              <a:spcBef>
                <a:spcPts val="2520"/>
              </a:spcBef>
            </a:pPr>
            <a:r>
              <a:rPr dirty="0" sz="3700" spc="-150">
                <a:solidFill>
                  <a:srgbClr val="080808"/>
                </a:solidFill>
                <a:latin typeface="Times New Roman"/>
                <a:cs typeface="Times New Roman"/>
              </a:rPr>
              <a:t>7</a:t>
            </a:r>
            <a:r>
              <a:rPr dirty="0" sz="3500" spc="21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付</a:t>
            </a:r>
            <a:r>
              <a:rPr dirty="0" sz="3500" spc="-125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比</a:t>
            </a:r>
            <a:r>
              <a:rPr dirty="0" sz="3500" spc="-150">
                <a:solidFill>
                  <a:srgbClr val="080808"/>
                </a:solidFill>
                <a:latin typeface="宋体"/>
                <a:cs typeface="宋体"/>
              </a:rPr>
              <a:t>例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控</a:t>
            </a:r>
            <a:r>
              <a:rPr dirty="0" sz="3500" spc="-85">
                <a:solidFill>
                  <a:srgbClr val="080808"/>
                </a:solidFill>
                <a:latin typeface="宋体"/>
                <a:cs typeface="宋体"/>
              </a:rPr>
              <a:t>制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063075" y="1282715"/>
            <a:ext cx="7197725" cy="17335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661285">
              <a:lnSpc>
                <a:spcPct val="100000"/>
              </a:lnSpc>
              <a:spcBef>
                <a:spcPts val="114"/>
              </a:spcBef>
              <a:tabLst>
                <a:tab pos="5207000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第七章	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成本核算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度</a:t>
            </a:r>
            <a:r>
              <a:rPr dirty="0" sz="3450" spc="-6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50" spc="229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核</a:t>
            </a:r>
            <a:r>
              <a:rPr dirty="0" sz="3450" spc="-6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注意</a:t>
            </a:r>
            <a:r>
              <a:rPr dirty="0" sz="3450" spc="-66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650" spc="140">
                <a:solidFill>
                  <a:srgbClr val="080808"/>
                </a:solidFill>
                <a:latin typeface="Times New Roman"/>
                <a:cs typeface="Times New Roman"/>
              </a:rPr>
              <a:t>"</a:t>
            </a:r>
            <a:r>
              <a:rPr dirty="0" sz="3650" spc="-3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650" spc="165">
                <a:solidFill>
                  <a:srgbClr val="080808"/>
                </a:solidFill>
                <a:latin typeface="Times New Roman"/>
                <a:cs typeface="Times New Roman"/>
              </a:rPr>
              <a:t>1234"</a:t>
            </a:r>
            <a:r>
              <a:rPr dirty="0" sz="3650" spc="37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事</a:t>
            </a:r>
            <a:r>
              <a:rPr dirty="0" sz="3450" spc="10">
                <a:solidFill>
                  <a:srgbClr val="080808"/>
                </a:solidFill>
                <a:latin typeface="宋体"/>
                <a:cs typeface="宋体"/>
              </a:rPr>
              <a:t>宜</a:t>
            </a:r>
            <a:r>
              <a:rPr dirty="0" sz="3450" spc="-1340">
                <a:solidFill>
                  <a:srgbClr val="080808"/>
                </a:solidFill>
                <a:latin typeface="宋体"/>
                <a:cs typeface="宋体"/>
              </a:rPr>
              <a:t>：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46032" y="3190742"/>
            <a:ext cx="7000875" cy="60769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707390" algn="l"/>
              </a:tabLst>
            </a:pPr>
            <a:r>
              <a:rPr dirty="0" sz="3800" spc="-575">
                <a:latin typeface="Times New Roman"/>
                <a:cs typeface="Times New Roman"/>
              </a:rPr>
              <a:t>1:</a:t>
            </a:r>
            <a:r>
              <a:rPr dirty="0" sz="3800" spc="-575">
                <a:latin typeface="Times New Roman"/>
                <a:cs typeface="Times New Roman"/>
              </a:rPr>
              <a:t>	</a:t>
            </a:r>
            <a:r>
              <a:rPr dirty="0" sz="3450" spc="80">
                <a:solidFill>
                  <a:srgbClr val="1F1F1F"/>
                </a:solidFill>
              </a:rPr>
              <a:t>一个牵头人。即商务经理牵头。</a:t>
            </a:r>
            <a:endParaRPr sz="34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8116" y="3707836"/>
            <a:ext cx="10874375" cy="471424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704850" marR="6350" indent="-683895">
              <a:lnSpc>
                <a:spcPct val="143700"/>
              </a:lnSpc>
              <a:spcBef>
                <a:spcPts val="235"/>
              </a:spcBef>
              <a:tabLst>
                <a:tab pos="700405" algn="l"/>
              </a:tabLst>
            </a:pPr>
            <a:r>
              <a:rPr dirty="0" sz="3700" spc="145">
                <a:solidFill>
                  <a:srgbClr val="080808"/>
                </a:solidFill>
                <a:latin typeface="Times New Roman"/>
                <a:cs typeface="Times New Roman"/>
              </a:rPr>
              <a:t>2:</a:t>
            </a:r>
            <a:r>
              <a:rPr dirty="0" sz="3700" spc="145">
                <a:solidFill>
                  <a:srgbClr val="080808"/>
                </a:solidFill>
                <a:latin typeface="Times New Roman"/>
                <a:cs typeface="Times New Roman"/>
              </a:rPr>
              <a:t>	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两个作用。月度监控实现项目预期利润；月度检查 </a:t>
            </a:r>
            <a:r>
              <a:rPr dirty="0" sz="3450" spc="80">
                <a:solidFill>
                  <a:srgbClr val="080808"/>
                </a:solidFill>
                <a:latin typeface="宋体"/>
                <a:cs typeface="宋体"/>
              </a:rPr>
              <a:t>并整改管控不足之处，实现过程成本控制。</a:t>
            </a:r>
            <a:endParaRPr sz="3450">
              <a:latin typeface="宋体"/>
              <a:cs typeface="宋体"/>
            </a:endParaRPr>
          </a:p>
          <a:p>
            <a:pPr marL="697230" marR="5080" indent="-685165">
              <a:lnSpc>
                <a:spcPts val="6130"/>
              </a:lnSpc>
              <a:spcBef>
                <a:spcPts val="434"/>
              </a:spcBef>
              <a:tabLst>
                <a:tab pos="702310" algn="l"/>
              </a:tabLst>
            </a:pPr>
            <a:r>
              <a:rPr dirty="0" sz="3650" spc="30">
                <a:solidFill>
                  <a:srgbClr val="080808"/>
                </a:solidFill>
                <a:latin typeface="Times New Roman"/>
                <a:cs typeface="Times New Roman"/>
              </a:rPr>
              <a:t>3:</a:t>
            </a:r>
            <a:r>
              <a:rPr dirty="0" sz="3650" spc="30">
                <a:solidFill>
                  <a:srgbClr val="080808"/>
                </a:solidFill>
                <a:latin typeface="Times New Roman"/>
                <a:cs typeface="Times New Roman"/>
              </a:rPr>
              <a:t>		</a:t>
            </a:r>
            <a:r>
              <a:rPr dirty="0" sz="3450" spc="180">
                <a:solidFill>
                  <a:srgbClr val="1F1F1F"/>
                </a:solidFill>
                <a:latin typeface="宋体"/>
                <a:cs typeface="宋体"/>
              </a:rPr>
              <a:t>三同步原则。即形象进度、产值报表、成本归集同 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步进行。</a:t>
            </a:r>
            <a:endParaRPr sz="3450">
              <a:latin typeface="宋体"/>
              <a:cs typeface="宋体"/>
            </a:endParaRPr>
          </a:p>
          <a:p>
            <a:pPr marL="23495">
              <a:lnSpc>
                <a:spcPct val="100000"/>
              </a:lnSpc>
              <a:spcBef>
                <a:spcPts val="1105"/>
              </a:spcBef>
              <a:tabLst>
                <a:tab pos="699135" algn="l"/>
              </a:tabLst>
            </a:pPr>
            <a:r>
              <a:rPr dirty="0" sz="3700" spc="135">
                <a:solidFill>
                  <a:srgbClr val="080808"/>
                </a:solidFill>
                <a:latin typeface="Times New Roman"/>
                <a:cs typeface="Times New Roman"/>
              </a:rPr>
              <a:t>4:	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四个主要参与部门。预算部门、材料部门、财务部</a:t>
            </a:r>
            <a:endParaRPr sz="3450">
              <a:latin typeface="宋体"/>
              <a:cs typeface="宋体"/>
            </a:endParaRPr>
          </a:p>
          <a:p>
            <a:pPr marL="703580">
              <a:lnSpc>
                <a:spcPct val="100000"/>
              </a:lnSpc>
              <a:spcBef>
                <a:spcPts val="1939"/>
              </a:spcBef>
            </a:pPr>
            <a:r>
              <a:rPr dirty="0" sz="3450" spc="-165">
                <a:solidFill>
                  <a:srgbClr val="080808"/>
                </a:solidFill>
                <a:latin typeface="宋体"/>
                <a:cs typeface="宋体"/>
              </a:rPr>
              <a:t>门、项目部。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979458" y="1161468"/>
            <a:ext cx="388747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036445" algn="l"/>
              </a:tabLst>
            </a:pP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第七章</a:t>
            </a:r>
            <a:r>
              <a:rPr dirty="0" sz="3500" spc="185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成本核算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38154" y="2463267"/>
            <a:ext cx="141795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第一节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61201" y="2476030"/>
            <a:ext cx="3211195" cy="546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月度收入的确定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7050" y="3305605"/>
            <a:ext cx="11164570" cy="551370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48690">
              <a:lnSpc>
                <a:spcPct val="100000"/>
              </a:lnSpc>
              <a:spcBef>
                <a:spcPts val="114"/>
              </a:spcBef>
            </a:pP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项目的月度收入即我们通常所说的产值，根据各方</a:t>
            </a:r>
            <a:endParaRPr sz="34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450"/>
              </a:spcBef>
            </a:pP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认可的形象进度，将所完成工作量以货币形式表现的总</a:t>
            </a:r>
            <a:endParaRPr sz="3400">
              <a:latin typeface="宋体"/>
              <a:cs typeface="宋体"/>
            </a:endParaRPr>
          </a:p>
          <a:p>
            <a:pPr marL="22860">
              <a:lnSpc>
                <a:spcPct val="100000"/>
              </a:lnSpc>
              <a:spcBef>
                <a:spcPts val="2355"/>
              </a:spcBef>
            </a:pPr>
            <a:r>
              <a:rPr dirty="0" sz="3500" spc="-835">
                <a:solidFill>
                  <a:srgbClr val="080808"/>
                </a:solidFill>
                <a:latin typeface="宋体"/>
                <a:cs typeface="宋体"/>
              </a:rPr>
              <a:t>价。</a:t>
            </a:r>
            <a:endParaRPr sz="3500">
              <a:latin typeface="宋体"/>
              <a:cs typeface="宋体"/>
            </a:endParaRPr>
          </a:p>
          <a:p>
            <a:pPr marL="25400" marR="5080" indent="923290">
              <a:lnSpc>
                <a:spcPct val="152700"/>
              </a:lnSpc>
              <a:spcBef>
                <a:spcPts val="280"/>
              </a:spcBef>
            </a:pP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项目每月完成的产值如何计算，具体详见青建集团 </a:t>
            </a: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股份公司《项目产值统计管理制度》</a:t>
            </a:r>
            <a:r>
              <a:rPr dirty="0" sz="3400" spc="-29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125">
                <a:solidFill>
                  <a:srgbClr val="080808"/>
                </a:solidFill>
                <a:latin typeface="宋体"/>
                <a:cs typeface="宋体"/>
              </a:rPr>
              <a:t>（</a:t>
            </a:r>
            <a:r>
              <a:rPr dirty="0" sz="3400" spc="265">
                <a:solidFill>
                  <a:srgbClr val="080808"/>
                </a:solidFill>
                <a:latin typeface="宋体"/>
                <a:cs typeface="宋体"/>
              </a:rPr>
              <a:t>青</a:t>
            </a:r>
            <a:r>
              <a:rPr dirty="0" sz="3400" spc="135">
                <a:solidFill>
                  <a:srgbClr val="080808"/>
                </a:solidFill>
                <a:latin typeface="宋体"/>
                <a:cs typeface="宋体"/>
              </a:rPr>
              <a:t>建</a:t>
            </a:r>
            <a:r>
              <a:rPr dirty="0" sz="3400" spc="365">
                <a:solidFill>
                  <a:srgbClr val="080808"/>
                </a:solidFill>
                <a:latin typeface="宋体"/>
                <a:cs typeface="宋体"/>
              </a:rPr>
              <a:t>字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【</a:t>
            </a:r>
            <a:r>
              <a:rPr dirty="0" sz="3550" spc="20">
                <a:solidFill>
                  <a:srgbClr val="080808"/>
                </a:solidFill>
                <a:latin typeface="Times New Roman"/>
                <a:cs typeface="Times New Roman"/>
              </a:rPr>
              <a:t>2010</a:t>
            </a:r>
            <a:r>
              <a:rPr dirty="0" sz="3600" spc="370">
                <a:solidFill>
                  <a:srgbClr val="080808"/>
                </a:solidFill>
                <a:latin typeface="宋体"/>
                <a:cs typeface="宋体"/>
              </a:rPr>
              <a:t>】</a:t>
            </a:r>
            <a:endParaRPr sz="3600">
              <a:latin typeface="宋体"/>
              <a:cs typeface="宋体"/>
            </a:endParaRPr>
          </a:p>
          <a:p>
            <a:pPr marL="15240">
              <a:lnSpc>
                <a:spcPct val="100000"/>
              </a:lnSpc>
              <a:spcBef>
                <a:spcPts val="2265"/>
              </a:spcBef>
            </a:pPr>
            <a:r>
              <a:rPr dirty="0" sz="3550" spc="60">
                <a:solidFill>
                  <a:srgbClr val="080808"/>
                </a:solidFill>
                <a:latin typeface="Times New Roman"/>
                <a:cs typeface="Times New Roman"/>
              </a:rPr>
              <a:t>192</a:t>
            </a: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号</a:t>
            </a:r>
            <a:r>
              <a:rPr dirty="0" sz="3400" spc="-65">
                <a:solidFill>
                  <a:srgbClr val="080808"/>
                </a:solidFill>
                <a:latin typeface="宋体"/>
                <a:cs typeface="宋体"/>
              </a:rPr>
              <a:t>），</a:t>
            </a:r>
            <a:r>
              <a:rPr dirty="0" sz="3400" spc="-103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400" spc="-100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求</a:t>
            </a:r>
            <a:r>
              <a:rPr dirty="0" sz="3400" spc="-869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225">
                <a:solidFill>
                  <a:srgbClr val="080808"/>
                </a:solidFill>
                <a:latin typeface="宋体"/>
                <a:cs typeface="宋体"/>
              </a:rPr>
              <a:t>每</a:t>
            </a:r>
            <a:r>
              <a:rPr dirty="0" sz="3400" spc="35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00" spc="75">
                <a:solidFill>
                  <a:srgbClr val="080808"/>
                </a:solidFill>
                <a:latin typeface="宋体"/>
                <a:cs typeface="宋体"/>
              </a:rPr>
              <a:t>上</a:t>
            </a:r>
            <a:r>
              <a:rPr dirty="0" sz="3400" spc="350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400" spc="40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400" spc="204">
                <a:solidFill>
                  <a:srgbClr val="080808"/>
                </a:solidFill>
                <a:latin typeface="宋体"/>
                <a:cs typeface="宋体"/>
              </a:rPr>
              <a:t>产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值</a:t>
            </a:r>
            <a:r>
              <a:rPr dirty="0" sz="3400" spc="335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400" spc="140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400" spc="235">
                <a:solidFill>
                  <a:srgbClr val="080808"/>
                </a:solidFill>
                <a:latin typeface="宋体"/>
                <a:cs typeface="宋体"/>
              </a:rPr>
              <a:t>准</a:t>
            </a:r>
            <a:r>
              <a:rPr dirty="0" sz="3400" spc="335">
                <a:solidFill>
                  <a:srgbClr val="080808"/>
                </a:solidFill>
                <a:latin typeface="宋体"/>
                <a:cs typeface="宋体"/>
              </a:rPr>
              <a:t>确</a:t>
            </a:r>
            <a:r>
              <a:rPr dirty="0" sz="3400" spc="-844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400" spc="-65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844">
                <a:solidFill>
                  <a:srgbClr val="080808"/>
                </a:solidFill>
                <a:latin typeface="宋体"/>
                <a:cs typeface="宋体"/>
              </a:rPr>
              <a:t>并</a:t>
            </a:r>
            <a:r>
              <a:rPr dirty="0" sz="3400" spc="-62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170">
                <a:solidFill>
                  <a:srgbClr val="080808"/>
                </a:solidFill>
                <a:latin typeface="宋体"/>
                <a:cs typeface="宋体"/>
              </a:rPr>
              <a:t>留</a:t>
            </a:r>
            <a:r>
              <a:rPr dirty="0" sz="3400" spc="195">
                <a:solidFill>
                  <a:srgbClr val="080808"/>
                </a:solidFill>
                <a:latin typeface="宋体"/>
                <a:cs typeface="宋体"/>
              </a:rPr>
              <a:t>存</a:t>
            </a: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相</a:t>
            </a:r>
            <a:r>
              <a:rPr dirty="0" sz="3400" spc="315">
                <a:solidFill>
                  <a:srgbClr val="080808"/>
                </a:solidFill>
                <a:latin typeface="宋体"/>
                <a:cs typeface="宋体"/>
              </a:rPr>
              <a:t>关</a:t>
            </a:r>
            <a:endParaRPr sz="3400">
              <a:latin typeface="宋体"/>
              <a:cs typeface="宋体"/>
            </a:endParaRPr>
          </a:p>
          <a:p>
            <a:pPr marL="18415">
              <a:lnSpc>
                <a:spcPct val="100000"/>
              </a:lnSpc>
              <a:spcBef>
                <a:spcPts val="2320"/>
              </a:spcBef>
            </a:pP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资料。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712018" y="1231665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第七章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257991" y="1231665"/>
            <a:ext cx="1872614" cy="5543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85"/>
              <a:t>成本核算</a:t>
            </a:r>
            <a:endParaRPr sz="3450"/>
          </a:p>
        </p:txBody>
      </p:sp>
      <p:sp>
        <p:nvSpPr>
          <p:cNvPr id="5" name="object 5"/>
          <p:cNvSpPr txBox="1"/>
          <p:nvPr/>
        </p:nvSpPr>
        <p:spPr>
          <a:xfrm>
            <a:off x="1357830" y="2635564"/>
            <a:ext cx="11111230" cy="52381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792730">
              <a:lnSpc>
                <a:spcPct val="100000"/>
              </a:lnSpc>
              <a:spcBef>
                <a:spcPts val="114"/>
              </a:spcBef>
              <a:tabLst>
                <a:tab pos="5115560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450" spc="114">
                <a:solidFill>
                  <a:srgbClr val="080808"/>
                </a:solidFill>
                <a:latin typeface="宋体"/>
                <a:cs typeface="宋体"/>
              </a:rPr>
              <a:t>月度成本的归集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indent="925194">
              <a:lnSpc>
                <a:spcPct val="100000"/>
              </a:lnSpc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项目月度成本是指建筑施工企业以工程项目作为成</a:t>
            </a:r>
            <a:endParaRPr sz="3450">
              <a:latin typeface="宋体"/>
              <a:cs typeface="宋体"/>
            </a:endParaRPr>
          </a:p>
          <a:p>
            <a:pPr marL="13970" marR="5080" indent="-1905">
              <a:lnSpc>
                <a:spcPct val="178000"/>
              </a:lnSpc>
              <a:spcBef>
                <a:spcPts val="65"/>
              </a:spcBef>
            </a:pP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本核算的对象，在施工过程中按项目成本核算范围内的 </a:t>
            </a:r>
            <a:r>
              <a:rPr dirty="0" sz="3450" spc="114">
                <a:solidFill>
                  <a:srgbClr val="080808"/>
                </a:solidFill>
                <a:latin typeface="宋体"/>
                <a:cs typeface="宋体"/>
              </a:rPr>
              <a:t>全部生产成本、费用的总和。包括：人工费、材料费、 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机械费、专业分包费、工程税金、工程缴纳规费、项目 </a:t>
            </a:r>
            <a:r>
              <a:rPr dirty="0" sz="3450" spc="-25">
                <a:solidFill>
                  <a:srgbClr val="080808"/>
                </a:solidFill>
                <a:latin typeface="宋体"/>
                <a:cs typeface="宋体"/>
              </a:rPr>
              <a:t>管理费、项目其他费用等。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711520" y="1218903"/>
            <a:ext cx="1424305" cy="569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50" spc="120">
                <a:solidFill>
                  <a:srgbClr val="080808"/>
                </a:solidFill>
                <a:latin typeface="宋体"/>
                <a:cs typeface="宋体"/>
              </a:rPr>
              <a:t>第七章</a:t>
            </a:r>
            <a:endParaRPr sz="35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58290" y="1238047"/>
            <a:ext cx="1863089" cy="546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成本核算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37904" y="2622801"/>
            <a:ext cx="1424305" cy="569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50" spc="120">
                <a:solidFill>
                  <a:srgbClr val="080808"/>
                </a:solidFill>
                <a:latin typeface="宋体"/>
                <a:cs typeface="宋体"/>
              </a:rPr>
              <a:t>第二节</a:t>
            </a:r>
            <a:endParaRPr sz="35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61201" y="2641945"/>
            <a:ext cx="3211195" cy="546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月度成本的归集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43663" y="3573622"/>
            <a:ext cx="11171555" cy="42989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01065">
              <a:lnSpc>
                <a:spcPct val="100000"/>
              </a:lnSpc>
              <a:spcBef>
                <a:spcPts val="114"/>
              </a:spcBef>
            </a:pP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如何归集成本：具体详见青建集团股份公司《项目</a:t>
            </a:r>
            <a:endParaRPr sz="3400">
              <a:latin typeface="宋体"/>
              <a:cs typeface="宋体"/>
            </a:endParaRPr>
          </a:p>
          <a:p>
            <a:pPr marL="28575" indent="-3810">
              <a:lnSpc>
                <a:spcPct val="100000"/>
              </a:lnSpc>
              <a:spcBef>
                <a:spcPts val="2955"/>
              </a:spcBef>
            </a:pPr>
            <a:r>
              <a:rPr dirty="0" sz="3400" spc="-25">
                <a:solidFill>
                  <a:srgbClr val="080808"/>
                </a:solidFill>
                <a:latin typeface="宋体"/>
                <a:cs typeface="宋体"/>
              </a:rPr>
              <a:t>成本管理制度》</a:t>
            </a:r>
            <a:r>
              <a:rPr dirty="0" sz="3400" spc="14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125">
                <a:solidFill>
                  <a:srgbClr val="080808"/>
                </a:solidFill>
                <a:latin typeface="宋体"/>
                <a:cs typeface="宋体"/>
              </a:rPr>
              <a:t>（</a:t>
            </a:r>
            <a:r>
              <a:rPr dirty="0" sz="3400" spc="270">
                <a:solidFill>
                  <a:srgbClr val="080808"/>
                </a:solidFill>
                <a:latin typeface="宋体"/>
                <a:cs typeface="宋体"/>
              </a:rPr>
              <a:t>青</a:t>
            </a:r>
            <a:r>
              <a:rPr dirty="0" sz="3400" spc="135">
                <a:solidFill>
                  <a:srgbClr val="080808"/>
                </a:solidFill>
                <a:latin typeface="宋体"/>
                <a:cs typeface="宋体"/>
              </a:rPr>
              <a:t>建</a:t>
            </a:r>
            <a:r>
              <a:rPr dirty="0" sz="3400" spc="365">
                <a:solidFill>
                  <a:srgbClr val="080808"/>
                </a:solidFill>
                <a:latin typeface="宋体"/>
                <a:cs typeface="宋体"/>
              </a:rPr>
              <a:t>字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【</a:t>
            </a:r>
            <a:r>
              <a:rPr dirty="0" sz="3700" spc="120">
                <a:solidFill>
                  <a:srgbClr val="080808"/>
                </a:solidFill>
                <a:latin typeface="Times New Roman"/>
                <a:cs typeface="Times New Roman"/>
              </a:rPr>
              <a:t>2010</a:t>
            </a:r>
            <a:r>
              <a:rPr dirty="0" sz="3650" spc="-60">
                <a:solidFill>
                  <a:srgbClr val="080808"/>
                </a:solidFill>
                <a:latin typeface="宋体"/>
                <a:cs typeface="宋体"/>
              </a:rPr>
              <a:t>】</a:t>
            </a:r>
            <a:r>
              <a:rPr dirty="0" sz="3700" spc="190">
                <a:solidFill>
                  <a:srgbClr val="080808"/>
                </a:solidFill>
                <a:latin typeface="Times New Roman"/>
                <a:cs typeface="Times New Roman"/>
              </a:rPr>
              <a:t>190</a:t>
            </a: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号</a:t>
            </a:r>
            <a:r>
              <a:rPr dirty="0" sz="3400" spc="-70">
                <a:solidFill>
                  <a:srgbClr val="080808"/>
                </a:solidFill>
                <a:latin typeface="宋体"/>
                <a:cs typeface="宋体"/>
              </a:rPr>
              <a:t>），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青</a:t>
            </a:r>
            <a:r>
              <a:rPr dirty="0" sz="3400" spc="-25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建</a:t>
            </a:r>
            <a:r>
              <a:rPr dirty="0" sz="3400" spc="-105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集</a:t>
            </a:r>
            <a:r>
              <a:rPr dirty="0" sz="3400" spc="-90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团</a:t>
            </a:r>
            <a:endParaRPr sz="3400">
              <a:latin typeface="宋体"/>
              <a:cs typeface="宋体"/>
            </a:endParaRPr>
          </a:p>
          <a:p>
            <a:pPr marL="12700" marR="5080" indent="15875">
              <a:lnSpc>
                <a:spcPct val="173300"/>
              </a:lnSpc>
              <a:spcBef>
                <a:spcPts val="305"/>
              </a:spcBef>
            </a:pP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股份公司房建事业本部《关千发布房建事业本部材料核 </a:t>
            </a:r>
            <a:r>
              <a:rPr dirty="0" sz="3400" spc="10">
                <a:solidFill>
                  <a:srgbClr val="080808"/>
                </a:solidFill>
                <a:latin typeface="宋体"/>
                <a:cs typeface="宋体"/>
              </a:rPr>
              <a:t>算单据模板的通知》</a:t>
            </a:r>
            <a:r>
              <a:rPr dirty="0" sz="3400" spc="50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10">
                <a:solidFill>
                  <a:srgbClr val="080808"/>
                </a:solidFill>
                <a:latin typeface="宋体"/>
                <a:cs typeface="宋体"/>
              </a:rPr>
              <a:t>（</a:t>
            </a:r>
            <a:r>
              <a:rPr dirty="0" sz="3400" spc="390">
                <a:solidFill>
                  <a:srgbClr val="080808"/>
                </a:solidFill>
                <a:latin typeface="宋体"/>
                <a:cs typeface="宋体"/>
              </a:rPr>
              <a:t>青</a:t>
            </a:r>
            <a:r>
              <a:rPr dirty="0" sz="3400" spc="135">
                <a:solidFill>
                  <a:srgbClr val="080808"/>
                </a:solidFill>
                <a:latin typeface="宋体"/>
                <a:cs typeface="宋体"/>
              </a:rPr>
              <a:t>建</a:t>
            </a:r>
            <a:r>
              <a:rPr dirty="0" sz="3400" spc="210">
                <a:solidFill>
                  <a:srgbClr val="080808"/>
                </a:solidFill>
                <a:latin typeface="宋体"/>
                <a:cs typeface="宋体"/>
              </a:rPr>
              <a:t>房</a:t>
            </a:r>
            <a:r>
              <a:rPr dirty="0" sz="3400" spc="365">
                <a:solidFill>
                  <a:srgbClr val="080808"/>
                </a:solidFill>
                <a:latin typeface="宋体"/>
                <a:cs typeface="宋体"/>
              </a:rPr>
              <a:t>字</a:t>
            </a:r>
            <a:r>
              <a:rPr dirty="0" sz="3400" spc="220">
                <a:solidFill>
                  <a:srgbClr val="080808"/>
                </a:solidFill>
                <a:latin typeface="宋体"/>
                <a:cs typeface="宋体"/>
              </a:rPr>
              <a:t>【</a:t>
            </a:r>
            <a:r>
              <a:rPr dirty="0" sz="3700" spc="70">
                <a:solidFill>
                  <a:srgbClr val="080808"/>
                </a:solidFill>
                <a:latin typeface="Times New Roman"/>
                <a:cs typeface="Times New Roman"/>
              </a:rPr>
              <a:t>2011</a:t>
            </a:r>
            <a:r>
              <a:rPr dirty="0" sz="3650" spc="-160">
                <a:solidFill>
                  <a:srgbClr val="080808"/>
                </a:solidFill>
                <a:latin typeface="宋体"/>
                <a:cs typeface="宋体"/>
              </a:rPr>
              <a:t>】</a:t>
            </a:r>
            <a:r>
              <a:rPr dirty="0" sz="3700" spc="27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号</a:t>
            </a:r>
            <a:r>
              <a:rPr dirty="0" sz="3400" spc="10">
                <a:solidFill>
                  <a:srgbClr val="080808"/>
                </a:solidFill>
                <a:latin typeface="宋体"/>
                <a:cs typeface="宋体"/>
              </a:rPr>
              <a:t>）</a:t>
            </a:r>
            <a:r>
              <a:rPr dirty="0" sz="3400" spc="-134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400" spc="-98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也</a:t>
            </a:r>
            <a:r>
              <a:rPr dirty="0" sz="3400" spc="-95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00" spc="-500">
                <a:solidFill>
                  <a:srgbClr val="080808"/>
                </a:solidFill>
                <a:latin typeface="宋体"/>
                <a:cs typeface="宋体"/>
              </a:rPr>
              <a:t>就 </a:t>
            </a: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是材料和租赁费的“日清月结，三级账目相符”。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138652" y="827087"/>
            <a:ext cx="2003425" cy="1327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573405">
              <a:lnSpc>
                <a:spcPct val="125600"/>
              </a:lnSpc>
              <a:spcBef>
                <a:spcPts val="95"/>
              </a:spcBef>
            </a:pPr>
            <a:r>
              <a:rPr dirty="0" sz="3400" spc="245">
                <a:solidFill>
                  <a:srgbClr val="0A0A0A"/>
                </a:solidFill>
                <a:latin typeface="宋体"/>
                <a:cs typeface="宋体"/>
              </a:rPr>
              <a:t>第七章 </a:t>
            </a:r>
            <a:r>
              <a:rPr dirty="0" sz="3400" spc="285">
                <a:solidFill>
                  <a:srgbClr val="0A0A0A"/>
                </a:solidFill>
                <a:latin typeface="宋体"/>
                <a:cs typeface="宋体"/>
              </a:rPr>
              <a:t>第二节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61201" y="827087"/>
            <a:ext cx="3211195" cy="1327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796925">
              <a:lnSpc>
                <a:spcPct val="125600"/>
              </a:lnSpc>
              <a:spcBef>
                <a:spcPts val="95"/>
              </a:spcBef>
            </a:pP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成本核算 </a:t>
            </a:r>
            <a:r>
              <a:rPr dirty="0" sz="3400" spc="180">
                <a:solidFill>
                  <a:srgbClr val="0A0A0A"/>
                </a:solidFill>
                <a:latin typeface="宋体"/>
                <a:cs typeface="宋体"/>
              </a:rPr>
              <a:t>月度成本的归集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1332" y="2169065"/>
            <a:ext cx="9962515" cy="728853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3400" spc="-229">
                <a:solidFill>
                  <a:srgbClr val="0A0A0A"/>
                </a:solidFill>
                <a:latin typeface="宋体"/>
                <a:cs typeface="宋体"/>
              </a:rPr>
              <a:t>具体分为：</a:t>
            </a:r>
            <a:endParaRPr sz="3400">
              <a:latin typeface="宋体"/>
              <a:cs typeface="宋体"/>
            </a:endParaRPr>
          </a:p>
          <a:p>
            <a:pPr marL="15240">
              <a:lnSpc>
                <a:spcPct val="100000"/>
              </a:lnSpc>
              <a:spcBef>
                <a:spcPts val="540"/>
              </a:spcBef>
            </a:pPr>
            <a:r>
              <a:rPr dirty="0" sz="3500" spc="-90">
                <a:solidFill>
                  <a:srgbClr val="0A0A0A"/>
                </a:solidFill>
                <a:latin typeface="Arial"/>
                <a:cs typeface="Arial"/>
              </a:rPr>
              <a:t>1</a:t>
            </a:r>
            <a:r>
              <a:rPr dirty="0" sz="3400" spc="16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70">
                <a:solidFill>
                  <a:srgbClr val="0A0A0A"/>
                </a:solidFill>
                <a:latin typeface="宋体"/>
                <a:cs typeface="宋体"/>
              </a:rPr>
              <a:t>各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劳</a:t>
            </a:r>
            <a:r>
              <a:rPr dirty="0" sz="3400" spc="195">
                <a:solidFill>
                  <a:srgbClr val="0A0A0A"/>
                </a:solidFill>
                <a:latin typeface="宋体"/>
                <a:cs typeface="宋体"/>
              </a:rPr>
              <a:t>务</a:t>
            </a:r>
            <a:r>
              <a:rPr dirty="0" sz="3400" spc="245">
                <a:solidFill>
                  <a:srgbClr val="0A0A0A"/>
                </a:solidFill>
                <a:latin typeface="宋体"/>
                <a:cs typeface="宋体"/>
              </a:rPr>
              <a:t>分</a:t>
            </a:r>
            <a:r>
              <a:rPr dirty="0" sz="3400" spc="180">
                <a:solidFill>
                  <a:srgbClr val="0A0A0A"/>
                </a:solidFill>
                <a:latin typeface="宋体"/>
                <a:cs typeface="宋体"/>
              </a:rPr>
              <a:t>包</a:t>
            </a:r>
            <a:r>
              <a:rPr dirty="0" sz="3400" spc="235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位</a:t>
            </a:r>
            <a:r>
              <a:rPr dirty="0" sz="3400" spc="200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完</a:t>
            </a:r>
            <a:r>
              <a:rPr dirty="0" sz="3400" spc="155">
                <a:solidFill>
                  <a:srgbClr val="0A0A0A"/>
                </a:solidFill>
                <a:latin typeface="宋体"/>
                <a:cs typeface="宋体"/>
              </a:rPr>
              <a:t>成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劳</a:t>
            </a:r>
            <a:r>
              <a:rPr dirty="0" sz="3400" spc="235">
                <a:solidFill>
                  <a:srgbClr val="0A0A0A"/>
                </a:solidFill>
                <a:latin typeface="宋体"/>
                <a:cs typeface="宋体"/>
              </a:rPr>
              <a:t>务</a:t>
            </a:r>
            <a:r>
              <a:rPr dirty="0" sz="3400" spc="204">
                <a:solidFill>
                  <a:srgbClr val="0A0A0A"/>
                </a:solidFill>
                <a:latin typeface="宋体"/>
                <a:cs typeface="宋体"/>
              </a:rPr>
              <a:t>产</a:t>
            </a:r>
            <a:r>
              <a:rPr dirty="0" sz="3400" spc="290">
                <a:solidFill>
                  <a:srgbClr val="0A0A0A"/>
                </a:solidFill>
                <a:latin typeface="宋体"/>
                <a:cs typeface="宋体"/>
              </a:rPr>
              <a:t>值</a:t>
            </a:r>
            <a:r>
              <a:rPr dirty="0" sz="3400" spc="-229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7940">
              <a:lnSpc>
                <a:spcPct val="100000"/>
              </a:lnSpc>
              <a:spcBef>
                <a:spcPts val="425"/>
              </a:spcBef>
            </a:pPr>
            <a:r>
              <a:rPr dirty="0" sz="3700" spc="-195">
                <a:solidFill>
                  <a:srgbClr val="0A0A0A"/>
                </a:solidFill>
                <a:latin typeface="Times New Roman"/>
                <a:cs typeface="Times New Roman"/>
              </a:rPr>
              <a:t>2</a:t>
            </a:r>
            <a:r>
              <a:rPr dirty="0" sz="3400" spc="26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各专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业</a:t>
            </a: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分</a:t>
            </a:r>
            <a:r>
              <a:rPr dirty="0" sz="3400" spc="185">
                <a:solidFill>
                  <a:srgbClr val="0A0A0A"/>
                </a:solidFill>
                <a:latin typeface="宋体"/>
                <a:cs typeface="宋体"/>
              </a:rPr>
              <a:t>包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430">
                <a:solidFill>
                  <a:srgbClr val="0A0A0A"/>
                </a:solidFill>
                <a:latin typeface="宋体"/>
                <a:cs typeface="宋体"/>
              </a:rPr>
              <a:t>位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60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完</a:t>
            </a:r>
            <a:r>
              <a:rPr dirty="0" sz="3400" spc="135">
                <a:solidFill>
                  <a:srgbClr val="0A0A0A"/>
                </a:solidFill>
                <a:latin typeface="宋体"/>
                <a:cs typeface="宋体"/>
              </a:rPr>
              <a:t>成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产</a:t>
            </a:r>
            <a:r>
              <a:rPr dirty="0" sz="3400" spc="125">
                <a:solidFill>
                  <a:srgbClr val="0A0A0A"/>
                </a:solidFill>
                <a:latin typeface="宋体"/>
                <a:cs typeface="宋体"/>
              </a:rPr>
              <a:t>值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及</a:t>
            </a: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甲</a:t>
            </a:r>
            <a:r>
              <a:rPr dirty="0" sz="3400" spc="210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00" spc="29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32384">
              <a:lnSpc>
                <a:spcPct val="100000"/>
              </a:lnSpc>
              <a:spcBef>
                <a:spcPts val="384"/>
              </a:spcBef>
            </a:pPr>
            <a:r>
              <a:rPr dirty="0" sz="3600" spc="-80">
                <a:solidFill>
                  <a:srgbClr val="0A0A0A"/>
                </a:solidFill>
                <a:latin typeface="Times New Roman"/>
                <a:cs typeface="Times New Roman"/>
              </a:rPr>
              <a:t>3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350">
                <a:solidFill>
                  <a:srgbClr val="0A0A0A"/>
                </a:solidFill>
                <a:latin typeface="宋体"/>
                <a:cs typeface="宋体"/>
              </a:rPr>
              <a:t>各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00" spc="285">
                <a:solidFill>
                  <a:srgbClr val="0A0A0A"/>
                </a:solidFill>
                <a:latin typeface="宋体"/>
                <a:cs typeface="宋体"/>
              </a:rPr>
              <a:t>货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位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290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应</a:t>
            </a:r>
            <a:r>
              <a:rPr dirty="0" sz="3400" spc="210">
                <a:solidFill>
                  <a:srgbClr val="0A0A0A"/>
                </a:solidFill>
                <a:latin typeface="宋体"/>
                <a:cs typeface="宋体"/>
              </a:rPr>
              <a:t>材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结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00" spc="22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30480">
              <a:lnSpc>
                <a:spcPct val="100000"/>
              </a:lnSpc>
              <a:spcBef>
                <a:spcPts val="550"/>
              </a:spcBef>
            </a:pPr>
            <a:r>
              <a:rPr dirty="0" sz="3550" spc="-40">
                <a:solidFill>
                  <a:srgbClr val="0A0A0A"/>
                </a:solidFill>
                <a:latin typeface="Times New Roman"/>
                <a:cs typeface="Times New Roman"/>
              </a:rPr>
              <a:t>4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25">
                <a:solidFill>
                  <a:srgbClr val="0A0A0A"/>
                </a:solidFill>
                <a:latin typeface="宋体"/>
                <a:cs typeface="宋体"/>
              </a:rPr>
              <a:t>各</a:t>
            </a:r>
            <a:r>
              <a:rPr dirty="0" sz="3400" spc="340">
                <a:solidFill>
                  <a:srgbClr val="0A0A0A"/>
                </a:solidFill>
                <a:latin typeface="宋体"/>
                <a:cs typeface="宋体"/>
              </a:rPr>
              <a:t>租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赁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位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60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340">
                <a:solidFill>
                  <a:srgbClr val="0A0A0A"/>
                </a:solidFill>
                <a:latin typeface="宋体"/>
                <a:cs typeface="宋体"/>
              </a:rPr>
              <a:t>租</a:t>
            </a:r>
            <a:r>
              <a:rPr dirty="0" sz="3400" spc="200">
                <a:solidFill>
                  <a:srgbClr val="0A0A0A"/>
                </a:solidFill>
                <a:latin typeface="宋体"/>
                <a:cs typeface="宋体"/>
              </a:rPr>
              <a:t>赁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周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转</a:t>
            </a:r>
            <a:r>
              <a:rPr dirty="0" sz="3400" spc="245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00" spc="300">
                <a:solidFill>
                  <a:srgbClr val="0A0A0A"/>
                </a:solidFill>
                <a:latin typeface="宋体"/>
                <a:cs typeface="宋体"/>
              </a:rPr>
              <a:t>具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结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5875">
              <a:lnSpc>
                <a:spcPct val="100000"/>
              </a:lnSpc>
              <a:spcBef>
                <a:spcPts val="565"/>
              </a:spcBef>
            </a:pPr>
            <a:r>
              <a:rPr dirty="0" sz="3550" spc="75">
                <a:solidFill>
                  <a:srgbClr val="0A0A0A"/>
                </a:solidFill>
                <a:latin typeface="Times New Roman"/>
                <a:cs typeface="Times New Roman"/>
              </a:rPr>
              <a:t>5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各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租</a:t>
            </a:r>
            <a:r>
              <a:rPr dirty="0" sz="3400" spc="185">
                <a:solidFill>
                  <a:srgbClr val="0A0A0A"/>
                </a:solidFill>
                <a:latin typeface="宋体"/>
                <a:cs typeface="宋体"/>
              </a:rPr>
              <a:t>赁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位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260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租</a:t>
            </a:r>
            <a:r>
              <a:rPr dirty="0" sz="3400" spc="225">
                <a:solidFill>
                  <a:srgbClr val="0A0A0A"/>
                </a:solidFill>
                <a:latin typeface="宋体"/>
                <a:cs typeface="宋体"/>
              </a:rPr>
              <a:t>赁</a:t>
            </a:r>
            <a:r>
              <a:rPr dirty="0" sz="3400" spc="210">
                <a:solidFill>
                  <a:srgbClr val="0A0A0A"/>
                </a:solidFill>
                <a:latin typeface="宋体"/>
                <a:cs typeface="宋体"/>
              </a:rPr>
              <a:t>机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械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结</a:t>
            </a:r>
            <a:r>
              <a:rPr dirty="0" sz="3400" spc="16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单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8415">
              <a:lnSpc>
                <a:spcPct val="100000"/>
              </a:lnSpc>
              <a:spcBef>
                <a:spcPts val="465"/>
              </a:spcBef>
            </a:pPr>
            <a:r>
              <a:rPr dirty="0" sz="3550" spc="55">
                <a:solidFill>
                  <a:srgbClr val="0A0A0A"/>
                </a:solidFill>
                <a:latin typeface="Times New Roman"/>
                <a:cs typeface="Times New Roman"/>
              </a:rPr>
              <a:t>6</a:t>
            </a:r>
            <a:r>
              <a:rPr dirty="0" sz="3400" spc="204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25">
                <a:solidFill>
                  <a:srgbClr val="0A0A0A"/>
                </a:solidFill>
                <a:latin typeface="宋体"/>
                <a:cs typeface="宋体"/>
              </a:rPr>
              <a:t>措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施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费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核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算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0320">
              <a:lnSpc>
                <a:spcPct val="100000"/>
              </a:lnSpc>
              <a:spcBef>
                <a:spcPts val="310"/>
              </a:spcBef>
            </a:pPr>
            <a:r>
              <a:rPr dirty="0" sz="3700" spc="-135">
                <a:solidFill>
                  <a:srgbClr val="0A0A0A"/>
                </a:solidFill>
                <a:latin typeface="Times New Roman"/>
                <a:cs typeface="Times New Roman"/>
              </a:rPr>
              <a:t>7</a:t>
            </a:r>
            <a:r>
              <a:rPr dirty="0" sz="3400" spc="30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310">
                <a:solidFill>
                  <a:srgbClr val="0A0A0A"/>
                </a:solidFill>
                <a:latin typeface="宋体"/>
                <a:cs typeface="宋体"/>
              </a:rPr>
              <a:t>材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00" spc="285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盘</a:t>
            </a:r>
            <a:r>
              <a:rPr dirty="0" sz="3400" spc="190">
                <a:solidFill>
                  <a:srgbClr val="0A0A0A"/>
                </a:solidFill>
                <a:latin typeface="宋体"/>
                <a:cs typeface="宋体"/>
              </a:rPr>
              <a:t>点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170">
                <a:solidFill>
                  <a:srgbClr val="0A0A0A"/>
                </a:solidFill>
                <a:latin typeface="宋体"/>
                <a:cs typeface="宋体"/>
              </a:rPr>
              <a:t>业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主</a:t>
            </a:r>
            <a:r>
              <a:rPr dirty="0" sz="3400" spc="330">
                <a:solidFill>
                  <a:srgbClr val="0A0A0A"/>
                </a:solidFill>
                <a:latin typeface="宋体"/>
                <a:cs typeface="宋体"/>
              </a:rPr>
              <a:t>和</a:t>
            </a:r>
            <a:r>
              <a:rPr dirty="0" sz="3400" spc="315">
                <a:solidFill>
                  <a:srgbClr val="0A0A0A"/>
                </a:solidFill>
                <a:latin typeface="宋体"/>
                <a:cs typeface="宋体"/>
              </a:rPr>
              <a:t>总</a:t>
            </a:r>
            <a:r>
              <a:rPr dirty="0" sz="3400" spc="-10">
                <a:solidFill>
                  <a:srgbClr val="0A0A0A"/>
                </a:solidFill>
                <a:latin typeface="宋体"/>
                <a:cs typeface="宋体"/>
              </a:rPr>
              <a:t>包</a:t>
            </a:r>
            <a:r>
              <a:rPr dirty="0" sz="3400" spc="305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00" spc="12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400" spc="280">
                <a:solidFill>
                  <a:srgbClr val="0A0A0A"/>
                </a:solidFill>
                <a:latin typeface="宋体"/>
                <a:cs typeface="宋体"/>
              </a:rPr>
              <a:t>超</a:t>
            </a:r>
            <a:r>
              <a:rPr dirty="0" sz="3400" spc="220">
                <a:solidFill>
                  <a:srgbClr val="0A0A0A"/>
                </a:solidFill>
                <a:latin typeface="宋体"/>
                <a:cs typeface="宋体"/>
              </a:rPr>
              <a:t>欠</a:t>
            </a:r>
            <a:r>
              <a:rPr dirty="0" sz="3400" spc="295">
                <a:solidFill>
                  <a:srgbClr val="0A0A0A"/>
                </a:solidFill>
                <a:latin typeface="宋体"/>
                <a:cs typeface="宋体"/>
              </a:rPr>
              <a:t>供</a:t>
            </a:r>
            <a:r>
              <a:rPr dirty="0" sz="3400" spc="195">
                <a:solidFill>
                  <a:srgbClr val="0A0A0A"/>
                </a:solidFill>
                <a:latin typeface="宋体"/>
                <a:cs typeface="宋体"/>
              </a:rPr>
              <a:t>情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况</a:t>
            </a:r>
            <a:r>
              <a:rPr dirty="0" sz="3400" spc="315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9685">
              <a:lnSpc>
                <a:spcPct val="100000"/>
              </a:lnSpc>
              <a:spcBef>
                <a:spcPts val="635"/>
              </a:spcBef>
            </a:pPr>
            <a:r>
              <a:rPr dirty="0" sz="3450" spc="-105">
                <a:solidFill>
                  <a:srgbClr val="0A0A0A"/>
                </a:solidFill>
                <a:latin typeface="Arial"/>
                <a:cs typeface="Arial"/>
              </a:rPr>
              <a:t>8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23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项</a:t>
            </a:r>
            <a:r>
              <a:rPr dirty="0" sz="3400" spc="280">
                <a:solidFill>
                  <a:srgbClr val="0A0A0A"/>
                </a:solidFill>
                <a:latin typeface="宋体"/>
                <a:cs typeface="宋体"/>
              </a:rPr>
              <a:t>目</a:t>
            </a: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管</a:t>
            </a:r>
            <a:r>
              <a:rPr dirty="0" sz="3400" spc="165">
                <a:solidFill>
                  <a:srgbClr val="0A0A0A"/>
                </a:solidFill>
                <a:latin typeface="宋体"/>
                <a:cs typeface="宋体"/>
              </a:rPr>
              <a:t>理</a:t>
            </a:r>
            <a:r>
              <a:rPr dirty="0" sz="3400" spc="170">
                <a:solidFill>
                  <a:srgbClr val="0A0A0A"/>
                </a:solidFill>
                <a:latin typeface="宋体"/>
                <a:cs typeface="宋体"/>
              </a:rPr>
              <a:t>费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用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9685">
              <a:lnSpc>
                <a:spcPct val="100000"/>
              </a:lnSpc>
              <a:spcBef>
                <a:spcPts val="735"/>
              </a:spcBef>
            </a:pPr>
            <a:r>
              <a:rPr dirty="0" sz="3350" spc="-150">
                <a:solidFill>
                  <a:srgbClr val="0A0A0A"/>
                </a:solidFill>
                <a:latin typeface="Arial"/>
                <a:cs typeface="Arial"/>
              </a:rPr>
              <a:t>9</a:t>
            </a:r>
            <a:r>
              <a:rPr dirty="0" sz="3400" spc="42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0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4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项</a:t>
            </a:r>
            <a:r>
              <a:rPr dirty="0" sz="3400" spc="150">
                <a:solidFill>
                  <a:srgbClr val="0A0A0A"/>
                </a:solidFill>
                <a:latin typeface="宋体"/>
                <a:cs typeface="宋体"/>
              </a:rPr>
              <a:t>目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其他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费</a:t>
            </a:r>
            <a:r>
              <a:rPr dirty="0" sz="3400" spc="275">
                <a:solidFill>
                  <a:srgbClr val="0A0A0A"/>
                </a:solidFill>
                <a:latin typeface="宋体"/>
                <a:cs typeface="宋体"/>
              </a:rPr>
              <a:t>用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22860">
              <a:lnSpc>
                <a:spcPct val="100000"/>
              </a:lnSpc>
              <a:spcBef>
                <a:spcPts val="445"/>
              </a:spcBef>
            </a:pPr>
            <a:r>
              <a:rPr dirty="0" sz="3600" spc="60">
                <a:solidFill>
                  <a:srgbClr val="0A0A0A"/>
                </a:solidFill>
                <a:latin typeface="Times New Roman"/>
                <a:cs typeface="Times New Roman"/>
              </a:rPr>
              <a:t>1</a:t>
            </a:r>
            <a:r>
              <a:rPr dirty="0" sz="3600" spc="-60">
                <a:solidFill>
                  <a:srgbClr val="0A0A0A"/>
                </a:solidFill>
                <a:latin typeface="Times New Roman"/>
                <a:cs typeface="Times New Roman"/>
              </a:rPr>
              <a:t>0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0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4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项</a:t>
            </a:r>
            <a:r>
              <a:rPr dirty="0" sz="3400" spc="250">
                <a:solidFill>
                  <a:srgbClr val="0A0A0A"/>
                </a:solidFill>
                <a:latin typeface="宋体"/>
                <a:cs typeface="宋体"/>
              </a:rPr>
              <a:t>目</a:t>
            </a:r>
            <a:r>
              <a:rPr dirty="0" sz="3400" spc="240">
                <a:solidFill>
                  <a:srgbClr val="0A0A0A"/>
                </a:solidFill>
                <a:latin typeface="宋体"/>
                <a:cs typeface="宋体"/>
              </a:rPr>
              <a:t>规</a:t>
            </a:r>
            <a:r>
              <a:rPr dirty="0" sz="3400" spc="275">
                <a:solidFill>
                  <a:srgbClr val="0A0A0A"/>
                </a:solidFill>
                <a:latin typeface="宋体"/>
                <a:cs typeface="宋体"/>
              </a:rPr>
              <a:t>费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  <a:p>
            <a:pPr marL="15240">
              <a:lnSpc>
                <a:spcPct val="100000"/>
              </a:lnSpc>
              <a:spcBef>
                <a:spcPts val="600"/>
              </a:spcBef>
            </a:pPr>
            <a:r>
              <a:rPr dirty="0" sz="3500" spc="60">
                <a:solidFill>
                  <a:srgbClr val="0A0A0A"/>
                </a:solidFill>
                <a:latin typeface="Arial"/>
                <a:cs typeface="Arial"/>
              </a:rPr>
              <a:t>1</a:t>
            </a:r>
            <a:r>
              <a:rPr dirty="0" sz="3500" spc="-295">
                <a:solidFill>
                  <a:srgbClr val="0A0A0A"/>
                </a:solidFill>
                <a:latin typeface="Arial"/>
                <a:cs typeface="Arial"/>
              </a:rPr>
              <a:t>1</a:t>
            </a:r>
            <a:r>
              <a:rPr dirty="0" sz="3400" spc="325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400" spc="204">
                <a:solidFill>
                  <a:srgbClr val="0A0A0A"/>
                </a:solidFill>
                <a:latin typeface="宋体"/>
                <a:cs typeface="宋体"/>
              </a:rPr>
              <a:t>月</a:t>
            </a:r>
            <a:r>
              <a:rPr dirty="0" sz="3400" spc="145">
                <a:solidFill>
                  <a:srgbClr val="0A0A0A"/>
                </a:solidFill>
                <a:latin typeface="宋体"/>
                <a:cs typeface="宋体"/>
              </a:rPr>
              <a:t>度</a:t>
            </a:r>
            <a:r>
              <a:rPr dirty="0" sz="3400" spc="215">
                <a:solidFill>
                  <a:srgbClr val="0A0A0A"/>
                </a:solidFill>
                <a:latin typeface="宋体"/>
                <a:cs typeface="宋体"/>
              </a:rPr>
              <a:t>项</a:t>
            </a:r>
            <a:r>
              <a:rPr dirty="0" sz="3400" spc="175">
                <a:solidFill>
                  <a:srgbClr val="0A0A0A"/>
                </a:solidFill>
                <a:latin typeface="宋体"/>
                <a:cs typeface="宋体"/>
              </a:rPr>
              <a:t>目</a:t>
            </a:r>
            <a:r>
              <a:rPr dirty="0" sz="3400" spc="270">
                <a:solidFill>
                  <a:srgbClr val="0A0A0A"/>
                </a:solidFill>
                <a:latin typeface="宋体"/>
                <a:cs typeface="宋体"/>
              </a:rPr>
              <a:t>税</a:t>
            </a:r>
            <a:r>
              <a:rPr dirty="0" sz="3400" spc="320">
                <a:solidFill>
                  <a:srgbClr val="0A0A0A"/>
                </a:solidFill>
                <a:latin typeface="宋体"/>
                <a:cs typeface="宋体"/>
              </a:rPr>
              <a:t>金</a:t>
            </a:r>
            <a:r>
              <a:rPr dirty="0" sz="3400" spc="11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712018" y="1499682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第七章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57991" y="1499682"/>
            <a:ext cx="1872614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成本核算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3678" y="2597274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第三节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75526" y="2597274"/>
            <a:ext cx="322707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月度付款申请表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0599" y="3125650"/>
            <a:ext cx="11362055" cy="5819775"/>
          </a:xfrm>
          <a:prstGeom prst="rect">
            <a:avLst/>
          </a:prstGeom>
        </p:spPr>
        <p:txBody>
          <a:bodyPr wrap="square" lIns="0" tIns="315595" rIns="0" bIns="0" rtlCol="0" vert="horz">
            <a:spAutoFit/>
          </a:bodyPr>
          <a:lstStyle/>
          <a:p>
            <a:pPr marL="253365">
              <a:lnSpc>
                <a:spcPct val="100000"/>
              </a:lnSpc>
              <a:spcBef>
                <a:spcPts val="2485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详见附表</a:t>
            </a:r>
            <a:endParaRPr sz="3450">
              <a:latin typeface="宋体"/>
              <a:cs typeface="宋体"/>
            </a:endParaRPr>
          </a:p>
          <a:p>
            <a:pPr marL="2591435">
              <a:lnSpc>
                <a:spcPct val="100000"/>
              </a:lnSpc>
              <a:spcBef>
                <a:spcPts val="2395"/>
              </a:spcBef>
              <a:tabLst>
                <a:tab pos="5363210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第四节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项目现金流量分析</a:t>
            </a:r>
            <a:endParaRPr sz="3450">
              <a:latin typeface="宋体"/>
              <a:cs typeface="宋体"/>
            </a:endParaRPr>
          </a:p>
          <a:p>
            <a:pPr marL="266065" marR="5080" indent="922655">
              <a:lnSpc>
                <a:spcPct val="157800"/>
              </a:lnSpc>
            </a:pP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根据完成产值及合同付款比例，计算应从业主收取 工程款总额及还应支付金额，已支付分供方工程款金额</a:t>
            </a:r>
            <a:endParaRPr sz="3450">
              <a:latin typeface="宋体"/>
              <a:cs typeface="宋体"/>
            </a:endParaRPr>
          </a:p>
          <a:p>
            <a:pPr marL="258445" marR="12065" indent="-246379">
              <a:lnSpc>
                <a:spcPts val="6530"/>
              </a:lnSpc>
              <a:spcBef>
                <a:spcPts val="515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，按合同还应支付金额，项目费用、交纳税金等费用，  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计算公司留有资金，能否满足项目承包协议书规定的资 </a:t>
            </a:r>
            <a:r>
              <a:rPr dirty="0" sz="3450" spc="-60">
                <a:solidFill>
                  <a:srgbClr val="080808"/>
                </a:solidFill>
                <a:latin typeface="宋体"/>
                <a:cs typeface="宋体"/>
              </a:rPr>
              <a:t>金使用及留在公司资金。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52677" y="1198484"/>
            <a:ext cx="11113135" cy="4160520"/>
          </a:xfrm>
          <a:prstGeom prst="rect">
            <a:avLst/>
          </a:prstGeom>
        </p:spPr>
        <p:txBody>
          <a:bodyPr wrap="square" lIns="0" tIns="315595" rIns="0" bIns="0" rtlCol="0" vert="horz">
            <a:spAutoFit/>
          </a:bodyPr>
          <a:lstStyle/>
          <a:p>
            <a:pPr marL="3371850">
              <a:lnSpc>
                <a:spcPct val="100000"/>
              </a:lnSpc>
              <a:spcBef>
                <a:spcPts val="2485"/>
              </a:spcBef>
              <a:tabLst>
                <a:tab pos="5917565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第八章	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成本分析</a:t>
            </a:r>
            <a:endParaRPr sz="3450">
              <a:latin typeface="宋体"/>
              <a:cs typeface="宋体"/>
            </a:endParaRPr>
          </a:p>
          <a:p>
            <a:pPr algn="just" marL="12700" marR="5080" indent="920750">
              <a:lnSpc>
                <a:spcPct val="157000"/>
              </a:lnSpc>
              <a:spcBef>
                <a:spcPts val="35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我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们将</a:t>
            </a:r>
            <a:r>
              <a:rPr dirty="0" sz="3450" spc="-5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450" spc="270">
                <a:solidFill>
                  <a:srgbClr val="232323"/>
                </a:solidFill>
                <a:latin typeface="宋体"/>
                <a:cs typeface="宋体"/>
              </a:rPr>
              <a:t>一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期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（</a:t>
            </a:r>
            <a:r>
              <a:rPr dirty="0" sz="3450" spc="-25">
                <a:solidFill>
                  <a:srgbClr val="080808"/>
                </a:solidFill>
                <a:latin typeface="宋体"/>
                <a:cs typeface="宋体"/>
              </a:rPr>
              <a:t>每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个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50" spc="-105">
                <a:solidFill>
                  <a:srgbClr val="080808"/>
                </a:solidFill>
                <a:latin typeface="宋体"/>
                <a:cs typeface="宋体"/>
              </a:rPr>
              <a:t>）</a:t>
            </a:r>
            <a:r>
              <a:rPr dirty="0" sz="3450" spc="120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450" spc="290">
                <a:solidFill>
                  <a:srgbClr val="080808"/>
                </a:solidFill>
                <a:latin typeface="宋体"/>
                <a:cs typeface="宋体"/>
              </a:rPr>
              <a:t>收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入</a:t>
            </a:r>
            <a:r>
              <a:rPr dirty="0" sz="3450" spc="90">
                <a:solidFill>
                  <a:srgbClr val="080808"/>
                </a:solidFill>
                <a:latin typeface="宋体"/>
                <a:cs typeface="宋体"/>
              </a:rPr>
              <a:t>与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50" spc="-85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进</a:t>
            </a:r>
            <a:r>
              <a:rPr dirty="0" sz="3450" spc="-50">
                <a:solidFill>
                  <a:srgbClr val="080808"/>
                </a:solidFill>
                <a:latin typeface="宋体"/>
                <a:cs typeface="宋体"/>
              </a:rPr>
              <a:t>行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对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比</a:t>
            </a:r>
            <a:r>
              <a:rPr dirty="0" sz="3450" spc="-545">
                <a:solidFill>
                  <a:srgbClr val="080808"/>
                </a:solidFill>
                <a:latin typeface="宋体"/>
                <a:cs typeface="宋体"/>
              </a:rPr>
              <a:t>，  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如果为正数，说明我们有盈利，如果为负数，说明我们 亏损。应查找原因，分析出问题所在，为成本控制提供 </a:t>
            </a:r>
            <a:r>
              <a:rPr dirty="0" sz="3450" spc="-475">
                <a:solidFill>
                  <a:srgbClr val="080808"/>
                </a:solidFill>
                <a:latin typeface="宋体"/>
                <a:cs typeface="宋体"/>
              </a:rPr>
              <a:t>依据。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2677" y="5864531"/>
            <a:ext cx="368681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365">
                <a:solidFill>
                  <a:srgbClr val="080808"/>
                </a:solidFill>
                <a:latin typeface="宋体"/>
                <a:cs typeface="宋体"/>
              </a:rPr>
              <a:t>项目实际利润率=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1968" y="5462504"/>
            <a:ext cx="6529705" cy="12649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400" spc="-330">
                <a:solidFill>
                  <a:srgbClr val="080808"/>
                </a:solidFill>
                <a:latin typeface="宋体"/>
                <a:cs typeface="宋体"/>
              </a:rPr>
              <a:t>（项目</a:t>
            </a:r>
            <a:r>
              <a:rPr dirty="0" sz="2400" spc="-21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2400" spc="225">
                <a:solidFill>
                  <a:srgbClr val="080808"/>
                </a:solidFill>
                <a:latin typeface="宋体"/>
                <a:cs typeface="宋体"/>
              </a:rPr>
              <a:t>产值</a:t>
            </a:r>
            <a:r>
              <a:rPr dirty="0" sz="2400" spc="-285">
                <a:solidFill>
                  <a:srgbClr val="080808"/>
                </a:solidFill>
                <a:latin typeface="宋体"/>
                <a:cs typeface="宋体"/>
              </a:rPr>
              <a:t>或</a:t>
            </a:r>
            <a:r>
              <a:rPr dirty="0" sz="2400" spc="-60">
                <a:solidFill>
                  <a:srgbClr val="232323"/>
                </a:solidFill>
                <a:latin typeface="宋体"/>
                <a:cs typeface="宋体"/>
              </a:rPr>
              <a:t>结</a:t>
            </a:r>
            <a:r>
              <a:rPr dirty="0" sz="2400" spc="20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2400" spc="615">
                <a:solidFill>
                  <a:srgbClr val="080808"/>
                </a:solidFill>
                <a:latin typeface="宋体"/>
                <a:cs typeface="宋体"/>
              </a:rPr>
              <a:t>值</a:t>
            </a:r>
            <a:r>
              <a:rPr dirty="0" sz="2400" spc="245">
                <a:solidFill>
                  <a:srgbClr val="464646"/>
                </a:solidFill>
                <a:latin typeface="宋体"/>
                <a:cs typeface="宋体"/>
              </a:rPr>
              <a:t>－</a:t>
            </a:r>
            <a:r>
              <a:rPr dirty="0" sz="2400" spc="-960">
                <a:solidFill>
                  <a:srgbClr val="464646"/>
                </a:solidFill>
                <a:latin typeface="宋体"/>
                <a:cs typeface="宋体"/>
              </a:rPr>
              <a:t> </a:t>
            </a:r>
            <a:r>
              <a:rPr dirty="0" sz="2400" spc="245">
                <a:solidFill>
                  <a:srgbClr val="080808"/>
                </a:solidFill>
                <a:latin typeface="宋体"/>
                <a:cs typeface="宋体"/>
              </a:rPr>
              <a:t>项目</a:t>
            </a:r>
            <a:r>
              <a:rPr dirty="0" sz="2400" spc="-340">
                <a:solidFill>
                  <a:srgbClr val="080808"/>
                </a:solidFill>
                <a:latin typeface="宋体"/>
                <a:cs typeface="宋体"/>
              </a:rPr>
              <a:t>各</a:t>
            </a:r>
            <a:r>
              <a:rPr dirty="0" sz="2400" spc="175">
                <a:solidFill>
                  <a:srgbClr val="080808"/>
                </a:solidFill>
                <a:latin typeface="宋体"/>
                <a:cs typeface="宋体"/>
              </a:rPr>
              <a:t>类成</a:t>
            </a:r>
            <a:r>
              <a:rPr dirty="0" sz="2400" spc="-270">
                <a:solidFill>
                  <a:srgbClr val="080808"/>
                </a:solidFill>
                <a:latin typeface="宋体"/>
                <a:cs typeface="宋体"/>
              </a:rPr>
              <a:t>本</a:t>
            </a:r>
            <a:r>
              <a:rPr dirty="0" sz="2400" spc="200">
                <a:solidFill>
                  <a:srgbClr val="232323"/>
                </a:solidFill>
                <a:latin typeface="宋体"/>
                <a:cs typeface="宋体"/>
              </a:rPr>
              <a:t>）</a:t>
            </a:r>
            <a:endParaRPr sz="2400">
              <a:latin typeface="宋体"/>
              <a:cs typeface="宋体"/>
            </a:endParaRPr>
          </a:p>
          <a:p>
            <a:pPr algn="r" marR="5080">
              <a:lnSpc>
                <a:spcPts val="4345"/>
              </a:lnSpc>
              <a:spcBef>
                <a:spcPts val="90"/>
              </a:spcBef>
            </a:pPr>
            <a:r>
              <a:rPr dirty="0" sz="3650" spc="-200">
                <a:solidFill>
                  <a:srgbClr val="080808"/>
                </a:solidFill>
                <a:latin typeface="Times New Roman"/>
                <a:cs typeface="Times New Roman"/>
              </a:rPr>
              <a:t>*100%</a:t>
            </a:r>
            <a:endParaRPr sz="3650">
              <a:latin typeface="Times New Roman"/>
              <a:cs typeface="Times New Roman"/>
            </a:endParaRPr>
          </a:p>
          <a:p>
            <a:pPr marL="1205865">
              <a:lnSpc>
                <a:spcPts val="2425"/>
              </a:lnSpc>
            </a:pPr>
            <a:r>
              <a:rPr dirty="0" sz="2050" spc="-200">
                <a:solidFill>
                  <a:srgbClr val="232323"/>
                </a:solidFill>
                <a:latin typeface="宋体"/>
                <a:cs typeface="宋体"/>
              </a:rPr>
              <a:t>项目</a:t>
            </a:r>
            <a:r>
              <a:rPr dirty="0" sz="2050" spc="-390">
                <a:solidFill>
                  <a:srgbClr val="232323"/>
                </a:solidFill>
                <a:latin typeface="宋体"/>
                <a:cs typeface="宋体"/>
              </a:rPr>
              <a:t> </a:t>
            </a:r>
            <a:r>
              <a:rPr dirty="0" sz="2050" spc="55">
                <a:solidFill>
                  <a:srgbClr val="080808"/>
                </a:solidFill>
                <a:latin typeface="宋体"/>
                <a:cs typeface="宋体"/>
              </a:rPr>
              <a:t>产</a:t>
            </a:r>
            <a:r>
              <a:rPr dirty="0" sz="2050" spc="30">
                <a:solidFill>
                  <a:srgbClr val="232323"/>
                </a:solidFill>
                <a:latin typeface="宋体"/>
                <a:cs typeface="宋体"/>
              </a:rPr>
              <a:t>值</a:t>
            </a:r>
            <a:r>
              <a:rPr dirty="0" sz="2050" spc="-200">
                <a:solidFill>
                  <a:srgbClr val="080808"/>
                </a:solidFill>
                <a:latin typeface="宋体"/>
                <a:cs typeface="宋体"/>
              </a:rPr>
              <a:t>或结算值</a:t>
            </a:r>
            <a:endParaRPr sz="20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42103" y="7670455"/>
            <a:ext cx="372745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5">
                <a:solidFill>
                  <a:srgbClr val="3A38E2"/>
                </a:solidFill>
                <a:latin typeface="宋体"/>
                <a:cs typeface="宋体"/>
              </a:rPr>
              <a:t>项</a:t>
            </a:r>
            <a:r>
              <a:rPr dirty="0" sz="3450" spc="240">
                <a:solidFill>
                  <a:srgbClr val="3A38E2"/>
                </a:solidFill>
                <a:latin typeface="宋体"/>
                <a:cs typeface="宋体"/>
              </a:rPr>
              <a:t>目</a:t>
            </a:r>
            <a:r>
              <a:rPr dirty="0" sz="3450" spc="200">
                <a:solidFill>
                  <a:srgbClr val="3A38E2"/>
                </a:solidFill>
                <a:latin typeface="宋体"/>
                <a:cs typeface="宋体"/>
              </a:rPr>
              <a:t>实</a:t>
            </a:r>
            <a:r>
              <a:rPr dirty="0" sz="3450" spc="-335">
                <a:solidFill>
                  <a:srgbClr val="3A38E2"/>
                </a:solidFill>
                <a:latin typeface="宋体"/>
                <a:cs typeface="宋体"/>
              </a:rPr>
              <a:t>际毛</a:t>
            </a:r>
            <a:r>
              <a:rPr dirty="0" sz="3450" spc="-830">
                <a:solidFill>
                  <a:srgbClr val="3A38E2"/>
                </a:solidFill>
                <a:latin typeface="宋体"/>
                <a:cs typeface="宋体"/>
              </a:rPr>
              <a:t> </a:t>
            </a:r>
            <a:r>
              <a:rPr dirty="0" sz="3450" spc="245">
                <a:solidFill>
                  <a:srgbClr val="3A38E2"/>
                </a:solidFill>
                <a:latin typeface="宋体"/>
                <a:cs typeface="宋体"/>
              </a:rPr>
              <a:t>利</a:t>
            </a:r>
            <a:r>
              <a:rPr dirty="0" sz="3450" spc="-335">
                <a:solidFill>
                  <a:srgbClr val="3A38E2"/>
                </a:solidFill>
                <a:latin typeface="宋体"/>
                <a:cs typeface="宋体"/>
              </a:rPr>
              <a:t>率</a:t>
            </a:r>
            <a:r>
              <a:rPr dirty="0" sz="3450" spc="680">
                <a:solidFill>
                  <a:srgbClr val="3A38E2"/>
                </a:solidFill>
                <a:latin typeface="宋体"/>
                <a:cs typeface="宋体"/>
              </a:rPr>
              <a:t> </a:t>
            </a:r>
            <a:r>
              <a:rPr dirty="0" sz="3500" spc="-190">
                <a:solidFill>
                  <a:srgbClr val="3A38E2"/>
                </a:solidFill>
                <a:latin typeface="Arial"/>
                <a:cs typeface="Arial"/>
              </a:rPr>
              <a:t>2</a:t>
            </a:r>
            <a:endParaRPr sz="3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31103" y="7676836"/>
            <a:ext cx="227393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04">
                <a:solidFill>
                  <a:srgbClr val="3A38E2"/>
                </a:solidFill>
                <a:latin typeface="宋体"/>
                <a:cs typeface="宋体"/>
              </a:rPr>
              <a:t>目</a:t>
            </a:r>
            <a:r>
              <a:rPr dirty="0" sz="3450" spc="160">
                <a:solidFill>
                  <a:srgbClr val="3A38E2"/>
                </a:solidFill>
                <a:latin typeface="宋体"/>
                <a:cs typeface="宋体"/>
              </a:rPr>
              <a:t>标毛</a:t>
            </a:r>
            <a:r>
              <a:rPr dirty="0" sz="3450" spc="245">
                <a:solidFill>
                  <a:srgbClr val="3A38E2"/>
                </a:solidFill>
                <a:latin typeface="宋体"/>
                <a:cs typeface="宋体"/>
              </a:rPr>
              <a:t>利</a:t>
            </a:r>
            <a:r>
              <a:rPr dirty="0" sz="3450" spc="-335">
                <a:solidFill>
                  <a:srgbClr val="3A38E2"/>
                </a:solidFill>
                <a:latin typeface="宋体"/>
                <a:cs typeface="宋体"/>
              </a:rPr>
              <a:t>率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73123" y="4045780"/>
            <a:ext cx="1631621" cy="376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373517" y="3675662"/>
            <a:ext cx="152964" cy="446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475495" y="8002223"/>
            <a:ext cx="178458" cy="8040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520751" y="4045780"/>
            <a:ext cx="1861066" cy="379052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724703" y="8704172"/>
            <a:ext cx="76482" cy="76576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339724" y="2795034"/>
            <a:ext cx="6858000" cy="0"/>
          </a:xfrm>
          <a:custGeom>
            <a:avLst/>
            <a:gdLst/>
            <a:ahLst/>
            <a:cxnLst/>
            <a:rect l="l" t="t" r="r" b="b"/>
            <a:pathLst>
              <a:path w="6858000" h="0">
                <a:moveTo>
                  <a:pt x="0" y="0"/>
                </a:moveTo>
                <a:lnTo>
                  <a:pt x="6857907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339724" y="3560796"/>
            <a:ext cx="6858000" cy="0"/>
          </a:xfrm>
          <a:custGeom>
            <a:avLst/>
            <a:gdLst/>
            <a:ahLst/>
            <a:cxnLst/>
            <a:rect l="l" t="t" r="r" b="b"/>
            <a:pathLst>
              <a:path w="6858000" h="0">
                <a:moveTo>
                  <a:pt x="0" y="0"/>
                </a:moveTo>
                <a:lnTo>
                  <a:pt x="6857907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404744" y="4071305"/>
            <a:ext cx="2116455" cy="0"/>
          </a:xfrm>
          <a:custGeom>
            <a:avLst/>
            <a:gdLst/>
            <a:ahLst/>
            <a:cxnLst/>
            <a:rect l="l" t="t" r="r" b="b"/>
            <a:pathLst>
              <a:path w="2116454" h="0">
                <a:moveTo>
                  <a:pt x="0" y="0"/>
                </a:moveTo>
                <a:lnTo>
                  <a:pt x="2116008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249209" y="4620102"/>
            <a:ext cx="815975" cy="0"/>
          </a:xfrm>
          <a:custGeom>
            <a:avLst/>
            <a:gdLst/>
            <a:ahLst/>
            <a:cxnLst/>
            <a:rect l="l" t="t" r="r" b="b"/>
            <a:pathLst>
              <a:path w="815975" h="0">
                <a:moveTo>
                  <a:pt x="0" y="0"/>
                </a:moveTo>
                <a:lnTo>
                  <a:pt x="815810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1421347" y="4645627"/>
            <a:ext cx="815975" cy="0"/>
          </a:xfrm>
          <a:custGeom>
            <a:avLst/>
            <a:gdLst/>
            <a:ahLst/>
            <a:cxnLst/>
            <a:rect l="l" t="t" r="r" b="b"/>
            <a:pathLst>
              <a:path w="815975" h="0">
                <a:moveTo>
                  <a:pt x="0" y="0"/>
                </a:moveTo>
                <a:lnTo>
                  <a:pt x="815810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404744" y="4734966"/>
            <a:ext cx="2116455" cy="0"/>
          </a:xfrm>
          <a:custGeom>
            <a:avLst/>
            <a:gdLst/>
            <a:ahLst/>
            <a:cxnLst/>
            <a:rect l="l" t="t" r="r" b="b"/>
            <a:pathLst>
              <a:path w="2116454" h="0">
                <a:moveTo>
                  <a:pt x="0" y="0"/>
                </a:moveTo>
                <a:lnTo>
                  <a:pt x="2116008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9126880" y="5602830"/>
            <a:ext cx="1122045" cy="0"/>
          </a:xfrm>
          <a:custGeom>
            <a:avLst/>
            <a:gdLst/>
            <a:ahLst/>
            <a:cxnLst/>
            <a:rect l="l" t="t" r="r" b="b"/>
            <a:pathLst>
              <a:path w="1122045" h="0">
                <a:moveTo>
                  <a:pt x="0" y="0"/>
                </a:moveTo>
                <a:lnTo>
                  <a:pt x="1121739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906325" y="5602830"/>
            <a:ext cx="1147445" cy="0"/>
          </a:xfrm>
          <a:custGeom>
            <a:avLst/>
            <a:gdLst/>
            <a:ahLst/>
            <a:cxnLst/>
            <a:rect l="l" t="t" r="r" b="b"/>
            <a:pathLst>
              <a:path w="1147445" h="0">
                <a:moveTo>
                  <a:pt x="0" y="0"/>
                </a:moveTo>
                <a:lnTo>
                  <a:pt x="1147233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0223126" y="5909135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09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014032" y="5921898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304" y="0"/>
                </a:lnTo>
              </a:path>
            </a:pathLst>
          </a:custGeom>
          <a:ln w="51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906325" y="6266491"/>
            <a:ext cx="867410" cy="0"/>
          </a:xfrm>
          <a:custGeom>
            <a:avLst/>
            <a:gdLst/>
            <a:ahLst/>
            <a:cxnLst/>
            <a:rect l="l" t="t" r="r" b="b"/>
            <a:pathLst>
              <a:path w="867410" h="0">
                <a:moveTo>
                  <a:pt x="0" y="0"/>
                </a:moveTo>
                <a:lnTo>
                  <a:pt x="866798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381821" y="6266491"/>
            <a:ext cx="867410" cy="0"/>
          </a:xfrm>
          <a:custGeom>
            <a:avLst/>
            <a:gdLst/>
            <a:ahLst/>
            <a:cxnLst/>
            <a:rect l="l" t="t" r="r" b="b"/>
            <a:pathLst>
              <a:path w="867409" h="0">
                <a:moveTo>
                  <a:pt x="0" y="0"/>
                </a:moveTo>
                <a:lnTo>
                  <a:pt x="866798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249209" y="7210932"/>
            <a:ext cx="815975" cy="0"/>
          </a:xfrm>
          <a:custGeom>
            <a:avLst/>
            <a:gdLst/>
            <a:ahLst/>
            <a:cxnLst/>
            <a:rect l="l" t="t" r="r" b="b"/>
            <a:pathLst>
              <a:path w="815975" h="0">
                <a:moveTo>
                  <a:pt x="0" y="0"/>
                </a:moveTo>
                <a:lnTo>
                  <a:pt x="815810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1421347" y="7223695"/>
            <a:ext cx="815975" cy="0"/>
          </a:xfrm>
          <a:custGeom>
            <a:avLst/>
            <a:gdLst/>
            <a:ahLst/>
            <a:cxnLst/>
            <a:rect l="l" t="t" r="r" b="b"/>
            <a:pathLst>
              <a:path w="815975" h="0">
                <a:moveTo>
                  <a:pt x="0" y="0"/>
                </a:moveTo>
                <a:lnTo>
                  <a:pt x="815810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532215" y="7351322"/>
            <a:ext cx="2091055" cy="0"/>
          </a:xfrm>
          <a:custGeom>
            <a:avLst/>
            <a:gdLst/>
            <a:ahLst/>
            <a:cxnLst/>
            <a:rect l="l" t="t" r="r" b="b"/>
            <a:pathLst>
              <a:path w="2091054" h="0">
                <a:moveTo>
                  <a:pt x="0" y="0"/>
                </a:moveTo>
                <a:lnTo>
                  <a:pt x="2090514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302768" y="8755220"/>
            <a:ext cx="2422525" cy="0"/>
          </a:xfrm>
          <a:custGeom>
            <a:avLst/>
            <a:gdLst/>
            <a:ahLst/>
            <a:cxnLst/>
            <a:rect l="l" t="t" r="r" b="b"/>
            <a:pathLst>
              <a:path w="2422525" h="0">
                <a:moveTo>
                  <a:pt x="0" y="0"/>
                </a:moveTo>
                <a:lnTo>
                  <a:pt x="2421937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302768" y="9418881"/>
            <a:ext cx="2422525" cy="0"/>
          </a:xfrm>
          <a:custGeom>
            <a:avLst/>
            <a:gdLst/>
            <a:ahLst/>
            <a:cxnLst/>
            <a:rect l="l" t="t" r="r" b="b"/>
            <a:pathLst>
              <a:path w="2422525" h="0">
                <a:moveTo>
                  <a:pt x="0" y="0"/>
                </a:moveTo>
                <a:lnTo>
                  <a:pt x="2421937" y="0"/>
                </a:lnTo>
              </a:path>
            </a:pathLst>
          </a:custGeom>
          <a:ln w="3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3606811" y="957268"/>
            <a:ext cx="2783205" cy="142938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002665">
              <a:lnSpc>
                <a:spcPct val="131600"/>
              </a:lnSpc>
              <a:spcBef>
                <a:spcPts val="95"/>
              </a:spcBef>
            </a:pPr>
            <a:r>
              <a:rPr dirty="0" spc="185">
                <a:solidFill>
                  <a:srgbClr val="030303"/>
                </a:solidFill>
              </a:rPr>
              <a:t>第八章 </a:t>
            </a:r>
            <a:r>
              <a:rPr dirty="0" spc="114">
                <a:solidFill>
                  <a:srgbClr val="030303"/>
                </a:solidFill>
              </a:rPr>
              <a:t>商务实施规划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7155715" y="957268"/>
            <a:ext cx="2901315" cy="1429385"/>
          </a:xfrm>
          <a:prstGeom prst="rect">
            <a:avLst/>
          </a:prstGeom>
        </p:spPr>
        <p:txBody>
          <a:bodyPr wrap="square" lIns="0" tIns="180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3500" spc="150">
                <a:solidFill>
                  <a:srgbClr val="030303"/>
                </a:solidFill>
                <a:latin typeface="宋体"/>
                <a:cs typeface="宋体"/>
              </a:rPr>
              <a:t>成本分析</a:t>
            </a:r>
            <a:endParaRPr sz="3500">
              <a:latin typeface="宋体"/>
              <a:cs typeface="宋体"/>
            </a:endParaRPr>
          </a:p>
          <a:p>
            <a:pPr marL="636270">
              <a:lnSpc>
                <a:spcPct val="100000"/>
              </a:lnSpc>
              <a:spcBef>
                <a:spcPts val="1330"/>
              </a:spcBef>
            </a:pPr>
            <a:r>
              <a:rPr dirty="0" sz="3500" spc="80">
                <a:solidFill>
                  <a:srgbClr val="3331F4"/>
                </a:solidFill>
                <a:latin typeface="Arial"/>
                <a:cs typeface="Arial"/>
              </a:rPr>
              <a:t>PDCA</a:t>
            </a:r>
            <a:r>
              <a:rPr dirty="0" sz="3500" spc="325">
                <a:solidFill>
                  <a:srgbClr val="3A38DB"/>
                </a:solidFill>
                <a:latin typeface="宋体"/>
                <a:cs typeface="宋体"/>
              </a:rPr>
              <a:t>循环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59217" y="4205377"/>
            <a:ext cx="1390650" cy="41655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550" spc="135">
                <a:solidFill>
                  <a:srgbClr val="696495"/>
                </a:solidFill>
                <a:latin typeface="宋体"/>
                <a:cs typeface="宋体"/>
              </a:rPr>
              <a:t>成本计划</a:t>
            </a:r>
            <a:endParaRPr sz="2550">
              <a:latin typeface="宋体"/>
              <a:cs typeface="宋体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38130" y="7362520"/>
            <a:ext cx="363220" cy="36385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2650">
                <a:solidFill>
                  <a:srgbClr val="030303"/>
                </a:solidFill>
                <a:latin typeface="宋体"/>
                <a:cs typeface="宋体"/>
              </a:rPr>
              <a:t>．</a:t>
            </a:r>
            <a:endParaRPr sz="2650">
              <a:latin typeface="宋体"/>
              <a:cs typeface="宋体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38130" y="8013419"/>
            <a:ext cx="363220" cy="36385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2650">
                <a:solidFill>
                  <a:srgbClr val="030303"/>
                </a:solidFill>
                <a:latin typeface="宋体"/>
                <a:cs typeface="宋体"/>
              </a:rPr>
              <a:t>．</a:t>
            </a:r>
            <a:endParaRPr sz="2650">
              <a:latin typeface="宋体"/>
              <a:cs typeface="宋体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517872" y="7362520"/>
            <a:ext cx="363220" cy="36385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2650">
                <a:solidFill>
                  <a:srgbClr val="030303"/>
                </a:solidFill>
                <a:latin typeface="宋体"/>
                <a:cs typeface="宋体"/>
              </a:rPr>
              <a:t>．</a:t>
            </a:r>
            <a:endParaRPr sz="2650">
              <a:latin typeface="宋体"/>
              <a:cs typeface="宋体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517872" y="8013419"/>
            <a:ext cx="363220" cy="363855"/>
          </a:xfrm>
          <a:prstGeom prst="rect">
            <a:avLst/>
          </a:prstGeom>
        </p:spPr>
        <p:txBody>
          <a:bodyPr wrap="square" lIns="0" tIns="0" rIns="0" bIns="0" rtlCol="0" vert="eaVert">
            <a:spAutoFit/>
          </a:bodyPr>
          <a:lstStyle/>
          <a:p>
            <a:pPr marL="12700">
              <a:lnSpc>
                <a:spcPct val="60000"/>
              </a:lnSpc>
            </a:pPr>
            <a:r>
              <a:rPr dirty="0" sz="2650">
                <a:solidFill>
                  <a:srgbClr val="030303"/>
                </a:solidFill>
                <a:latin typeface="宋体"/>
                <a:cs typeface="宋体"/>
              </a:rPr>
              <a:t>．</a:t>
            </a:r>
            <a:endParaRPr sz="26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46450" y="1455013"/>
            <a:ext cx="5862955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229">
                <a:solidFill>
                  <a:srgbClr val="080808"/>
                </a:solidFill>
                <a:latin typeface="宋体"/>
                <a:cs typeface="宋体"/>
              </a:rPr>
              <a:t>第九章物资管理和机具租赁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40917" y="2259064"/>
            <a:ext cx="3237865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10">
                <a:solidFill>
                  <a:srgbClr val="080808"/>
                </a:solidFill>
                <a:latin typeface="宋体"/>
                <a:cs typeface="宋体"/>
              </a:rPr>
              <a:t>物资和机具采购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76957" y="2025609"/>
            <a:ext cx="4180840" cy="4013835"/>
          </a:xfrm>
          <a:prstGeom prst="rect">
            <a:avLst/>
          </a:prstGeom>
        </p:spPr>
        <p:txBody>
          <a:bodyPr wrap="square" lIns="0" tIns="248285" rIns="0" bIns="0" rtlCol="0" vert="horz">
            <a:spAutoFit/>
          </a:bodyPr>
          <a:lstStyle/>
          <a:p>
            <a:pPr marL="2776855">
              <a:lnSpc>
                <a:spcPct val="100000"/>
              </a:lnSpc>
              <a:spcBef>
                <a:spcPts val="1955"/>
              </a:spcBef>
            </a:pPr>
            <a:r>
              <a:rPr dirty="0" sz="3600" spc="45">
                <a:solidFill>
                  <a:srgbClr val="080808"/>
                </a:solidFill>
                <a:latin typeface="宋体"/>
                <a:cs typeface="宋体"/>
              </a:rPr>
              <a:t>第一节</a:t>
            </a:r>
            <a:endParaRPr sz="3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910"/>
              </a:spcBef>
            </a:pPr>
            <a:r>
              <a:rPr dirty="0" sz="3700" spc="-55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210">
                <a:solidFill>
                  <a:srgbClr val="080808"/>
                </a:solidFill>
                <a:latin typeface="宋体"/>
                <a:cs typeface="宋体"/>
              </a:rPr>
              <a:t>、材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料</a:t>
            </a:r>
            <a:r>
              <a:rPr dirty="0" sz="3500" spc="-195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500" spc="265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31750">
              <a:lnSpc>
                <a:spcPct val="100000"/>
              </a:lnSpc>
              <a:spcBef>
                <a:spcPts val="1789"/>
              </a:spcBef>
            </a:pPr>
            <a:r>
              <a:rPr dirty="0" sz="3700" spc="-110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500" spc="24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500" spc="-140">
                <a:solidFill>
                  <a:srgbClr val="080808"/>
                </a:solidFill>
                <a:latin typeface="宋体"/>
                <a:cs typeface="宋体"/>
              </a:rPr>
              <a:t>限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35560">
              <a:lnSpc>
                <a:spcPct val="100000"/>
              </a:lnSpc>
              <a:spcBef>
                <a:spcPts val="1939"/>
              </a:spcBef>
            </a:pPr>
            <a:r>
              <a:rPr dirty="0" sz="3650" spc="-114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、招</a:t>
            </a:r>
            <a:r>
              <a:rPr dirty="0" sz="3500" spc="-180">
                <a:solidFill>
                  <a:srgbClr val="080808"/>
                </a:solidFill>
                <a:latin typeface="宋体"/>
                <a:cs typeface="宋体"/>
              </a:rPr>
              <a:t>标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34290">
              <a:lnSpc>
                <a:spcPct val="100000"/>
              </a:lnSpc>
              <a:spcBef>
                <a:spcPts val="2005"/>
              </a:spcBef>
            </a:pPr>
            <a:r>
              <a:rPr dirty="0" sz="3600" spc="-80">
                <a:solidFill>
                  <a:srgbClr val="080808"/>
                </a:solidFill>
                <a:latin typeface="Times New Roman"/>
                <a:cs typeface="Times New Roman"/>
              </a:rPr>
              <a:t>4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-150">
                <a:solidFill>
                  <a:srgbClr val="080808"/>
                </a:solidFill>
                <a:latin typeface="宋体"/>
                <a:cs typeface="宋体"/>
              </a:rPr>
              <a:t>锁</a:t>
            </a:r>
            <a:r>
              <a:rPr dirty="0" sz="3500" spc="175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风</a:t>
            </a:r>
            <a:r>
              <a:rPr dirty="0" sz="3500" spc="170">
                <a:solidFill>
                  <a:srgbClr val="080808"/>
                </a:solidFill>
                <a:latin typeface="宋体"/>
                <a:cs typeface="宋体"/>
              </a:rPr>
              <a:t>险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704" y="6904691"/>
            <a:ext cx="7192009" cy="1689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452495">
              <a:lnSpc>
                <a:spcPct val="100000"/>
              </a:lnSpc>
              <a:spcBef>
                <a:spcPts val="114"/>
              </a:spcBef>
            </a:pPr>
            <a:r>
              <a:rPr dirty="0" sz="3600" spc="590">
                <a:solidFill>
                  <a:srgbClr val="080808"/>
                </a:solidFill>
                <a:latin typeface="宋体"/>
                <a:cs typeface="宋体"/>
              </a:rPr>
              <a:t>第二节现场管理</a:t>
            </a:r>
            <a:endParaRPr sz="36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700" spc="24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、不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积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压</a:t>
            </a:r>
            <a:r>
              <a:rPr dirty="0" sz="3500" spc="-97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500" spc="-74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125">
                <a:solidFill>
                  <a:srgbClr val="080808"/>
                </a:solidFill>
                <a:latin typeface="宋体"/>
                <a:cs typeface="宋体"/>
              </a:rPr>
              <a:t>不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断</a:t>
            </a:r>
            <a:r>
              <a:rPr dirty="0" sz="3500" spc="-35">
                <a:solidFill>
                  <a:srgbClr val="080808"/>
                </a:solidFill>
                <a:latin typeface="宋体"/>
                <a:cs typeface="宋体"/>
              </a:rPr>
              <a:t>货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72413" y="1327384"/>
            <a:ext cx="10709275" cy="75044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011805">
              <a:lnSpc>
                <a:spcPct val="100000"/>
              </a:lnSpc>
              <a:spcBef>
                <a:spcPts val="114"/>
              </a:spcBef>
              <a:tabLst>
                <a:tab pos="5016500" algn="l"/>
              </a:tabLst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商务体系建设</a:t>
            </a:r>
            <a:endParaRPr sz="3500">
              <a:latin typeface="宋体"/>
              <a:cs typeface="宋体"/>
            </a:endParaRPr>
          </a:p>
          <a:p>
            <a:pPr algn="just" marL="13970" marR="5080" indent="880744">
              <a:lnSpc>
                <a:spcPct val="171100"/>
              </a:lnSpc>
              <a:spcBef>
                <a:spcPts val="1455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根据集团股份公司新战略期的总部、事业本部职 能调整，商务管理工作具体由事业本部代集团总部行 </a:t>
            </a:r>
            <a:r>
              <a:rPr dirty="0" sz="3500" spc="-200">
                <a:solidFill>
                  <a:srgbClr val="080808"/>
                </a:solidFill>
                <a:latin typeface="宋体"/>
                <a:cs typeface="宋体"/>
              </a:rPr>
              <a:t>使管理职能。</a:t>
            </a:r>
            <a:endParaRPr sz="3500">
              <a:latin typeface="宋体"/>
              <a:cs typeface="宋体"/>
            </a:endParaRPr>
          </a:p>
          <a:p>
            <a:pPr marL="902969" marR="342265" indent="-7620">
              <a:lnSpc>
                <a:spcPct val="169900"/>
              </a:lnSpc>
              <a:spcBef>
                <a:spcPts val="3015"/>
              </a:spcBef>
            </a:pPr>
            <a:r>
              <a:rPr dirty="0" sz="3500" spc="45">
                <a:solidFill>
                  <a:srgbClr val="080808"/>
                </a:solidFill>
                <a:latin typeface="宋体"/>
                <a:cs typeface="宋体"/>
              </a:rPr>
              <a:t>事业本部已经成为集团的运营管理和效益中心。 </a:t>
            </a:r>
            <a:r>
              <a:rPr dirty="0" sz="3500" spc="45">
                <a:solidFill>
                  <a:srgbClr val="080808"/>
                </a:solidFill>
                <a:latin typeface="宋体"/>
                <a:cs typeface="宋体"/>
              </a:rPr>
              <a:t>分公司已经成为集团的生产经营和成本中心。</a:t>
            </a:r>
            <a:endParaRPr sz="3500">
              <a:latin typeface="宋体"/>
              <a:cs typeface="宋体"/>
            </a:endParaRPr>
          </a:p>
          <a:p>
            <a:pPr algn="just" marL="12700" marR="55244" indent="888365">
              <a:lnSpc>
                <a:spcPct val="169900"/>
              </a:lnSpc>
              <a:spcBef>
                <a:spcPts val="100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项目部已经成为集团的项目管理中心和责任成本 </a:t>
            </a: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中心。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46450" y="1684741"/>
            <a:ext cx="5862955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229">
                <a:solidFill>
                  <a:srgbClr val="0A0A0A"/>
                </a:solidFill>
                <a:latin typeface="宋体"/>
                <a:cs typeface="宋体"/>
              </a:rPr>
              <a:t>第九章物资管理和机具租赁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29948" y="2782335"/>
            <a:ext cx="3752215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590">
                <a:solidFill>
                  <a:srgbClr val="0A0A0A"/>
                </a:solidFill>
                <a:latin typeface="宋体"/>
                <a:cs typeface="宋体"/>
              </a:rPr>
              <a:t>第二节现场管理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25716" y="3879928"/>
            <a:ext cx="5361940" cy="5924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700" spc="-110">
                <a:solidFill>
                  <a:srgbClr val="0A0A0A"/>
                </a:solidFill>
                <a:latin typeface="Times New Roman"/>
                <a:cs typeface="Times New Roman"/>
              </a:rPr>
              <a:t>2</a:t>
            </a:r>
            <a:r>
              <a:rPr dirty="0" spc="114">
                <a:solidFill>
                  <a:srgbClr val="0A0A0A"/>
                </a:solidFill>
              </a:rPr>
              <a:t>、</a:t>
            </a:r>
            <a:r>
              <a:rPr dirty="0" spc="105">
                <a:solidFill>
                  <a:srgbClr val="0A0A0A"/>
                </a:solidFill>
              </a:rPr>
              <a:t>堆</a:t>
            </a:r>
            <a:r>
              <a:rPr dirty="0" spc="195">
                <a:solidFill>
                  <a:srgbClr val="0A0A0A"/>
                </a:solidFill>
              </a:rPr>
              <a:t>放</a:t>
            </a:r>
            <a:r>
              <a:rPr dirty="0" spc="120">
                <a:solidFill>
                  <a:srgbClr val="0A0A0A"/>
                </a:solidFill>
              </a:rPr>
              <a:t>整</a:t>
            </a:r>
            <a:r>
              <a:rPr dirty="0" spc="125">
                <a:solidFill>
                  <a:srgbClr val="0A0A0A"/>
                </a:solidFill>
              </a:rPr>
              <a:t>齐</a:t>
            </a:r>
            <a:r>
              <a:rPr dirty="0" spc="-585">
                <a:solidFill>
                  <a:srgbClr val="0A0A0A"/>
                </a:solidFill>
              </a:rPr>
              <a:t>，</a:t>
            </a:r>
            <a:r>
              <a:rPr dirty="0" spc="-1135">
                <a:solidFill>
                  <a:srgbClr val="0A0A0A"/>
                </a:solidFill>
              </a:rPr>
              <a:t> </a:t>
            </a:r>
            <a:r>
              <a:rPr dirty="0" spc="195">
                <a:solidFill>
                  <a:srgbClr val="0A0A0A"/>
                </a:solidFill>
              </a:rPr>
              <a:t>标</a:t>
            </a:r>
            <a:r>
              <a:rPr dirty="0" spc="360">
                <a:solidFill>
                  <a:srgbClr val="0A0A0A"/>
                </a:solidFill>
              </a:rPr>
              <a:t>识</a:t>
            </a:r>
            <a:r>
              <a:rPr dirty="0" spc="-125">
                <a:solidFill>
                  <a:srgbClr val="0A0A0A"/>
                </a:solidFill>
              </a:rPr>
              <a:t>清</a:t>
            </a:r>
            <a:r>
              <a:rPr dirty="0" spc="185">
                <a:solidFill>
                  <a:srgbClr val="0A0A0A"/>
                </a:solidFill>
              </a:rPr>
              <a:t>楚</a:t>
            </a:r>
            <a:r>
              <a:rPr dirty="0" spc="360">
                <a:solidFill>
                  <a:srgbClr val="0A0A0A"/>
                </a:solidFill>
              </a:rPr>
              <a:t>。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8482" y="4477570"/>
            <a:ext cx="3969385" cy="1712595"/>
          </a:xfrm>
          <a:prstGeom prst="rect">
            <a:avLst/>
          </a:prstGeom>
        </p:spPr>
        <p:txBody>
          <a:bodyPr wrap="square" lIns="0" tIns="316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2495"/>
              </a:spcBef>
            </a:pPr>
            <a:r>
              <a:rPr dirty="0" sz="3650" spc="-120">
                <a:solidFill>
                  <a:srgbClr val="0A0A0A"/>
                </a:solidFill>
                <a:latin typeface="Times New Roman"/>
                <a:cs typeface="Times New Roman"/>
              </a:rPr>
              <a:t>3</a:t>
            </a:r>
            <a:r>
              <a:rPr dirty="0" sz="3500" spc="36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500" spc="-40">
                <a:solidFill>
                  <a:srgbClr val="0A0A0A"/>
                </a:solidFill>
                <a:latin typeface="宋体"/>
                <a:cs typeface="宋体"/>
              </a:rPr>
              <a:t>材</a:t>
            </a:r>
            <a:r>
              <a:rPr dirty="0" sz="3500" spc="325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500" spc="-110">
                <a:solidFill>
                  <a:srgbClr val="0A0A0A"/>
                </a:solidFill>
                <a:latin typeface="宋体"/>
                <a:cs typeface="宋体"/>
              </a:rPr>
              <a:t>用</a:t>
            </a:r>
            <a:r>
              <a:rPr dirty="0" sz="3500" spc="120">
                <a:solidFill>
                  <a:srgbClr val="0A0A0A"/>
                </a:solidFill>
                <a:latin typeface="宋体"/>
                <a:cs typeface="宋体"/>
              </a:rPr>
              <a:t>量</a:t>
            </a:r>
            <a:r>
              <a:rPr dirty="0" sz="3500" spc="360">
                <a:solidFill>
                  <a:srgbClr val="0A0A0A"/>
                </a:solidFill>
                <a:latin typeface="宋体"/>
                <a:cs typeface="宋体"/>
              </a:rPr>
              <a:t>控</a:t>
            </a:r>
            <a:r>
              <a:rPr dirty="0" sz="3500" spc="-85">
                <a:solidFill>
                  <a:srgbClr val="0A0A0A"/>
                </a:solidFill>
                <a:latin typeface="宋体"/>
                <a:cs typeface="宋体"/>
              </a:rPr>
              <a:t>制</a:t>
            </a:r>
            <a:r>
              <a:rPr dirty="0" sz="3500" spc="360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305"/>
              </a:spcBef>
            </a:pPr>
            <a:r>
              <a:rPr dirty="0" sz="3500" spc="-30">
                <a:solidFill>
                  <a:srgbClr val="0A0A0A"/>
                </a:solidFill>
                <a:latin typeface="Times New Roman"/>
                <a:cs typeface="Times New Roman"/>
              </a:rPr>
              <a:t>4</a:t>
            </a:r>
            <a:r>
              <a:rPr dirty="0" sz="3500" spc="120">
                <a:solidFill>
                  <a:srgbClr val="0A0A0A"/>
                </a:solidFill>
                <a:latin typeface="宋体"/>
                <a:cs typeface="宋体"/>
              </a:rPr>
              <a:t>、</a:t>
            </a:r>
            <a:r>
              <a:rPr dirty="0" sz="3500" spc="195">
                <a:solidFill>
                  <a:srgbClr val="0A0A0A"/>
                </a:solidFill>
                <a:latin typeface="宋体"/>
                <a:cs typeface="宋体"/>
              </a:rPr>
              <a:t>废</a:t>
            </a:r>
            <a:r>
              <a:rPr dirty="0" sz="3500" spc="140">
                <a:solidFill>
                  <a:srgbClr val="0A0A0A"/>
                </a:solidFill>
                <a:latin typeface="宋体"/>
                <a:cs typeface="宋体"/>
              </a:rPr>
              <a:t>料</a:t>
            </a:r>
            <a:r>
              <a:rPr dirty="0" sz="3500" spc="135">
                <a:solidFill>
                  <a:srgbClr val="0A0A0A"/>
                </a:solidFill>
                <a:latin typeface="宋体"/>
                <a:cs typeface="宋体"/>
              </a:rPr>
              <a:t>处</a:t>
            </a:r>
            <a:r>
              <a:rPr dirty="0" sz="3500" spc="120">
                <a:solidFill>
                  <a:srgbClr val="0A0A0A"/>
                </a:solidFill>
                <a:latin typeface="宋体"/>
                <a:cs typeface="宋体"/>
              </a:rPr>
              <a:t>理</a:t>
            </a:r>
            <a:r>
              <a:rPr dirty="0" sz="3500" spc="254">
                <a:solidFill>
                  <a:srgbClr val="0A0A0A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5996" y="7121658"/>
            <a:ext cx="1430020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85">
                <a:solidFill>
                  <a:srgbClr val="0A0A0A"/>
                </a:solidFill>
                <a:latin typeface="宋体"/>
                <a:cs typeface="宋体"/>
              </a:rPr>
              <a:t>第三节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40578" y="7121658"/>
            <a:ext cx="1879600" cy="577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00" spc="45">
                <a:solidFill>
                  <a:srgbClr val="0A0A0A"/>
                </a:solidFill>
                <a:latin typeface="宋体"/>
                <a:cs typeface="宋体"/>
              </a:rPr>
              <a:t>核算管理</a:t>
            </a:r>
            <a:endParaRPr sz="36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17993" y="8219251"/>
            <a:ext cx="416179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14">
                <a:solidFill>
                  <a:srgbClr val="0A0A0A"/>
                </a:solidFill>
                <a:latin typeface="宋体"/>
                <a:cs typeface="宋体"/>
              </a:rPr>
              <a:t>日清月结与盈亏分析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572" y="1525206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第十章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32278" y="1518825"/>
            <a:ext cx="2323465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114"/>
              <a:t>总分包结算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48195" y="2935487"/>
            <a:ext cx="11176000" cy="22720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54405">
              <a:lnSpc>
                <a:spcPct val="100000"/>
              </a:lnSpc>
              <a:spcBef>
                <a:spcPts val="114"/>
              </a:spcBef>
            </a:pP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总包结算是工程竣工后向建设单位收取工程款的唯</a:t>
            </a:r>
            <a:endParaRPr sz="3500">
              <a:latin typeface="宋体"/>
              <a:cs typeface="宋体"/>
            </a:endParaRPr>
          </a:p>
          <a:p>
            <a:pPr marL="12700" marR="14604" indent="3810">
              <a:lnSpc>
                <a:spcPct val="160300"/>
              </a:lnSpc>
            </a:pPr>
            <a:r>
              <a:rPr dirty="0" sz="3500" spc="150">
                <a:solidFill>
                  <a:srgbClr val="1C1C1C"/>
                </a:solidFill>
                <a:latin typeface="宋体"/>
                <a:cs typeface="宋体"/>
              </a:rPr>
              <a:t>一依据，分包结算是工程竣工后向分包单位支付工程款 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的唯一依据，我们不仅注重结算质量，更要注重结算时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3423" y="5500794"/>
            <a:ext cx="716407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10">
                <a:solidFill>
                  <a:srgbClr val="080808"/>
                </a:solidFill>
                <a:latin typeface="宋体"/>
                <a:cs typeface="宋体"/>
              </a:rPr>
              <a:t>限，集团在结算方面的时限要求为：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17810" y="5475268"/>
            <a:ext cx="3065145" cy="5924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910714" algn="l"/>
              </a:tabLst>
            </a:pPr>
            <a:r>
              <a:rPr dirty="0" sz="3700" spc="5">
                <a:solidFill>
                  <a:srgbClr val="080808"/>
                </a:solidFill>
                <a:latin typeface="Times New Roman"/>
                <a:cs typeface="Times New Roman"/>
              </a:rPr>
              <a:t>"</a:t>
            </a:r>
            <a:r>
              <a:rPr dirty="0" sz="3700" spc="-14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700" spc="5">
                <a:solidFill>
                  <a:srgbClr val="080808"/>
                </a:solidFill>
                <a:latin typeface="Times New Roman"/>
                <a:cs typeface="Times New Roman"/>
              </a:rPr>
              <a:t>31923"</a:t>
            </a:r>
            <a:r>
              <a:rPr dirty="0" sz="3700">
                <a:solidFill>
                  <a:srgbClr val="080808"/>
                </a:solidFill>
                <a:latin typeface="Times New Roman"/>
                <a:cs typeface="Times New Roman"/>
              </a:rPr>
              <a:t>	</a:t>
            </a:r>
            <a:r>
              <a:rPr dirty="0" sz="3450" spc="190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450" spc="120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450" spc="-1685">
                <a:solidFill>
                  <a:srgbClr val="080808"/>
                </a:solidFill>
                <a:latin typeface="宋体"/>
                <a:cs typeface="宋体"/>
              </a:rPr>
              <a:t>；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0585" y="6355894"/>
            <a:ext cx="157861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445">
                <a:solidFill>
                  <a:srgbClr val="080808"/>
                </a:solidFill>
                <a:latin typeface="宋体"/>
                <a:cs typeface="宋体"/>
              </a:rPr>
              <a:t>具体为：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572" y="1193376"/>
            <a:ext cx="487553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574925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第十章</a:t>
            </a: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总分包结算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47510" y="2022953"/>
            <a:ext cx="11179810" cy="3023870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48260">
              <a:lnSpc>
                <a:spcPct val="100000"/>
              </a:lnSpc>
              <a:spcBef>
                <a:spcPts val="114"/>
              </a:spcBef>
              <a:tabLst>
                <a:tab pos="732790" algn="l"/>
              </a:tabLst>
            </a:pPr>
            <a:r>
              <a:rPr dirty="0" sz="3650" spc="60">
                <a:latin typeface="Times New Roman"/>
                <a:cs typeface="Times New Roman"/>
              </a:rPr>
              <a:t>3:	</a:t>
            </a:r>
            <a:r>
              <a:rPr dirty="0" sz="3450" spc="150"/>
              <a:t>工</a:t>
            </a:r>
            <a:r>
              <a:rPr dirty="0" sz="3450" spc="200"/>
              <a:t>程</a:t>
            </a:r>
            <a:r>
              <a:rPr dirty="0" sz="3450" spc="130"/>
              <a:t>竣</a:t>
            </a:r>
            <a:r>
              <a:rPr dirty="0" sz="3450" spc="145"/>
              <a:t>工</a:t>
            </a:r>
            <a:r>
              <a:rPr dirty="0" sz="3450" spc="300"/>
              <a:t>前</a:t>
            </a:r>
            <a:r>
              <a:rPr dirty="0" sz="3650" spc="-15">
                <a:latin typeface="Times New Roman"/>
                <a:cs typeface="Times New Roman"/>
              </a:rPr>
              <a:t>3</a:t>
            </a:r>
            <a:r>
              <a:rPr dirty="0" sz="3450" spc="275"/>
              <a:t>个</a:t>
            </a:r>
            <a:r>
              <a:rPr dirty="0" sz="3450" spc="125"/>
              <a:t>月</a:t>
            </a:r>
            <a:r>
              <a:rPr dirty="0" sz="3450" spc="320"/>
              <a:t>开</a:t>
            </a:r>
            <a:r>
              <a:rPr dirty="0" sz="3450" spc="-90"/>
              <a:t>始</a:t>
            </a:r>
            <a:r>
              <a:rPr dirty="0" sz="3450" spc="145"/>
              <a:t>全</a:t>
            </a:r>
            <a:r>
              <a:rPr dirty="0" sz="3450" spc="170"/>
              <a:t>面</a:t>
            </a:r>
            <a:r>
              <a:rPr dirty="0" sz="3450" spc="185"/>
              <a:t>、</a:t>
            </a:r>
            <a:r>
              <a:rPr dirty="0" sz="3450" spc="145"/>
              <a:t>系</a:t>
            </a:r>
            <a:r>
              <a:rPr dirty="0" sz="3450" spc="254"/>
              <a:t>统</a:t>
            </a:r>
            <a:r>
              <a:rPr dirty="0" sz="3450" spc="215"/>
              <a:t>的</a:t>
            </a:r>
            <a:r>
              <a:rPr dirty="0" sz="3450" spc="145"/>
              <a:t>准</a:t>
            </a:r>
            <a:r>
              <a:rPr dirty="0" sz="3450" spc="355"/>
              <a:t>备</a:t>
            </a:r>
            <a:r>
              <a:rPr dirty="0" sz="3450" spc="15"/>
              <a:t>对</a:t>
            </a:r>
            <a:r>
              <a:rPr dirty="0" sz="3450" spc="355"/>
              <a:t>业</a:t>
            </a:r>
            <a:r>
              <a:rPr dirty="0" sz="3450" spc="65"/>
              <a:t>主</a:t>
            </a:r>
            <a:r>
              <a:rPr dirty="0" sz="3450" spc="355"/>
              <a:t>结算</a:t>
            </a:r>
            <a:endParaRPr sz="3450">
              <a:latin typeface="Times New Roman"/>
              <a:cs typeface="Times New Roman"/>
            </a:endParaRPr>
          </a:p>
          <a:p>
            <a:pPr marL="702310" marR="60325" indent="11430">
              <a:lnSpc>
                <a:spcPts val="6730"/>
              </a:lnSpc>
              <a:spcBef>
                <a:spcPts val="620"/>
              </a:spcBef>
              <a:tabLst>
                <a:tab pos="9712325" algn="l"/>
              </a:tabLst>
            </a:pPr>
            <a:r>
              <a:rPr dirty="0" sz="3450" spc="80"/>
              <a:t>及相关资料，同时将劳务分包、专业分包、</a:t>
            </a:r>
            <a:r>
              <a:rPr dirty="0" sz="3450" spc="80"/>
              <a:t>	</a:t>
            </a:r>
            <a:r>
              <a:rPr dirty="0" sz="3450" spc="190"/>
              <a:t>材料供 </a:t>
            </a:r>
            <a:r>
              <a:rPr dirty="0" sz="3450" spc="80"/>
              <a:t>货商、设备租赁商的初步结算核对完毕。</a:t>
            </a:r>
            <a:endParaRPr sz="3450"/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707390" algn="l"/>
              </a:tabLst>
            </a:pPr>
            <a:r>
              <a:rPr dirty="0" sz="3700" spc="30">
                <a:latin typeface="Times New Roman"/>
                <a:cs typeface="Times New Roman"/>
              </a:rPr>
              <a:t>1:	</a:t>
            </a:r>
            <a:r>
              <a:rPr dirty="0" sz="3450" spc="80"/>
              <a:t>工程竣工后一个月内将结算报给业主。</a:t>
            </a:r>
            <a:endParaRPr sz="34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8116" y="5002849"/>
            <a:ext cx="11113135" cy="4172585"/>
          </a:xfrm>
          <a:prstGeom prst="rect">
            <a:avLst/>
          </a:prstGeom>
        </p:spPr>
        <p:txBody>
          <a:bodyPr wrap="square" lIns="0" tIns="161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  <a:tabLst>
                <a:tab pos="697230" algn="l"/>
              </a:tabLst>
            </a:pPr>
            <a:r>
              <a:rPr dirty="0" sz="3650" spc="30">
                <a:solidFill>
                  <a:srgbClr val="080808"/>
                </a:solidFill>
                <a:latin typeface="Times New Roman"/>
                <a:cs typeface="Times New Roman"/>
              </a:rPr>
              <a:t>9:	</a:t>
            </a:r>
            <a:r>
              <a:rPr dirty="0" sz="3450" spc="215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结算</a:t>
            </a:r>
            <a:r>
              <a:rPr dirty="0" sz="3450" spc="-265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给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业</a:t>
            </a:r>
            <a:r>
              <a:rPr dirty="0" sz="3450" spc="20">
                <a:solidFill>
                  <a:srgbClr val="080808"/>
                </a:solidFill>
                <a:latin typeface="宋体"/>
                <a:cs typeface="宋体"/>
              </a:rPr>
              <a:t>主</a:t>
            </a:r>
            <a:r>
              <a:rPr dirty="0" sz="3450" spc="175">
                <a:solidFill>
                  <a:srgbClr val="080808"/>
                </a:solidFill>
                <a:latin typeface="宋体"/>
                <a:cs typeface="宋体"/>
              </a:rPr>
              <a:t>后</a:t>
            </a:r>
            <a:r>
              <a:rPr dirty="0" sz="3650" spc="-15">
                <a:solidFill>
                  <a:srgbClr val="080808"/>
                </a:solidFill>
                <a:latin typeface="Times New Roman"/>
                <a:cs typeface="Times New Roman"/>
              </a:rPr>
              <a:t>9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个</a:t>
            </a:r>
            <a:r>
              <a:rPr dirty="0" sz="3450" spc="12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内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完</a:t>
            </a:r>
            <a:r>
              <a:rPr dirty="0" sz="3450" spc="30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13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130">
                <a:solidFill>
                  <a:srgbClr val="080808"/>
                </a:solidFill>
                <a:latin typeface="宋体"/>
                <a:cs typeface="宋体"/>
              </a:rPr>
              <a:t>审</a:t>
            </a:r>
            <a:r>
              <a:rPr dirty="0" sz="3450" spc="215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245">
                <a:solidFill>
                  <a:srgbClr val="080808"/>
                </a:solidFill>
                <a:latin typeface="宋体"/>
                <a:cs typeface="宋体"/>
              </a:rPr>
              <a:t>作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702310" marR="5080" indent="-680720">
              <a:lnSpc>
                <a:spcPts val="5530"/>
              </a:lnSpc>
              <a:spcBef>
                <a:spcPts val="270"/>
              </a:spcBef>
              <a:tabLst>
                <a:tab pos="697230" algn="l"/>
              </a:tabLst>
            </a:pPr>
            <a:r>
              <a:rPr dirty="0" sz="3550" spc="140">
                <a:solidFill>
                  <a:srgbClr val="080808"/>
                </a:solidFill>
                <a:latin typeface="Times New Roman"/>
                <a:cs typeface="Times New Roman"/>
              </a:rPr>
              <a:t>2:	</a:t>
            </a:r>
            <a:r>
              <a:rPr dirty="0" sz="3450" spc="21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3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130">
                <a:solidFill>
                  <a:srgbClr val="080808"/>
                </a:solidFill>
                <a:latin typeface="宋体"/>
                <a:cs typeface="宋体"/>
              </a:rPr>
              <a:t>审</a:t>
            </a:r>
            <a:r>
              <a:rPr dirty="0" sz="3450" spc="229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完成</a:t>
            </a:r>
            <a:r>
              <a:rPr dirty="0" sz="3450" spc="245">
                <a:solidFill>
                  <a:srgbClr val="080808"/>
                </a:solidFill>
                <a:latin typeface="宋体"/>
                <a:cs typeface="宋体"/>
              </a:rPr>
              <a:t>后</a:t>
            </a:r>
            <a:r>
              <a:rPr dirty="0" sz="3550" spc="-35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个</a:t>
            </a:r>
            <a:r>
              <a:rPr dirty="0" sz="3450" spc="12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内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完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所</a:t>
            </a:r>
            <a:r>
              <a:rPr dirty="0" sz="3450" spc="229">
                <a:solidFill>
                  <a:srgbClr val="080808"/>
                </a:solidFill>
                <a:latin typeface="宋体"/>
                <a:cs typeface="宋体"/>
              </a:rPr>
              <a:t>有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450" spc="-10">
                <a:solidFill>
                  <a:srgbClr val="080808"/>
                </a:solidFill>
                <a:latin typeface="宋体"/>
                <a:cs typeface="宋体"/>
              </a:rPr>
              <a:t>包</a:t>
            </a:r>
            <a:r>
              <a:rPr dirty="0" sz="3450" spc="170">
                <a:solidFill>
                  <a:srgbClr val="080808"/>
                </a:solidFill>
                <a:latin typeface="宋体"/>
                <a:cs typeface="宋体"/>
              </a:rPr>
              <a:t>和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供</a:t>
            </a:r>
            <a:r>
              <a:rPr dirty="0" sz="3450" spc="-65">
                <a:solidFill>
                  <a:srgbClr val="080808"/>
                </a:solidFill>
                <a:latin typeface="宋体"/>
                <a:cs typeface="宋体"/>
              </a:rPr>
              <a:t>货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租 </a:t>
            </a:r>
            <a:r>
              <a:rPr dirty="0" sz="3450" spc="-130">
                <a:solidFill>
                  <a:srgbClr val="080808"/>
                </a:solidFill>
                <a:latin typeface="宋体"/>
                <a:cs typeface="宋体"/>
              </a:rPr>
              <a:t>赁商的准结算。</a:t>
            </a:r>
            <a:endParaRPr sz="34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697230" algn="l"/>
              </a:tabLst>
            </a:pPr>
            <a:r>
              <a:rPr dirty="0" sz="3450" spc="-55">
                <a:solidFill>
                  <a:srgbClr val="080808"/>
                </a:solidFill>
                <a:latin typeface="Arial"/>
                <a:cs typeface="Arial"/>
              </a:rPr>
              <a:t>3:	</a:t>
            </a:r>
            <a:r>
              <a:rPr dirty="0" sz="3450" spc="21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3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130">
                <a:solidFill>
                  <a:srgbClr val="080808"/>
                </a:solidFill>
                <a:latin typeface="宋体"/>
                <a:cs typeface="宋体"/>
              </a:rPr>
              <a:t>审</a:t>
            </a:r>
            <a:r>
              <a:rPr dirty="0" sz="3450" spc="229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完成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后</a:t>
            </a:r>
            <a:r>
              <a:rPr dirty="0" sz="3450" spc="-210">
                <a:solidFill>
                  <a:srgbClr val="080808"/>
                </a:solidFill>
                <a:latin typeface="Arial"/>
                <a:cs typeface="Arial"/>
              </a:rPr>
              <a:t>3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个</a:t>
            </a:r>
            <a:r>
              <a:rPr dirty="0" sz="3450" spc="12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450" spc="-95">
                <a:solidFill>
                  <a:srgbClr val="080808"/>
                </a:solidFill>
                <a:latin typeface="宋体"/>
                <a:cs typeface="宋体"/>
              </a:rPr>
              <a:t>内</a:t>
            </a:r>
            <a:r>
              <a:rPr dirty="0" sz="3450" spc="310">
                <a:solidFill>
                  <a:srgbClr val="080808"/>
                </a:solidFill>
                <a:latin typeface="宋体"/>
                <a:cs typeface="宋体"/>
              </a:rPr>
              <a:t>回</a:t>
            </a:r>
            <a:r>
              <a:rPr dirty="0" sz="3450" spc="240">
                <a:solidFill>
                  <a:srgbClr val="080808"/>
                </a:solidFill>
                <a:latin typeface="宋体"/>
                <a:cs typeface="宋体"/>
              </a:rPr>
              <a:t>收</a:t>
            </a:r>
            <a:r>
              <a:rPr dirty="0" sz="3450" spc="21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130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450" spc="260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r>
              <a:rPr dirty="0" sz="3450" spc="-495">
                <a:solidFill>
                  <a:srgbClr val="080808"/>
                </a:solidFill>
                <a:latin typeface="Arial"/>
                <a:cs typeface="Arial"/>
              </a:rPr>
              <a:t>95%</a:t>
            </a:r>
            <a:r>
              <a:rPr dirty="0" sz="3450" spc="-925">
                <a:solidFill>
                  <a:srgbClr val="080808"/>
                </a:solidFill>
                <a:latin typeface="宋体"/>
                <a:cs typeface="宋体"/>
              </a:rPr>
              <a:t>以</a:t>
            </a:r>
            <a:r>
              <a:rPr dirty="0" sz="3450" spc="-68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50" spc="-925">
                <a:solidFill>
                  <a:srgbClr val="080808"/>
                </a:solidFill>
                <a:latin typeface="宋体"/>
                <a:cs typeface="宋体"/>
              </a:rPr>
              <a:t>上</a:t>
            </a:r>
            <a:r>
              <a:rPr dirty="0" sz="3450" spc="-54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50" spc="-9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 marL="13970" marR="518795" indent="702945">
              <a:lnSpc>
                <a:spcPct val="128699"/>
              </a:lnSpc>
              <a:spcBef>
                <a:spcPts val="200"/>
              </a:spcBef>
            </a:pPr>
            <a:r>
              <a:rPr dirty="0" sz="3450" spc="80">
                <a:solidFill>
                  <a:srgbClr val="080808"/>
                </a:solidFill>
                <a:latin typeface="宋体"/>
                <a:cs typeface="宋体"/>
              </a:rPr>
              <a:t>结算目标设定具有前瞻性，方向明确具有指导性， </a:t>
            </a:r>
            <a:r>
              <a:rPr dirty="0" sz="3450" spc="80">
                <a:solidFill>
                  <a:srgbClr val="080808"/>
                </a:solidFill>
                <a:latin typeface="宋体"/>
                <a:cs typeface="宋体"/>
              </a:rPr>
              <a:t>措施到位具有操作性，奖罚合理具有激励性。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0" marR="5080" indent="-114935">
              <a:lnSpc>
                <a:spcPct val="143600"/>
              </a:lnSpc>
              <a:spcBef>
                <a:spcPts val="95"/>
              </a:spcBef>
            </a:pPr>
            <a:r>
              <a:rPr dirty="0" spc="185"/>
              <a:t>第十章 </a:t>
            </a:r>
            <a:r>
              <a:rPr dirty="0" spc="185"/>
              <a:t>第一节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45025" y="1225283"/>
            <a:ext cx="2301240" cy="1557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45440" marR="5080" indent="-333375">
              <a:lnSpc>
                <a:spcPct val="143600"/>
              </a:lnSpc>
              <a:spcBef>
                <a:spcPts val="95"/>
              </a:spcBef>
            </a:pPr>
            <a:r>
              <a:rPr dirty="0" sz="3500" spc="75">
                <a:solidFill>
                  <a:srgbClr val="080808"/>
                </a:solidFill>
                <a:latin typeface="宋体"/>
                <a:cs typeface="宋体"/>
              </a:rPr>
              <a:t>总分包结算 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结算策划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444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dirty="0" spc="80"/>
              <a:t>一、结算策划的目的</a:t>
            </a:r>
          </a:p>
          <a:p>
            <a:pPr marL="20955" marR="19685" indent="915669">
              <a:lnSpc>
                <a:spcPts val="6130"/>
              </a:lnSpc>
              <a:spcBef>
                <a:spcPts val="425"/>
              </a:spcBef>
            </a:pPr>
            <a:r>
              <a:rPr dirty="0" spc="150">
                <a:solidFill>
                  <a:srgbClr val="080808"/>
                </a:solidFill>
              </a:rPr>
              <a:t>确定结算时限、结算目标、结算策略、责任分工以 </a:t>
            </a:r>
            <a:r>
              <a:rPr dirty="0" spc="-130">
                <a:solidFill>
                  <a:srgbClr val="080808"/>
                </a:solidFill>
              </a:rPr>
              <a:t>及协调跟踪等事项。</a:t>
            </a: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pc="114">
                <a:solidFill>
                  <a:srgbClr val="080808"/>
                </a:solidFill>
              </a:rPr>
              <a:t>二、结算策划周期</a:t>
            </a:r>
          </a:p>
          <a:p>
            <a:pPr marL="17780" marR="5080" indent="934085">
              <a:lnSpc>
                <a:spcPct val="143600"/>
              </a:lnSpc>
              <a:spcBef>
                <a:spcPts val="100"/>
              </a:spcBef>
            </a:pPr>
            <a:r>
              <a:rPr dirty="0" spc="150">
                <a:solidFill>
                  <a:srgbClr val="080808"/>
                </a:solidFill>
              </a:rPr>
              <a:t>结算策划是指从投标报价至项目竣工结算完成的全 </a:t>
            </a:r>
            <a:r>
              <a:rPr dirty="0" spc="150">
                <a:solidFill>
                  <a:srgbClr val="080808"/>
                </a:solidFill>
              </a:rPr>
              <a:t>过程策划，重点是竣工前的结算策划工作，应从竣工前</a:t>
            </a:r>
          </a:p>
          <a:p>
            <a:pPr marL="13970" marR="278765" indent="16510">
              <a:lnSpc>
                <a:spcPts val="6030"/>
              </a:lnSpc>
              <a:spcBef>
                <a:spcPts val="605"/>
              </a:spcBef>
            </a:pPr>
            <a:r>
              <a:rPr dirty="0" sz="3650" spc="-110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pc="225">
                <a:solidFill>
                  <a:srgbClr val="080808"/>
                </a:solidFill>
              </a:rPr>
              <a:t>个</a:t>
            </a:r>
            <a:r>
              <a:rPr dirty="0" spc="360">
                <a:solidFill>
                  <a:srgbClr val="080808"/>
                </a:solidFill>
              </a:rPr>
              <a:t>月开</a:t>
            </a:r>
            <a:r>
              <a:rPr dirty="0" spc="-395">
                <a:solidFill>
                  <a:srgbClr val="080808"/>
                </a:solidFill>
              </a:rPr>
              <a:t>始</a:t>
            </a:r>
            <a:r>
              <a:rPr dirty="0" spc="-585">
                <a:solidFill>
                  <a:srgbClr val="080808"/>
                </a:solidFill>
              </a:rPr>
              <a:t>，</a:t>
            </a:r>
            <a:r>
              <a:rPr dirty="0" spc="-1075">
                <a:solidFill>
                  <a:srgbClr val="080808"/>
                </a:solidFill>
              </a:rPr>
              <a:t> </a:t>
            </a:r>
            <a:r>
              <a:rPr dirty="0" spc="254">
                <a:solidFill>
                  <a:srgbClr val="080808"/>
                </a:solidFill>
              </a:rPr>
              <a:t>到竣</a:t>
            </a:r>
            <a:r>
              <a:rPr dirty="0" spc="-70">
                <a:solidFill>
                  <a:srgbClr val="080808"/>
                </a:solidFill>
              </a:rPr>
              <a:t>工</a:t>
            </a:r>
            <a:r>
              <a:rPr dirty="0" spc="325">
                <a:solidFill>
                  <a:srgbClr val="080808"/>
                </a:solidFill>
              </a:rPr>
              <a:t>结</a:t>
            </a:r>
            <a:r>
              <a:rPr dirty="0" spc="-200">
                <a:solidFill>
                  <a:srgbClr val="080808"/>
                </a:solidFill>
              </a:rPr>
              <a:t>算</a:t>
            </a:r>
            <a:r>
              <a:rPr dirty="0" spc="325">
                <a:solidFill>
                  <a:srgbClr val="080808"/>
                </a:solidFill>
              </a:rPr>
              <a:t>报</a:t>
            </a:r>
            <a:r>
              <a:rPr dirty="0" spc="-20">
                <a:solidFill>
                  <a:srgbClr val="080808"/>
                </a:solidFill>
              </a:rPr>
              <a:t>告</a:t>
            </a:r>
            <a:r>
              <a:rPr dirty="0" spc="360">
                <a:solidFill>
                  <a:srgbClr val="080808"/>
                </a:solidFill>
              </a:rPr>
              <a:t>定</a:t>
            </a:r>
            <a:r>
              <a:rPr dirty="0" spc="-135">
                <a:solidFill>
                  <a:srgbClr val="080808"/>
                </a:solidFill>
              </a:rPr>
              <a:t>稿</a:t>
            </a:r>
            <a:r>
              <a:rPr dirty="0" spc="165">
                <a:solidFill>
                  <a:srgbClr val="080808"/>
                </a:solidFill>
              </a:rPr>
              <a:t>报</a:t>
            </a:r>
            <a:r>
              <a:rPr dirty="0" spc="180">
                <a:solidFill>
                  <a:srgbClr val="080808"/>
                </a:solidFill>
              </a:rPr>
              <a:t>给</a:t>
            </a:r>
            <a:r>
              <a:rPr dirty="0" spc="290">
                <a:solidFill>
                  <a:srgbClr val="080808"/>
                </a:solidFill>
              </a:rPr>
              <a:t>建</a:t>
            </a:r>
            <a:r>
              <a:rPr dirty="0" spc="-160">
                <a:solidFill>
                  <a:srgbClr val="080808"/>
                </a:solidFill>
              </a:rPr>
              <a:t>设</a:t>
            </a:r>
            <a:r>
              <a:rPr dirty="0" spc="135">
                <a:solidFill>
                  <a:srgbClr val="080808"/>
                </a:solidFill>
              </a:rPr>
              <a:t>单</a:t>
            </a:r>
            <a:r>
              <a:rPr dirty="0" spc="225">
                <a:solidFill>
                  <a:srgbClr val="080808"/>
                </a:solidFill>
              </a:rPr>
              <a:t>位</a:t>
            </a:r>
            <a:r>
              <a:rPr dirty="0" spc="-585">
                <a:solidFill>
                  <a:srgbClr val="080808"/>
                </a:solidFill>
              </a:rPr>
              <a:t>，这</a:t>
            </a:r>
            <a:r>
              <a:rPr dirty="0" spc="-390">
                <a:solidFill>
                  <a:srgbClr val="080808"/>
                </a:solidFill>
              </a:rPr>
              <a:t> </a:t>
            </a:r>
            <a:r>
              <a:rPr dirty="0" spc="360">
                <a:solidFill>
                  <a:srgbClr val="080808"/>
                </a:solidFill>
              </a:rPr>
              <a:t>个 </a:t>
            </a:r>
            <a:r>
              <a:rPr dirty="0" spc="-130">
                <a:solidFill>
                  <a:srgbClr val="080808"/>
                </a:solidFill>
              </a:rPr>
              <a:t>期间的策划工作。</a:t>
            </a:r>
            <a:endParaRPr sz="3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572" y="1525206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A0A0A"/>
                </a:solidFill>
                <a:latin typeface="宋体"/>
                <a:cs typeface="宋体"/>
              </a:rPr>
              <a:t>第十章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32700" y="1525206"/>
            <a:ext cx="2312670" cy="5543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0A0A0A"/>
                </a:solidFill>
              </a:rPr>
              <a:t>总分包结算</a:t>
            </a:r>
            <a:endParaRPr sz="3450"/>
          </a:p>
        </p:txBody>
      </p:sp>
      <p:sp>
        <p:nvSpPr>
          <p:cNvPr id="5" name="object 5"/>
          <p:cNvSpPr txBox="1"/>
          <p:nvPr/>
        </p:nvSpPr>
        <p:spPr>
          <a:xfrm>
            <a:off x="4597295" y="2941869"/>
            <a:ext cx="143764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54">
                <a:solidFill>
                  <a:srgbClr val="0A0A0A"/>
                </a:solidFill>
                <a:latin typeface="宋体"/>
                <a:cs typeface="宋体"/>
              </a:rPr>
              <a:t>第一节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78589" y="2941869"/>
            <a:ext cx="1872614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85">
                <a:solidFill>
                  <a:srgbClr val="0A0A0A"/>
                </a:solidFill>
                <a:latin typeface="宋体"/>
                <a:cs typeface="宋体"/>
              </a:rPr>
              <a:t>结算策划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6112" y="3796970"/>
            <a:ext cx="11120120" cy="397446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0A0A0A"/>
                </a:solidFill>
                <a:latin typeface="宋体"/>
                <a:cs typeface="宋体"/>
              </a:rPr>
              <a:t>三、结算策划前提</a:t>
            </a:r>
            <a:endParaRPr sz="3450">
              <a:latin typeface="宋体"/>
              <a:cs typeface="宋体"/>
            </a:endParaRPr>
          </a:p>
          <a:p>
            <a:pPr marL="12700" marR="5080" indent="935355">
              <a:lnSpc>
                <a:spcPct val="162600"/>
              </a:lnSpc>
            </a:pPr>
            <a:r>
              <a:rPr dirty="0" sz="3450" spc="180">
                <a:solidFill>
                  <a:srgbClr val="0A0A0A"/>
                </a:solidFill>
                <a:latin typeface="宋体"/>
                <a:cs typeface="宋体"/>
              </a:rPr>
              <a:t>初步确定各类成本，相对准确计算目标收入（准结 </a:t>
            </a:r>
            <a:r>
              <a:rPr dirty="0" sz="3450" spc="-300">
                <a:solidFill>
                  <a:srgbClr val="0A0A0A"/>
                </a:solidFill>
                <a:latin typeface="宋体"/>
                <a:cs typeface="宋体"/>
              </a:rPr>
              <a:t>算值）。</a:t>
            </a:r>
            <a:endParaRPr sz="34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595"/>
              </a:spcBef>
            </a:pPr>
            <a:r>
              <a:rPr dirty="0" sz="3450" spc="150">
                <a:solidFill>
                  <a:srgbClr val="0A0A0A"/>
                </a:solidFill>
                <a:latin typeface="宋体"/>
                <a:cs typeface="宋体"/>
              </a:rPr>
              <a:t>四、竣工结算策划书样本</a:t>
            </a:r>
            <a:endParaRPr sz="3450">
              <a:latin typeface="宋体"/>
              <a:cs typeface="宋体"/>
            </a:endParaRPr>
          </a:p>
          <a:p>
            <a:pPr marL="948690">
              <a:lnSpc>
                <a:spcPct val="100000"/>
              </a:lnSpc>
              <a:spcBef>
                <a:spcPts val="2595"/>
              </a:spcBef>
            </a:pPr>
            <a:r>
              <a:rPr dirty="0" sz="3450" spc="80">
                <a:solidFill>
                  <a:srgbClr val="0A0A0A"/>
                </a:solidFill>
                <a:latin typeface="宋体"/>
                <a:cs typeface="宋体"/>
              </a:rPr>
              <a:t>结算策划书样本详见《项目成本管理手册》。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073" y="1512444"/>
            <a:ext cx="1424305" cy="569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50" spc="120">
                <a:solidFill>
                  <a:srgbClr val="080808"/>
                </a:solidFill>
                <a:latin typeface="宋体"/>
                <a:cs typeface="宋体"/>
              </a:rPr>
              <a:t>第十章</a:t>
            </a:r>
            <a:endParaRPr sz="3550">
              <a:latin typeface="宋体"/>
              <a:cs typeface="宋体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33125" y="1531588"/>
            <a:ext cx="2322830" cy="54673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215"/>
              <a:t>总分包结算</a:t>
            </a:r>
            <a:endParaRPr sz="3400"/>
          </a:p>
        </p:txBody>
      </p:sp>
      <p:sp>
        <p:nvSpPr>
          <p:cNvPr id="5" name="object 5"/>
          <p:cNvSpPr txBox="1"/>
          <p:nvPr/>
        </p:nvSpPr>
        <p:spPr>
          <a:xfrm>
            <a:off x="3908457" y="2967394"/>
            <a:ext cx="1424305" cy="5695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50" spc="120">
                <a:solidFill>
                  <a:srgbClr val="080808"/>
                </a:solidFill>
                <a:latin typeface="宋体"/>
                <a:cs typeface="宋体"/>
              </a:rPr>
              <a:t>第二节</a:t>
            </a:r>
            <a:endParaRPr sz="35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0062" y="2986538"/>
            <a:ext cx="3666490" cy="546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总包结算三次经营</a:t>
            </a:r>
            <a:endParaRPr sz="34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9661" y="4045844"/>
            <a:ext cx="11424285" cy="27546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08405">
              <a:lnSpc>
                <a:spcPct val="100000"/>
              </a:lnSpc>
              <a:spcBef>
                <a:spcPts val="114"/>
              </a:spcBef>
            </a:pP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竣工后对建设单位的结算，是施工企业开源的重要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050">
              <a:latin typeface="Times New Roman"/>
              <a:cs typeface="Times New Roman"/>
            </a:endParaRPr>
          </a:p>
          <a:p>
            <a:pPr marL="280035">
              <a:lnSpc>
                <a:spcPct val="100000"/>
              </a:lnSpc>
            </a:pPr>
            <a:r>
              <a:rPr dirty="0" sz="3400" spc="250">
                <a:solidFill>
                  <a:srgbClr val="080808"/>
                </a:solidFill>
                <a:latin typeface="宋体"/>
                <a:cs typeface="宋体"/>
              </a:rPr>
              <a:t>途径之一，通常称之为“三次经营”，应根据结算策划</a:t>
            </a:r>
            <a:endParaRPr sz="34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，尽最大努力实现满意的结算造价。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572" y="1665598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第十章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45449" y="1665598"/>
            <a:ext cx="231267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总分包结算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5805" y="2712139"/>
            <a:ext cx="11117580" cy="26473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608070">
              <a:lnSpc>
                <a:spcPct val="100000"/>
              </a:lnSpc>
              <a:spcBef>
                <a:spcPts val="114"/>
              </a:spcBef>
              <a:tabLst>
                <a:tab pos="5685790" algn="l"/>
              </a:tabLst>
            </a:pP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第三节	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考核兑现</a:t>
            </a:r>
            <a:endParaRPr sz="3450">
              <a:latin typeface="宋体"/>
              <a:cs typeface="宋体"/>
            </a:endParaRPr>
          </a:p>
          <a:p>
            <a:pPr marL="12700" marR="5080" indent="932815">
              <a:lnSpc>
                <a:spcPct val="199000"/>
              </a:lnSpc>
            </a:pP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对为结算做出贡献的人员，应根据贡献的大小，给 </a:t>
            </a:r>
            <a:r>
              <a:rPr dirty="0" sz="3450" spc="-60">
                <a:solidFill>
                  <a:srgbClr val="080808"/>
                </a:solidFill>
                <a:latin typeface="宋体"/>
                <a:cs typeface="宋体"/>
              </a:rPr>
              <a:t>予相应的奖励，具体为：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8249" y="5826242"/>
            <a:ext cx="2980690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650" spc="7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450" spc="229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-60">
                <a:solidFill>
                  <a:srgbClr val="080808"/>
                </a:solidFill>
                <a:latin typeface="宋体"/>
                <a:cs typeface="宋体"/>
              </a:rPr>
              <a:t>按</a:t>
            </a:r>
            <a:r>
              <a:rPr dirty="0" sz="3450" spc="-14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650" spc="-25">
                <a:solidFill>
                  <a:srgbClr val="080808"/>
                </a:solidFill>
                <a:latin typeface="Times New Roman"/>
                <a:cs typeface="Times New Roman"/>
              </a:rPr>
              <a:t>"</a:t>
            </a:r>
            <a:r>
              <a:rPr dirty="0" sz="3650" spc="-204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650" spc="-30">
                <a:solidFill>
                  <a:srgbClr val="080808"/>
                </a:solidFill>
                <a:latin typeface="Times New Roman"/>
                <a:cs typeface="Times New Roman"/>
              </a:rPr>
              <a:t>31923"</a:t>
            </a:r>
            <a:endParaRPr sz="3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02175" y="5851768"/>
            <a:ext cx="465709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450" spc="170">
                <a:solidFill>
                  <a:srgbClr val="080808"/>
                </a:solidFill>
                <a:latin typeface="宋体"/>
                <a:cs typeface="宋体"/>
              </a:rPr>
              <a:t>限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完</a:t>
            </a:r>
            <a:r>
              <a:rPr dirty="0" sz="3450" spc="204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14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21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450" spc="165">
                <a:solidFill>
                  <a:srgbClr val="080808"/>
                </a:solidFill>
                <a:latin typeface="宋体"/>
                <a:cs typeface="宋体"/>
              </a:rPr>
              <a:t>员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6554" y="6853642"/>
            <a:ext cx="6688455" cy="6076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800" spc="-150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450" spc="17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超</a:t>
            </a:r>
            <a:r>
              <a:rPr dirty="0" sz="3450" spc="175">
                <a:solidFill>
                  <a:srgbClr val="080808"/>
                </a:solidFill>
                <a:latin typeface="宋体"/>
                <a:cs typeface="宋体"/>
              </a:rPr>
              <a:t>额</a:t>
            </a:r>
            <a:r>
              <a:rPr dirty="0" sz="3450" spc="210">
                <a:solidFill>
                  <a:srgbClr val="080808"/>
                </a:solidFill>
                <a:latin typeface="宋体"/>
                <a:cs typeface="宋体"/>
              </a:rPr>
              <a:t>实</a:t>
            </a:r>
            <a:r>
              <a:rPr dirty="0" sz="3450" spc="10">
                <a:solidFill>
                  <a:srgbClr val="080808"/>
                </a:solidFill>
                <a:latin typeface="宋体"/>
                <a:cs typeface="宋体"/>
              </a:rPr>
              <a:t>现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450" spc="280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450" spc="10">
                <a:solidFill>
                  <a:srgbClr val="080808"/>
                </a:solidFill>
                <a:latin typeface="宋体"/>
                <a:cs typeface="宋体"/>
              </a:rPr>
              <a:t>外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利</a:t>
            </a:r>
            <a:r>
              <a:rPr dirty="0" sz="3450" spc="200">
                <a:solidFill>
                  <a:srgbClr val="080808"/>
                </a:solidFill>
                <a:latin typeface="宋体"/>
                <a:cs typeface="宋体"/>
              </a:rPr>
              <a:t>润</a:t>
            </a:r>
            <a:r>
              <a:rPr dirty="0" sz="3450" spc="21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450" spc="170">
                <a:solidFill>
                  <a:srgbClr val="080808"/>
                </a:solidFill>
                <a:latin typeface="宋体"/>
                <a:cs typeface="宋体"/>
              </a:rPr>
              <a:t>员</a:t>
            </a:r>
            <a:r>
              <a:rPr dirty="0" sz="3450" spc="1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482572" y="1703885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第十章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45449" y="1703885"/>
            <a:ext cx="2312670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总分包结算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8597" y="2814241"/>
            <a:ext cx="7296784" cy="60686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446655">
              <a:lnSpc>
                <a:spcPct val="100000"/>
              </a:lnSpc>
              <a:spcBef>
                <a:spcPts val="114"/>
              </a:spcBef>
              <a:tabLst>
                <a:tab pos="4538980" algn="l"/>
              </a:tabLst>
            </a:pP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第四节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结算资料归档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700" spc="-5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3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审</a:t>
            </a:r>
            <a:r>
              <a:rPr dirty="0" sz="3450" spc="-135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450" spc="204">
                <a:solidFill>
                  <a:srgbClr val="080808"/>
                </a:solidFill>
                <a:latin typeface="宋体"/>
                <a:cs typeface="宋体"/>
              </a:rPr>
              <a:t>告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归</a:t>
            </a:r>
            <a:r>
              <a:rPr dirty="0" sz="3450" spc="245">
                <a:solidFill>
                  <a:srgbClr val="080808"/>
                </a:solidFill>
                <a:latin typeface="宋体"/>
                <a:cs typeface="宋体"/>
              </a:rPr>
              <a:t>档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3800" spc="-150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450" spc="21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195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包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9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归</a:t>
            </a:r>
            <a:r>
              <a:rPr dirty="0" sz="3450" spc="5">
                <a:solidFill>
                  <a:srgbClr val="080808"/>
                </a:solidFill>
                <a:latin typeface="宋体"/>
                <a:cs typeface="宋体"/>
              </a:rPr>
              <a:t>档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75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</a:pPr>
            <a:r>
              <a:rPr dirty="0" sz="3650" spc="-110">
                <a:solidFill>
                  <a:srgbClr val="080808"/>
                </a:solidFill>
                <a:latin typeface="Times New Roman"/>
                <a:cs typeface="Times New Roman"/>
              </a:rPr>
              <a:t>3</a:t>
            </a:r>
            <a:r>
              <a:rPr dirty="0" sz="3450" spc="36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</a:t>
            </a:r>
            <a:r>
              <a:rPr dirty="0" sz="3450" spc="65">
                <a:solidFill>
                  <a:srgbClr val="080808"/>
                </a:solidFill>
                <a:latin typeface="宋体"/>
                <a:cs typeface="宋体"/>
              </a:rPr>
              <a:t>分</a:t>
            </a:r>
            <a:r>
              <a:rPr dirty="0" sz="3450" spc="275">
                <a:solidFill>
                  <a:srgbClr val="080808"/>
                </a:solidFill>
                <a:latin typeface="宋体"/>
                <a:cs typeface="宋体"/>
              </a:rPr>
              <a:t>包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450" spc="-10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建</a:t>
            </a:r>
            <a:r>
              <a:rPr dirty="0" sz="3450">
                <a:solidFill>
                  <a:srgbClr val="080808"/>
                </a:solidFill>
                <a:latin typeface="宋体"/>
                <a:cs typeface="宋体"/>
              </a:rPr>
              <a:t>立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汇</a:t>
            </a:r>
            <a:r>
              <a:rPr dirty="0" sz="3450" spc="125">
                <a:solidFill>
                  <a:srgbClr val="080808"/>
                </a:solidFill>
                <a:latin typeface="宋体"/>
                <a:cs typeface="宋体"/>
              </a:rPr>
              <a:t>总</a:t>
            </a:r>
            <a:r>
              <a:rPr dirty="0" sz="3450" spc="165">
                <a:solidFill>
                  <a:srgbClr val="080808"/>
                </a:solidFill>
                <a:latin typeface="宋体"/>
                <a:cs typeface="宋体"/>
              </a:rPr>
              <a:t>明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细</a:t>
            </a:r>
            <a:r>
              <a:rPr dirty="0" sz="3450" spc="20">
                <a:solidFill>
                  <a:srgbClr val="080808"/>
                </a:solidFill>
                <a:latin typeface="宋体"/>
                <a:cs typeface="宋体"/>
              </a:rPr>
              <a:t>表</a:t>
            </a:r>
            <a:r>
              <a:rPr dirty="0" sz="3450" spc="28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</a:pPr>
            <a:r>
              <a:rPr dirty="0" sz="3500" spc="-25">
                <a:solidFill>
                  <a:srgbClr val="080808"/>
                </a:solidFill>
                <a:latin typeface="Times New Roman"/>
                <a:cs typeface="Times New Roman"/>
              </a:rPr>
              <a:t>4</a:t>
            </a:r>
            <a:r>
              <a:rPr dirty="0" sz="3450" spc="140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245">
                <a:solidFill>
                  <a:srgbClr val="080808"/>
                </a:solidFill>
                <a:latin typeface="宋体"/>
                <a:cs typeface="宋体"/>
              </a:rPr>
              <a:t>专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450" spc="-30">
                <a:solidFill>
                  <a:srgbClr val="080808"/>
                </a:solidFill>
                <a:latin typeface="宋体"/>
                <a:cs typeface="宋体"/>
              </a:rPr>
              <a:t>统</a:t>
            </a:r>
            <a:r>
              <a:rPr dirty="0" sz="3450" spc="195">
                <a:solidFill>
                  <a:srgbClr val="080808"/>
                </a:solidFill>
                <a:latin typeface="宋体"/>
                <a:cs typeface="宋体"/>
              </a:rPr>
              <a:t>一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保</a:t>
            </a: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存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9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</a:pPr>
            <a:r>
              <a:rPr dirty="0" sz="3500" spc="-15">
                <a:solidFill>
                  <a:srgbClr val="080808"/>
                </a:solidFill>
                <a:latin typeface="Times New Roman"/>
                <a:cs typeface="Times New Roman"/>
              </a:rPr>
              <a:t>5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所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有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保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存</a:t>
            </a:r>
            <a:r>
              <a:rPr dirty="0" sz="3450" spc="80">
                <a:solidFill>
                  <a:srgbClr val="080808"/>
                </a:solidFill>
                <a:latin typeface="宋体"/>
                <a:cs typeface="宋体"/>
              </a:rPr>
              <a:t>资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料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均</a:t>
            </a:r>
            <a:r>
              <a:rPr dirty="0" sz="3450" spc="70">
                <a:solidFill>
                  <a:srgbClr val="080808"/>
                </a:solidFill>
                <a:latin typeface="宋体"/>
                <a:cs typeface="宋体"/>
              </a:rPr>
              <a:t>应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为</a:t>
            </a:r>
            <a:r>
              <a:rPr dirty="0" sz="3450" spc="125">
                <a:solidFill>
                  <a:srgbClr val="080808"/>
                </a:solidFill>
                <a:latin typeface="宋体"/>
                <a:cs typeface="宋体"/>
              </a:rPr>
              <a:t>原</a:t>
            </a: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件</a:t>
            </a:r>
            <a:r>
              <a:rPr dirty="0" sz="3450" spc="35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12018" y="1346529"/>
            <a:ext cx="3944620" cy="5543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007995" algn="l"/>
              </a:tabLst>
            </a:pPr>
            <a:r>
              <a:rPr dirty="0" sz="3450" spc="185"/>
              <a:t>第十一章</a:t>
            </a:r>
            <a:r>
              <a:rPr dirty="0" sz="3450" spc="185"/>
              <a:t>	</a:t>
            </a:r>
            <a:r>
              <a:rPr dirty="0" sz="3450" spc="185"/>
              <a:t>清欠</a:t>
            </a:r>
            <a:endParaRPr sz="3450"/>
          </a:p>
        </p:txBody>
      </p:sp>
      <p:sp>
        <p:nvSpPr>
          <p:cNvPr id="4" name="object 4"/>
          <p:cNvSpPr txBox="1"/>
          <p:nvPr/>
        </p:nvSpPr>
        <p:spPr>
          <a:xfrm>
            <a:off x="1945911" y="2252681"/>
            <a:ext cx="1424305" cy="554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第一节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53126" y="2227156"/>
            <a:ext cx="7666990" cy="5848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450" spc="175">
                <a:solidFill>
                  <a:srgbClr val="080808"/>
                </a:solidFill>
                <a:latin typeface="宋体"/>
                <a:cs typeface="宋体"/>
              </a:rPr>
              <a:t>根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据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总</a:t>
            </a:r>
            <a:r>
              <a:rPr dirty="0" sz="3450" spc="175">
                <a:solidFill>
                  <a:srgbClr val="080808"/>
                </a:solidFill>
                <a:latin typeface="宋体"/>
                <a:cs typeface="宋体"/>
              </a:rPr>
              <a:t>包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结算</a:t>
            </a:r>
            <a:r>
              <a:rPr dirty="0" sz="3450" spc="-59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650" spc="140">
                <a:solidFill>
                  <a:srgbClr val="080808"/>
                </a:solidFill>
                <a:latin typeface="Times New Roman"/>
                <a:cs typeface="Times New Roman"/>
              </a:rPr>
              <a:t>"</a:t>
            </a:r>
            <a:r>
              <a:rPr dirty="0" sz="3650" spc="-35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650" spc="165">
                <a:solidFill>
                  <a:srgbClr val="080808"/>
                </a:solidFill>
                <a:latin typeface="Times New Roman"/>
                <a:cs typeface="Times New Roman"/>
              </a:rPr>
              <a:t>31923"</a:t>
            </a:r>
            <a:r>
              <a:rPr dirty="0" sz="3650" spc="2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450" spc="100">
                <a:solidFill>
                  <a:srgbClr val="080808"/>
                </a:solidFill>
                <a:latin typeface="宋体"/>
                <a:cs typeface="宋体"/>
              </a:rPr>
              <a:t>限</a:t>
            </a:r>
            <a:r>
              <a:rPr dirty="0" sz="3450" spc="135">
                <a:solidFill>
                  <a:srgbClr val="080808"/>
                </a:solidFill>
                <a:latin typeface="宋体"/>
                <a:cs typeface="宋体"/>
              </a:rPr>
              <a:t>催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收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欠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endParaRPr sz="345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2095" y="3311987"/>
            <a:ext cx="11143615" cy="60674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44244">
              <a:lnSpc>
                <a:spcPct val="100000"/>
              </a:lnSpc>
              <a:spcBef>
                <a:spcPts val="114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按集团结算时限要求，完成总包结算，根据合同及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00">
              <a:latin typeface="Times New Roman"/>
              <a:cs typeface="Times New Roman"/>
            </a:endParaRPr>
          </a:p>
          <a:p>
            <a:pPr marL="34925">
              <a:lnSpc>
                <a:spcPct val="100000"/>
              </a:lnSpc>
              <a:spcBef>
                <a:spcPts val="5"/>
              </a:spcBef>
            </a:pPr>
            <a:r>
              <a:rPr dirty="0" sz="3450" spc="-95">
                <a:solidFill>
                  <a:srgbClr val="080808"/>
                </a:solidFill>
                <a:latin typeface="宋体"/>
                <a:cs typeface="宋体"/>
              </a:rPr>
              <a:t>时催要工程欠款。</a:t>
            </a:r>
            <a:endParaRPr sz="34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00">
              <a:latin typeface="Times New Roman"/>
              <a:cs typeface="Times New Roman"/>
            </a:endParaRPr>
          </a:p>
          <a:p>
            <a:pPr marL="3037840">
              <a:lnSpc>
                <a:spcPct val="100000"/>
              </a:lnSpc>
              <a:tabLst>
                <a:tab pos="5356225" algn="l"/>
              </a:tabLst>
            </a:pP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财务销户制度</a:t>
            </a:r>
            <a:endParaRPr sz="3450">
              <a:latin typeface="宋体"/>
              <a:cs typeface="宋体"/>
            </a:endParaRPr>
          </a:p>
          <a:p>
            <a:pPr algn="just" marL="12700" marR="5080" indent="946150">
              <a:lnSpc>
                <a:spcPct val="210000"/>
              </a:lnSpc>
              <a:spcBef>
                <a:spcPts val="50"/>
              </a:spcBef>
            </a:pP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财务建立竣工工程台账，动态做出每个工程欠款情 </a:t>
            </a:r>
            <a:r>
              <a:rPr dirty="0" sz="3450" spc="204">
                <a:solidFill>
                  <a:srgbClr val="080808"/>
                </a:solidFill>
                <a:latin typeface="宋体"/>
                <a:cs typeface="宋体"/>
              </a:rPr>
              <a:t>况</a:t>
            </a:r>
            <a:r>
              <a:rPr dirty="0" sz="3450" spc="-54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450" spc="-103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50" spc="280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时和</a:t>
            </a:r>
            <a:r>
              <a:rPr dirty="0" sz="3450" spc="-220">
                <a:solidFill>
                  <a:srgbClr val="080808"/>
                </a:solidFill>
                <a:latin typeface="宋体"/>
                <a:cs typeface="宋体"/>
              </a:rPr>
              <a:t>清</a:t>
            </a:r>
            <a:r>
              <a:rPr dirty="0" sz="3450" spc="145">
                <a:solidFill>
                  <a:srgbClr val="080808"/>
                </a:solidFill>
                <a:latin typeface="宋体"/>
                <a:cs typeface="宋体"/>
              </a:rPr>
              <a:t>欠</a:t>
            </a:r>
            <a:r>
              <a:rPr dirty="0" sz="3450" spc="25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员</a:t>
            </a:r>
            <a:r>
              <a:rPr dirty="0" sz="3450" spc="-55">
                <a:solidFill>
                  <a:srgbClr val="080808"/>
                </a:solidFill>
                <a:latin typeface="宋体"/>
                <a:cs typeface="宋体"/>
              </a:rPr>
              <a:t>对</a:t>
            </a:r>
            <a:r>
              <a:rPr dirty="0" sz="3450" spc="265">
                <a:solidFill>
                  <a:srgbClr val="080808"/>
                </a:solidFill>
                <a:latin typeface="宋体"/>
                <a:cs typeface="宋体"/>
              </a:rPr>
              <a:t>接</a:t>
            </a:r>
            <a:r>
              <a:rPr dirty="0" sz="3450" spc="-54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450" spc="-103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450" spc="-85">
                <a:solidFill>
                  <a:srgbClr val="080808"/>
                </a:solidFill>
                <a:latin typeface="宋体"/>
                <a:cs typeface="宋体"/>
              </a:rPr>
              <a:t>收</a:t>
            </a:r>
            <a:r>
              <a:rPr dirty="0" sz="3450" spc="254">
                <a:solidFill>
                  <a:srgbClr val="080808"/>
                </a:solidFill>
                <a:latin typeface="宋体"/>
                <a:cs typeface="宋体"/>
              </a:rPr>
              <a:t>取</a:t>
            </a:r>
            <a:r>
              <a:rPr dirty="0" sz="3450" spc="320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450" spc="20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450" spc="155">
                <a:solidFill>
                  <a:srgbClr val="080808"/>
                </a:solidFill>
                <a:latin typeface="宋体"/>
                <a:cs typeface="宋体"/>
              </a:rPr>
              <a:t>欠</a:t>
            </a:r>
            <a:r>
              <a:rPr dirty="0" sz="3450" spc="290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r>
              <a:rPr dirty="0" sz="3450" spc="-92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450" spc="-67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450" spc="135">
                <a:solidFill>
                  <a:srgbClr val="080808"/>
                </a:solidFill>
                <a:latin typeface="宋体"/>
                <a:cs typeface="宋体"/>
              </a:rPr>
              <a:t>当</a:t>
            </a:r>
            <a:r>
              <a:rPr dirty="0" sz="3450" spc="-325">
                <a:solidFill>
                  <a:srgbClr val="080808"/>
                </a:solidFill>
                <a:latin typeface="Arial"/>
                <a:cs typeface="Arial"/>
              </a:rPr>
              <a:t>100%  </a:t>
            </a:r>
            <a:r>
              <a:rPr dirty="0" sz="3450" spc="-25">
                <a:solidFill>
                  <a:srgbClr val="080808"/>
                </a:solidFill>
                <a:latin typeface="宋体"/>
                <a:cs typeface="宋体"/>
              </a:rPr>
              <a:t>回收完毕，建立销户手续。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4121" y="2450504"/>
            <a:ext cx="2488565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270">
                <a:solidFill>
                  <a:srgbClr val="050505"/>
                </a:solidFill>
              </a:rPr>
              <a:t>衷心祝公司：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24121" y="3879928"/>
            <a:ext cx="7971790" cy="361187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602230">
              <a:lnSpc>
                <a:spcPct val="100000"/>
              </a:lnSpc>
              <a:spcBef>
                <a:spcPts val="120"/>
              </a:spcBef>
              <a:tabLst>
                <a:tab pos="3667125" algn="l"/>
                <a:tab pos="4712335" algn="l"/>
                <a:tab pos="5755640" algn="l"/>
              </a:tabLst>
            </a:pPr>
            <a:r>
              <a:rPr dirty="0" sz="3850" spc="-295">
                <a:solidFill>
                  <a:srgbClr val="050505"/>
                </a:solidFill>
                <a:latin typeface="宋体"/>
                <a:cs typeface="宋体"/>
              </a:rPr>
              <a:t>缴	疫	敛	火</a:t>
            </a:r>
            <a:r>
              <a:rPr dirty="0" sz="3850" spc="-15">
                <a:solidFill>
                  <a:srgbClr val="050505"/>
                </a:solidFill>
                <a:latin typeface="宋体"/>
                <a:cs typeface="宋体"/>
              </a:rPr>
              <a:t> </a:t>
            </a:r>
            <a:r>
              <a:rPr dirty="0" sz="4500" spc="-114">
                <a:solidFill>
                  <a:srgbClr val="050505"/>
                </a:solidFill>
                <a:latin typeface="Times New Roman"/>
                <a:cs typeface="Times New Roman"/>
              </a:rPr>
              <a:t>I</a:t>
            </a: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500" spc="-165">
                <a:solidFill>
                  <a:srgbClr val="050505"/>
                </a:solidFill>
                <a:latin typeface="宋体"/>
                <a:cs typeface="宋体"/>
              </a:rPr>
              <a:t>祝各位领导及同事：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 marL="2215515">
              <a:lnSpc>
                <a:spcPct val="100000"/>
              </a:lnSpc>
              <a:spcBef>
                <a:spcPts val="3035"/>
              </a:spcBef>
            </a:pPr>
            <a:r>
              <a:rPr dirty="0" sz="4350" spc="425">
                <a:solidFill>
                  <a:srgbClr val="050505"/>
                </a:solidFill>
                <a:latin typeface="宋体"/>
                <a:cs typeface="宋体"/>
              </a:rPr>
              <a:t>才</a:t>
            </a:r>
            <a:r>
              <a:rPr dirty="0" sz="4350" spc="459">
                <a:solidFill>
                  <a:srgbClr val="050505"/>
                </a:solidFill>
                <a:latin typeface="宋体"/>
                <a:cs typeface="宋体"/>
              </a:rPr>
              <a:t>本</a:t>
            </a:r>
            <a:r>
              <a:rPr dirty="0" sz="4350" spc="405">
                <a:solidFill>
                  <a:srgbClr val="050505"/>
                </a:solidFill>
                <a:latin typeface="宋体"/>
                <a:cs typeface="宋体"/>
              </a:rPr>
              <a:t>妃</a:t>
            </a:r>
            <a:r>
              <a:rPr dirty="0" sz="4350" spc="85">
                <a:solidFill>
                  <a:srgbClr val="050505"/>
                </a:solidFill>
                <a:latin typeface="宋体"/>
                <a:cs typeface="宋体"/>
              </a:rPr>
              <a:t>戾</a:t>
            </a:r>
            <a:r>
              <a:rPr dirty="0" sz="4350" spc="405">
                <a:solidFill>
                  <a:srgbClr val="050505"/>
                </a:solidFill>
                <a:latin typeface="宋体"/>
                <a:cs typeface="宋体"/>
              </a:rPr>
              <a:t>，</a:t>
            </a:r>
            <a:r>
              <a:rPr dirty="0" sz="4350" spc="-1775">
                <a:solidFill>
                  <a:srgbClr val="050505"/>
                </a:solidFill>
                <a:latin typeface="宋体"/>
                <a:cs typeface="宋体"/>
              </a:rPr>
              <a:t> </a:t>
            </a:r>
            <a:r>
              <a:rPr dirty="0" sz="4350" spc="730">
                <a:solidFill>
                  <a:srgbClr val="050505"/>
                </a:solidFill>
                <a:latin typeface="宋体"/>
                <a:cs typeface="宋体"/>
              </a:rPr>
              <a:t>工</a:t>
            </a:r>
            <a:r>
              <a:rPr dirty="0" sz="4350" spc="215">
                <a:solidFill>
                  <a:srgbClr val="050505"/>
                </a:solidFill>
                <a:latin typeface="宋体"/>
                <a:cs typeface="宋体"/>
              </a:rPr>
              <a:t>痄</a:t>
            </a:r>
            <a:r>
              <a:rPr dirty="0" sz="4350" spc="700">
                <a:solidFill>
                  <a:srgbClr val="050505"/>
                </a:solidFill>
                <a:latin typeface="宋体"/>
                <a:cs typeface="宋体"/>
              </a:rPr>
              <a:t>恰</a:t>
            </a:r>
            <a:r>
              <a:rPr dirty="0" sz="4350" spc="620">
                <a:solidFill>
                  <a:srgbClr val="050505"/>
                </a:solidFill>
                <a:latin typeface="宋体"/>
                <a:cs typeface="宋体"/>
              </a:rPr>
              <a:t>朵</a:t>
            </a:r>
            <a:r>
              <a:rPr dirty="0" sz="4500" spc="20">
                <a:solidFill>
                  <a:srgbClr val="050505"/>
                </a:solidFill>
                <a:latin typeface="Times New Roman"/>
                <a:cs typeface="Times New Roman"/>
              </a:rPr>
              <a:t>I</a:t>
            </a:r>
            <a:endParaRPr sz="4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61783" y="1652834"/>
            <a:ext cx="10654030" cy="60547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022600">
              <a:lnSpc>
                <a:spcPct val="100000"/>
              </a:lnSpc>
              <a:spcBef>
                <a:spcPts val="114"/>
              </a:spcBef>
              <a:tabLst>
                <a:tab pos="5040630" algn="l"/>
              </a:tabLst>
            </a:pPr>
            <a:r>
              <a:rPr dirty="0" sz="3450" spc="220">
                <a:solidFill>
                  <a:srgbClr val="080808"/>
                </a:solidFill>
                <a:latin typeface="宋体"/>
                <a:cs typeface="宋体"/>
              </a:rPr>
              <a:t>第二节	</a:t>
            </a:r>
            <a:r>
              <a:rPr dirty="0" sz="3450" spc="150">
                <a:solidFill>
                  <a:srgbClr val="080808"/>
                </a:solidFill>
                <a:latin typeface="宋体"/>
                <a:cs typeface="宋体"/>
              </a:rPr>
              <a:t>商务体系建设</a:t>
            </a:r>
            <a:endParaRPr sz="3450">
              <a:latin typeface="宋体"/>
              <a:cs typeface="宋体"/>
            </a:endParaRPr>
          </a:p>
          <a:p>
            <a:pPr algn="just" marL="12700" marR="5080" indent="885190">
              <a:lnSpc>
                <a:spcPct val="168000"/>
              </a:lnSpc>
              <a:spcBef>
                <a:spcPts val="1585"/>
              </a:spcBef>
            </a:pPr>
            <a:r>
              <a:rPr dirty="0" sz="3450" spc="185">
                <a:solidFill>
                  <a:srgbClr val="080808"/>
                </a:solidFill>
                <a:latin typeface="宋体"/>
                <a:cs typeface="宋体"/>
              </a:rPr>
              <a:t>商务管理始终以经济效益为中心，在新的战略期 </a:t>
            </a:r>
            <a:r>
              <a:rPr dirty="0" sz="3450" spc="180">
                <a:solidFill>
                  <a:srgbClr val="080808"/>
                </a:solidFill>
                <a:latin typeface="宋体"/>
                <a:cs typeface="宋体"/>
              </a:rPr>
              <a:t>要想实现经济效益转型，就必须打造精干、务实、高 效、敬业的商务领导体系。而集团股份公司商务管理 一直比较薄弱，商务管理领导体系尚未有效建立，为 了能抓好商务管理工作，所以各单位负责人要真正建 </a:t>
            </a:r>
            <a:r>
              <a:rPr dirty="0" sz="3450" spc="-165">
                <a:solidFill>
                  <a:srgbClr val="080808"/>
                </a:solidFill>
                <a:latin typeface="宋体"/>
                <a:cs typeface="宋体"/>
              </a:rPr>
              <a:t>立商务体系。</a:t>
            </a:r>
            <a:endParaRPr sz="345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2562" y="1531588"/>
            <a:ext cx="3523615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60">
                <a:solidFill>
                  <a:srgbClr val="3A34BC"/>
                </a:solidFill>
              </a:rPr>
              <a:t>商务体系干什么？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85180" y="2386690"/>
            <a:ext cx="10989310" cy="41224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14"/>
              </a:spcBef>
            </a:pPr>
            <a:r>
              <a:rPr dirty="0" sz="3700" spc="-60">
                <a:solidFill>
                  <a:srgbClr val="080808"/>
                </a:solidFill>
                <a:latin typeface="Times New Roman"/>
                <a:cs typeface="Times New Roman"/>
              </a:rPr>
              <a:t>1</a:t>
            </a:r>
            <a:r>
              <a:rPr dirty="0" sz="3500" spc="12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造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价方</a:t>
            </a:r>
            <a:r>
              <a:rPr dirty="0" sz="3500" spc="-195">
                <a:solidFill>
                  <a:srgbClr val="080808"/>
                </a:solidFill>
                <a:latin typeface="宋体"/>
                <a:cs typeface="宋体"/>
              </a:rPr>
              <a:t>面</a:t>
            </a:r>
            <a:r>
              <a:rPr dirty="0" sz="3500" spc="-1395">
                <a:solidFill>
                  <a:srgbClr val="080808"/>
                </a:solidFill>
                <a:latin typeface="宋体"/>
                <a:cs typeface="宋体"/>
              </a:rPr>
              <a:t>：</a:t>
            </a:r>
            <a:endParaRPr sz="3500">
              <a:latin typeface="宋体"/>
              <a:cs typeface="宋体"/>
            </a:endParaRPr>
          </a:p>
          <a:p>
            <a:pPr marL="788670" indent="-775970">
              <a:lnSpc>
                <a:spcPct val="100000"/>
              </a:lnSpc>
              <a:spcBef>
                <a:spcPts val="2795"/>
              </a:spcBef>
              <a:buClr>
                <a:srgbClr val="3A34BC"/>
              </a:buClr>
              <a:buChar char="*"/>
              <a:tabLst>
                <a:tab pos="798830" algn="l"/>
                <a:tab pos="799465" algn="l"/>
                <a:tab pos="1727835" algn="l"/>
                <a:tab pos="3111500" algn="l"/>
              </a:tabLst>
            </a:pPr>
            <a:r>
              <a:rPr dirty="0" sz="3500" spc="-1395">
                <a:solidFill>
                  <a:srgbClr val="080808"/>
                </a:solidFill>
                <a:latin typeface="宋体"/>
                <a:cs typeface="宋体"/>
              </a:rPr>
              <a:t>预算	部   </a:t>
            </a:r>
            <a:r>
              <a:rPr dirty="0" sz="3500" spc="-126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-1395">
                <a:solidFill>
                  <a:srgbClr val="080808"/>
                </a:solidFill>
                <a:latin typeface="宋体"/>
                <a:cs typeface="宋体"/>
              </a:rPr>
              <a:t>门需	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对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投</a:t>
            </a:r>
            <a:r>
              <a:rPr dirty="0" sz="3500" spc="-20">
                <a:solidFill>
                  <a:srgbClr val="080808"/>
                </a:solidFill>
                <a:latin typeface="宋体"/>
                <a:cs typeface="宋体"/>
              </a:rPr>
              <a:t>标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500">
                <a:solidFill>
                  <a:srgbClr val="080808"/>
                </a:solidFill>
                <a:latin typeface="宋体"/>
                <a:cs typeface="宋体"/>
              </a:rPr>
              <a:t>新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开项目进</a:t>
            </a:r>
            <a:r>
              <a:rPr dirty="0" sz="3500" spc="-475">
                <a:solidFill>
                  <a:srgbClr val="080808"/>
                </a:solidFill>
                <a:latin typeface="宋体"/>
                <a:cs typeface="宋体"/>
              </a:rPr>
              <a:t>行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利</a:t>
            </a:r>
            <a:r>
              <a:rPr dirty="0" sz="3500" spc="15">
                <a:solidFill>
                  <a:srgbClr val="080808"/>
                </a:solidFill>
                <a:latin typeface="宋体"/>
                <a:cs typeface="宋体"/>
              </a:rPr>
              <a:t>润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率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测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788670" marR="5080" indent="-763270">
              <a:lnSpc>
                <a:spcPct val="165100"/>
              </a:lnSpc>
              <a:buClr>
                <a:srgbClr val="3A34BC"/>
              </a:buClr>
              <a:buChar char="*"/>
              <a:tabLst>
                <a:tab pos="802640" algn="l"/>
              </a:tabLst>
            </a:pP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每月及</a:t>
            </a:r>
            <a:r>
              <a:rPr dirty="0" sz="3500" spc="-430">
                <a:solidFill>
                  <a:srgbClr val="080808"/>
                </a:solidFill>
                <a:latin typeface="宋体"/>
                <a:cs typeface="宋体"/>
              </a:rPr>
              <a:t>年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度</a:t>
            </a:r>
            <a:r>
              <a:rPr dirty="0" sz="3500" spc="-75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175">
                <a:solidFill>
                  <a:srgbClr val="080808"/>
                </a:solidFill>
                <a:latin typeface="宋体"/>
                <a:cs typeface="宋体"/>
              </a:rPr>
              <a:t>对</a:t>
            </a:r>
            <a:r>
              <a:rPr dirty="0" sz="3500" spc="245">
                <a:solidFill>
                  <a:srgbClr val="080808"/>
                </a:solidFill>
                <a:latin typeface="宋体"/>
                <a:cs typeface="宋体"/>
              </a:rPr>
              <a:t>当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月及全</a:t>
            </a:r>
            <a:r>
              <a:rPr dirty="0" sz="3500" spc="-480">
                <a:solidFill>
                  <a:srgbClr val="080808"/>
                </a:solidFill>
                <a:latin typeface="宋体"/>
                <a:cs typeface="宋体"/>
              </a:rPr>
              <a:t>年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完成</a:t>
            </a:r>
            <a:r>
              <a:rPr dirty="0" sz="3500" spc="-29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产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值测</a:t>
            </a:r>
            <a:r>
              <a:rPr dirty="0" sz="3500" spc="-38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项</a:t>
            </a:r>
            <a:r>
              <a:rPr dirty="0" sz="3500" spc="-55">
                <a:solidFill>
                  <a:srgbClr val="080808"/>
                </a:solidFill>
                <a:latin typeface="宋体"/>
                <a:cs typeface="宋体"/>
              </a:rPr>
              <a:t>目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、 </a:t>
            </a:r>
            <a:r>
              <a:rPr dirty="0" sz="3500" spc="-165">
                <a:solidFill>
                  <a:srgbClr val="080808"/>
                </a:solidFill>
                <a:latin typeface="宋体"/>
                <a:cs typeface="宋体"/>
              </a:rPr>
              <a:t>公司平均利润率。</a:t>
            </a:r>
            <a:endParaRPr sz="3500">
              <a:latin typeface="宋体"/>
              <a:cs typeface="宋体"/>
            </a:endParaRPr>
          </a:p>
          <a:p>
            <a:pPr marL="802005" indent="-776605">
              <a:lnSpc>
                <a:spcPct val="100000"/>
              </a:lnSpc>
              <a:spcBef>
                <a:spcPts val="2735"/>
              </a:spcBef>
              <a:buClr>
                <a:srgbClr val="3A34BC"/>
              </a:buClr>
              <a:buChar char="*"/>
              <a:tabLst>
                <a:tab pos="802005" algn="l"/>
                <a:tab pos="802640" algn="l"/>
              </a:tabLst>
            </a:pP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通</a:t>
            </a:r>
            <a:r>
              <a:rPr dirty="0" sz="3500" spc="75">
                <a:solidFill>
                  <a:srgbClr val="080808"/>
                </a:solidFill>
                <a:latin typeface="宋体"/>
                <a:cs typeface="宋体"/>
              </a:rPr>
              <a:t>过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月</a:t>
            </a:r>
            <a:r>
              <a:rPr dirty="0" sz="3500" spc="-190">
                <a:solidFill>
                  <a:srgbClr val="080808"/>
                </a:solidFill>
                <a:latin typeface="宋体"/>
                <a:cs typeface="宋体"/>
              </a:rPr>
              <a:t>度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成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本核</a:t>
            </a:r>
            <a:r>
              <a:rPr dirty="0" sz="3500" spc="-28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查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漏补</a:t>
            </a:r>
            <a:r>
              <a:rPr dirty="0" sz="3500" spc="-254">
                <a:solidFill>
                  <a:srgbClr val="080808"/>
                </a:solidFill>
                <a:latin typeface="宋体"/>
                <a:cs typeface="宋体"/>
              </a:rPr>
              <a:t>缺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7927" y="6828115"/>
            <a:ext cx="6720205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2039">
                <a:solidFill>
                  <a:srgbClr val="3A34BC"/>
                </a:solidFill>
                <a:latin typeface="宋体"/>
                <a:cs typeface="宋体"/>
              </a:rPr>
              <a:t>*</a:t>
            </a:r>
            <a:r>
              <a:rPr dirty="0" sz="3500" spc="615">
                <a:solidFill>
                  <a:srgbClr val="3A34BC"/>
                </a:solidFill>
                <a:latin typeface="宋体"/>
                <a:cs typeface="宋体"/>
              </a:rPr>
              <a:t> </a:t>
            </a: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竣工</a:t>
            </a:r>
            <a:r>
              <a:rPr dirty="0" sz="3500" spc="-85">
                <a:solidFill>
                  <a:srgbClr val="080808"/>
                </a:solidFill>
                <a:latin typeface="宋体"/>
                <a:cs typeface="宋体"/>
              </a:rPr>
              <a:t>工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程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按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递</a:t>
            </a:r>
            <a:r>
              <a:rPr dirty="0" sz="3500" spc="-5">
                <a:solidFill>
                  <a:srgbClr val="080808"/>
                </a:solidFill>
                <a:latin typeface="宋体"/>
                <a:cs typeface="宋体"/>
              </a:rPr>
              <a:t>交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结</a:t>
            </a:r>
            <a:r>
              <a:rPr dirty="0" sz="3500" spc="-100">
                <a:solidFill>
                  <a:srgbClr val="080808"/>
                </a:solidFill>
                <a:latin typeface="宋体"/>
                <a:cs typeface="宋体"/>
              </a:rPr>
              <a:t>算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报</a:t>
            </a:r>
            <a:r>
              <a:rPr dirty="0" sz="3500" spc="-55">
                <a:solidFill>
                  <a:srgbClr val="080808"/>
                </a:solidFill>
                <a:latin typeface="宋体"/>
                <a:cs typeface="宋体"/>
              </a:rPr>
              <a:t>告</a:t>
            </a:r>
            <a:r>
              <a:rPr dirty="0" sz="3500" spc="-58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08859" y="6828115"/>
            <a:ext cx="366649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以保证工程结算及</a:t>
            </a:r>
            <a:endParaRPr sz="35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66943" y="7708743"/>
            <a:ext cx="1614170" cy="561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时完成。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52562" y="1531588"/>
            <a:ext cx="3523615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60">
                <a:solidFill>
                  <a:srgbClr val="3A34BC"/>
                </a:solidFill>
              </a:rPr>
              <a:t>商务体系干什么？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14627" y="2552605"/>
            <a:ext cx="10514330" cy="501586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5885">
              <a:lnSpc>
                <a:spcPct val="100000"/>
              </a:lnSpc>
              <a:spcBef>
                <a:spcPts val="114"/>
              </a:spcBef>
            </a:pPr>
            <a:r>
              <a:rPr dirty="0" sz="3700" spc="-110">
                <a:solidFill>
                  <a:srgbClr val="080808"/>
                </a:solidFill>
                <a:latin typeface="Times New Roman"/>
                <a:cs typeface="Times New Roman"/>
              </a:rPr>
              <a:t>2</a:t>
            </a:r>
            <a:r>
              <a:rPr dirty="0" sz="3500" spc="1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140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114">
                <a:solidFill>
                  <a:srgbClr val="080808"/>
                </a:solidFill>
                <a:latin typeface="宋体"/>
                <a:cs typeface="宋体"/>
              </a:rPr>
              <a:t>约方</a:t>
            </a:r>
            <a:r>
              <a:rPr dirty="0" sz="3500" spc="55">
                <a:solidFill>
                  <a:srgbClr val="080808"/>
                </a:solidFill>
                <a:latin typeface="宋体"/>
                <a:cs typeface="宋体"/>
              </a:rPr>
              <a:t>面</a:t>
            </a:r>
            <a:r>
              <a:rPr dirty="0" sz="3500" spc="-1395">
                <a:solidFill>
                  <a:srgbClr val="080808"/>
                </a:solidFill>
                <a:latin typeface="宋体"/>
                <a:cs typeface="宋体"/>
              </a:rPr>
              <a:t>：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900">
              <a:latin typeface="Times New Roman"/>
              <a:cs typeface="Times New Roman"/>
            </a:endParaRPr>
          </a:p>
          <a:p>
            <a:pPr marL="788670" indent="-763270">
              <a:lnSpc>
                <a:spcPct val="100000"/>
              </a:lnSpc>
              <a:buClr>
                <a:srgbClr val="3A34BC"/>
              </a:buClr>
              <a:buChar char="*"/>
              <a:tabLst>
                <a:tab pos="788035" algn="l"/>
                <a:tab pos="789305" algn="l"/>
              </a:tabLst>
            </a:pP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公</a:t>
            </a:r>
            <a:r>
              <a:rPr dirty="0" sz="3500" spc="-120">
                <a:solidFill>
                  <a:srgbClr val="080808"/>
                </a:solidFill>
                <a:latin typeface="宋体"/>
                <a:cs typeface="宋体"/>
              </a:rPr>
              <a:t>司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的各</a:t>
            </a:r>
            <a:r>
              <a:rPr dirty="0" sz="3500" spc="-250">
                <a:solidFill>
                  <a:srgbClr val="080808"/>
                </a:solidFill>
                <a:latin typeface="宋体"/>
                <a:cs typeface="宋体"/>
              </a:rPr>
              <a:t>类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严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格</a:t>
            </a:r>
            <a:r>
              <a:rPr dirty="0" sz="3500" spc="125">
                <a:solidFill>
                  <a:srgbClr val="080808"/>
                </a:solidFill>
                <a:latin typeface="宋体"/>
                <a:cs typeface="宋体"/>
              </a:rPr>
              <a:t>按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照集团</a:t>
            </a:r>
            <a:r>
              <a:rPr dirty="0" sz="3500" spc="-51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500" spc="190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签</a:t>
            </a:r>
            <a:r>
              <a:rPr dirty="0" sz="3500" spc="35">
                <a:solidFill>
                  <a:srgbClr val="080808"/>
                </a:solidFill>
                <a:latin typeface="宋体"/>
                <a:cs typeface="宋体"/>
              </a:rPr>
              <a:t>订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A34BC"/>
              </a:buClr>
              <a:buFont typeface=""/>
              <a:buChar char="*"/>
            </a:pPr>
            <a:endParaRPr sz="3850">
              <a:latin typeface="Times New Roman"/>
              <a:cs typeface="Times New Roman"/>
            </a:endParaRPr>
          </a:p>
          <a:p>
            <a:pPr marL="788035" indent="-762635">
              <a:lnSpc>
                <a:spcPct val="100000"/>
              </a:lnSpc>
              <a:buClr>
                <a:srgbClr val="3A34BC"/>
              </a:buClr>
              <a:buChar char="*"/>
              <a:tabLst>
                <a:tab pos="788670" algn="l"/>
              </a:tabLst>
            </a:pP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条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款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不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理</a:t>
            </a:r>
            <a:r>
              <a:rPr dirty="0" sz="3500" spc="-85">
                <a:solidFill>
                  <a:srgbClr val="080808"/>
                </a:solidFill>
                <a:latin typeface="宋体"/>
                <a:cs typeface="宋体"/>
              </a:rPr>
              <a:t>时</a:t>
            </a:r>
            <a:r>
              <a:rPr dirty="0" sz="3500" spc="-97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500" spc="-71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约</a:t>
            </a:r>
            <a:r>
              <a:rPr dirty="0" sz="3500" spc="20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员</a:t>
            </a:r>
            <a:r>
              <a:rPr dirty="0" sz="3500" spc="-11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进</a:t>
            </a:r>
            <a:r>
              <a:rPr dirty="0" sz="3500" spc="-20">
                <a:solidFill>
                  <a:srgbClr val="080808"/>
                </a:solidFill>
                <a:latin typeface="宋体"/>
                <a:cs typeface="宋体"/>
              </a:rPr>
              <a:t>行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谈判</a:t>
            </a:r>
            <a:r>
              <a:rPr dirty="0" sz="3500" spc="-380">
                <a:solidFill>
                  <a:srgbClr val="080808"/>
                </a:solidFill>
                <a:latin typeface="宋体"/>
                <a:cs typeface="宋体"/>
              </a:rPr>
              <a:t>争</a:t>
            </a: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取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buClr>
                <a:srgbClr val="3A34BC"/>
              </a:buClr>
              <a:buFont typeface=""/>
              <a:buChar char="*"/>
            </a:pPr>
            <a:endParaRPr sz="3950">
              <a:latin typeface="Times New Roman"/>
              <a:cs typeface="Times New Roman"/>
            </a:endParaRPr>
          </a:p>
          <a:p>
            <a:pPr marL="788035" indent="-775335">
              <a:lnSpc>
                <a:spcPct val="100000"/>
              </a:lnSpc>
              <a:buClr>
                <a:srgbClr val="3A34BC"/>
              </a:buClr>
              <a:buChar char="*"/>
              <a:tabLst>
                <a:tab pos="788670" algn="l"/>
              </a:tabLst>
            </a:pP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合</a:t>
            </a:r>
            <a:r>
              <a:rPr dirty="0" sz="3500" spc="-50">
                <a:solidFill>
                  <a:srgbClr val="080808"/>
                </a:solidFill>
                <a:latin typeface="宋体"/>
                <a:cs typeface="宋体"/>
              </a:rPr>
              <a:t>同</a:t>
            </a:r>
            <a:r>
              <a:rPr dirty="0" sz="3500" spc="160">
                <a:solidFill>
                  <a:srgbClr val="080808"/>
                </a:solidFill>
                <a:latin typeface="宋体"/>
                <a:cs typeface="宋体"/>
              </a:rPr>
              <a:t>是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产</a:t>
            </a:r>
            <a:r>
              <a:rPr dirty="0" sz="3500" spc="-125">
                <a:solidFill>
                  <a:srgbClr val="080808"/>
                </a:solidFill>
                <a:latin typeface="宋体"/>
                <a:cs typeface="宋体"/>
              </a:rPr>
              <a:t>生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风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险</a:t>
            </a:r>
            <a:r>
              <a:rPr dirty="0" sz="3500" spc="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130">
                <a:solidFill>
                  <a:srgbClr val="080808"/>
                </a:solidFill>
                <a:latin typeface="宋体"/>
                <a:cs typeface="宋体"/>
              </a:rPr>
              <a:t>风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险源。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buClr>
                <a:srgbClr val="3A34BC"/>
              </a:buClr>
              <a:buFont typeface=""/>
              <a:buChar char="*"/>
            </a:pPr>
            <a:endParaRPr sz="3950">
              <a:latin typeface="Times New Roman"/>
              <a:cs typeface="Times New Roman"/>
            </a:endParaRPr>
          </a:p>
          <a:p>
            <a:pPr marL="788035" indent="-762635">
              <a:lnSpc>
                <a:spcPct val="100000"/>
              </a:lnSpc>
              <a:buClr>
                <a:srgbClr val="3A34BC"/>
              </a:buClr>
              <a:buChar char="*"/>
              <a:tabLst>
                <a:tab pos="788670" algn="l"/>
              </a:tabLst>
            </a:pP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合同</a:t>
            </a:r>
            <a:r>
              <a:rPr dirty="0" sz="3500" spc="-370">
                <a:solidFill>
                  <a:srgbClr val="080808"/>
                </a:solidFill>
                <a:latin typeface="宋体"/>
                <a:cs typeface="宋体"/>
              </a:rPr>
              <a:t>交</a:t>
            </a:r>
            <a:r>
              <a:rPr dirty="0" sz="3500" spc="165">
                <a:solidFill>
                  <a:srgbClr val="080808"/>
                </a:solidFill>
                <a:latin typeface="宋体"/>
                <a:cs typeface="宋体"/>
              </a:rPr>
              <a:t>底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5309" y="1697504"/>
            <a:ext cx="3488054" cy="56197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95">
                <a:solidFill>
                  <a:srgbClr val="3A36BA"/>
                </a:solidFill>
              </a:rPr>
              <a:t>商务体系干什么？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85180" y="2788716"/>
            <a:ext cx="10992485" cy="60940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99695">
              <a:lnSpc>
                <a:spcPct val="100000"/>
              </a:lnSpc>
              <a:spcBef>
                <a:spcPts val="114"/>
              </a:spcBef>
            </a:pPr>
            <a:r>
              <a:rPr dirty="0" sz="3550" spc="-60">
                <a:solidFill>
                  <a:srgbClr val="080808"/>
                </a:solidFill>
                <a:latin typeface="Arial"/>
                <a:cs typeface="Arial"/>
              </a:rPr>
              <a:t>3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、</a:t>
            </a:r>
            <a:r>
              <a:rPr dirty="0" sz="3500" spc="415">
                <a:solidFill>
                  <a:srgbClr val="080808"/>
                </a:solidFill>
                <a:latin typeface="宋体"/>
                <a:cs typeface="宋体"/>
              </a:rPr>
              <a:t>材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料方</a:t>
            </a:r>
            <a:r>
              <a:rPr dirty="0" sz="3500" spc="-350">
                <a:solidFill>
                  <a:srgbClr val="080808"/>
                </a:solidFill>
                <a:latin typeface="宋体"/>
                <a:cs typeface="宋体"/>
              </a:rPr>
              <a:t>面</a:t>
            </a:r>
            <a:r>
              <a:rPr dirty="0" sz="3500" spc="-1395">
                <a:solidFill>
                  <a:srgbClr val="080808"/>
                </a:solidFill>
                <a:latin typeface="宋体"/>
                <a:cs typeface="宋体"/>
              </a:rPr>
              <a:t>：</a:t>
            </a:r>
            <a:endParaRPr sz="35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900">
              <a:latin typeface="Times New Roman"/>
              <a:cs typeface="Times New Roman"/>
            </a:endParaRPr>
          </a:p>
          <a:p>
            <a:pPr marL="814705" indent="-814705">
              <a:lnSpc>
                <a:spcPct val="100000"/>
              </a:lnSpc>
              <a:buClr>
                <a:srgbClr val="3A36BA"/>
              </a:buClr>
              <a:buChar char="*"/>
              <a:tabLst>
                <a:tab pos="814705" algn="l"/>
                <a:tab pos="815975" algn="l"/>
              </a:tabLst>
            </a:pP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材料</a:t>
            </a:r>
            <a:r>
              <a:rPr dirty="0" sz="3500" spc="-260">
                <a:solidFill>
                  <a:srgbClr val="080808"/>
                </a:solidFill>
                <a:latin typeface="宋体"/>
                <a:cs typeface="宋体"/>
              </a:rPr>
              <a:t>人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员应掌</a:t>
            </a:r>
            <a:r>
              <a:rPr dirty="0" sz="3500" spc="-400">
                <a:solidFill>
                  <a:srgbClr val="080808"/>
                </a:solidFill>
                <a:latin typeface="宋体"/>
                <a:cs typeface="宋体"/>
              </a:rPr>
              <a:t>握</a:t>
            </a:r>
            <a:r>
              <a:rPr dirty="0" sz="3500" spc="225">
                <a:solidFill>
                  <a:srgbClr val="080808"/>
                </a:solidFill>
                <a:latin typeface="宋体"/>
                <a:cs typeface="宋体"/>
              </a:rPr>
              <a:t>每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月及</a:t>
            </a:r>
            <a:r>
              <a:rPr dirty="0" sz="3500" spc="-425">
                <a:solidFill>
                  <a:srgbClr val="080808"/>
                </a:solidFill>
                <a:latin typeface="宋体"/>
                <a:cs typeface="宋体"/>
              </a:rPr>
              <a:t>全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年</a:t>
            </a:r>
            <a:r>
              <a:rPr dirty="0" sz="3500" spc="-25">
                <a:solidFill>
                  <a:srgbClr val="080808"/>
                </a:solidFill>
                <a:latin typeface="宋体"/>
                <a:cs typeface="宋体"/>
              </a:rPr>
              <a:t>的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材</a:t>
            </a:r>
            <a:r>
              <a:rPr dirty="0" sz="3500" spc="-95">
                <a:solidFill>
                  <a:srgbClr val="080808"/>
                </a:solidFill>
                <a:latin typeface="宋体"/>
                <a:cs typeface="宋体"/>
              </a:rPr>
              <a:t>料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采</a:t>
            </a:r>
            <a:r>
              <a:rPr dirty="0" sz="3500" spc="180">
                <a:solidFill>
                  <a:srgbClr val="080808"/>
                </a:solidFill>
                <a:latin typeface="宋体"/>
                <a:cs typeface="宋体"/>
              </a:rPr>
              <a:t>购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量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500" spc="-15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。</a:t>
            </a:r>
            <a:endParaRPr sz="3500">
              <a:latin typeface="宋体"/>
              <a:cs typeface="宋体"/>
            </a:endParaRPr>
          </a:p>
          <a:p>
            <a:pPr marL="805180" marR="5080" indent="-805180">
              <a:lnSpc>
                <a:spcPct val="205799"/>
              </a:lnSpc>
              <a:spcBef>
                <a:spcPts val="100"/>
              </a:spcBef>
              <a:buClr>
                <a:srgbClr val="3A36BA"/>
              </a:buClr>
              <a:buChar char="*"/>
              <a:tabLst>
                <a:tab pos="805180" algn="l"/>
              </a:tabLst>
            </a:pP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实</a:t>
            </a:r>
            <a:r>
              <a:rPr dirty="0" sz="3500" spc="-55">
                <a:solidFill>
                  <a:srgbClr val="080808"/>
                </a:solidFill>
                <a:latin typeface="宋体"/>
                <a:cs typeface="宋体"/>
              </a:rPr>
              <a:t>行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计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划</a:t>
            </a:r>
            <a:r>
              <a:rPr dirty="0" sz="3500" spc="220">
                <a:solidFill>
                  <a:srgbClr val="080808"/>
                </a:solidFill>
                <a:latin typeface="宋体"/>
                <a:cs typeface="宋体"/>
              </a:rPr>
              <a:t>采</a:t>
            </a:r>
            <a:r>
              <a:rPr dirty="0" sz="3500" spc="95">
                <a:solidFill>
                  <a:srgbClr val="080808"/>
                </a:solidFill>
                <a:latin typeface="宋体"/>
                <a:cs typeface="宋体"/>
              </a:rPr>
              <a:t>购</a:t>
            </a:r>
            <a:r>
              <a:rPr dirty="0" sz="3500" spc="-58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500" spc="-1085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根</a:t>
            </a:r>
            <a:r>
              <a:rPr dirty="0" sz="3500" spc="-130">
                <a:solidFill>
                  <a:srgbClr val="080808"/>
                </a:solidFill>
                <a:latin typeface="宋体"/>
                <a:cs typeface="宋体"/>
              </a:rPr>
              <a:t>据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业</a:t>
            </a:r>
            <a:r>
              <a:rPr dirty="0" sz="3500" spc="-145">
                <a:solidFill>
                  <a:srgbClr val="080808"/>
                </a:solidFill>
                <a:latin typeface="宋体"/>
                <a:cs typeface="宋体"/>
              </a:rPr>
              <a:t>主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批</a:t>
            </a:r>
            <a:r>
              <a:rPr dirty="0" sz="3500" spc="-10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及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购</a:t>
            </a:r>
            <a:r>
              <a:rPr dirty="0" sz="3500" spc="-185">
                <a:solidFill>
                  <a:srgbClr val="080808"/>
                </a:solidFill>
                <a:latin typeface="宋体"/>
                <a:cs typeface="宋体"/>
              </a:rPr>
              <a:t>买</a:t>
            </a:r>
            <a:r>
              <a:rPr dirty="0" sz="3500" spc="150">
                <a:solidFill>
                  <a:srgbClr val="080808"/>
                </a:solidFill>
                <a:latin typeface="宋体"/>
                <a:cs typeface="宋体"/>
              </a:rPr>
              <a:t>价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进</a:t>
            </a:r>
            <a:r>
              <a:rPr dirty="0" sz="3500" spc="20">
                <a:solidFill>
                  <a:srgbClr val="080808"/>
                </a:solidFill>
                <a:latin typeface="宋体"/>
                <a:cs typeface="宋体"/>
              </a:rPr>
              <a:t>行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盈</a:t>
            </a:r>
            <a:r>
              <a:rPr dirty="0" sz="3500" spc="35">
                <a:solidFill>
                  <a:srgbClr val="080808"/>
                </a:solidFill>
                <a:latin typeface="宋体"/>
                <a:cs typeface="宋体"/>
              </a:rPr>
              <a:t>亏</a:t>
            </a:r>
            <a:r>
              <a:rPr dirty="0" sz="3500" spc="290">
                <a:solidFill>
                  <a:srgbClr val="080808"/>
                </a:solidFill>
                <a:latin typeface="宋体"/>
                <a:cs typeface="宋体"/>
              </a:rPr>
              <a:t>分 </a:t>
            </a:r>
            <a:r>
              <a:rPr dirty="0" sz="3500" spc="-130">
                <a:solidFill>
                  <a:srgbClr val="080808"/>
                </a:solidFill>
                <a:latin typeface="宋体"/>
                <a:cs typeface="宋体"/>
              </a:rPr>
              <a:t>析，测算利润情况。</a:t>
            </a:r>
            <a:endParaRPr sz="3500">
              <a:latin typeface="宋体"/>
              <a:cs typeface="宋体"/>
            </a:endParaRPr>
          </a:p>
          <a:p>
            <a:pPr marL="802005" marR="865505" indent="-802005">
              <a:lnSpc>
                <a:spcPct val="205799"/>
              </a:lnSpc>
              <a:spcBef>
                <a:spcPts val="100"/>
              </a:spcBef>
              <a:buClr>
                <a:srgbClr val="3A36BA"/>
              </a:buClr>
              <a:buChar char="*"/>
              <a:tabLst>
                <a:tab pos="802005" algn="l"/>
                <a:tab pos="802640" algn="l"/>
              </a:tabLst>
            </a:pPr>
            <a:r>
              <a:rPr dirty="0" sz="3500" spc="210">
                <a:solidFill>
                  <a:srgbClr val="080808"/>
                </a:solidFill>
                <a:latin typeface="宋体"/>
                <a:cs typeface="宋体"/>
              </a:rPr>
              <a:t>材</a:t>
            </a:r>
            <a:r>
              <a:rPr dirty="0" sz="3500" spc="325">
                <a:solidFill>
                  <a:srgbClr val="080808"/>
                </a:solidFill>
                <a:latin typeface="宋体"/>
                <a:cs typeface="宋体"/>
              </a:rPr>
              <a:t>料招</a:t>
            </a:r>
            <a:r>
              <a:rPr dirty="0" sz="3500" spc="-340">
                <a:solidFill>
                  <a:srgbClr val="080808"/>
                </a:solidFill>
                <a:latin typeface="宋体"/>
                <a:cs typeface="宋体"/>
              </a:rPr>
              <a:t>投</a:t>
            </a:r>
            <a:r>
              <a:rPr dirty="0" sz="3500" spc="254">
                <a:solidFill>
                  <a:srgbClr val="080808"/>
                </a:solidFill>
                <a:latin typeface="宋体"/>
                <a:cs typeface="宋体"/>
              </a:rPr>
              <a:t>标</a:t>
            </a:r>
            <a:r>
              <a:rPr dirty="0" sz="3500" spc="50">
                <a:solidFill>
                  <a:srgbClr val="080808"/>
                </a:solidFill>
                <a:latin typeface="宋体"/>
                <a:cs typeface="宋体"/>
              </a:rPr>
              <a:t>要</a:t>
            </a:r>
            <a:r>
              <a:rPr dirty="0" sz="3500" spc="120">
                <a:solidFill>
                  <a:srgbClr val="080808"/>
                </a:solidFill>
                <a:latin typeface="宋体"/>
                <a:cs typeface="宋体"/>
              </a:rPr>
              <a:t>符合</a:t>
            </a:r>
            <a:r>
              <a:rPr dirty="0" sz="3500" spc="360">
                <a:solidFill>
                  <a:srgbClr val="080808"/>
                </a:solidFill>
                <a:latin typeface="宋体"/>
                <a:cs typeface="宋体"/>
              </a:rPr>
              <a:t>集团</a:t>
            </a:r>
            <a:r>
              <a:rPr dirty="0" sz="3500" spc="-375">
                <a:solidFill>
                  <a:srgbClr val="080808"/>
                </a:solidFill>
                <a:latin typeface="宋体"/>
                <a:cs typeface="宋体"/>
              </a:rPr>
              <a:t>规</a:t>
            </a:r>
            <a:r>
              <a:rPr dirty="0" sz="3500" spc="204">
                <a:solidFill>
                  <a:srgbClr val="080808"/>
                </a:solidFill>
                <a:latin typeface="宋体"/>
                <a:cs typeface="宋体"/>
              </a:rPr>
              <a:t>定</a:t>
            </a:r>
            <a:r>
              <a:rPr dirty="0" sz="3500" spc="-585">
                <a:solidFill>
                  <a:srgbClr val="080808"/>
                </a:solidFill>
                <a:latin typeface="宋体"/>
                <a:cs typeface="宋体"/>
              </a:rPr>
              <a:t>，</a:t>
            </a:r>
            <a:r>
              <a:rPr dirty="0" sz="3500" spc="-100">
                <a:solidFill>
                  <a:srgbClr val="080808"/>
                </a:solidFill>
                <a:latin typeface="宋体"/>
                <a:cs typeface="宋体"/>
              </a:rPr>
              <a:t> </a:t>
            </a:r>
            <a:r>
              <a:rPr dirty="0" sz="3500" spc="80">
                <a:solidFill>
                  <a:srgbClr val="080808"/>
                </a:solidFill>
                <a:latin typeface="宋体"/>
                <a:cs typeface="宋体"/>
              </a:rPr>
              <a:t>日常管理要按照 </a:t>
            </a:r>
            <a:r>
              <a:rPr dirty="0" sz="3500" spc="-60">
                <a:solidFill>
                  <a:srgbClr val="080808"/>
                </a:solidFill>
                <a:latin typeface="宋体"/>
                <a:cs typeface="宋体"/>
              </a:rPr>
              <a:t>“日清月结，三级账目相符”规定。</a:t>
            </a:r>
            <a:endParaRPr sz="35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725189"/>
            <a:ext cx="13716000" cy="561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465159" y="1467774"/>
            <a:ext cx="10696575" cy="6800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90445">
              <a:lnSpc>
                <a:spcPct val="100000"/>
              </a:lnSpc>
              <a:spcBef>
                <a:spcPts val="114"/>
              </a:spcBef>
              <a:tabLst>
                <a:tab pos="4363085" algn="l"/>
              </a:tabLst>
            </a:pPr>
            <a:r>
              <a:rPr dirty="0" sz="3400" spc="285">
                <a:solidFill>
                  <a:srgbClr val="080808"/>
                </a:solidFill>
                <a:latin typeface="宋体"/>
                <a:cs typeface="宋体"/>
              </a:rPr>
              <a:t>第二章	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投标报价与报价技巧</a:t>
            </a:r>
            <a:endParaRPr sz="3400">
              <a:latin typeface="宋体"/>
              <a:cs typeface="宋体"/>
            </a:endParaRPr>
          </a:p>
          <a:p>
            <a:pPr marL="2978785">
              <a:lnSpc>
                <a:spcPct val="100000"/>
              </a:lnSpc>
              <a:spcBef>
                <a:spcPts val="3055"/>
              </a:spcBef>
              <a:tabLst>
                <a:tab pos="5064125" algn="l"/>
              </a:tabLst>
            </a:pPr>
            <a:r>
              <a:rPr dirty="0" sz="3400" spc="155">
                <a:solidFill>
                  <a:srgbClr val="080808"/>
                </a:solidFill>
                <a:latin typeface="宋体"/>
                <a:cs typeface="宋体"/>
              </a:rPr>
              <a:t>第</a:t>
            </a:r>
            <a:r>
              <a:rPr dirty="0" sz="3400" spc="260">
                <a:solidFill>
                  <a:srgbClr val="232323"/>
                </a:solidFill>
                <a:latin typeface="宋体"/>
                <a:cs typeface="宋体"/>
              </a:rPr>
              <a:t>一</a:t>
            </a:r>
            <a:r>
              <a:rPr dirty="0" sz="3400" spc="215">
                <a:solidFill>
                  <a:srgbClr val="080808"/>
                </a:solidFill>
                <a:latin typeface="宋体"/>
                <a:cs typeface="宋体"/>
              </a:rPr>
              <a:t>节	</a:t>
            </a:r>
            <a:r>
              <a:rPr dirty="0" sz="3400" spc="180">
                <a:solidFill>
                  <a:srgbClr val="080808"/>
                </a:solidFill>
                <a:latin typeface="宋体"/>
                <a:cs typeface="宋体"/>
              </a:rPr>
              <a:t>组建投标小组</a:t>
            </a:r>
            <a:endParaRPr sz="3400">
              <a:latin typeface="宋体"/>
              <a:cs typeface="宋体"/>
            </a:endParaRPr>
          </a:p>
          <a:p>
            <a:pPr marL="12700" marR="10795" indent="925830">
              <a:lnSpc>
                <a:spcPct val="171200"/>
              </a:lnSpc>
              <a:spcBef>
                <a:spcPts val="350"/>
              </a:spcBef>
            </a:pP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公司的市场部门从业主领取招标文件后，经过公 </a:t>
            </a: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司或事业本部的经营风险评估后，应组建投标小组，  </a:t>
            </a:r>
            <a:r>
              <a:rPr dirty="0" sz="3400" spc="-25">
                <a:solidFill>
                  <a:srgbClr val="080808"/>
                </a:solidFill>
                <a:latin typeface="宋体"/>
                <a:cs typeface="宋体"/>
              </a:rPr>
              <a:t>进行编制投标书。</a:t>
            </a:r>
            <a:endParaRPr sz="3400">
              <a:latin typeface="宋体"/>
              <a:cs typeface="宋体"/>
            </a:endParaRPr>
          </a:p>
          <a:p>
            <a:pPr algn="just" marL="17780" marR="5080" indent="916305">
              <a:lnSpc>
                <a:spcPts val="6930"/>
              </a:lnSpc>
              <a:spcBef>
                <a:spcPts val="710"/>
              </a:spcBef>
            </a:pPr>
            <a:r>
              <a:rPr dirty="0" sz="3400" spc="245">
                <a:solidFill>
                  <a:srgbClr val="080808"/>
                </a:solidFill>
                <a:latin typeface="宋体"/>
                <a:cs typeface="宋体"/>
              </a:rPr>
              <a:t>投标小组组成应有以下人员：分管领导、经营人 员、预算人员、施工人员、技术人员、材料人员等组 </a:t>
            </a:r>
            <a:r>
              <a:rPr dirty="0" sz="3400" spc="145">
                <a:solidFill>
                  <a:srgbClr val="080808"/>
                </a:solidFill>
                <a:latin typeface="宋体"/>
                <a:cs typeface="宋体"/>
              </a:rPr>
              <a:t>成，土建、装饰、安装、市政等造价专业人员齐备。</a:t>
            </a:r>
            <a:endParaRPr sz="34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bingdian001.com</dc:creator>
  <cp:keywords>bingdian001.com</cp:keywords>
  <dc:subject>bingdian001.com</dc:subject>
  <dc:title>bingdian001.com</dc:title>
  <dcterms:created xsi:type="dcterms:W3CDTF">2020-12-25T06:07:47Z</dcterms:created>
  <dcterms:modified xsi:type="dcterms:W3CDTF">2020-12-25T06:07:47Z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2020-12-25T00:00:00Z</vt:filetime>
  </property>
  <property fmtid="{D5CDD505-2E9C-101B-9397-08002B2CF9AE}" pid="3" name="Creator">
    <vt:lpwstr>bingdian001.com</vt:lpwstr>
  </property>
  <property fmtid="{D5CDD505-2E9C-101B-9397-08002B2CF9AE}" pid="4" name="LastSaved">
    <vt:filetime>2020-12-25T00:00:00Z</vt:filetime>
  </property>
</Properties>
</file>