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docProps/app.xml" ContentType="application/vnd.openxmlformats-officedocument.extended-properties+xml"/>
  <Override PartName="/docProps/core.xml" ContentType="application/vnd.openxmlformats-package.core-properties+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Default Extension="jpg" ContentType="image/jpg"/>
  <Override PartName="/ppt/slides/slide1.xml" ContentType="application/vnd.openxmlformats-officedocument.presentationml.slide+xml"/>
  <Override PartName="/ppt/slides/slide2.xml" ContentType="application/vnd.openxmlformats-officedocument.presentationml.slide+xml"/>
  <Default Extension="png" ContentType="image/png"/>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docProps/custom.xml" ContentType="application/vnd.openxmlformats-officedocument.custom-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officeDocument/2006/relationships/extended-properties" Target="docProps/app.xml"/><Relationship Id="rId3" Type="http://schemas.openxmlformats.org/package/2006/relationships/metadata/core-properties" Target="docProps/core.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 id="283" r:id="rId33"/>
    <p:sldId id="284" r:id="rId34"/>
    <p:sldId id="285" r:id="rId35"/>
    <p:sldId id="286" r:id="rId36"/>
    <p:sldId id="287" r:id="rId37"/>
    <p:sldId id="288" r:id="rId38"/>
    <p:sldId id="289" r:id="rId39"/>
    <p:sldId id="290" r:id="rId40"/>
    <p:sldId id="291" r:id="rId41"/>
    <p:sldId id="292" r:id="rId42"/>
    <p:sldId id="293" r:id="rId43"/>
    <p:sldId id="294" r:id="rId44"/>
    <p:sldId id="295" r:id="rId45"/>
    <p:sldId id="296" r:id="rId46"/>
    <p:sldId id="297" r:id="rId47"/>
    <p:sldId id="298" r:id="rId48"/>
    <p:sldId id="299" r:id="rId49"/>
    <p:sldId id="300" r:id="rId50"/>
    <p:sldId id="301" r:id="rId51"/>
    <p:sldId id="302" r:id="rId52"/>
    <p:sldId id="303" r:id="rId53"/>
    <p:sldId id="304" r:id="rId54"/>
    <p:sldId id="305" r:id="rId55"/>
    <p:sldId id="306" r:id="rId56"/>
    <p:sldId id="307" r:id="rId57"/>
    <p:sldId id="308" r:id="rId58"/>
    <p:sldId id="309" r:id="rId59"/>
    <p:sldId id="310" r:id="rId60"/>
    <p:sldId id="311" r:id="rId61"/>
    <p:sldId id="312" r:id="rId62"/>
    <p:sldId id="313" r:id="rId63"/>
    <p:sldId id="314" r:id="rId64"/>
    <p:sldId id="315" r:id="rId65"/>
  </p:sldIdLst>
  <p:sldSz cx="13716000" cy="8572500"/>
  <p:notesSz cx="13716000" cy="8572500"/>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8" d="100"/>
          <a:sy n="78" d="100"/>
        </p:scale>
        <p:origin x="-1536" y="-84"/>
      </p:cViewPr>
      <p:guideLst>
        <p:guide orient="horz" pos="2880"/>
        <p:guide pos="216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viewProps" Target="viewProps.xml"/><Relationship Id="rId4" Type="http://schemas.openxmlformats.org/officeDocument/2006/relationships/presProps" Target="presProps.xml"/><Relationship Id="rId5" Type="http://schemas.openxmlformats.org/officeDocument/2006/relationships/tableStyles" Target="tableStyles.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slide" Target="slides/slide9.xml"/><Relationship Id="rId15" Type="http://schemas.openxmlformats.org/officeDocument/2006/relationships/slide" Target="slides/slide10.xml"/><Relationship Id="rId16" Type="http://schemas.openxmlformats.org/officeDocument/2006/relationships/slide" Target="slides/slide11.xml"/><Relationship Id="rId17" Type="http://schemas.openxmlformats.org/officeDocument/2006/relationships/slide" Target="slides/slide12.xml"/><Relationship Id="rId18" Type="http://schemas.openxmlformats.org/officeDocument/2006/relationships/slide" Target="slides/slide13.xml"/><Relationship Id="rId19" Type="http://schemas.openxmlformats.org/officeDocument/2006/relationships/slide" Target="slides/slide14.xml"/><Relationship Id="rId20" Type="http://schemas.openxmlformats.org/officeDocument/2006/relationships/slide" Target="slides/slide15.xml"/><Relationship Id="rId21" Type="http://schemas.openxmlformats.org/officeDocument/2006/relationships/slide" Target="slides/slide16.xml"/><Relationship Id="rId22" Type="http://schemas.openxmlformats.org/officeDocument/2006/relationships/slide" Target="slides/slide17.xml"/><Relationship Id="rId23" Type="http://schemas.openxmlformats.org/officeDocument/2006/relationships/slide" Target="slides/slide18.xml"/><Relationship Id="rId24" Type="http://schemas.openxmlformats.org/officeDocument/2006/relationships/slide" Target="slides/slide19.xml"/><Relationship Id="rId25" Type="http://schemas.openxmlformats.org/officeDocument/2006/relationships/slide" Target="slides/slide20.xml"/><Relationship Id="rId26" Type="http://schemas.openxmlformats.org/officeDocument/2006/relationships/slide" Target="slides/slide21.xml"/><Relationship Id="rId27" Type="http://schemas.openxmlformats.org/officeDocument/2006/relationships/slide" Target="slides/slide22.xml"/><Relationship Id="rId28" Type="http://schemas.openxmlformats.org/officeDocument/2006/relationships/slide" Target="slides/slide23.xml"/><Relationship Id="rId29" Type="http://schemas.openxmlformats.org/officeDocument/2006/relationships/slide" Target="slides/slide24.xml"/><Relationship Id="rId30" Type="http://schemas.openxmlformats.org/officeDocument/2006/relationships/slide" Target="slides/slide25.xml"/><Relationship Id="rId31" Type="http://schemas.openxmlformats.org/officeDocument/2006/relationships/slide" Target="slides/slide26.xml"/><Relationship Id="rId32" Type="http://schemas.openxmlformats.org/officeDocument/2006/relationships/slide" Target="slides/slide27.xml"/><Relationship Id="rId33" Type="http://schemas.openxmlformats.org/officeDocument/2006/relationships/slide" Target="slides/slide28.xml"/><Relationship Id="rId34" Type="http://schemas.openxmlformats.org/officeDocument/2006/relationships/slide" Target="slides/slide29.xml"/><Relationship Id="rId35" Type="http://schemas.openxmlformats.org/officeDocument/2006/relationships/slide" Target="slides/slide30.xml"/><Relationship Id="rId36" Type="http://schemas.openxmlformats.org/officeDocument/2006/relationships/slide" Target="slides/slide31.xml"/><Relationship Id="rId37" Type="http://schemas.openxmlformats.org/officeDocument/2006/relationships/slide" Target="slides/slide32.xml"/><Relationship Id="rId38" Type="http://schemas.openxmlformats.org/officeDocument/2006/relationships/slide" Target="slides/slide33.xml"/><Relationship Id="rId39" Type="http://schemas.openxmlformats.org/officeDocument/2006/relationships/slide" Target="slides/slide34.xml"/><Relationship Id="rId40" Type="http://schemas.openxmlformats.org/officeDocument/2006/relationships/slide" Target="slides/slide35.xml"/><Relationship Id="rId41" Type="http://schemas.openxmlformats.org/officeDocument/2006/relationships/slide" Target="slides/slide36.xml"/><Relationship Id="rId42" Type="http://schemas.openxmlformats.org/officeDocument/2006/relationships/slide" Target="slides/slide37.xml"/><Relationship Id="rId43" Type="http://schemas.openxmlformats.org/officeDocument/2006/relationships/slide" Target="slides/slide38.xml"/><Relationship Id="rId44" Type="http://schemas.openxmlformats.org/officeDocument/2006/relationships/slide" Target="slides/slide39.xml"/><Relationship Id="rId45" Type="http://schemas.openxmlformats.org/officeDocument/2006/relationships/slide" Target="slides/slide40.xml"/><Relationship Id="rId46" Type="http://schemas.openxmlformats.org/officeDocument/2006/relationships/slide" Target="slides/slide41.xml"/><Relationship Id="rId47" Type="http://schemas.openxmlformats.org/officeDocument/2006/relationships/slide" Target="slides/slide42.xml"/><Relationship Id="rId48" Type="http://schemas.openxmlformats.org/officeDocument/2006/relationships/slide" Target="slides/slide43.xml"/><Relationship Id="rId49" Type="http://schemas.openxmlformats.org/officeDocument/2006/relationships/slide" Target="slides/slide44.xml"/><Relationship Id="rId50" Type="http://schemas.openxmlformats.org/officeDocument/2006/relationships/slide" Target="slides/slide45.xml"/><Relationship Id="rId51" Type="http://schemas.openxmlformats.org/officeDocument/2006/relationships/slide" Target="slides/slide46.xml"/><Relationship Id="rId52" Type="http://schemas.openxmlformats.org/officeDocument/2006/relationships/slide" Target="slides/slide47.xml"/><Relationship Id="rId53" Type="http://schemas.openxmlformats.org/officeDocument/2006/relationships/slide" Target="slides/slide48.xml"/><Relationship Id="rId54" Type="http://schemas.openxmlformats.org/officeDocument/2006/relationships/slide" Target="slides/slide49.xml"/><Relationship Id="rId55" Type="http://schemas.openxmlformats.org/officeDocument/2006/relationships/slide" Target="slides/slide50.xml"/><Relationship Id="rId56" Type="http://schemas.openxmlformats.org/officeDocument/2006/relationships/slide" Target="slides/slide51.xml"/><Relationship Id="rId57" Type="http://schemas.openxmlformats.org/officeDocument/2006/relationships/slide" Target="slides/slide52.xml"/><Relationship Id="rId58" Type="http://schemas.openxmlformats.org/officeDocument/2006/relationships/slide" Target="slides/slide53.xml"/><Relationship Id="rId59" Type="http://schemas.openxmlformats.org/officeDocument/2006/relationships/slide" Target="slides/slide54.xml"/><Relationship Id="rId60" Type="http://schemas.openxmlformats.org/officeDocument/2006/relationships/slide" Target="slides/slide55.xml"/><Relationship Id="rId61" Type="http://schemas.openxmlformats.org/officeDocument/2006/relationships/slide" Target="slides/slide56.xml"/><Relationship Id="rId62" Type="http://schemas.openxmlformats.org/officeDocument/2006/relationships/slide" Target="slides/slide57.xml"/><Relationship Id="rId63" Type="http://schemas.openxmlformats.org/officeDocument/2006/relationships/slide" Target="slides/slide58.xml"/><Relationship Id="rId64" Type="http://schemas.openxmlformats.org/officeDocument/2006/relationships/slide" Target="slides/slide59.xml"/><Relationship Id="rId65" Type="http://schemas.openxmlformats.org/officeDocument/2006/relationships/slide" Target="slides/slide60.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jpg"/><Relationship Id="rId3" Type="http://schemas.openxmlformats.org/officeDocument/2006/relationships/image" Target="../media/image2.jpg"/><Relationship Id="rId4" Type="http://schemas.openxmlformats.org/officeDocument/2006/relationships/image" Target="../media/image3.jpg"/><Relationship Id="rId5" Type="http://schemas.openxmlformats.org/officeDocument/2006/relationships/image" Target="../media/image4.jpg"/><Relationship Id="rId6" Type="http://schemas.openxmlformats.org/officeDocument/2006/relationships/image" Target="../media/image5.jpg"/><Relationship Id="rId7" Type="http://schemas.openxmlformats.org/officeDocument/2006/relationships/image" Target="../media/image6.jpg"/><Relationship Id="rId8" Type="http://schemas.openxmlformats.org/officeDocument/2006/relationships/image" Target="../media/image7.jpg"/><Relationship Id="rId9" Type="http://schemas.openxmlformats.org/officeDocument/2006/relationships/image" Target="../media/image8.jpg"/><Relationship Id="rId10" Type="http://schemas.openxmlformats.org/officeDocument/2006/relationships/image" Target="../media/image9.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type="obj" showMasterSp="0">
  <p:cSld name="Title Slide">
    <p:bg>
      <p:bgPr>
        <a:solidFill>
          <a:schemeClr val="bg1"/>
        </a:solidFill>
        <a:effectLst/>
      </p:bgPr>
    </p:bg>
    <p:spTree>
      <p:nvGrpSpPr>
        <p:cNvPr id="1" name=""/>
        <p:cNvGrpSpPr/>
        <p:nvPr/>
      </p:nvGrpSpPr>
      <p:grpSpPr>
        <a:xfrm>
          <a:off x="0" y="0"/>
          <a:ext cx="0" cy="0"/>
          <a:chOff x="0" y="0"/>
          <a:chExt cx="0" cy="0"/>
        </a:xfrm>
      </p:grpSpPr>
      <p:sp>
        <p:nvSpPr>
          <p:cNvPr id="16" name="bk object 16"/>
          <p:cNvSpPr/>
          <p:nvPr/>
        </p:nvSpPr>
        <p:spPr>
          <a:xfrm>
            <a:off x="2829841" y="3398218"/>
            <a:ext cx="815810" cy="613212"/>
          </a:xfrm>
          <a:prstGeom prst="rect">
            <a:avLst/>
          </a:prstGeom>
          <a:blipFill>
            <a:blip r:embed="rId2" cstate="print"/>
            <a:stretch>
              <a:fillRect/>
            </a:stretch>
          </a:blipFill>
        </p:spPr>
        <p:txBody>
          <a:bodyPr wrap="square" lIns="0" tIns="0" rIns="0" bIns="0" rtlCol="0"/>
          <a:lstStyle/>
          <a:p/>
        </p:txBody>
      </p:sp>
      <p:sp>
        <p:nvSpPr>
          <p:cNvPr id="17" name="bk object 17"/>
          <p:cNvSpPr/>
          <p:nvPr/>
        </p:nvSpPr>
        <p:spPr>
          <a:xfrm>
            <a:off x="3773123" y="3193814"/>
            <a:ext cx="815810" cy="817616"/>
          </a:xfrm>
          <a:prstGeom prst="rect">
            <a:avLst/>
          </a:prstGeom>
          <a:blipFill>
            <a:blip r:embed="rId3" cstate="print"/>
            <a:stretch>
              <a:fillRect/>
            </a:stretch>
          </a:blipFill>
        </p:spPr>
        <p:txBody>
          <a:bodyPr wrap="square" lIns="0" tIns="0" rIns="0" bIns="0" rtlCol="0"/>
          <a:lstStyle/>
          <a:p/>
        </p:txBody>
      </p:sp>
      <p:sp>
        <p:nvSpPr>
          <p:cNvPr id="18" name="bk object 18"/>
          <p:cNvSpPr/>
          <p:nvPr/>
        </p:nvSpPr>
        <p:spPr>
          <a:xfrm>
            <a:off x="4690910" y="3168264"/>
            <a:ext cx="790316" cy="868717"/>
          </a:xfrm>
          <a:prstGeom prst="rect">
            <a:avLst/>
          </a:prstGeom>
          <a:blipFill>
            <a:blip r:embed="rId4" cstate="print"/>
            <a:stretch>
              <a:fillRect/>
            </a:stretch>
          </a:blipFill>
        </p:spPr>
        <p:txBody>
          <a:bodyPr wrap="square" lIns="0" tIns="0" rIns="0" bIns="0" rtlCol="0"/>
          <a:lstStyle/>
          <a:p/>
        </p:txBody>
      </p:sp>
      <p:sp>
        <p:nvSpPr>
          <p:cNvPr id="19" name="bk object 19"/>
          <p:cNvSpPr/>
          <p:nvPr/>
        </p:nvSpPr>
        <p:spPr>
          <a:xfrm>
            <a:off x="5608696" y="3232140"/>
            <a:ext cx="1784584" cy="804841"/>
          </a:xfrm>
          <a:prstGeom prst="rect">
            <a:avLst/>
          </a:prstGeom>
          <a:blipFill>
            <a:blip r:embed="rId5" cstate="print"/>
            <a:stretch>
              <a:fillRect/>
            </a:stretch>
          </a:blipFill>
        </p:spPr>
        <p:txBody>
          <a:bodyPr wrap="square" lIns="0" tIns="0" rIns="0" bIns="0" rtlCol="0"/>
          <a:lstStyle/>
          <a:p/>
        </p:txBody>
      </p:sp>
      <p:sp>
        <p:nvSpPr>
          <p:cNvPr id="20" name="bk object 20"/>
          <p:cNvSpPr/>
          <p:nvPr/>
        </p:nvSpPr>
        <p:spPr>
          <a:xfrm>
            <a:off x="7495258" y="3219365"/>
            <a:ext cx="586363" cy="817616"/>
          </a:xfrm>
          <a:prstGeom prst="rect">
            <a:avLst/>
          </a:prstGeom>
          <a:blipFill>
            <a:blip r:embed="rId6" cstate="print"/>
            <a:stretch>
              <a:fillRect/>
            </a:stretch>
          </a:blipFill>
        </p:spPr>
        <p:txBody>
          <a:bodyPr wrap="square" lIns="0" tIns="0" rIns="0" bIns="0" rtlCol="0"/>
          <a:lstStyle/>
          <a:p/>
        </p:txBody>
      </p:sp>
      <p:sp>
        <p:nvSpPr>
          <p:cNvPr id="21" name="bk object 21"/>
          <p:cNvSpPr/>
          <p:nvPr/>
        </p:nvSpPr>
        <p:spPr>
          <a:xfrm>
            <a:off x="8374802" y="3219365"/>
            <a:ext cx="803063" cy="766515"/>
          </a:xfrm>
          <a:prstGeom prst="rect">
            <a:avLst/>
          </a:prstGeom>
          <a:blipFill>
            <a:blip r:embed="rId7" cstate="print"/>
            <a:stretch>
              <a:fillRect/>
            </a:stretch>
          </a:blipFill>
        </p:spPr>
        <p:txBody>
          <a:bodyPr wrap="square" lIns="0" tIns="0" rIns="0" bIns="0" rtlCol="0"/>
          <a:lstStyle/>
          <a:p/>
        </p:txBody>
      </p:sp>
      <p:sp>
        <p:nvSpPr>
          <p:cNvPr id="22" name="bk object 22"/>
          <p:cNvSpPr/>
          <p:nvPr/>
        </p:nvSpPr>
        <p:spPr>
          <a:xfrm>
            <a:off x="9330831" y="3193814"/>
            <a:ext cx="586363" cy="868717"/>
          </a:xfrm>
          <a:prstGeom prst="rect">
            <a:avLst/>
          </a:prstGeom>
          <a:blipFill>
            <a:blip r:embed="rId8" cstate="print"/>
            <a:stretch>
              <a:fillRect/>
            </a:stretch>
          </a:blipFill>
        </p:spPr>
        <p:txBody>
          <a:bodyPr wrap="square" lIns="0" tIns="0" rIns="0" bIns="0" rtlCol="0"/>
          <a:lstStyle/>
          <a:p/>
        </p:txBody>
      </p:sp>
      <p:sp>
        <p:nvSpPr>
          <p:cNvPr id="23" name="bk object 23"/>
          <p:cNvSpPr/>
          <p:nvPr/>
        </p:nvSpPr>
        <p:spPr>
          <a:xfrm>
            <a:off x="10210376" y="3155488"/>
            <a:ext cx="1695355" cy="881492"/>
          </a:xfrm>
          <a:prstGeom prst="rect">
            <a:avLst/>
          </a:prstGeom>
          <a:blipFill>
            <a:blip r:embed="rId9" cstate="print"/>
            <a:stretch>
              <a:fillRect/>
            </a:stretch>
          </a:blipFill>
        </p:spPr>
        <p:txBody>
          <a:bodyPr wrap="square" lIns="0" tIns="0" rIns="0" bIns="0" rtlCol="0"/>
          <a:lstStyle/>
          <a:p/>
        </p:txBody>
      </p:sp>
      <p:sp>
        <p:nvSpPr>
          <p:cNvPr id="24" name="bk object 24"/>
          <p:cNvSpPr/>
          <p:nvPr/>
        </p:nvSpPr>
        <p:spPr>
          <a:xfrm>
            <a:off x="12007708" y="3244916"/>
            <a:ext cx="815810" cy="740964"/>
          </a:xfrm>
          <a:prstGeom prst="rect">
            <a:avLst/>
          </a:prstGeom>
          <a:blipFill>
            <a:blip r:embed="rId10" cstate="print"/>
            <a:stretch>
              <a:fillRect/>
            </a:stretch>
          </a:blipFill>
        </p:spPr>
        <p:txBody>
          <a:bodyPr wrap="square" lIns="0" tIns="0" rIns="0" bIns="0" rtlCol="0"/>
          <a:lstStyle/>
          <a:p/>
        </p:txBody>
      </p:sp>
      <p:sp>
        <p:nvSpPr>
          <p:cNvPr id="2" name="Holder 2"/>
          <p:cNvSpPr>
            <a:spLocks noGrp="1"/>
          </p:cNvSpPr>
          <p:nvPr>
            <p:ph type="ctrTitle"/>
          </p:nvPr>
        </p:nvSpPr>
        <p:spPr>
          <a:xfrm>
            <a:off x="899061" y="2919222"/>
            <a:ext cx="11917876" cy="999489"/>
          </a:xfrm>
          <a:prstGeom prst="rect">
            <a:avLst/>
          </a:prstGeom>
        </p:spPr>
        <p:txBody>
          <a:bodyPr wrap="square" lIns="0" tIns="0" rIns="0" bIns="0">
            <a:spAutoFit/>
          </a:bodyPr>
          <a:lstStyle>
            <a:lvl1pPr>
              <a:defRPr b="0" i="0">
                <a:solidFill>
                  <a:schemeClr val="tx1"/>
                </a:solidFill>
              </a:defRPr>
            </a:lvl1pPr>
          </a:lstStyle>
          <a:p/>
        </p:txBody>
      </p:sp>
      <p:sp>
        <p:nvSpPr>
          <p:cNvPr id="3" name="Holder 3"/>
          <p:cNvSpPr>
            <a:spLocks noGrp="1"/>
          </p:cNvSpPr>
          <p:nvPr>
            <p:ph type="subTitle" idx="4"/>
          </p:nvPr>
        </p:nvSpPr>
        <p:spPr>
          <a:xfrm>
            <a:off x="2057400" y="4800600"/>
            <a:ext cx="9601200" cy="2143125"/>
          </a:xfrm>
          <a:prstGeom prst="rect">
            <a:avLst/>
          </a:prstGeom>
        </p:spPr>
        <p:txBody>
          <a:bodyPr wrap="square" lIns="0" tIns="0" rIns="0" bIns="0">
            <a:spAutoFit/>
          </a:bodyPr>
          <a:lstStyle>
            <a:lvl1pPr>
              <a:defRPr/>
            </a:lvl1pPr>
          </a:lstStyle>
          <a:p/>
        </p:txBody>
      </p:sp>
      <p:sp>
        <p:nvSpPr>
          <p:cNvPr id="4" name="Holder 4"/>
          <p:cNvSpPr>
            <a:spLocks noGrp="1"/>
          </p:cNvSpPr>
          <p:nvPr>
            <p:ph type="ftr" idx="5" sz="quarter"/>
          </p:nvPr>
        </p:nvSpPr>
        <p:spPr/>
        <p:txBody>
          <a:bodyPr lIns="0" tIns="0" rIns="0" bIns="0"/>
          <a:lstStyle>
            <a:lvl1pPr>
              <a:defRPr sz="2700" b="0" i="0">
                <a:solidFill>
                  <a:srgbClr val="010101"/>
                </a:solidFill>
                <a:latin typeface="Times New Roman"/>
                <a:cs typeface="Times New Roman"/>
              </a:defRPr>
            </a:lvl1pPr>
          </a:lstStyle>
          <a:p>
            <a:pPr marL="12700">
              <a:lnSpc>
                <a:spcPts val="3060"/>
              </a:lnSpc>
            </a:pPr>
            <a:r>
              <a:rPr dirty="0" spc="1639"/>
              <a:t>(II</a:t>
            </a:r>
            <a:r>
              <a:rPr dirty="0" spc="1645"/>
              <a:t>)</a:t>
            </a:r>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type="obj">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750" b="0" i="0">
                <a:solidFill>
                  <a:srgbClr val="BA0103"/>
                </a:solidFill>
                <a:latin typeface="宋体"/>
                <a:cs typeface="宋体"/>
              </a:defRPr>
            </a:lvl1pPr>
          </a:lstStyle>
          <a:p/>
        </p:txBody>
      </p:sp>
      <p:sp>
        <p:nvSpPr>
          <p:cNvPr id="3" name="Holder 3"/>
          <p:cNvSpPr>
            <a:spLocks noGrp="1"/>
          </p:cNvSpPr>
          <p:nvPr>
            <p:ph type="body" idx="1"/>
          </p:nvPr>
        </p:nvSpPr>
        <p:spPr/>
        <p:txBody>
          <a:bodyPr lIns="0" tIns="0" rIns="0" bIns="0"/>
          <a:lstStyle>
            <a:lvl1pPr>
              <a:defRPr sz="3750" b="0" i="0">
                <a:solidFill>
                  <a:srgbClr val="BA0103"/>
                </a:solidFill>
                <a:latin typeface="宋体"/>
                <a:cs typeface="宋体"/>
              </a:defRPr>
            </a:lvl1pPr>
          </a:lstStyle>
          <a:p/>
        </p:txBody>
      </p:sp>
      <p:sp>
        <p:nvSpPr>
          <p:cNvPr id="4" name="Holder 4"/>
          <p:cNvSpPr>
            <a:spLocks noGrp="1"/>
          </p:cNvSpPr>
          <p:nvPr>
            <p:ph type="ftr" idx="5" sz="quarter"/>
          </p:nvPr>
        </p:nvSpPr>
        <p:spPr/>
        <p:txBody>
          <a:bodyPr lIns="0" tIns="0" rIns="0" bIns="0"/>
          <a:lstStyle>
            <a:lvl1pPr>
              <a:defRPr sz="2700" b="0" i="0">
                <a:solidFill>
                  <a:srgbClr val="010101"/>
                </a:solidFill>
                <a:latin typeface="Times New Roman"/>
                <a:cs typeface="Times New Roman"/>
              </a:defRPr>
            </a:lvl1pPr>
          </a:lstStyle>
          <a:p>
            <a:pPr marL="12700">
              <a:lnSpc>
                <a:spcPts val="3060"/>
              </a:lnSpc>
            </a:pPr>
            <a:r>
              <a:rPr dirty="0" spc="1639"/>
              <a:t>(II</a:t>
            </a:r>
            <a:r>
              <a:rPr dirty="0" spc="1645"/>
              <a:t>)</a:t>
            </a:r>
          </a:p>
        </p:txBody>
      </p:sp>
      <p:sp>
        <p:nvSpPr>
          <p:cNvPr id="5" name="Holder 5"/>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750" b="0" i="0">
                <a:solidFill>
                  <a:srgbClr val="BA0103"/>
                </a:solidFill>
                <a:latin typeface="宋体"/>
                <a:cs typeface="宋体"/>
              </a:defRPr>
            </a:lvl1pPr>
          </a:lstStyle>
          <a:p/>
        </p:txBody>
      </p:sp>
      <p:sp>
        <p:nvSpPr>
          <p:cNvPr id="3" name="Holder 3"/>
          <p:cNvSpPr>
            <a:spLocks noGrp="1"/>
          </p:cNvSpPr>
          <p:nvPr>
            <p:ph idx="2" sz="half"/>
          </p:nvPr>
        </p:nvSpPr>
        <p:spPr>
          <a:xfrm>
            <a:off x="685800" y="1971675"/>
            <a:ext cx="5966460" cy="5657850"/>
          </a:xfrm>
          <a:prstGeom prst="rect">
            <a:avLst/>
          </a:prstGeom>
        </p:spPr>
        <p:txBody>
          <a:bodyPr wrap="square" lIns="0" tIns="0" rIns="0" bIns="0">
            <a:spAutoFit/>
          </a:bodyPr>
          <a:lstStyle>
            <a:lvl1pPr>
              <a:defRPr/>
            </a:lvl1pPr>
          </a:lstStyle>
          <a:p/>
        </p:txBody>
      </p:sp>
      <p:sp>
        <p:nvSpPr>
          <p:cNvPr id="4" name="Holder 4"/>
          <p:cNvSpPr>
            <a:spLocks noGrp="1"/>
          </p:cNvSpPr>
          <p:nvPr>
            <p:ph idx="3" sz="half"/>
          </p:nvPr>
        </p:nvSpPr>
        <p:spPr>
          <a:xfrm>
            <a:off x="7063740" y="1971675"/>
            <a:ext cx="5966460" cy="5657850"/>
          </a:xfrm>
          <a:prstGeom prst="rect">
            <a:avLst/>
          </a:prstGeom>
        </p:spPr>
        <p:txBody>
          <a:bodyPr wrap="square" lIns="0" tIns="0" rIns="0" bIns="0">
            <a:spAutoFit/>
          </a:bodyPr>
          <a:lstStyle>
            <a:lvl1pPr>
              <a:defRPr/>
            </a:lvl1pPr>
          </a:lstStyle>
          <a:p/>
        </p:txBody>
      </p:sp>
      <p:sp>
        <p:nvSpPr>
          <p:cNvPr id="5" name="Holder 5"/>
          <p:cNvSpPr>
            <a:spLocks noGrp="1"/>
          </p:cNvSpPr>
          <p:nvPr>
            <p:ph type="ftr" idx="5" sz="quarter"/>
          </p:nvPr>
        </p:nvSpPr>
        <p:spPr/>
        <p:txBody>
          <a:bodyPr lIns="0" tIns="0" rIns="0" bIns="0"/>
          <a:lstStyle>
            <a:lvl1pPr>
              <a:defRPr sz="2700" b="0" i="0">
                <a:solidFill>
                  <a:srgbClr val="010101"/>
                </a:solidFill>
                <a:latin typeface="Times New Roman"/>
                <a:cs typeface="Times New Roman"/>
              </a:defRPr>
            </a:lvl1pPr>
          </a:lstStyle>
          <a:p>
            <a:pPr marL="12700">
              <a:lnSpc>
                <a:spcPts val="3060"/>
              </a:lnSpc>
            </a:pPr>
            <a:r>
              <a:rPr dirty="0" spc="1639"/>
              <a:t>(II</a:t>
            </a:r>
            <a:r>
              <a:rPr dirty="0" spc="1645"/>
              <a:t>)</a:t>
            </a:r>
          </a:p>
        </p:txBody>
      </p:sp>
      <p:sp>
        <p:nvSpPr>
          <p:cNvPr id="6" name="Holder 6"/>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7" name="Holder 7"/>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type="obj">
  <p:cSld name="Title Only">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3750" b="0" i="0">
                <a:solidFill>
                  <a:srgbClr val="BA0103"/>
                </a:solidFill>
                <a:latin typeface="宋体"/>
                <a:cs typeface="宋体"/>
              </a:defRPr>
            </a:lvl1pPr>
          </a:lstStyle>
          <a:p/>
        </p:txBody>
      </p:sp>
      <p:sp>
        <p:nvSpPr>
          <p:cNvPr id="3" name="Holder 3"/>
          <p:cNvSpPr>
            <a:spLocks noGrp="1"/>
          </p:cNvSpPr>
          <p:nvPr>
            <p:ph type="ftr" idx="5" sz="quarter"/>
          </p:nvPr>
        </p:nvSpPr>
        <p:spPr/>
        <p:txBody>
          <a:bodyPr lIns="0" tIns="0" rIns="0" bIns="0"/>
          <a:lstStyle>
            <a:lvl1pPr>
              <a:defRPr sz="2700" b="0" i="0">
                <a:solidFill>
                  <a:srgbClr val="010101"/>
                </a:solidFill>
                <a:latin typeface="Times New Roman"/>
                <a:cs typeface="Times New Roman"/>
              </a:defRPr>
            </a:lvl1pPr>
          </a:lstStyle>
          <a:p>
            <a:pPr marL="12700">
              <a:lnSpc>
                <a:spcPts val="3060"/>
              </a:lnSpc>
            </a:pPr>
            <a:r>
              <a:rPr dirty="0" spc="1639"/>
              <a:t>(II</a:t>
            </a:r>
            <a:r>
              <a:rPr dirty="0" spc="1645"/>
              <a:t>)</a:t>
            </a:r>
          </a:p>
        </p:txBody>
      </p:sp>
      <p:sp>
        <p:nvSpPr>
          <p:cNvPr id="4" name="Holder 4"/>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5" name="Holder 5"/>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type="obj">
  <p:cSld name="Blank">
    <p:spTree>
      <p:nvGrpSpPr>
        <p:cNvPr id="1" name=""/>
        <p:cNvGrpSpPr/>
        <p:nvPr/>
      </p:nvGrpSpPr>
      <p:grpSpPr>
        <a:xfrm>
          <a:off x="0" y="0"/>
          <a:ext cx="0" cy="0"/>
          <a:chOff x="0" y="0"/>
          <a:chExt cx="0" cy="0"/>
        </a:xfrm>
      </p:grpSpPr>
      <p:sp>
        <p:nvSpPr>
          <p:cNvPr id="2" name="Holder 2"/>
          <p:cNvSpPr>
            <a:spLocks noGrp="1"/>
          </p:cNvSpPr>
          <p:nvPr>
            <p:ph type="ftr" idx="5" sz="quarter"/>
          </p:nvPr>
        </p:nvSpPr>
        <p:spPr/>
        <p:txBody>
          <a:bodyPr lIns="0" tIns="0" rIns="0" bIns="0"/>
          <a:lstStyle>
            <a:lvl1pPr>
              <a:defRPr sz="2700" b="0" i="0">
                <a:solidFill>
                  <a:srgbClr val="010101"/>
                </a:solidFill>
                <a:latin typeface="Times New Roman"/>
                <a:cs typeface="Times New Roman"/>
              </a:defRPr>
            </a:lvl1pPr>
          </a:lstStyle>
          <a:p>
            <a:pPr marL="12700">
              <a:lnSpc>
                <a:spcPts val="3060"/>
              </a:lnSpc>
            </a:pPr>
            <a:r>
              <a:rPr dirty="0" spc="1639"/>
              <a:t>(II</a:t>
            </a:r>
            <a:r>
              <a:rPr dirty="0" spc="1645"/>
              <a:t>)</a:t>
            </a:r>
          </a:p>
        </p:txBody>
      </p:sp>
      <p:sp>
        <p:nvSpPr>
          <p:cNvPr id="3" name="Holder 3"/>
          <p:cNvSpPr>
            <a:spLocks noGrp="1"/>
          </p:cNvSpPr>
          <p:nvPr>
            <p:ph type="dt" idx="6" sz="half"/>
          </p:nvPr>
        </p:nvSpPr>
        <p:spPr/>
        <p:txBody>
          <a:bodyPr lIns="0" tIns="0" rIns="0" bIns="0"/>
          <a:lstStyle>
            <a:lvl1pPr algn="l">
              <a:defRPr>
                <a:solidFill>
                  <a:schemeClr val="tx1">
                    <a:tint val="75000"/>
                  </a:schemeClr>
                </a:solidFill>
              </a:defRPr>
            </a:lvl1pPr>
          </a:lstStyle>
          <a:p>
            <a:fld id="{1D8BD707-D9CF-40AE-B4C6-C98DA3205C09}" type="datetimeFigureOut">
              <a:rPr lang="en-US"/>
            </a:fld>
          </a:p>
        </p:txBody>
      </p:sp>
      <p:sp>
        <p:nvSpPr>
          <p:cNvPr id="4" name="Holder 4"/>
          <p:cNvSpPr>
            <a:spLocks noGrp="1"/>
          </p:cNvSpPr>
          <p:nvPr>
            <p:ph type="sldNum" idx="7" sz="quarter"/>
          </p:nvPr>
        </p:nvSpPr>
        <p:spPr/>
        <p:txBody>
          <a:bodyPr lIns="0" tIns="0" rIns="0" bIns="0"/>
          <a:lstStyle>
            <a:lvl1pPr algn="r">
              <a:defRPr>
                <a:solidFill>
                  <a:schemeClr val="tx1">
                    <a:tint val="75000"/>
                  </a:schemeClr>
                </a:solidFill>
              </a:defRPr>
            </a:lvl1pPr>
          </a:lstStyle>
          <a:p>
            <a:fld id="{B6F15528-21DE-4FAA-801E-634DDDAF4B2B}" type="slidenum">
              <a:t>#</a:t>
            </a:fld>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767956" y="1092359"/>
            <a:ext cx="12071350" cy="600710"/>
          </a:xfrm>
          <a:prstGeom prst="rect">
            <a:avLst/>
          </a:prstGeom>
        </p:spPr>
        <p:txBody>
          <a:bodyPr wrap="square" lIns="0" tIns="0" rIns="0" bIns="0">
            <a:spAutoFit/>
          </a:bodyPr>
          <a:lstStyle>
            <a:lvl1pPr>
              <a:defRPr sz="3750" b="0" i="0">
                <a:solidFill>
                  <a:srgbClr val="BA0103"/>
                </a:solidFill>
                <a:latin typeface="宋体"/>
                <a:cs typeface="宋体"/>
              </a:defRPr>
            </a:lvl1pPr>
          </a:lstStyle>
          <a:p/>
        </p:txBody>
      </p:sp>
      <p:sp>
        <p:nvSpPr>
          <p:cNvPr id="3" name="Holder 3"/>
          <p:cNvSpPr>
            <a:spLocks noGrp="1"/>
          </p:cNvSpPr>
          <p:nvPr>
            <p:ph type="body" idx="1"/>
          </p:nvPr>
        </p:nvSpPr>
        <p:spPr>
          <a:xfrm>
            <a:off x="766089" y="1667244"/>
            <a:ext cx="11964670" cy="4858384"/>
          </a:xfrm>
          <a:prstGeom prst="rect">
            <a:avLst/>
          </a:prstGeom>
        </p:spPr>
        <p:txBody>
          <a:bodyPr wrap="square" lIns="0" tIns="0" rIns="0" bIns="0">
            <a:spAutoFit/>
          </a:bodyPr>
          <a:lstStyle>
            <a:lvl1pPr>
              <a:defRPr sz="3750" b="0" i="0">
                <a:solidFill>
                  <a:srgbClr val="BA0103"/>
                </a:solidFill>
                <a:latin typeface="宋体"/>
                <a:cs typeface="宋体"/>
              </a:defRPr>
            </a:lvl1pPr>
          </a:lstStyle>
          <a:p/>
        </p:txBody>
      </p:sp>
      <p:sp>
        <p:nvSpPr>
          <p:cNvPr id="4" name="Holder 4"/>
          <p:cNvSpPr>
            <a:spLocks noGrp="1"/>
          </p:cNvSpPr>
          <p:nvPr>
            <p:ph type="ftr" idx="5" sz="quarter"/>
          </p:nvPr>
        </p:nvSpPr>
        <p:spPr>
          <a:xfrm>
            <a:off x="12261332" y="7600587"/>
            <a:ext cx="1318259" cy="407670"/>
          </a:xfrm>
          <a:prstGeom prst="rect">
            <a:avLst/>
          </a:prstGeom>
        </p:spPr>
        <p:txBody>
          <a:bodyPr wrap="square" lIns="0" tIns="0" rIns="0" bIns="0">
            <a:spAutoFit/>
          </a:bodyPr>
          <a:lstStyle>
            <a:lvl1pPr>
              <a:defRPr sz="2700" b="0" i="0">
                <a:solidFill>
                  <a:srgbClr val="010101"/>
                </a:solidFill>
                <a:latin typeface="Times New Roman"/>
                <a:cs typeface="Times New Roman"/>
              </a:defRPr>
            </a:lvl1pPr>
          </a:lstStyle>
          <a:p>
            <a:pPr marL="12700">
              <a:lnSpc>
                <a:spcPts val="3060"/>
              </a:lnSpc>
            </a:pPr>
            <a:r>
              <a:rPr dirty="0" spc="1639"/>
              <a:t>(II</a:t>
            </a:r>
            <a:r>
              <a:rPr dirty="0" spc="1645"/>
              <a:t>)</a:t>
            </a:r>
          </a:p>
        </p:txBody>
      </p:sp>
      <p:sp>
        <p:nvSpPr>
          <p:cNvPr id="5" name="Holder 5"/>
          <p:cNvSpPr>
            <a:spLocks noGrp="1"/>
          </p:cNvSpPr>
          <p:nvPr>
            <p:ph type="dt" idx="6" sz="half"/>
          </p:nvPr>
        </p:nvSpPr>
        <p:spPr>
          <a:xfrm>
            <a:off x="685800" y="7972425"/>
            <a:ext cx="3154680" cy="428625"/>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fld>
          </a:p>
        </p:txBody>
      </p:sp>
      <p:sp>
        <p:nvSpPr>
          <p:cNvPr id="6" name="Holder 6"/>
          <p:cNvSpPr>
            <a:spLocks noGrp="1"/>
          </p:cNvSpPr>
          <p:nvPr>
            <p:ph type="sldNum" idx="7" sz="quarter"/>
          </p:nvPr>
        </p:nvSpPr>
        <p:spPr>
          <a:xfrm>
            <a:off x="9875520" y="7972425"/>
            <a:ext cx="3154680" cy="428625"/>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a:t>
            </a:fld>
          </a:p>
        </p:txBody>
      </p:sp>
    </p:spTree>
  </p:cSld>
  <p:clrMap folHlink="folHlink" hlink="hlink" accent1="accent1" accent2="accent2" accent3="accent3" accent4="accent4" accent5="accent5" accent6="accent6" tx2="dk2" bg2="lt2" tx1="dk1" bg1="lt1"/>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4.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35.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36.jpg"/><Relationship Id="rId3" Type="http://schemas.openxmlformats.org/officeDocument/2006/relationships/image" Target="../media/image37.jpg"/><Relationship Id="rId4" Type="http://schemas.openxmlformats.org/officeDocument/2006/relationships/image" Target="../media/image38.jpg"/><Relationship Id="rId5" Type="http://schemas.openxmlformats.org/officeDocument/2006/relationships/image" Target="../media/image39.jpg"/><Relationship Id="rId6" Type="http://schemas.openxmlformats.org/officeDocument/2006/relationships/image" Target="../media/image40.jpg"/><Relationship Id="rId7" Type="http://schemas.openxmlformats.org/officeDocument/2006/relationships/image" Target="../media/image41.jpg"/><Relationship Id="rId8" Type="http://schemas.openxmlformats.org/officeDocument/2006/relationships/image" Target="../media/image42.jpg"/><Relationship Id="rId9" Type="http://schemas.openxmlformats.org/officeDocument/2006/relationships/image" Target="../media/image43.jpg"/><Relationship Id="rId10" Type="http://schemas.openxmlformats.org/officeDocument/2006/relationships/image" Target="../media/image44.jpg"/><Relationship Id="rId11" Type="http://schemas.openxmlformats.org/officeDocument/2006/relationships/image" Target="../media/image45.jpg"/><Relationship Id="rId12" Type="http://schemas.openxmlformats.org/officeDocument/2006/relationships/image" Target="../media/image46.jpg"/><Relationship Id="rId13" Type="http://schemas.openxmlformats.org/officeDocument/2006/relationships/image" Target="../media/image47.jpg"/><Relationship Id="rId14" Type="http://schemas.openxmlformats.org/officeDocument/2006/relationships/image" Target="../media/image48.jpg"/><Relationship Id="rId15" Type="http://schemas.openxmlformats.org/officeDocument/2006/relationships/image" Target="../media/image49.jpg"/><Relationship Id="rId16" Type="http://schemas.openxmlformats.org/officeDocument/2006/relationships/image" Target="../media/image50.jpg"/><Relationship Id="rId17" Type="http://schemas.openxmlformats.org/officeDocument/2006/relationships/image" Target="../media/image51.jpg"/><Relationship Id="rId18" Type="http://schemas.openxmlformats.org/officeDocument/2006/relationships/image" Target="../media/image52.jpg"/><Relationship Id="rId19" Type="http://schemas.openxmlformats.org/officeDocument/2006/relationships/image" Target="../media/image53.jpg"/><Relationship Id="rId20" Type="http://schemas.openxmlformats.org/officeDocument/2006/relationships/image" Target="../media/image54.jpg"/><Relationship Id="rId21" Type="http://schemas.openxmlformats.org/officeDocument/2006/relationships/image" Target="../media/image55.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11.jpg"/><Relationship Id="rId3" Type="http://schemas.openxmlformats.org/officeDocument/2006/relationships/image" Target="../media/image12.jpg"/><Relationship Id="rId4" Type="http://schemas.openxmlformats.org/officeDocument/2006/relationships/image" Target="../media/image13.jpg"/><Relationship Id="rId5" Type="http://schemas.openxmlformats.org/officeDocument/2006/relationships/image" Target="../media/image14.jpg"/><Relationship Id="rId6" Type="http://schemas.openxmlformats.org/officeDocument/2006/relationships/image" Target="../media/image15.jpg"/><Relationship Id="rId7" Type="http://schemas.openxmlformats.org/officeDocument/2006/relationships/image" Target="../media/image16.jpg"/><Relationship Id="rId8" Type="http://schemas.openxmlformats.org/officeDocument/2006/relationships/image" Target="../media/image17.png"/><Relationship Id="rId9" Type="http://schemas.openxmlformats.org/officeDocument/2006/relationships/image" Target="../media/image18.jpg"/><Relationship Id="rId10" Type="http://schemas.openxmlformats.org/officeDocument/2006/relationships/image" Target="../media/image19.jpg"/><Relationship Id="rId11" Type="http://schemas.openxmlformats.org/officeDocument/2006/relationships/image" Target="../media/image20.jpg"/><Relationship Id="rId12" Type="http://schemas.openxmlformats.org/officeDocument/2006/relationships/image" Target="../media/image21.jpg"/><Relationship Id="rId13" Type="http://schemas.openxmlformats.org/officeDocument/2006/relationships/image" Target="../media/image22.jpg"/><Relationship Id="rId14" Type="http://schemas.openxmlformats.org/officeDocument/2006/relationships/image" Target="../media/image23.jp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4.jpg"/></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56.jpg"/><Relationship Id="rId3" Type="http://schemas.openxmlformats.org/officeDocument/2006/relationships/image" Target="../media/image57.jpg"/><Relationship Id="rId4" Type="http://schemas.openxmlformats.org/officeDocument/2006/relationships/image" Target="../media/image58.jpg"/><Relationship Id="rId5" Type="http://schemas.openxmlformats.org/officeDocument/2006/relationships/image" Target="../media/image59.jpg"/><Relationship Id="rId6" Type="http://schemas.openxmlformats.org/officeDocument/2006/relationships/image" Target="../media/image60.jpg"/><Relationship Id="rId7" Type="http://schemas.openxmlformats.org/officeDocument/2006/relationships/image" Target="../media/image61.jpg"/><Relationship Id="rId8" Type="http://schemas.openxmlformats.org/officeDocument/2006/relationships/image" Target="../media/image9.jpg"/></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jpg"/></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62.jpg"/><Relationship Id="rId3" Type="http://schemas.openxmlformats.org/officeDocument/2006/relationships/image" Target="../media/image63.jpg"/><Relationship Id="rId4" Type="http://schemas.openxmlformats.org/officeDocument/2006/relationships/image" Target="../media/image64.jpg"/><Relationship Id="rId5" Type="http://schemas.openxmlformats.org/officeDocument/2006/relationships/image" Target="../media/image65.jpg"/><Relationship Id="rId6" Type="http://schemas.openxmlformats.org/officeDocument/2006/relationships/image" Target="../media/image66.jpg"/><Relationship Id="rId7" Type="http://schemas.openxmlformats.org/officeDocument/2006/relationships/image" Target="../media/image67.jpg"/></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8.jpg"/></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69.jpg"/></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image" Target="../media/image70.jpg"/><Relationship Id="rId3" Type="http://schemas.openxmlformats.org/officeDocument/2006/relationships/image" Target="../media/image71.jpg"/><Relationship Id="rId4" Type="http://schemas.openxmlformats.org/officeDocument/2006/relationships/image" Target="../media/image72.jpg"/><Relationship Id="rId5" Type="http://schemas.openxmlformats.org/officeDocument/2006/relationships/image" Target="../media/image73.jpg"/><Relationship Id="rId6" Type="http://schemas.openxmlformats.org/officeDocument/2006/relationships/image" Target="../media/image74.jpg"/><Relationship Id="rId7" Type="http://schemas.openxmlformats.org/officeDocument/2006/relationships/image" Target="../media/image75.jpg"/><Relationship Id="rId8" Type="http://schemas.openxmlformats.org/officeDocument/2006/relationships/image" Target="../media/image76.jp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jpg"/></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77.jpg"/><Relationship Id="rId3" Type="http://schemas.openxmlformats.org/officeDocument/2006/relationships/image" Target="../media/image78.jpg"/><Relationship Id="rId4" Type="http://schemas.openxmlformats.org/officeDocument/2006/relationships/image" Target="../media/image79.jpg"/><Relationship Id="rId5" Type="http://schemas.openxmlformats.org/officeDocument/2006/relationships/image" Target="../media/image80.jpg"/><Relationship Id="rId6" Type="http://schemas.openxmlformats.org/officeDocument/2006/relationships/image" Target="../media/image81.jpg"/><Relationship Id="rId7" Type="http://schemas.openxmlformats.org/officeDocument/2006/relationships/image" Target="../media/image82.jpg"/><Relationship Id="rId8" Type="http://schemas.openxmlformats.org/officeDocument/2006/relationships/image" Target="../media/image83.jpg"/><Relationship Id="rId9" Type="http://schemas.openxmlformats.org/officeDocument/2006/relationships/image" Target="../media/image84.jpg"/><Relationship Id="rId10" Type="http://schemas.openxmlformats.org/officeDocument/2006/relationships/image" Target="../media/image85.jpg"/><Relationship Id="rId11" Type="http://schemas.openxmlformats.org/officeDocument/2006/relationships/image" Target="../media/image86.jpg"/><Relationship Id="rId12" Type="http://schemas.openxmlformats.org/officeDocument/2006/relationships/image" Target="../media/image87.jpg"/><Relationship Id="rId13" Type="http://schemas.openxmlformats.org/officeDocument/2006/relationships/image" Target="../media/image88.jpg"/></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jpg"/></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89.jpg"/><Relationship Id="rId3" Type="http://schemas.openxmlformats.org/officeDocument/2006/relationships/image" Target="../media/image90.jpg"/><Relationship Id="rId4" Type="http://schemas.openxmlformats.org/officeDocument/2006/relationships/image" Target="../media/image91.jpg"/><Relationship Id="rId5" Type="http://schemas.openxmlformats.org/officeDocument/2006/relationships/image" Target="../media/image92.jpg"/><Relationship Id="rId6" Type="http://schemas.openxmlformats.org/officeDocument/2006/relationships/image" Target="../media/image93.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image" Target="../media/image25.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11.jpg"/><Relationship Id="rId3" Type="http://schemas.openxmlformats.org/officeDocument/2006/relationships/image" Target="../media/image12.jpg"/><Relationship Id="rId4" Type="http://schemas.openxmlformats.org/officeDocument/2006/relationships/image" Target="../media/image26.jpg"/><Relationship Id="rId5" Type="http://schemas.openxmlformats.org/officeDocument/2006/relationships/image" Target="../media/image27.jpg"/><Relationship Id="rId6" Type="http://schemas.openxmlformats.org/officeDocument/2006/relationships/image" Target="../media/image28.jpg"/><Relationship Id="rId7" Type="http://schemas.openxmlformats.org/officeDocument/2006/relationships/image" Target="../media/image29.jpg"/><Relationship Id="rId8" Type="http://schemas.openxmlformats.org/officeDocument/2006/relationships/image" Target="../media/image30.jpg"/><Relationship Id="rId9" Type="http://schemas.openxmlformats.org/officeDocument/2006/relationships/image" Target="../media/image31.jpg"/><Relationship Id="rId10" Type="http://schemas.openxmlformats.org/officeDocument/2006/relationships/image" Target="../media/image32.jpg"/><Relationship Id="rId11" Type="http://schemas.openxmlformats.org/officeDocument/2006/relationships/image" Target="../media/image33.jpg"/><Relationship Id="rId12" Type="http://schemas.openxmlformats.org/officeDocument/2006/relationships/image" Target="../media/image23.jp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251779" y="919819"/>
            <a:ext cx="3212252" cy="3244916"/>
          </a:xfrm>
          <a:prstGeom prst="rect">
            <a:avLst/>
          </a:prstGeom>
          <a:blipFill>
            <a:blip r:embed="rId2" cstate="print"/>
            <a:stretch>
              <a:fillRect/>
            </a:stretch>
          </a:blipFill>
        </p:spPr>
        <p:txBody>
          <a:bodyPr wrap="square" lIns="0" tIns="0" rIns="0" bIns="0" rtlCol="0"/>
          <a:lstStyle/>
          <a:p/>
        </p:txBody>
      </p:sp>
      <p:sp>
        <p:nvSpPr>
          <p:cNvPr id="3" name="object 3"/>
          <p:cNvSpPr txBox="1">
            <a:spLocks noGrp="1"/>
          </p:cNvSpPr>
          <p:nvPr>
            <p:ph type="title"/>
          </p:nvPr>
        </p:nvSpPr>
        <p:spPr>
          <a:xfrm>
            <a:off x="1338833" y="5218768"/>
            <a:ext cx="11156950" cy="830580"/>
          </a:xfrm>
          <a:prstGeom prst="rect"/>
        </p:spPr>
        <p:txBody>
          <a:bodyPr wrap="square" lIns="0" tIns="16510" rIns="0" bIns="0" rtlCol="0" vert="horz">
            <a:spAutoFit/>
          </a:bodyPr>
          <a:lstStyle/>
          <a:p>
            <a:pPr marL="12700">
              <a:lnSpc>
                <a:spcPct val="100000"/>
              </a:lnSpc>
              <a:spcBef>
                <a:spcPts val="130"/>
              </a:spcBef>
            </a:pPr>
            <a:r>
              <a:rPr dirty="0" sz="5250" spc="295">
                <a:solidFill>
                  <a:srgbClr val="080707"/>
                </a:solidFill>
              </a:rPr>
              <a:t>中</a:t>
            </a:r>
            <a:r>
              <a:rPr dirty="0" sz="5250" spc="245">
                <a:solidFill>
                  <a:srgbClr val="080707"/>
                </a:solidFill>
              </a:rPr>
              <a:t>建</a:t>
            </a:r>
            <a:r>
              <a:rPr dirty="0" sz="5250" spc="185">
                <a:solidFill>
                  <a:srgbClr val="080707"/>
                </a:solidFill>
              </a:rPr>
              <a:t>一</a:t>
            </a:r>
            <a:r>
              <a:rPr dirty="0" sz="5250" spc="125">
                <a:solidFill>
                  <a:srgbClr val="080707"/>
                </a:solidFill>
              </a:rPr>
              <a:t>局</a:t>
            </a:r>
            <a:r>
              <a:rPr dirty="0" sz="5250" spc="545">
                <a:solidFill>
                  <a:srgbClr val="080707"/>
                </a:solidFill>
              </a:rPr>
              <a:t>集</a:t>
            </a:r>
            <a:r>
              <a:rPr dirty="0" sz="5250" spc="-295">
                <a:solidFill>
                  <a:srgbClr val="080707"/>
                </a:solidFill>
              </a:rPr>
              <a:t>团</a:t>
            </a:r>
            <a:r>
              <a:rPr dirty="0" sz="5250" spc="545">
                <a:solidFill>
                  <a:srgbClr val="BA0101"/>
                </a:solidFill>
              </a:rPr>
              <a:t>项</a:t>
            </a:r>
            <a:r>
              <a:rPr dirty="0" sz="5250" spc="-130">
                <a:solidFill>
                  <a:srgbClr val="BA0101"/>
                </a:solidFill>
              </a:rPr>
              <a:t>目</a:t>
            </a:r>
            <a:r>
              <a:rPr dirty="0" sz="5250" spc="130">
                <a:solidFill>
                  <a:srgbClr val="BA0101"/>
                </a:solidFill>
              </a:rPr>
              <a:t>商</a:t>
            </a:r>
            <a:r>
              <a:rPr dirty="0" sz="5250" spc="185">
                <a:solidFill>
                  <a:srgbClr val="BA0101"/>
                </a:solidFill>
              </a:rPr>
              <a:t>务</a:t>
            </a:r>
            <a:r>
              <a:rPr dirty="0" sz="5250" spc="130">
                <a:solidFill>
                  <a:srgbClr val="BA0101"/>
                </a:solidFill>
              </a:rPr>
              <a:t>管</a:t>
            </a:r>
            <a:r>
              <a:rPr dirty="0" sz="5250" spc="204">
                <a:solidFill>
                  <a:srgbClr val="BA0101"/>
                </a:solidFill>
              </a:rPr>
              <a:t>理</a:t>
            </a:r>
            <a:r>
              <a:rPr dirty="0" sz="5250" spc="545">
                <a:solidFill>
                  <a:srgbClr val="BA0101"/>
                </a:solidFill>
              </a:rPr>
              <a:t>规</a:t>
            </a:r>
            <a:r>
              <a:rPr dirty="0" sz="5250" spc="-210">
                <a:solidFill>
                  <a:srgbClr val="BA0101"/>
                </a:solidFill>
              </a:rPr>
              <a:t>定</a:t>
            </a:r>
            <a:r>
              <a:rPr dirty="0" sz="5250" spc="545">
                <a:solidFill>
                  <a:srgbClr val="080707"/>
                </a:solidFill>
              </a:rPr>
              <a:t>培训</a:t>
            </a:r>
            <a:endParaRPr sz="5250"/>
          </a:p>
        </p:txBody>
      </p:sp>
      <p:sp>
        <p:nvSpPr>
          <p:cNvPr id="4" name="object 4"/>
          <p:cNvSpPr txBox="1"/>
          <p:nvPr/>
        </p:nvSpPr>
        <p:spPr>
          <a:xfrm>
            <a:off x="4036176" y="7269197"/>
            <a:ext cx="4161790" cy="561975"/>
          </a:xfrm>
          <a:prstGeom prst="rect">
            <a:avLst/>
          </a:prstGeom>
        </p:spPr>
        <p:txBody>
          <a:bodyPr wrap="square" lIns="0" tIns="15240" rIns="0" bIns="0" rtlCol="0" vert="horz">
            <a:spAutoFit/>
          </a:bodyPr>
          <a:lstStyle/>
          <a:p>
            <a:pPr marL="12700">
              <a:lnSpc>
                <a:spcPct val="100000"/>
              </a:lnSpc>
              <a:spcBef>
                <a:spcPts val="120"/>
              </a:spcBef>
            </a:pPr>
            <a:r>
              <a:rPr dirty="0" sz="3500" spc="114">
                <a:solidFill>
                  <a:srgbClr val="080707"/>
                </a:solidFill>
                <a:latin typeface="宋体"/>
                <a:cs typeface="宋体"/>
              </a:rPr>
              <a:t>集团公司商务管理部</a:t>
            </a:r>
            <a:endParaRPr sz="3500">
              <a:latin typeface="宋体"/>
              <a:cs typeface="宋体"/>
            </a:endParaRPr>
          </a:p>
        </p:txBody>
      </p:sp>
      <p:sp>
        <p:nvSpPr>
          <p:cNvPr id="5" name="object 5"/>
          <p:cNvSpPr txBox="1"/>
          <p:nvPr/>
        </p:nvSpPr>
        <p:spPr>
          <a:xfrm>
            <a:off x="8804116" y="7269197"/>
            <a:ext cx="1881505" cy="561975"/>
          </a:xfrm>
          <a:prstGeom prst="rect">
            <a:avLst/>
          </a:prstGeom>
        </p:spPr>
        <p:txBody>
          <a:bodyPr wrap="square" lIns="0" tIns="15240" rIns="0" bIns="0" rtlCol="0" vert="horz">
            <a:spAutoFit/>
          </a:bodyPr>
          <a:lstStyle/>
          <a:p>
            <a:pPr marL="12700">
              <a:lnSpc>
                <a:spcPct val="100000"/>
              </a:lnSpc>
              <a:spcBef>
                <a:spcPts val="120"/>
              </a:spcBef>
            </a:pPr>
            <a:r>
              <a:rPr dirty="0" sz="3500" spc="150">
                <a:solidFill>
                  <a:srgbClr val="080707"/>
                </a:solidFill>
                <a:latin typeface="宋体"/>
                <a:cs typeface="宋体"/>
              </a:rPr>
              <a:t>＠志想汇</a:t>
            </a:r>
            <a:endParaRPr sz="3500">
              <a:latin typeface="宋体"/>
              <a:cs typeface="宋体"/>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626841"/>
            <a:ext cx="13716000" cy="945658"/>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8769963" y="6259877"/>
            <a:ext cx="3747770" cy="0"/>
          </a:xfrm>
          <a:custGeom>
            <a:avLst/>
            <a:gdLst/>
            <a:ahLst/>
            <a:cxnLst/>
            <a:rect l="l" t="t" r="r" b="b"/>
            <a:pathLst>
              <a:path w="3747770" h="0">
                <a:moveTo>
                  <a:pt x="0" y="0"/>
                </a:moveTo>
                <a:lnTo>
                  <a:pt x="3747629"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698395" y="1207336"/>
            <a:ext cx="12374245" cy="646430"/>
          </a:xfrm>
          <a:prstGeom prst="rect"/>
        </p:spPr>
        <p:txBody>
          <a:bodyPr wrap="square" lIns="0" tIns="15875" rIns="0" bIns="0" rtlCol="0" vert="horz">
            <a:spAutoFit/>
          </a:bodyPr>
          <a:lstStyle/>
          <a:p>
            <a:pPr marL="12700">
              <a:lnSpc>
                <a:spcPct val="100000"/>
              </a:lnSpc>
              <a:spcBef>
                <a:spcPts val="125"/>
              </a:spcBef>
            </a:pPr>
            <a:r>
              <a:rPr dirty="0" sz="4050" spc="175"/>
              <a:t>二、项目部组织或参与投标报价、成本测算、整体商</a:t>
            </a:r>
            <a:endParaRPr sz="4050"/>
          </a:p>
        </p:txBody>
      </p:sp>
      <p:sp>
        <p:nvSpPr>
          <p:cNvPr id="5" name="object 5"/>
          <p:cNvSpPr txBox="1"/>
          <p:nvPr/>
        </p:nvSpPr>
        <p:spPr>
          <a:xfrm>
            <a:off x="687665" y="1828214"/>
            <a:ext cx="12376785" cy="1967864"/>
          </a:xfrm>
          <a:prstGeom prst="rect">
            <a:avLst/>
          </a:prstGeom>
        </p:spPr>
        <p:txBody>
          <a:bodyPr wrap="square" lIns="0" tIns="12065" rIns="0" bIns="0" rtlCol="0" vert="horz">
            <a:spAutoFit/>
          </a:bodyPr>
          <a:lstStyle/>
          <a:p>
            <a:pPr marL="12700" marR="5080" indent="1905">
              <a:lnSpc>
                <a:spcPct val="157300"/>
              </a:lnSpc>
              <a:spcBef>
                <a:spcPts val="95"/>
              </a:spcBef>
            </a:pPr>
            <a:r>
              <a:rPr dirty="0" sz="4050" spc="170">
                <a:solidFill>
                  <a:srgbClr val="BA0103"/>
                </a:solidFill>
                <a:latin typeface="宋体"/>
                <a:cs typeface="宋体"/>
              </a:rPr>
              <a:t>务策划、现金流量测算和承接项目决策，拟派项目经 </a:t>
            </a:r>
            <a:r>
              <a:rPr dirty="0" sz="4050" spc="55">
                <a:solidFill>
                  <a:srgbClr val="BA0103"/>
                </a:solidFill>
                <a:latin typeface="宋体"/>
                <a:cs typeface="宋体"/>
              </a:rPr>
              <a:t>理对投标价格和预收益进行签字确认。</a:t>
            </a:r>
            <a:endParaRPr sz="4050">
              <a:latin typeface="宋体"/>
              <a:cs typeface="宋体"/>
            </a:endParaRPr>
          </a:p>
        </p:txBody>
      </p:sp>
      <p:sp>
        <p:nvSpPr>
          <p:cNvPr id="6" name="object 6"/>
          <p:cNvSpPr txBox="1"/>
          <p:nvPr/>
        </p:nvSpPr>
        <p:spPr>
          <a:xfrm>
            <a:off x="1342693" y="4710312"/>
            <a:ext cx="10812145" cy="1405255"/>
          </a:xfrm>
          <a:prstGeom prst="rect">
            <a:avLst/>
          </a:prstGeom>
        </p:spPr>
        <p:txBody>
          <a:bodyPr wrap="square" lIns="0" tIns="12065" rIns="0" bIns="0" rtlCol="0" vert="horz">
            <a:spAutoFit/>
          </a:bodyPr>
          <a:lstStyle/>
          <a:p>
            <a:pPr marL="12700" marR="5080" indent="3810">
              <a:lnSpc>
                <a:spcPct val="158800"/>
              </a:lnSpc>
              <a:spcBef>
                <a:spcPts val="95"/>
              </a:spcBef>
            </a:pPr>
            <a:r>
              <a:rPr dirty="0" sz="2850" spc="175">
                <a:solidFill>
                  <a:srgbClr val="010305"/>
                </a:solidFill>
                <a:latin typeface="宋体"/>
                <a:cs typeface="宋体"/>
              </a:rPr>
              <a:t>参考文件：集团下发《关于加强工程投标报价阶段管理工作的通 </a:t>
            </a:r>
            <a:r>
              <a:rPr dirty="0" sz="2850" spc="95">
                <a:solidFill>
                  <a:srgbClr val="010305"/>
                </a:solidFill>
                <a:latin typeface="宋体"/>
                <a:cs typeface="宋体"/>
              </a:rPr>
              <a:t>知》及（补充）和“三大建设”规定动作。</a:t>
            </a:r>
            <a:endParaRPr sz="2850">
              <a:latin typeface="宋体"/>
              <a:cs typeface="宋体"/>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396874"/>
            <a:ext cx="13716000" cy="106034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4" name="object 4"/>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5" name="object 5"/>
          <p:cNvSpPr/>
          <p:nvPr/>
        </p:nvSpPr>
        <p:spPr>
          <a:xfrm>
            <a:off x="688340" y="701361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6" name="object 6"/>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7" name="object 7"/>
          <p:cNvSpPr/>
          <p:nvPr/>
        </p:nvSpPr>
        <p:spPr>
          <a:xfrm>
            <a:off x="540238" y="2841952"/>
            <a:ext cx="0" cy="680085"/>
          </a:xfrm>
          <a:custGeom>
            <a:avLst/>
            <a:gdLst/>
            <a:ahLst/>
            <a:cxnLst/>
            <a:rect l="l" t="t" r="r" b="b"/>
            <a:pathLst>
              <a:path w="0" h="680085">
                <a:moveTo>
                  <a:pt x="0" y="0"/>
                </a:moveTo>
                <a:lnTo>
                  <a:pt x="0" y="679721"/>
                </a:lnTo>
              </a:path>
            </a:pathLst>
          </a:custGeom>
          <a:ln w="25494">
            <a:solidFill>
              <a:srgbClr val="036EBA"/>
            </a:solidFill>
          </a:ln>
        </p:spPr>
        <p:txBody>
          <a:bodyPr wrap="square" lIns="0" tIns="0" rIns="0" bIns="0" rtlCol="0"/>
          <a:lstStyle/>
          <a:p/>
        </p:txBody>
      </p:sp>
      <p:sp>
        <p:nvSpPr>
          <p:cNvPr id="8" name="object 8"/>
          <p:cNvSpPr/>
          <p:nvPr/>
        </p:nvSpPr>
        <p:spPr>
          <a:xfrm>
            <a:off x="1113581" y="2828672"/>
            <a:ext cx="229870" cy="688340"/>
          </a:xfrm>
          <a:custGeom>
            <a:avLst/>
            <a:gdLst/>
            <a:ahLst/>
            <a:cxnLst/>
            <a:rect l="l" t="t" r="r" b="b"/>
            <a:pathLst>
              <a:path w="229869" h="688339">
                <a:moveTo>
                  <a:pt x="0" y="0"/>
                </a:moveTo>
                <a:lnTo>
                  <a:pt x="229446" y="0"/>
                </a:lnTo>
                <a:lnTo>
                  <a:pt x="229446" y="687917"/>
                </a:lnTo>
                <a:lnTo>
                  <a:pt x="0" y="687917"/>
                </a:lnTo>
                <a:lnTo>
                  <a:pt x="0" y="0"/>
                </a:lnTo>
                <a:close/>
              </a:path>
            </a:pathLst>
          </a:custGeom>
          <a:solidFill>
            <a:srgbClr val="036EBA"/>
          </a:solidFill>
        </p:spPr>
        <p:txBody>
          <a:bodyPr wrap="square" lIns="0" tIns="0" rIns="0" bIns="0" rtlCol="0"/>
          <a:lstStyle/>
          <a:p/>
        </p:txBody>
      </p:sp>
      <p:sp>
        <p:nvSpPr>
          <p:cNvPr id="9" name="object 9"/>
          <p:cNvSpPr/>
          <p:nvPr/>
        </p:nvSpPr>
        <p:spPr>
          <a:xfrm>
            <a:off x="1422739" y="2970148"/>
            <a:ext cx="11569065" cy="454025"/>
          </a:xfrm>
          <a:custGeom>
            <a:avLst/>
            <a:gdLst/>
            <a:ahLst/>
            <a:cxnLst/>
            <a:rect l="l" t="t" r="r" b="b"/>
            <a:pathLst>
              <a:path w="11569065" h="454025">
                <a:moveTo>
                  <a:pt x="0" y="0"/>
                </a:moveTo>
                <a:lnTo>
                  <a:pt x="11569009" y="0"/>
                </a:lnTo>
                <a:lnTo>
                  <a:pt x="11569009" y="453521"/>
                </a:lnTo>
                <a:lnTo>
                  <a:pt x="0" y="453521"/>
                </a:lnTo>
                <a:lnTo>
                  <a:pt x="0" y="0"/>
                </a:lnTo>
                <a:close/>
              </a:path>
            </a:pathLst>
          </a:custGeom>
          <a:solidFill>
            <a:srgbClr val="036EBA"/>
          </a:solidFill>
        </p:spPr>
        <p:txBody>
          <a:bodyPr wrap="square" lIns="0" tIns="0" rIns="0" bIns="0" rtlCol="0"/>
          <a:lstStyle/>
          <a:p/>
        </p:txBody>
      </p:sp>
      <p:sp>
        <p:nvSpPr>
          <p:cNvPr id="10" name="object 10"/>
          <p:cNvSpPr txBox="1"/>
          <p:nvPr/>
        </p:nvSpPr>
        <p:spPr>
          <a:xfrm>
            <a:off x="514791" y="1826937"/>
            <a:ext cx="12532360" cy="1648460"/>
          </a:xfrm>
          <a:prstGeom prst="rect">
            <a:avLst/>
          </a:prstGeom>
        </p:spPr>
        <p:txBody>
          <a:bodyPr wrap="square" lIns="0" tIns="15875" rIns="0" bIns="0" rtlCol="0" vert="horz">
            <a:spAutoFit/>
          </a:bodyPr>
          <a:lstStyle/>
          <a:p>
            <a:pPr marL="346075">
              <a:lnSpc>
                <a:spcPct val="100000"/>
              </a:lnSpc>
              <a:spcBef>
                <a:spcPts val="125"/>
              </a:spcBef>
            </a:pPr>
            <a:r>
              <a:rPr dirty="0" sz="4200" spc="-200">
                <a:solidFill>
                  <a:srgbClr val="0C0C0C"/>
                </a:solidFill>
                <a:latin typeface="宋体"/>
                <a:cs typeface="宋体"/>
              </a:rPr>
              <a:t>（一）公司层面</a:t>
            </a:r>
            <a:endParaRPr sz="4200">
              <a:latin typeface="宋体"/>
              <a:cs typeface="宋体"/>
            </a:endParaRPr>
          </a:p>
          <a:p>
            <a:pPr marL="12700">
              <a:lnSpc>
                <a:spcPct val="100000"/>
              </a:lnSpc>
              <a:spcBef>
                <a:spcPts val="2905"/>
              </a:spcBef>
              <a:tabLst>
                <a:tab pos="598170" algn="l"/>
                <a:tab pos="907415" algn="l"/>
                <a:tab pos="1482725" algn="l"/>
              </a:tabLst>
            </a:pPr>
            <a:r>
              <a:rPr dirty="0" sz="3900" spc="-965">
                <a:solidFill>
                  <a:srgbClr val="F9FBFB"/>
                </a:solidFill>
                <a:latin typeface="Arial"/>
                <a:cs typeface="Arial"/>
              </a:rPr>
              <a:t>I	</a:t>
            </a:r>
            <a:r>
              <a:rPr dirty="0" sz="4000" spc="-1780">
                <a:solidFill>
                  <a:srgbClr val="F9FBFB"/>
                </a:solidFill>
                <a:latin typeface="Times New Roman"/>
                <a:cs typeface="Times New Roman"/>
              </a:rPr>
              <a:t>1	</a:t>
            </a:r>
            <a:r>
              <a:rPr dirty="0" sz="3550" spc="-3160">
                <a:solidFill>
                  <a:srgbClr val="F9FBFB"/>
                </a:solidFill>
                <a:latin typeface="宋体"/>
                <a:cs typeface="宋体"/>
              </a:rPr>
              <a:t>根	</a:t>
            </a:r>
            <a:r>
              <a:rPr dirty="0" sz="3550" spc="365">
                <a:solidFill>
                  <a:srgbClr val="F9FBFB"/>
                </a:solidFill>
                <a:latin typeface="宋体"/>
                <a:cs typeface="宋体"/>
              </a:rPr>
              <a:t>据项</a:t>
            </a:r>
            <a:r>
              <a:rPr dirty="0" sz="3550" spc="-655">
                <a:solidFill>
                  <a:srgbClr val="F9FBFB"/>
                </a:solidFill>
                <a:latin typeface="宋体"/>
                <a:cs typeface="宋体"/>
              </a:rPr>
              <a:t>目</a:t>
            </a:r>
            <a:r>
              <a:rPr dirty="0" sz="3550" spc="365">
                <a:solidFill>
                  <a:srgbClr val="F9FBFB"/>
                </a:solidFill>
                <a:latin typeface="宋体"/>
                <a:cs typeface="宋体"/>
              </a:rPr>
              <a:t>实</a:t>
            </a:r>
            <a:r>
              <a:rPr dirty="0" sz="3550" spc="220">
                <a:solidFill>
                  <a:srgbClr val="F9FBFB"/>
                </a:solidFill>
                <a:latin typeface="宋体"/>
                <a:cs typeface="宋体"/>
              </a:rPr>
              <a:t>际</a:t>
            </a:r>
            <a:r>
              <a:rPr dirty="0" sz="3550" spc="-95">
                <a:solidFill>
                  <a:srgbClr val="F9FBFB"/>
                </a:solidFill>
                <a:latin typeface="宋体"/>
                <a:cs typeface="宋体"/>
              </a:rPr>
              <a:t>情况及项</a:t>
            </a:r>
            <a:r>
              <a:rPr dirty="0" sz="3550" spc="260">
                <a:solidFill>
                  <a:srgbClr val="F9FBFB"/>
                </a:solidFill>
                <a:latin typeface="宋体"/>
                <a:cs typeface="宋体"/>
              </a:rPr>
              <a:t>目</a:t>
            </a:r>
            <a:r>
              <a:rPr dirty="0" sz="3550" spc="330">
                <a:solidFill>
                  <a:srgbClr val="F9FBFB"/>
                </a:solidFill>
                <a:latin typeface="宋体"/>
                <a:cs typeface="宋体"/>
              </a:rPr>
              <a:t>部</a:t>
            </a:r>
            <a:r>
              <a:rPr dirty="0" sz="3550" spc="-225">
                <a:solidFill>
                  <a:srgbClr val="F9FBFB"/>
                </a:solidFill>
                <a:latin typeface="宋体"/>
                <a:cs typeface="宋体"/>
              </a:rPr>
              <a:t>能</a:t>
            </a:r>
            <a:r>
              <a:rPr dirty="0" sz="3550" spc="330">
                <a:solidFill>
                  <a:srgbClr val="F9FBFB"/>
                </a:solidFill>
                <a:latin typeface="宋体"/>
                <a:cs typeface="宋体"/>
              </a:rPr>
              <a:t>力</a:t>
            </a:r>
            <a:r>
              <a:rPr dirty="0" sz="3550" spc="-990">
                <a:solidFill>
                  <a:srgbClr val="F9FBFB"/>
                </a:solidFill>
                <a:latin typeface="宋体"/>
                <a:cs typeface="宋体"/>
              </a:rPr>
              <a:t> </a:t>
            </a:r>
            <a:r>
              <a:rPr dirty="0" sz="3550" spc="-985">
                <a:solidFill>
                  <a:srgbClr val="F9FBFB"/>
                </a:solidFill>
                <a:latin typeface="宋体"/>
                <a:cs typeface="宋体"/>
              </a:rPr>
              <a:t>，</a:t>
            </a:r>
            <a:r>
              <a:rPr dirty="0" sz="3550" spc="365">
                <a:solidFill>
                  <a:srgbClr val="F9FBFB"/>
                </a:solidFill>
                <a:latin typeface="宋体"/>
                <a:cs typeface="宋体"/>
              </a:rPr>
              <a:t>牵头组织或委托项</a:t>
            </a:r>
            <a:r>
              <a:rPr dirty="0" sz="3550" spc="-2405">
                <a:solidFill>
                  <a:srgbClr val="F9FBFB"/>
                </a:solidFill>
                <a:latin typeface="宋体"/>
                <a:cs typeface="宋体"/>
              </a:rPr>
              <a:t>目</a:t>
            </a:r>
            <a:r>
              <a:rPr dirty="0" sz="3550" spc="295">
                <a:solidFill>
                  <a:srgbClr val="F9FBFB"/>
                </a:solidFill>
                <a:latin typeface="宋体"/>
                <a:cs typeface="宋体"/>
              </a:rPr>
              <a:t>部</a:t>
            </a:r>
            <a:endParaRPr sz="3550">
              <a:latin typeface="宋体"/>
              <a:cs typeface="宋体"/>
            </a:endParaRPr>
          </a:p>
        </p:txBody>
      </p:sp>
      <p:sp>
        <p:nvSpPr>
          <p:cNvPr id="11" name="object 11"/>
          <p:cNvSpPr txBox="1"/>
          <p:nvPr/>
        </p:nvSpPr>
        <p:spPr>
          <a:xfrm>
            <a:off x="1111507" y="3621686"/>
            <a:ext cx="2778760" cy="454025"/>
          </a:xfrm>
          <a:prstGeom prst="rect">
            <a:avLst/>
          </a:prstGeom>
          <a:solidFill>
            <a:srgbClr val="036EBA"/>
          </a:solidFill>
        </p:spPr>
        <p:txBody>
          <a:bodyPr wrap="square" lIns="0" tIns="0" rIns="0" bIns="0" rtlCol="0" vert="horz">
            <a:spAutoFit/>
          </a:bodyPr>
          <a:lstStyle/>
          <a:p>
            <a:pPr>
              <a:lnSpc>
                <a:spcPts val="3570"/>
              </a:lnSpc>
            </a:pPr>
            <a:r>
              <a:rPr dirty="0" sz="3550" spc="80">
                <a:solidFill>
                  <a:srgbClr val="F9FBFB"/>
                </a:solidFill>
                <a:latin typeface="宋体"/>
                <a:cs typeface="宋体"/>
              </a:rPr>
              <a:t>组织投标工作</a:t>
            </a:r>
            <a:endParaRPr sz="3550">
              <a:latin typeface="宋体"/>
              <a:cs typeface="宋体"/>
            </a:endParaRPr>
          </a:p>
        </p:txBody>
      </p:sp>
      <p:sp>
        <p:nvSpPr>
          <p:cNvPr id="12" name="object 12"/>
          <p:cNvSpPr txBox="1"/>
          <p:nvPr/>
        </p:nvSpPr>
        <p:spPr>
          <a:xfrm>
            <a:off x="738080" y="4136704"/>
            <a:ext cx="12280265" cy="2785110"/>
          </a:xfrm>
          <a:prstGeom prst="rect">
            <a:avLst/>
          </a:prstGeom>
        </p:spPr>
        <p:txBody>
          <a:bodyPr wrap="square" lIns="0" tIns="12065" rIns="0" bIns="0" rtlCol="0" vert="horz">
            <a:spAutoFit/>
          </a:bodyPr>
          <a:lstStyle/>
          <a:p>
            <a:pPr marL="395605" marR="5080" indent="-382905">
              <a:lnSpc>
                <a:spcPct val="156100"/>
              </a:lnSpc>
              <a:spcBef>
                <a:spcPts val="95"/>
              </a:spcBef>
              <a:buClr>
                <a:srgbClr val="282828"/>
              </a:buClr>
              <a:buChar char="·"/>
              <a:tabLst>
                <a:tab pos="401955" algn="l"/>
              </a:tabLst>
            </a:pPr>
            <a:r>
              <a:rPr dirty="0" sz="2900" spc="65">
                <a:solidFill>
                  <a:srgbClr val="0C0C0C"/>
                </a:solidFill>
                <a:latin typeface="宋体"/>
                <a:cs typeface="宋体"/>
              </a:rPr>
              <a:t>项</a:t>
            </a:r>
            <a:r>
              <a:rPr dirty="0" sz="2900" spc="-45">
                <a:solidFill>
                  <a:srgbClr val="0C0C0C"/>
                </a:solidFill>
                <a:latin typeface="宋体"/>
                <a:cs typeface="宋体"/>
              </a:rPr>
              <a:t>目</a:t>
            </a:r>
            <a:r>
              <a:rPr dirty="0" sz="2900" spc="275">
                <a:solidFill>
                  <a:srgbClr val="0C0C0C"/>
                </a:solidFill>
                <a:latin typeface="宋体"/>
                <a:cs typeface="宋体"/>
              </a:rPr>
              <a:t>的</a:t>
            </a:r>
            <a:r>
              <a:rPr dirty="0" sz="2900" spc="65">
                <a:solidFill>
                  <a:srgbClr val="0C0C0C"/>
                </a:solidFill>
                <a:latin typeface="宋体"/>
                <a:cs typeface="宋体"/>
              </a:rPr>
              <a:t>实</a:t>
            </a:r>
            <a:r>
              <a:rPr dirty="0" sz="2900" spc="105">
                <a:solidFill>
                  <a:srgbClr val="0C0C0C"/>
                </a:solidFill>
                <a:latin typeface="宋体"/>
                <a:cs typeface="宋体"/>
              </a:rPr>
              <a:t>际</a:t>
            </a:r>
            <a:r>
              <a:rPr dirty="0" sz="2900" spc="65">
                <a:solidFill>
                  <a:srgbClr val="0C0C0C"/>
                </a:solidFill>
                <a:latin typeface="宋体"/>
                <a:cs typeface="宋体"/>
              </a:rPr>
              <a:t>情况</a:t>
            </a:r>
            <a:r>
              <a:rPr dirty="0" sz="2900" spc="265">
                <a:solidFill>
                  <a:srgbClr val="0C0C0C"/>
                </a:solidFill>
                <a:latin typeface="宋体"/>
                <a:cs typeface="宋体"/>
              </a:rPr>
              <a:t>是</a:t>
            </a:r>
            <a:r>
              <a:rPr dirty="0" sz="2900" spc="65">
                <a:solidFill>
                  <a:srgbClr val="0C0C0C"/>
                </a:solidFill>
                <a:latin typeface="宋体"/>
                <a:cs typeface="宋体"/>
              </a:rPr>
              <a:t>指投</a:t>
            </a:r>
            <a:r>
              <a:rPr dirty="0" sz="2900" spc="190">
                <a:solidFill>
                  <a:srgbClr val="0C0C0C"/>
                </a:solidFill>
                <a:latin typeface="宋体"/>
                <a:cs typeface="宋体"/>
              </a:rPr>
              <a:t>标</a:t>
            </a:r>
            <a:r>
              <a:rPr dirty="0" sz="2900" spc="65">
                <a:solidFill>
                  <a:srgbClr val="0C0C0C"/>
                </a:solidFill>
                <a:latin typeface="宋体"/>
                <a:cs typeface="宋体"/>
              </a:rPr>
              <a:t>工程</a:t>
            </a:r>
            <a:r>
              <a:rPr dirty="0" sz="2900" spc="135">
                <a:solidFill>
                  <a:srgbClr val="0C0C0C"/>
                </a:solidFill>
                <a:latin typeface="宋体"/>
                <a:cs typeface="宋体"/>
              </a:rPr>
              <a:t>的</a:t>
            </a:r>
            <a:r>
              <a:rPr dirty="0" sz="2900" spc="65">
                <a:solidFill>
                  <a:srgbClr val="0C0C0C"/>
                </a:solidFill>
                <a:latin typeface="宋体"/>
                <a:cs typeface="宋体"/>
              </a:rPr>
              <a:t>难</a:t>
            </a:r>
            <a:r>
              <a:rPr dirty="0" sz="2900" spc="145">
                <a:solidFill>
                  <a:srgbClr val="0C0C0C"/>
                </a:solidFill>
                <a:latin typeface="宋体"/>
                <a:cs typeface="宋体"/>
              </a:rPr>
              <a:t>易</a:t>
            </a:r>
            <a:r>
              <a:rPr dirty="0" sz="2900" spc="65">
                <a:solidFill>
                  <a:srgbClr val="0C0C0C"/>
                </a:solidFill>
                <a:latin typeface="宋体"/>
                <a:cs typeface="宋体"/>
              </a:rPr>
              <a:t>程</a:t>
            </a:r>
            <a:r>
              <a:rPr dirty="0" sz="2900" spc="85">
                <a:solidFill>
                  <a:srgbClr val="0C0C0C"/>
                </a:solidFill>
                <a:latin typeface="宋体"/>
                <a:cs typeface="宋体"/>
              </a:rPr>
              <a:t>度</a:t>
            </a:r>
            <a:r>
              <a:rPr dirty="0" sz="2900" spc="220">
                <a:solidFill>
                  <a:srgbClr val="282828"/>
                </a:solidFill>
                <a:latin typeface="宋体"/>
                <a:cs typeface="宋体"/>
              </a:rPr>
              <a:t>、</a:t>
            </a:r>
            <a:r>
              <a:rPr dirty="0" sz="2900" spc="65">
                <a:solidFill>
                  <a:srgbClr val="0C0C0C"/>
                </a:solidFill>
                <a:latin typeface="宋体"/>
                <a:cs typeface="宋体"/>
              </a:rPr>
              <a:t>竞</a:t>
            </a:r>
            <a:r>
              <a:rPr dirty="0" sz="2900" spc="295">
                <a:solidFill>
                  <a:srgbClr val="0C0C0C"/>
                </a:solidFill>
                <a:latin typeface="宋体"/>
                <a:cs typeface="宋体"/>
              </a:rPr>
              <a:t>争</a:t>
            </a:r>
            <a:r>
              <a:rPr dirty="0" sz="2900" spc="300">
                <a:solidFill>
                  <a:srgbClr val="0C0C0C"/>
                </a:solidFill>
                <a:latin typeface="宋体"/>
                <a:cs typeface="宋体"/>
              </a:rPr>
              <a:t>对手</a:t>
            </a:r>
            <a:r>
              <a:rPr dirty="0" sz="2900" spc="-430">
                <a:solidFill>
                  <a:srgbClr val="0C0C0C"/>
                </a:solidFill>
                <a:latin typeface="宋体"/>
                <a:cs typeface="宋体"/>
              </a:rPr>
              <a:t>强</a:t>
            </a:r>
            <a:r>
              <a:rPr dirty="0" sz="2900">
                <a:solidFill>
                  <a:srgbClr val="0C0C0C"/>
                </a:solidFill>
                <a:latin typeface="宋体"/>
                <a:cs typeface="宋体"/>
              </a:rPr>
              <a:t>弱</a:t>
            </a:r>
            <a:r>
              <a:rPr dirty="0" sz="2900" spc="155">
                <a:solidFill>
                  <a:srgbClr val="282828"/>
                </a:solidFill>
                <a:latin typeface="宋体"/>
                <a:cs typeface="宋体"/>
              </a:rPr>
              <a:t>、</a:t>
            </a:r>
            <a:r>
              <a:rPr dirty="0" sz="2900" spc="204">
                <a:solidFill>
                  <a:srgbClr val="0C0C0C"/>
                </a:solidFill>
                <a:latin typeface="宋体"/>
                <a:cs typeface="宋体"/>
              </a:rPr>
              <a:t>体</a:t>
            </a:r>
            <a:r>
              <a:rPr dirty="0" sz="2900" spc="300">
                <a:solidFill>
                  <a:srgbClr val="0C0C0C"/>
                </a:solidFill>
                <a:latin typeface="宋体"/>
                <a:cs typeface="宋体"/>
              </a:rPr>
              <a:t>量大</a:t>
            </a:r>
            <a:r>
              <a:rPr dirty="0" sz="2900" spc="-425">
                <a:solidFill>
                  <a:srgbClr val="0C0C0C"/>
                </a:solidFill>
                <a:latin typeface="宋体"/>
                <a:cs typeface="宋体"/>
              </a:rPr>
              <a:t>小</a:t>
            </a:r>
            <a:r>
              <a:rPr dirty="0" sz="2900" spc="300">
                <a:solidFill>
                  <a:srgbClr val="282828"/>
                </a:solidFill>
                <a:latin typeface="宋体"/>
                <a:cs typeface="宋体"/>
              </a:rPr>
              <a:t>、 </a:t>
            </a:r>
            <a:r>
              <a:rPr dirty="0" sz="2900" spc="125">
                <a:solidFill>
                  <a:srgbClr val="0C0C0C"/>
                </a:solidFill>
                <a:latin typeface="宋体"/>
                <a:cs typeface="宋体"/>
              </a:rPr>
              <a:t>报价形式等，项目部能力是指项目投标组价能力、成本分析能力、资 源革控能力。公司牵头组织或是交由项目组织投标，应由公司主管领 </a:t>
            </a:r>
            <a:r>
              <a:rPr dirty="0" sz="2900" spc="-80">
                <a:solidFill>
                  <a:srgbClr val="0C0C0C"/>
                </a:solidFill>
                <a:latin typeface="宋体"/>
                <a:cs typeface="宋体"/>
              </a:rPr>
              <a:t>导根据上述渭况判断决策。</a:t>
            </a:r>
            <a:endParaRPr sz="2900">
              <a:latin typeface="宋体"/>
              <a:cs typeface="宋体"/>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560869" y="7103044"/>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635308"/>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txBox="1"/>
          <p:nvPr/>
        </p:nvSpPr>
        <p:spPr>
          <a:xfrm>
            <a:off x="1034056" y="2845994"/>
            <a:ext cx="222250" cy="540385"/>
          </a:xfrm>
          <a:prstGeom prst="rect">
            <a:avLst/>
          </a:prstGeom>
          <a:solidFill>
            <a:srgbClr val="056EBA"/>
          </a:solidFill>
        </p:spPr>
        <p:txBody>
          <a:bodyPr wrap="square" lIns="0" tIns="17780" rIns="0" bIns="0" rtlCol="0" vert="horz">
            <a:spAutoFit/>
          </a:bodyPr>
          <a:lstStyle/>
          <a:p>
            <a:pPr>
              <a:lnSpc>
                <a:spcPct val="100000"/>
              </a:lnSpc>
              <a:spcBef>
                <a:spcPts val="140"/>
              </a:spcBef>
            </a:pPr>
            <a:r>
              <a:rPr dirty="0" sz="3100" spc="-85">
                <a:solidFill>
                  <a:srgbClr val="F6FBFB"/>
                </a:solidFill>
                <a:latin typeface="Arial"/>
                <a:cs typeface="Arial"/>
              </a:rPr>
              <a:t>2</a:t>
            </a:r>
            <a:endParaRPr sz="3100">
              <a:latin typeface="Arial"/>
              <a:cs typeface="Arial"/>
            </a:endParaRPr>
          </a:p>
        </p:txBody>
      </p:sp>
      <p:sp>
        <p:nvSpPr>
          <p:cNvPr id="8" name="object 8"/>
          <p:cNvSpPr txBox="1"/>
          <p:nvPr/>
        </p:nvSpPr>
        <p:spPr>
          <a:xfrm>
            <a:off x="1256255" y="2944797"/>
            <a:ext cx="11532870" cy="364490"/>
          </a:xfrm>
          <a:prstGeom prst="rect">
            <a:avLst/>
          </a:prstGeom>
          <a:solidFill>
            <a:srgbClr val="056EBA"/>
          </a:solidFill>
        </p:spPr>
        <p:txBody>
          <a:bodyPr wrap="square" lIns="0" tIns="0" rIns="0" bIns="0" rtlCol="0" vert="horz">
            <a:spAutoFit/>
          </a:bodyPr>
          <a:lstStyle/>
          <a:p>
            <a:pPr>
              <a:lnSpc>
                <a:spcPts val="2865"/>
              </a:lnSpc>
            </a:pPr>
            <a:r>
              <a:rPr dirty="0" sz="2850" spc="-135">
                <a:solidFill>
                  <a:srgbClr val="F6FBFB"/>
                </a:solidFill>
                <a:latin typeface="宋体"/>
                <a:cs typeface="宋体"/>
              </a:rPr>
              <a:t>组</a:t>
            </a:r>
            <a:r>
              <a:rPr dirty="0" sz="2850" spc="-350">
                <a:solidFill>
                  <a:srgbClr val="F6FBFB"/>
                </a:solidFill>
                <a:latin typeface="宋体"/>
                <a:cs typeface="宋体"/>
              </a:rPr>
              <a:t> </a:t>
            </a:r>
            <a:r>
              <a:rPr dirty="0" sz="2850" spc="165">
                <a:solidFill>
                  <a:srgbClr val="F6FBFB"/>
                </a:solidFill>
                <a:latin typeface="宋体"/>
                <a:cs typeface="宋体"/>
              </a:rPr>
              <a:t>织</a:t>
            </a:r>
            <a:r>
              <a:rPr dirty="0" sz="2850" spc="180">
                <a:solidFill>
                  <a:srgbClr val="F6FBFB"/>
                </a:solidFill>
                <a:latin typeface="宋体"/>
                <a:cs typeface="宋体"/>
              </a:rPr>
              <a:t>投</a:t>
            </a:r>
            <a:r>
              <a:rPr dirty="0" sz="2850" spc="-135">
                <a:solidFill>
                  <a:srgbClr val="F6FBFB"/>
                </a:solidFill>
                <a:latin typeface="宋体"/>
                <a:cs typeface="宋体"/>
              </a:rPr>
              <a:t>标、</a:t>
            </a:r>
            <a:r>
              <a:rPr dirty="0" sz="2850" spc="-855">
                <a:solidFill>
                  <a:srgbClr val="F6FBFB"/>
                </a:solidFill>
                <a:latin typeface="宋体"/>
                <a:cs typeface="宋体"/>
              </a:rPr>
              <a:t> </a:t>
            </a:r>
            <a:r>
              <a:rPr dirty="0" sz="2850" spc="165">
                <a:solidFill>
                  <a:srgbClr val="F6FBFB"/>
                </a:solidFill>
                <a:latin typeface="宋体"/>
                <a:cs typeface="宋体"/>
              </a:rPr>
              <a:t>议</a:t>
            </a:r>
            <a:r>
              <a:rPr dirty="0" sz="2850" spc="-135">
                <a:solidFill>
                  <a:srgbClr val="F6FBFB"/>
                </a:solidFill>
                <a:latin typeface="宋体"/>
                <a:cs typeface="宋体"/>
              </a:rPr>
              <a:t>标、</a:t>
            </a:r>
            <a:r>
              <a:rPr dirty="0" sz="2850" spc="-919">
                <a:solidFill>
                  <a:srgbClr val="F6FBFB"/>
                </a:solidFill>
                <a:latin typeface="宋体"/>
                <a:cs typeface="宋体"/>
              </a:rPr>
              <a:t> </a:t>
            </a:r>
            <a:r>
              <a:rPr dirty="0" sz="2850" spc="235">
                <a:solidFill>
                  <a:srgbClr val="F6FBFB"/>
                </a:solidFill>
                <a:latin typeface="宋体"/>
                <a:cs typeface="宋体"/>
              </a:rPr>
              <a:t>决</a:t>
            </a:r>
            <a:r>
              <a:rPr dirty="0" sz="2850" spc="280">
                <a:solidFill>
                  <a:srgbClr val="F6FBFB"/>
                </a:solidFill>
                <a:latin typeface="宋体"/>
                <a:cs typeface="宋体"/>
              </a:rPr>
              <a:t>标</a:t>
            </a:r>
            <a:r>
              <a:rPr dirty="0" sz="2850" spc="-135">
                <a:solidFill>
                  <a:srgbClr val="F6FBFB"/>
                </a:solidFill>
                <a:latin typeface="宋体"/>
                <a:cs typeface="宋体"/>
              </a:rPr>
              <a:t>评</a:t>
            </a:r>
            <a:r>
              <a:rPr dirty="0" sz="2850" spc="350">
                <a:solidFill>
                  <a:srgbClr val="F6FBFB"/>
                </a:solidFill>
                <a:latin typeface="宋体"/>
                <a:cs typeface="宋体"/>
              </a:rPr>
              <a:t>审</a:t>
            </a:r>
            <a:r>
              <a:rPr dirty="0" sz="2850" spc="-135">
                <a:solidFill>
                  <a:srgbClr val="F6FBFB"/>
                </a:solidFill>
                <a:latin typeface="宋体"/>
                <a:cs typeface="宋体"/>
              </a:rPr>
              <a:t>会</a:t>
            </a:r>
            <a:r>
              <a:rPr dirty="0" sz="2850" spc="-280">
                <a:solidFill>
                  <a:srgbClr val="F6FBFB"/>
                </a:solidFill>
                <a:latin typeface="宋体"/>
                <a:cs typeface="宋体"/>
              </a:rPr>
              <a:t> </a:t>
            </a:r>
            <a:r>
              <a:rPr dirty="0" sz="2850" spc="-305">
                <a:solidFill>
                  <a:srgbClr val="F6FBFB"/>
                </a:solidFill>
                <a:latin typeface="宋体"/>
                <a:cs typeface="宋体"/>
              </a:rPr>
              <a:t>，</a:t>
            </a:r>
            <a:r>
              <a:rPr dirty="0" sz="2850" spc="-170">
                <a:solidFill>
                  <a:srgbClr val="F6FBFB"/>
                </a:solidFill>
                <a:latin typeface="宋体"/>
                <a:cs typeface="宋体"/>
              </a:rPr>
              <a:t>井</a:t>
            </a:r>
            <a:r>
              <a:rPr dirty="0" sz="2850" spc="160">
                <a:solidFill>
                  <a:srgbClr val="F6FBFB"/>
                </a:solidFill>
                <a:latin typeface="宋体"/>
                <a:cs typeface="宋体"/>
              </a:rPr>
              <a:t>完</a:t>
            </a:r>
            <a:r>
              <a:rPr dirty="0" sz="2850" spc="-305">
                <a:solidFill>
                  <a:srgbClr val="F6FBFB"/>
                </a:solidFill>
                <a:latin typeface="宋体"/>
                <a:cs typeface="宋体"/>
              </a:rPr>
              <a:t>善相关</a:t>
            </a:r>
            <a:r>
              <a:rPr dirty="0" sz="2850" spc="-35">
                <a:solidFill>
                  <a:srgbClr val="F6FBFB"/>
                </a:solidFill>
                <a:latin typeface="宋体"/>
                <a:cs typeface="宋体"/>
              </a:rPr>
              <a:t> </a:t>
            </a:r>
            <a:r>
              <a:rPr dirty="0" sz="2850" spc="-305">
                <a:solidFill>
                  <a:srgbClr val="F6FBFB"/>
                </a:solidFill>
                <a:latin typeface="宋体"/>
                <a:cs typeface="宋体"/>
              </a:rPr>
              <a:t>策划资</a:t>
            </a:r>
            <a:r>
              <a:rPr dirty="0" sz="2850" spc="-120">
                <a:solidFill>
                  <a:srgbClr val="F6FBFB"/>
                </a:solidFill>
                <a:latin typeface="宋体"/>
                <a:cs typeface="宋体"/>
              </a:rPr>
              <a:t> </a:t>
            </a:r>
            <a:r>
              <a:rPr dirty="0" sz="2850" spc="-305">
                <a:solidFill>
                  <a:srgbClr val="F6FBFB"/>
                </a:solidFill>
                <a:latin typeface="宋体"/>
                <a:cs typeface="宋体"/>
              </a:rPr>
              <a:t>料、</a:t>
            </a:r>
            <a:r>
              <a:rPr dirty="0" sz="2850" spc="-490">
                <a:solidFill>
                  <a:srgbClr val="F6FBFB"/>
                </a:solidFill>
                <a:latin typeface="宋体"/>
                <a:cs typeface="宋体"/>
              </a:rPr>
              <a:t> </a:t>
            </a:r>
            <a:r>
              <a:rPr dirty="0" sz="2850" spc="-305">
                <a:solidFill>
                  <a:srgbClr val="F6FBFB"/>
                </a:solidFill>
                <a:latin typeface="宋体"/>
                <a:cs typeface="宋体"/>
              </a:rPr>
              <a:t>评审决</a:t>
            </a:r>
            <a:r>
              <a:rPr dirty="0" sz="2850" spc="-75">
                <a:solidFill>
                  <a:srgbClr val="F6FBFB"/>
                </a:solidFill>
                <a:latin typeface="宋体"/>
                <a:cs typeface="宋体"/>
              </a:rPr>
              <a:t> </a:t>
            </a:r>
            <a:r>
              <a:rPr dirty="0" sz="2850" spc="160">
                <a:solidFill>
                  <a:srgbClr val="F6FBFB"/>
                </a:solidFill>
                <a:latin typeface="宋体"/>
                <a:cs typeface="宋体"/>
              </a:rPr>
              <a:t>策</a:t>
            </a:r>
            <a:r>
              <a:rPr dirty="0" sz="2850" spc="180">
                <a:solidFill>
                  <a:srgbClr val="F6FBFB"/>
                </a:solidFill>
                <a:latin typeface="宋体"/>
                <a:cs typeface="宋体"/>
              </a:rPr>
              <a:t>资</a:t>
            </a:r>
            <a:r>
              <a:rPr dirty="0" sz="2850" spc="-305">
                <a:solidFill>
                  <a:srgbClr val="F6FBFB"/>
                </a:solidFill>
                <a:latin typeface="宋体"/>
                <a:cs typeface="宋体"/>
              </a:rPr>
              <a:t>料</a:t>
            </a:r>
            <a:endParaRPr sz="2850">
              <a:latin typeface="宋体"/>
              <a:cs typeface="宋体"/>
            </a:endParaRPr>
          </a:p>
        </p:txBody>
      </p:sp>
      <p:sp>
        <p:nvSpPr>
          <p:cNvPr id="9" name="object 9"/>
          <p:cNvSpPr/>
          <p:nvPr/>
        </p:nvSpPr>
        <p:spPr>
          <a:xfrm>
            <a:off x="12763662" y="2301492"/>
            <a:ext cx="102235" cy="1255395"/>
          </a:xfrm>
          <a:custGeom>
            <a:avLst/>
            <a:gdLst/>
            <a:ahLst/>
            <a:cxnLst/>
            <a:rect l="l" t="t" r="r" b="b"/>
            <a:pathLst>
              <a:path w="102234" h="1255395">
                <a:moveTo>
                  <a:pt x="0" y="0"/>
                </a:moveTo>
                <a:lnTo>
                  <a:pt x="101976" y="0"/>
                </a:lnTo>
                <a:lnTo>
                  <a:pt x="101976" y="1254870"/>
                </a:lnTo>
                <a:lnTo>
                  <a:pt x="0" y="1254870"/>
                </a:lnTo>
                <a:lnTo>
                  <a:pt x="0" y="0"/>
                </a:lnTo>
                <a:close/>
              </a:path>
            </a:pathLst>
          </a:custGeom>
          <a:solidFill>
            <a:srgbClr val="056EBA"/>
          </a:solidFill>
        </p:spPr>
        <p:txBody>
          <a:bodyPr wrap="square" lIns="0" tIns="0" rIns="0" bIns="0" rtlCol="0"/>
          <a:lstStyle/>
          <a:p/>
        </p:txBody>
      </p:sp>
      <p:sp>
        <p:nvSpPr>
          <p:cNvPr id="10" name="object 10"/>
          <p:cNvSpPr txBox="1"/>
          <p:nvPr/>
        </p:nvSpPr>
        <p:spPr>
          <a:xfrm>
            <a:off x="12750965" y="2325172"/>
            <a:ext cx="252729" cy="1129665"/>
          </a:xfrm>
          <a:prstGeom prst="rect">
            <a:avLst/>
          </a:prstGeom>
        </p:spPr>
        <p:txBody>
          <a:bodyPr wrap="square" lIns="0" tIns="11430" rIns="0" bIns="0" rtlCol="0" vert="horz">
            <a:spAutoFit/>
          </a:bodyPr>
          <a:lstStyle/>
          <a:p>
            <a:pPr marL="12700">
              <a:lnSpc>
                <a:spcPct val="100000"/>
              </a:lnSpc>
              <a:spcBef>
                <a:spcPts val="90"/>
              </a:spcBef>
            </a:pPr>
            <a:r>
              <a:rPr dirty="0" sz="7250" spc="-229">
                <a:solidFill>
                  <a:srgbClr val="F6FBFB"/>
                </a:solidFill>
                <a:latin typeface="Arial"/>
                <a:cs typeface="Arial"/>
              </a:rPr>
              <a:t>I</a:t>
            </a:r>
            <a:endParaRPr sz="7250">
              <a:latin typeface="Arial"/>
              <a:cs typeface="Arial"/>
            </a:endParaRPr>
          </a:p>
        </p:txBody>
      </p:sp>
      <p:sp>
        <p:nvSpPr>
          <p:cNvPr id="11" name="object 11"/>
          <p:cNvSpPr txBox="1"/>
          <p:nvPr/>
        </p:nvSpPr>
        <p:spPr>
          <a:xfrm>
            <a:off x="638544" y="3739393"/>
            <a:ext cx="11957050" cy="3334385"/>
          </a:xfrm>
          <a:prstGeom prst="rect">
            <a:avLst/>
          </a:prstGeom>
        </p:spPr>
        <p:txBody>
          <a:bodyPr wrap="square" lIns="0" tIns="9525" rIns="0" bIns="0" rtlCol="0" vert="horz">
            <a:spAutoFit/>
          </a:bodyPr>
          <a:lstStyle/>
          <a:p>
            <a:pPr marL="383540" marR="5080" indent="-370840">
              <a:lnSpc>
                <a:spcPct val="127099"/>
              </a:lnSpc>
              <a:spcBef>
                <a:spcPts val="75"/>
              </a:spcBef>
              <a:buClr>
                <a:srgbClr val="282828"/>
              </a:buClr>
              <a:buChar char="·"/>
              <a:tabLst>
                <a:tab pos="381635" algn="l"/>
              </a:tabLst>
            </a:pPr>
            <a:r>
              <a:rPr dirty="0" sz="2850" spc="135">
                <a:solidFill>
                  <a:srgbClr val="010101"/>
                </a:solidFill>
                <a:latin typeface="宋体"/>
                <a:cs typeface="宋体"/>
              </a:rPr>
              <a:t>公</a:t>
            </a:r>
            <a:r>
              <a:rPr dirty="0" sz="2850" spc="-305">
                <a:solidFill>
                  <a:srgbClr val="010101"/>
                </a:solidFill>
                <a:latin typeface="宋体"/>
                <a:cs typeface="宋体"/>
              </a:rPr>
              <a:t>司</a:t>
            </a:r>
            <a:r>
              <a:rPr dirty="0" sz="2850" spc="-865">
                <a:solidFill>
                  <a:srgbClr val="010101"/>
                </a:solidFill>
                <a:latin typeface="宋体"/>
                <a:cs typeface="宋体"/>
              </a:rPr>
              <a:t> </a:t>
            </a:r>
            <a:r>
              <a:rPr dirty="0" sz="2850" spc="160">
                <a:solidFill>
                  <a:srgbClr val="010101"/>
                </a:solidFill>
                <a:latin typeface="宋体"/>
                <a:cs typeface="宋体"/>
              </a:rPr>
              <a:t>要</a:t>
            </a:r>
            <a:r>
              <a:rPr dirty="0" sz="2850" spc="-305">
                <a:solidFill>
                  <a:srgbClr val="010101"/>
                </a:solidFill>
                <a:latin typeface="宋体"/>
                <a:cs typeface="宋体"/>
              </a:rPr>
              <a:t>有</a:t>
            </a:r>
            <a:r>
              <a:rPr dirty="0" sz="2850" spc="-880">
                <a:solidFill>
                  <a:srgbClr val="010101"/>
                </a:solidFill>
                <a:latin typeface="宋体"/>
                <a:cs typeface="宋体"/>
              </a:rPr>
              <a:t> </a:t>
            </a:r>
            <a:r>
              <a:rPr dirty="0" sz="2850" spc="-305">
                <a:solidFill>
                  <a:srgbClr val="010101"/>
                </a:solidFill>
                <a:latin typeface="宋体"/>
                <a:cs typeface="宋体"/>
              </a:rPr>
              <a:t>完善的</a:t>
            </a:r>
            <a:r>
              <a:rPr dirty="0" sz="2850" spc="-160">
                <a:solidFill>
                  <a:srgbClr val="010101"/>
                </a:solidFill>
                <a:latin typeface="宋体"/>
                <a:cs typeface="宋体"/>
              </a:rPr>
              <a:t> </a:t>
            </a:r>
            <a:r>
              <a:rPr dirty="0" sz="2850" spc="-305">
                <a:solidFill>
                  <a:srgbClr val="010101"/>
                </a:solidFill>
                <a:latin typeface="宋体"/>
                <a:cs typeface="宋体"/>
              </a:rPr>
              <a:t>项目</a:t>
            </a:r>
            <a:r>
              <a:rPr dirty="0" sz="2850" spc="-395">
                <a:solidFill>
                  <a:srgbClr val="010101"/>
                </a:solidFill>
                <a:latin typeface="宋体"/>
                <a:cs typeface="宋体"/>
              </a:rPr>
              <a:t> </a:t>
            </a:r>
            <a:r>
              <a:rPr dirty="0" sz="2850" spc="-305">
                <a:solidFill>
                  <a:srgbClr val="010101"/>
                </a:solidFill>
                <a:latin typeface="宋体"/>
                <a:cs typeface="宋体"/>
              </a:rPr>
              <a:t>投标</a:t>
            </a:r>
            <a:r>
              <a:rPr dirty="0" sz="2850" spc="-590">
                <a:solidFill>
                  <a:srgbClr val="010101"/>
                </a:solidFill>
                <a:latin typeface="宋体"/>
                <a:cs typeface="宋体"/>
              </a:rPr>
              <a:t> </a:t>
            </a:r>
            <a:r>
              <a:rPr dirty="0" sz="2850" spc="-305">
                <a:solidFill>
                  <a:srgbClr val="010101"/>
                </a:solidFill>
                <a:latin typeface="宋体"/>
                <a:cs typeface="宋体"/>
              </a:rPr>
              <a:t>策</a:t>
            </a:r>
            <a:r>
              <a:rPr dirty="0" sz="2850" spc="-830">
                <a:solidFill>
                  <a:srgbClr val="010101"/>
                </a:solidFill>
                <a:latin typeface="宋体"/>
                <a:cs typeface="宋体"/>
              </a:rPr>
              <a:t> </a:t>
            </a:r>
            <a:r>
              <a:rPr dirty="0" sz="2850" spc="-305">
                <a:solidFill>
                  <a:srgbClr val="010101"/>
                </a:solidFill>
                <a:latin typeface="宋体"/>
                <a:cs typeface="宋体"/>
              </a:rPr>
              <a:t>划、</a:t>
            </a:r>
            <a:r>
              <a:rPr dirty="0" sz="2850" spc="-635">
                <a:solidFill>
                  <a:srgbClr val="010101"/>
                </a:solidFill>
                <a:latin typeface="宋体"/>
                <a:cs typeface="宋体"/>
              </a:rPr>
              <a:t> </a:t>
            </a:r>
            <a:r>
              <a:rPr dirty="0" sz="2850" spc="-305">
                <a:solidFill>
                  <a:srgbClr val="010101"/>
                </a:solidFill>
                <a:latin typeface="宋体"/>
                <a:cs typeface="宋体"/>
              </a:rPr>
              <a:t>成</a:t>
            </a:r>
            <a:r>
              <a:rPr dirty="0" sz="2850" spc="-855">
                <a:solidFill>
                  <a:srgbClr val="010101"/>
                </a:solidFill>
                <a:latin typeface="宋体"/>
                <a:cs typeface="宋体"/>
              </a:rPr>
              <a:t> </a:t>
            </a:r>
            <a:r>
              <a:rPr dirty="0" sz="2850" spc="160">
                <a:solidFill>
                  <a:srgbClr val="010101"/>
                </a:solidFill>
                <a:latin typeface="宋体"/>
                <a:cs typeface="宋体"/>
              </a:rPr>
              <a:t>本</a:t>
            </a:r>
            <a:r>
              <a:rPr dirty="0" sz="2850" spc="-305">
                <a:solidFill>
                  <a:srgbClr val="010101"/>
                </a:solidFill>
                <a:latin typeface="宋体"/>
                <a:cs typeface="宋体"/>
              </a:rPr>
              <a:t>测算、</a:t>
            </a:r>
            <a:r>
              <a:rPr dirty="0" sz="2850" spc="-65">
                <a:solidFill>
                  <a:srgbClr val="010101"/>
                </a:solidFill>
                <a:latin typeface="宋体"/>
                <a:cs typeface="宋体"/>
              </a:rPr>
              <a:t> </a:t>
            </a:r>
            <a:r>
              <a:rPr dirty="0" sz="2850" spc="-305">
                <a:solidFill>
                  <a:srgbClr val="010101"/>
                </a:solidFill>
                <a:latin typeface="宋体"/>
                <a:cs typeface="宋体"/>
              </a:rPr>
              <a:t>投标</a:t>
            </a:r>
            <a:r>
              <a:rPr dirty="0" sz="2850" spc="-560">
                <a:solidFill>
                  <a:srgbClr val="010101"/>
                </a:solidFill>
                <a:latin typeface="宋体"/>
                <a:cs typeface="宋体"/>
              </a:rPr>
              <a:t> </a:t>
            </a:r>
            <a:r>
              <a:rPr dirty="0" sz="2850" spc="-305">
                <a:solidFill>
                  <a:srgbClr val="010101"/>
                </a:solidFill>
                <a:latin typeface="宋体"/>
                <a:cs typeface="宋体"/>
              </a:rPr>
              <a:t>评审、</a:t>
            </a:r>
            <a:r>
              <a:rPr dirty="0" sz="2850" spc="-75">
                <a:solidFill>
                  <a:srgbClr val="010101"/>
                </a:solidFill>
                <a:latin typeface="宋体"/>
                <a:cs typeface="宋体"/>
              </a:rPr>
              <a:t> </a:t>
            </a:r>
            <a:r>
              <a:rPr dirty="0" sz="2850" spc="170">
                <a:solidFill>
                  <a:srgbClr val="010101"/>
                </a:solidFill>
                <a:latin typeface="宋体"/>
                <a:cs typeface="宋体"/>
              </a:rPr>
              <a:t>议</a:t>
            </a:r>
            <a:r>
              <a:rPr dirty="0" sz="2850" spc="145">
                <a:solidFill>
                  <a:srgbClr val="010101"/>
                </a:solidFill>
                <a:latin typeface="宋体"/>
                <a:cs typeface="宋体"/>
              </a:rPr>
              <a:t>标</a:t>
            </a:r>
            <a:r>
              <a:rPr dirty="0" sz="2850" spc="-305">
                <a:solidFill>
                  <a:srgbClr val="010101"/>
                </a:solidFill>
                <a:latin typeface="宋体"/>
                <a:cs typeface="宋体"/>
              </a:rPr>
              <a:t>等</a:t>
            </a:r>
            <a:r>
              <a:rPr dirty="0" sz="2850" spc="-905">
                <a:solidFill>
                  <a:srgbClr val="010101"/>
                </a:solidFill>
                <a:latin typeface="宋体"/>
                <a:cs typeface="宋体"/>
              </a:rPr>
              <a:t> </a:t>
            </a:r>
            <a:r>
              <a:rPr dirty="0" sz="2850" spc="190">
                <a:solidFill>
                  <a:srgbClr val="010101"/>
                </a:solidFill>
                <a:latin typeface="宋体"/>
                <a:cs typeface="宋体"/>
              </a:rPr>
              <a:t>管</a:t>
            </a:r>
            <a:r>
              <a:rPr dirty="0" sz="2850" spc="-305">
                <a:solidFill>
                  <a:srgbClr val="010101"/>
                </a:solidFill>
                <a:latin typeface="宋体"/>
                <a:cs typeface="宋体"/>
              </a:rPr>
              <a:t>理机 </a:t>
            </a:r>
            <a:r>
              <a:rPr dirty="0" sz="2850" spc="180">
                <a:solidFill>
                  <a:srgbClr val="010101"/>
                </a:solidFill>
                <a:latin typeface="宋体"/>
                <a:cs typeface="宋体"/>
              </a:rPr>
              <a:t>制、表格和流程；要对项目投标报价、成本测算、整体商务策划等关 </a:t>
            </a:r>
            <a:r>
              <a:rPr dirty="0" sz="2850" spc="95">
                <a:solidFill>
                  <a:srgbClr val="010101"/>
                </a:solidFill>
                <a:latin typeface="宋体"/>
                <a:cs typeface="宋体"/>
              </a:rPr>
              <a:t>键商务内容进行审核把关，井按照“标前成本测定＋整体商务策划”  </a:t>
            </a:r>
            <a:r>
              <a:rPr dirty="0" sz="2850" spc="125">
                <a:solidFill>
                  <a:srgbClr val="010101"/>
                </a:solidFill>
                <a:latin typeface="宋体"/>
                <a:cs typeface="宋体"/>
              </a:rPr>
              <a:t>原则确定标价。最终投标报价评审决策由公司主要领导、主策划人、 </a:t>
            </a:r>
            <a:r>
              <a:rPr dirty="0" sz="2850" spc="180">
                <a:solidFill>
                  <a:srgbClr val="010101"/>
                </a:solidFill>
                <a:latin typeface="宋体"/>
                <a:cs typeface="宋体"/>
              </a:rPr>
              <a:t>项目经理进行会议或其它内部保密方式决策。项目中标后，应完善评 </a:t>
            </a:r>
            <a:r>
              <a:rPr dirty="0" sz="2850" spc="65">
                <a:solidFill>
                  <a:srgbClr val="010101"/>
                </a:solidFill>
                <a:latin typeface="宋体"/>
                <a:cs typeface="宋体"/>
              </a:rPr>
              <a:t>审决策书面资料《投标文件评审表》。</a:t>
            </a:r>
            <a:endParaRPr sz="2850">
              <a:latin typeface="宋体"/>
              <a:cs typeface="宋体"/>
            </a:endParaRPr>
          </a:p>
        </p:txBody>
      </p:sp>
      <p:sp>
        <p:nvSpPr>
          <p:cNvPr id="12" name="object 12"/>
          <p:cNvSpPr/>
          <p:nvPr/>
        </p:nvSpPr>
        <p:spPr>
          <a:xfrm>
            <a:off x="797685" y="7801292"/>
            <a:ext cx="6526530" cy="332740"/>
          </a:xfrm>
          <a:custGeom>
            <a:avLst/>
            <a:gdLst/>
            <a:ahLst/>
            <a:cxnLst/>
            <a:rect l="l" t="t" r="r" b="b"/>
            <a:pathLst>
              <a:path w="6526530" h="332740">
                <a:moveTo>
                  <a:pt x="0" y="0"/>
                </a:moveTo>
                <a:lnTo>
                  <a:pt x="6526484" y="0"/>
                </a:lnTo>
                <a:lnTo>
                  <a:pt x="6526484" y="332156"/>
                </a:lnTo>
                <a:lnTo>
                  <a:pt x="0" y="332156"/>
                </a:lnTo>
                <a:lnTo>
                  <a:pt x="0" y="0"/>
                </a:lnTo>
                <a:close/>
              </a:path>
            </a:pathLst>
          </a:custGeom>
          <a:solidFill>
            <a:srgbClr val="0E0E0E"/>
          </a:solidFill>
        </p:spPr>
        <p:txBody>
          <a:bodyPr wrap="square" lIns="0" tIns="0" rIns="0" bIns="0" rtlCol="0"/>
          <a:lstStyle/>
          <a:p/>
        </p:txBody>
      </p:sp>
      <p:sp>
        <p:nvSpPr>
          <p:cNvPr id="13" name="object 13"/>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4" name="object 14"/>
          <p:cNvSpPr txBox="1"/>
          <p:nvPr/>
        </p:nvSpPr>
        <p:spPr>
          <a:xfrm>
            <a:off x="784985" y="7788592"/>
            <a:ext cx="6574790" cy="358140"/>
          </a:xfrm>
          <a:prstGeom prst="rect">
            <a:avLst/>
          </a:prstGeom>
        </p:spPr>
        <p:txBody>
          <a:bodyPr wrap="square" lIns="0" tIns="0" rIns="0" bIns="0" rtlCol="0" vert="horz">
            <a:spAutoFit/>
          </a:bodyPr>
          <a:lstStyle/>
          <a:p>
            <a:pPr marL="12700">
              <a:lnSpc>
                <a:spcPts val="2815"/>
              </a:lnSpc>
            </a:pPr>
            <a:r>
              <a:rPr dirty="0" sz="2600" spc="110">
                <a:solidFill>
                  <a:srgbClr val="F6FBFB"/>
                </a:solidFill>
                <a:latin typeface="宋体"/>
                <a:cs typeface="宋体"/>
              </a:rPr>
              <a:t>二、顶目部组织或参与投标报价及投标决策</a:t>
            </a:r>
            <a:endParaRPr sz="2600">
              <a:latin typeface="宋体"/>
              <a:cs typeface="宋体"/>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5" name="object 5"/>
          <p:cNvSpPr txBox="1"/>
          <p:nvPr/>
        </p:nvSpPr>
        <p:spPr>
          <a:xfrm>
            <a:off x="848621" y="1328701"/>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6" name="object 6"/>
          <p:cNvSpPr/>
          <p:nvPr/>
        </p:nvSpPr>
        <p:spPr>
          <a:xfrm>
            <a:off x="295517" y="2585293"/>
            <a:ext cx="0" cy="275590"/>
          </a:xfrm>
          <a:custGeom>
            <a:avLst/>
            <a:gdLst/>
            <a:ahLst/>
            <a:cxnLst/>
            <a:rect l="l" t="t" r="r" b="b"/>
            <a:pathLst>
              <a:path w="0" h="275589">
                <a:moveTo>
                  <a:pt x="0" y="0"/>
                </a:moveTo>
                <a:lnTo>
                  <a:pt x="0" y="275167"/>
                </a:lnTo>
              </a:path>
            </a:pathLst>
          </a:custGeom>
          <a:ln w="25494">
            <a:solidFill>
              <a:srgbClr val="05215B"/>
            </a:solidFill>
          </a:ln>
        </p:spPr>
        <p:txBody>
          <a:bodyPr wrap="square" lIns="0" tIns="0" rIns="0" bIns="0" rtlCol="0"/>
          <a:lstStyle/>
          <a:p/>
        </p:txBody>
      </p:sp>
      <p:sp>
        <p:nvSpPr>
          <p:cNvPr id="7" name="object 7"/>
          <p:cNvSpPr txBox="1"/>
          <p:nvPr/>
        </p:nvSpPr>
        <p:spPr>
          <a:xfrm>
            <a:off x="270069" y="2580677"/>
            <a:ext cx="53975" cy="271145"/>
          </a:xfrm>
          <a:prstGeom prst="rect">
            <a:avLst/>
          </a:prstGeom>
        </p:spPr>
        <p:txBody>
          <a:bodyPr wrap="square" lIns="0" tIns="13970" rIns="0" bIns="0" rtlCol="0" vert="horz">
            <a:spAutoFit/>
          </a:bodyPr>
          <a:lstStyle/>
          <a:p>
            <a:pPr marL="12700">
              <a:lnSpc>
                <a:spcPct val="100000"/>
              </a:lnSpc>
              <a:spcBef>
                <a:spcPts val="110"/>
              </a:spcBef>
            </a:pPr>
            <a:r>
              <a:rPr dirty="0" sz="1600" spc="-580">
                <a:solidFill>
                  <a:srgbClr val="F7F9FB"/>
                </a:solidFill>
                <a:latin typeface="Times New Roman"/>
                <a:cs typeface="Times New Roman"/>
              </a:rPr>
              <a:t>1</a:t>
            </a:r>
            <a:endParaRPr sz="1600">
              <a:latin typeface="Times New Roman"/>
              <a:cs typeface="Times New Roman"/>
            </a:endParaRPr>
          </a:p>
        </p:txBody>
      </p:sp>
      <p:sp>
        <p:nvSpPr>
          <p:cNvPr id="8" name="object 8"/>
          <p:cNvSpPr txBox="1"/>
          <p:nvPr/>
        </p:nvSpPr>
        <p:spPr>
          <a:xfrm>
            <a:off x="797038" y="2359524"/>
            <a:ext cx="288925" cy="567690"/>
          </a:xfrm>
          <a:prstGeom prst="rect">
            <a:avLst/>
          </a:prstGeom>
          <a:solidFill>
            <a:srgbClr val="05215B"/>
          </a:solidFill>
        </p:spPr>
        <p:txBody>
          <a:bodyPr wrap="square" lIns="0" tIns="19050" rIns="0" bIns="0" rtlCol="0" vert="horz">
            <a:spAutoFit/>
          </a:bodyPr>
          <a:lstStyle/>
          <a:p>
            <a:pPr>
              <a:lnSpc>
                <a:spcPct val="100000"/>
              </a:lnSpc>
              <a:spcBef>
                <a:spcPts val="150"/>
              </a:spcBef>
            </a:pPr>
            <a:r>
              <a:rPr dirty="0" sz="3300" spc="-890">
                <a:solidFill>
                  <a:srgbClr val="F7F9FB"/>
                </a:solidFill>
                <a:latin typeface="Times New Roman"/>
                <a:cs typeface="Times New Roman"/>
              </a:rPr>
              <a:t>1.</a:t>
            </a:r>
            <a:endParaRPr sz="3300">
              <a:latin typeface="Times New Roman"/>
              <a:cs typeface="Times New Roman"/>
            </a:endParaRPr>
          </a:p>
        </p:txBody>
      </p:sp>
      <p:sp>
        <p:nvSpPr>
          <p:cNvPr id="9" name="object 9"/>
          <p:cNvSpPr/>
          <p:nvPr/>
        </p:nvSpPr>
        <p:spPr>
          <a:xfrm>
            <a:off x="1145540" y="2479398"/>
            <a:ext cx="12264390" cy="370840"/>
          </a:xfrm>
          <a:custGeom>
            <a:avLst/>
            <a:gdLst/>
            <a:ahLst/>
            <a:cxnLst/>
            <a:rect l="l" t="t" r="r" b="b"/>
            <a:pathLst>
              <a:path w="12264390" h="370839">
                <a:moveTo>
                  <a:pt x="0" y="0"/>
                </a:moveTo>
                <a:lnTo>
                  <a:pt x="12264345" y="0"/>
                </a:lnTo>
                <a:lnTo>
                  <a:pt x="12264345" y="370482"/>
                </a:lnTo>
                <a:lnTo>
                  <a:pt x="0" y="370482"/>
                </a:lnTo>
                <a:lnTo>
                  <a:pt x="0" y="0"/>
                </a:lnTo>
                <a:close/>
              </a:path>
            </a:pathLst>
          </a:custGeom>
          <a:solidFill>
            <a:srgbClr val="05215B"/>
          </a:solidFill>
        </p:spPr>
        <p:txBody>
          <a:bodyPr wrap="square" lIns="0" tIns="0" rIns="0" bIns="0" rtlCol="0"/>
          <a:lstStyle/>
          <a:p/>
        </p:txBody>
      </p:sp>
      <p:sp>
        <p:nvSpPr>
          <p:cNvPr id="10" name="object 10"/>
          <p:cNvSpPr/>
          <p:nvPr/>
        </p:nvSpPr>
        <p:spPr>
          <a:xfrm>
            <a:off x="13415940" y="2585293"/>
            <a:ext cx="0" cy="275590"/>
          </a:xfrm>
          <a:custGeom>
            <a:avLst/>
            <a:gdLst/>
            <a:ahLst/>
            <a:cxnLst/>
            <a:rect l="l" t="t" r="r" b="b"/>
            <a:pathLst>
              <a:path w="0" h="275589">
                <a:moveTo>
                  <a:pt x="0" y="0"/>
                </a:moveTo>
                <a:lnTo>
                  <a:pt x="0" y="275167"/>
                </a:lnTo>
              </a:path>
            </a:pathLst>
          </a:custGeom>
          <a:ln w="38241">
            <a:solidFill>
              <a:srgbClr val="425982"/>
            </a:solidFill>
          </a:ln>
        </p:spPr>
        <p:txBody>
          <a:bodyPr wrap="square" lIns="0" tIns="0" rIns="0" bIns="0" rtlCol="0"/>
          <a:lstStyle/>
          <a:p/>
        </p:txBody>
      </p:sp>
      <p:sp>
        <p:nvSpPr>
          <p:cNvPr id="11" name="object 11"/>
          <p:cNvSpPr txBox="1"/>
          <p:nvPr/>
        </p:nvSpPr>
        <p:spPr>
          <a:xfrm>
            <a:off x="1132840" y="2414599"/>
            <a:ext cx="12302490" cy="470534"/>
          </a:xfrm>
          <a:prstGeom prst="rect">
            <a:avLst/>
          </a:prstGeom>
        </p:spPr>
        <p:txBody>
          <a:bodyPr wrap="square" lIns="0" tIns="14604" rIns="0" bIns="0" rtlCol="0" vert="horz">
            <a:spAutoFit/>
          </a:bodyPr>
          <a:lstStyle/>
          <a:p>
            <a:pPr marL="12700">
              <a:lnSpc>
                <a:spcPct val="100000"/>
              </a:lnSpc>
              <a:spcBef>
                <a:spcPts val="114"/>
              </a:spcBef>
              <a:tabLst>
                <a:tab pos="1537335" algn="l"/>
                <a:tab pos="2697480" algn="l"/>
                <a:tab pos="3081655" algn="l"/>
                <a:tab pos="3844925" algn="l"/>
                <a:tab pos="4230370" algn="l"/>
                <a:tab pos="4994910" algn="l"/>
                <a:tab pos="5476240" algn="l"/>
              </a:tabLst>
            </a:pPr>
            <a:r>
              <a:rPr dirty="0" sz="2900" spc="-2085">
                <a:solidFill>
                  <a:srgbClr val="F7F9FB"/>
                </a:solidFill>
                <a:latin typeface="宋体"/>
                <a:cs typeface="宋体"/>
              </a:rPr>
              <a:t>拟派项目	部组织	或	参与	投	标工	作	</a:t>
            </a:r>
            <a:r>
              <a:rPr dirty="0" sz="2900" spc="-340">
                <a:solidFill>
                  <a:srgbClr val="F7F9FB"/>
                </a:solidFill>
                <a:latin typeface="宋体"/>
                <a:cs typeface="宋体"/>
              </a:rPr>
              <a:t>，</a:t>
            </a:r>
            <a:r>
              <a:rPr dirty="0" sz="2900" spc="-190">
                <a:solidFill>
                  <a:srgbClr val="F7F9FB"/>
                </a:solidFill>
                <a:latin typeface="宋体"/>
                <a:cs typeface="宋体"/>
              </a:rPr>
              <a:t>并</a:t>
            </a:r>
            <a:r>
              <a:rPr dirty="0" sz="2900" spc="-340">
                <a:solidFill>
                  <a:srgbClr val="F7F9FB"/>
                </a:solidFill>
                <a:latin typeface="宋体"/>
                <a:cs typeface="宋体"/>
              </a:rPr>
              <a:t>进行</a:t>
            </a:r>
            <a:r>
              <a:rPr dirty="0" sz="2900" spc="-610">
                <a:solidFill>
                  <a:srgbClr val="F7F9FB"/>
                </a:solidFill>
                <a:latin typeface="宋体"/>
                <a:cs typeface="宋体"/>
              </a:rPr>
              <a:t> </a:t>
            </a:r>
            <a:r>
              <a:rPr dirty="0" sz="2900" spc="120">
                <a:solidFill>
                  <a:srgbClr val="F7F9FB"/>
                </a:solidFill>
                <a:latin typeface="宋体"/>
                <a:cs typeface="宋体"/>
              </a:rPr>
              <a:t>成</a:t>
            </a:r>
            <a:r>
              <a:rPr dirty="0" sz="2900" spc="-340">
                <a:solidFill>
                  <a:srgbClr val="F7F9FB"/>
                </a:solidFill>
                <a:latin typeface="宋体"/>
                <a:cs typeface="宋体"/>
              </a:rPr>
              <a:t>本测算、</a:t>
            </a:r>
            <a:r>
              <a:rPr dirty="0" sz="2900" spc="315">
                <a:solidFill>
                  <a:srgbClr val="F7F9FB"/>
                </a:solidFill>
                <a:latin typeface="宋体"/>
                <a:cs typeface="宋体"/>
              </a:rPr>
              <a:t> </a:t>
            </a:r>
            <a:r>
              <a:rPr dirty="0" sz="2900" spc="-340">
                <a:solidFill>
                  <a:srgbClr val="F7F9FB"/>
                </a:solidFill>
                <a:latin typeface="宋体"/>
                <a:cs typeface="宋体"/>
              </a:rPr>
              <a:t>现金</a:t>
            </a:r>
            <a:r>
              <a:rPr dirty="0" sz="2900" spc="-450">
                <a:solidFill>
                  <a:srgbClr val="F7F9FB"/>
                </a:solidFill>
                <a:latin typeface="宋体"/>
                <a:cs typeface="宋体"/>
              </a:rPr>
              <a:t> </a:t>
            </a:r>
            <a:r>
              <a:rPr dirty="0" sz="2900" spc="-340">
                <a:solidFill>
                  <a:srgbClr val="F7F9FB"/>
                </a:solidFill>
                <a:latin typeface="宋体"/>
                <a:cs typeface="宋体"/>
              </a:rPr>
              <a:t>流量</a:t>
            </a:r>
            <a:r>
              <a:rPr dirty="0" sz="2900" spc="-565">
                <a:solidFill>
                  <a:srgbClr val="F7F9FB"/>
                </a:solidFill>
                <a:latin typeface="宋体"/>
                <a:cs typeface="宋体"/>
              </a:rPr>
              <a:t> </a:t>
            </a:r>
            <a:r>
              <a:rPr dirty="0" sz="2900" spc="-340">
                <a:solidFill>
                  <a:srgbClr val="F7F9FB"/>
                </a:solidFill>
                <a:latin typeface="宋体"/>
                <a:cs typeface="宋体"/>
              </a:rPr>
              <a:t>测算、</a:t>
            </a:r>
            <a:r>
              <a:rPr dirty="0" sz="2900" spc="-120">
                <a:solidFill>
                  <a:srgbClr val="F7F9FB"/>
                </a:solidFill>
                <a:latin typeface="宋体"/>
                <a:cs typeface="宋体"/>
              </a:rPr>
              <a:t> </a:t>
            </a:r>
            <a:r>
              <a:rPr dirty="0" sz="2900" spc="-340">
                <a:solidFill>
                  <a:srgbClr val="F7F9FB"/>
                </a:solidFill>
                <a:latin typeface="宋体"/>
                <a:cs typeface="宋体"/>
              </a:rPr>
              <a:t>盈亏</a:t>
            </a:r>
            <a:r>
              <a:rPr dirty="0" sz="2900" spc="-640">
                <a:solidFill>
                  <a:srgbClr val="F7F9FB"/>
                </a:solidFill>
                <a:latin typeface="宋体"/>
                <a:cs typeface="宋体"/>
              </a:rPr>
              <a:t> </a:t>
            </a:r>
            <a:r>
              <a:rPr dirty="0" sz="1600" spc="-330">
                <a:solidFill>
                  <a:srgbClr val="D8DFEB"/>
                </a:solidFill>
                <a:latin typeface="Times New Roman"/>
                <a:cs typeface="Times New Roman"/>
              </a:rPr>
              <a:t>I</a:t>
            </a:r>
            <a:endParaRPr sz="1600">
              <a:latin typeface="Times New Roman"/>
              <a:cs typeface="Times New Roman"/>
            </a:endParaRPr>
          </a:p>
        </p:txBody>
      </p:sp>
      <p:sp>
        <p:nvSpPr>
          <p:cNvPr id="12" name="object 12"/>
          <p:cNvSpPr txBox="1"/>
          <p:nvPr/>
        </p:nvSpPr>
        <p:spPr>
          <a:xfrm>
            <a:off x="797038" y="2927056"/>
            <a:ext cx="10465435" cy="344805"/>
          </a:xfrm>
          <a:prstGeom prst="rect">
            <a:avLst/>
          </a:prstGeom>
          <a:solidFill>
            <a:srgbClr val="05215B"/>
          </a:solidFill>
        </p:spPr>
        <p:txBody>
          <a:bodyPr wrap="square" lIns="0" tIns="0" rIns="0" bIns="0" rtlCol="0" vert="horz">
            <a:spAutoFit/>
          </a:bodyPr>
          <a:lstStyle/>
          <a:p>
            <a:pPr>
              <a:lnSpc>
                <a:spcPts val="2710"/>
              </a:lnSpc>
            </a:pPr>
            <a:r>
              <a:rPr dirty="0" sz="2900" spc="65">
                <a:solidFill>
                  <a:srgbClr val="F7F9FB"/>
                </a:solidFill>
                <a:latin typeface="宋体"/>
                <a:cs typeface="宋体"/>
              </a:rPr>
              <a:t>分析及商务策划。项目投标成本测算、现金流量分析细致到位</a:t>
            </a:r>
            <a:endParaRPr sz="2900">
              <a:latin typeface="宋体"/>
              <a:cs typeface="宋体"/>
            </a:endParaRPr>
          </a:p>
        </p:txBody>
      </p:sp>
      <p:sp>
        <p:nvSpPr>
          <p:cNvPr id="13" name="object 13"/>
          <p:cNvSpPr txBox="1"/>
          <p:nvPr/>
        </p:nvSpPr>
        <p:spPr>
          <a:xfrm>
            <a:off x="10964889" y="2836182"/>
            <a:ext cx="402590" cy="470534"/>
          </a:xfrm>
          <a:prstGeom prst="rect">
            <a:avLst/>
          </a:prstGeom>
        </p:spPr>
        <p:txBody>
          <a:bodyPr wrap="square" lIns="0" tIns="14604" rIns="0" bIns="0" rtlCol="0" vert="horz">
            <a:spAutoFit/>
          </a:bodyPr>
          <a:lstStyle/>
          <a:p>
            <a:pPr marL="12700">
              <a:lnSpc>
                <a:spcPct val="100000"/>
              </a:lnSpc>
              <a:spcBef>
                <a:spcPts val="114"/>
              </a:spcBef>
            </a:pPr>
            <a:r>
              <a:rPr dirty="0" sz="2900" spc="65">
                <a:solidFill>
                  <a:srgbClr val="F7F9FB"/>
                </a:solidFill>
                <a:latin typeface="宋体"/>
                <a:cs typeface="宋体"/>
              </a:rPr>
              <a:t>。</a:t>
            </a:r>
            <a:endParaRPr sz="2900">
              <a:latin typeface="宋体"/>
              <a:cs typeface="宋体"/>
            </a:endParaRPr>
          </a:p>
        </p:txBody>
      </p:sp>
      <p:sp>
        <p:nvSpPr>
          <p:cNvPr id="14" name="object 14"/>
          <p:cNvSpPr txBox="1"/>
          <p:nvPr/>
        </p:nvSpPr>
        <p:spPr>
          <a:xfrm>
            <a:off x="419404" y="3612918"/>
            <a:ext cx="12706985" cy="2095500"/>
          </a:xfrm>
          <a:prstGeom prst="rect">
            <a:avLst/>
          </a:prstGeom>
        </p:spPr>
        <p:txBody>
          <a:bodyPr wrap="square" lIns="0" tIns="12065" rIns="0" bIns="0" rtlCol="0" vert="horz">
            <a:spAutoFit/>
          </a:bodyPr>
          <a:lstStyle/>
          <a:p>
            <a:pPr algn="just" marL="391795" marR="5080" indent="-379095">
              <a:lnSpc>
                <a:spcPct val="156100"/>
              </a:lnSpc>
              <a:spcBef>
                <a:spcPts val="95"/>
              </a:spcBef>
              <a:buClr>
                <a:srgbClr val="282828"/>
              </a:buClr>
              <a:buSzPct val="96551"/>
              <a:buChar char="·"/>
              <a:tabLst>
                <a:tab pos="396240" algn="l"/>
              </a:tabLst>
            </a:pPr>
            <a:r>
              <a:rPr dirty="0" sz="2900" spc="65">
                <a:solidFill>
                  <a:srgbClr val="010101"/>
                </a:solidFill>
                <a:latin typeface="宋体"/>
                <a:cs typeface="宋体"/>
              </a:rPr>
              <a:t>在项</a:t>
            </a:r>
            <a:r>
              <a:rPr dirty="0" sz="2900" spc="145">
                <a:solidFill>
                  <a:srgbClr val="010101"/>
                </a:solidFill>
                <a:latin typeface="宋体"/>
                <a:cs typeface="宋体"/>
              </a:rPr>
              <a:t>目</a:t>
            </a:r>
            <a:r>
              <a:rPr dirty="0" sz="2900" spc="65">
                <a:solidFill>
                  <a:srgbClr val="010101"/>
                </a:solidFill>
                <a:latin typeface="宋体"/>
                <a:cs typeface="宋体"/>
              </a:rPr>
              <a:t>投</a:t>
            </a:r>
            <a:r>
              <a:rPr dirty="0" sz="2900" spc="135">
                <a:solidFill>
                  <a:srgbClr val="010101"/>
                </a:solidFill>
                <a:latin typeface="宋体"/>
                <a:cs typeface="宋体"/>
              </a:rPr>
              <a:t>标</a:t>
            </a:r>
            <a:r>
              <a:rPr dirty="0" sz="2900" spc="65">
                <a:solidFill>
                  <a:srgbClr val="010101"/>
                </a:solidFill>
                <a:latin typeface="宋体"/>
                <a:cs typeface="宋体"/>
              </a:rPr>
              <a:t>前必</a:t>
            </a:r>
            <a:r>
              <a:rPr dirty="0" sz="2900" spc="235">
                <a:solidFill>
                  <a:srgbClr val="010101"/>
                </a:solidFill>
                <a:latin typeface="宋体"/>
                <a:cs typeface="宋体"/>
              </a:rPr>
              <a:t>须</a:t>
            </a:r>
            <a:r>
              <a:rPr dirty="0" sz="2900" spc="135">
                <a:solidFill>
                  <a:srgbClr val="010101"/>
                </a:solidFill>
                <a:latin typeface="宋体"/>
                <a:cs typeface="宋体"/>
              </a:rPr>
              <a:t>确</a:t>
            </a:r>
            <a:r>
              <a:rPr dirty="0" sz="2900" spc="125">
                <a:solidFill>
                  <a:srgbClr val="010101"/>
                </a:solidFill>
                <a:latin typeface="宋体"/>
                <a:cs typeface="宋体"/>
              </a:rPr>
              <a:t>定</a:t>
            </a:r>
            <a:r>
              <a:rPr dirty="0" sz="2900" spc="65">
                <a:solidFill>
                  <a:srgbClr val="010101"/>
                </a:solidFill>
                <a:latin typeface="宋体"/>
                <a:cs typeface="宋体"/>
              </a:rPr>
              <a:t>项</a:t>
            </a:r>
            <a:r>
              <a:rPr dirty="0" sz="2900" spc="70">
                <a:solidFill>
                  <a:srgbClr val="010101"/>
                </a:solidFill>
                <a:latin typeface="宋体"/>
                <a:cs typeface="宋体"/>
              </a:rPr>
              <a:t>目</a:t>
            </a:r>
            <a:r>
              <a:rPr dirty="0" sz="2900" spc="195">
                <a:solidFill>
                  <a:srgbClr val="010101"/>
                </a:solidFill>
                <a:latin typeface="宋体"/>
                <a:cs typeface="宋体"/>
              </a:rPr>
              <a:t>经</a:t>
            </a:r>
            <a:r>
              <a:rPr dirty="0" sz="2900" spc="65">
                <a:solidFill>
                  <a:srgbClr val="010101"/>
                </a:solidFill>
                <a:latin typeface="宋体"/>
                <a:cs typeface="宋体"/>
              </a:rPr>
              <a:t>理</a:t>
            </a:r>
            <a:r>
              <a:rPr dirty="0" sz="2900" spc="-610">
                <a:solidFill>
                  <a:srgbClr val="010101"/>
                </a:solidFill>
                <a:latin typeface="宋体"/>
                <a:cs typeface="宋体"/>
              </a:rPr>
              <a:t> </a:t>
            </a:r>
            <a:r>
              <a:rPr dirty="0" sz="2900" spc="-720">
                <a:solidFill>
                  <a:srgbClr val="010101"/>
                </a:solidFill>
                <a:latin typeface="宋体"/>
                <a:cs typeface="宋体"/>
              </a:rPr>
              <a:t>，项目</a:t>
            </a:r>
            <a:r>
              <a:rPr dirty="0" sz="2900" spc="-615">
                <a:solidFill>
                  <a:srgbClr val="010101"/>
                </a:solidFill>
                <a:latin typeface="宋体"/>
                <a:cs typeface="宋体"/>
              </a:rPr>
              <a:t> </a:t>
            </a:r>
            <a:r>
              <a:rPr dirty="0" sz="2900" spc="-720">
                <a:solidFill>
                  <a:srgbClr val="010101"/>
                </a:solidFill>
                <a:latin typeface="宋体"/>
                <a:cs typeface="宋体"/>
              </a:rPr>
              <a:t>履</a:t>
            </a:r>
            <a:r>
              <a:rPr dirty="0" sz="2900" spc="-545">
                <a:solidFill>
                  <a:srgbClr val="010101"/>
                </a:solidFill>
                <a:latin typeface="宋体"/>
                <a:cs typeface="宋体"/>
              </a:rPr>
              <a:t> </a:t>
            </a:r>
            <a:r>
              <a:rPr dirty="0" sz="2900" spc="-720">
                <a:solidFill>
                  <a:srgbClr val="010101"/>
                </a:solidFill>
                <a:latin typeface="宋体"/>
                <a:cs typeface="宋体"/>
              </a:rPr>
              <a:t>约团队</a:t>
            </a:r>
            <a:r>
              <a:rPr dirty="0" sz="2900" spc="-459">
                <a:solidFill>
                  <a:srgbClr val="010101"/>
                </a:solidFill>
                <a:latin typeface="宋体"/>
                <a:cs typeface="宋体"/>
              </a:rPr>
              <a:t> </a:t>
            </a:r>
            <a:r>
              <a:rPr dirty="0" sz="2900" spc="-720">
                <a:solidFill>
                  <a:srgbClr val="010101"/>
                </a:solidFill>
                <a:latin typeface="宋体"/>
                <a:cs typeface="宋体"/>
              </a:rPr>
              <a:t>确</a:t>
            </a:r>
            <a:r>
              <a:rPr dirty="0" sz="2900" spc="-590">
                <a:solidFill>
                  <a:srgbClr val="010101"/>
                </a:solidFill>
                <a:latin typeface="宋体"/>
                <a:cs typeface="宋体"/>
              </a:rPr>
              <a:t> </a:t>
            </a:r>
            <a:r>
              <a:rPr dirty="0" sz="2900" spc="-720">
                <a:solidFill>
                  <a:srgbClr val="010101"/>
                </a:solidFill>
                <a:latin typeface="宋体"/>
                <a:cs typeface="宋体"/>
              </a:rPr>
              <a:t>定如</a:t>
            </a:r>
            <a:r>
              <a:rPr dirty="0" sz="2900" spc="-515">
                <a:solidFill>
                  <a:srgbClr val="010101"/>
                </a:solidFill>
                <a:latin typeface="宋体"/>
                <a:cs typeface="宋体"/>
              </a:rPr>
              <a:t> </a:t>
            </a:r>
            <a:r>
              <a:rPr dirty="0" sz="2900" spc="-720">
                <a:solidFill>
                  <a:srgbClr val="010101"/>
                </a:solidFill>
                <a:latin typeface="宋体"/>
                <a:cs typeface="宋体"/>
              </a:rPr>
              <a:t>果</a:t>
            </a:r>
            <a:r>
              <a:rPr dirty="0" sz="2900" spc="-615">
                <a:solidFill>
                  <a:srgbClr val="010101"/>
                </a:solidFill>
                <a:latin typeface="宋体"/>
                <a:cs typeface="宋体"/>
              </a:rPr>
              <a:t> </a:t>
            </a:r>
            <a:r>
              <a:rPr dirty="0" sz="2900" spc="-720">
                <a:solidFill>
                  <a:srgbClr val="010101"/>
                </a:solidFill>
                <a:latin typeface="宋体"/>
                <a:cs typeface="宋体"/>
              </a:rPr>
              <a:t>不具</a:t>
            </a:r>
            <a:r>
              <a:rPr dirty="0" sz="2900" spc="-509">
                <a:solidFill>
                  <a:srgbClr val="010101"/>
                </a:solidFill>
                <a:latin typeface="宋体"/>
                <a:cs typeface="宋体"/>
              </a:rPr>
              <a:t> </a:t>
            </a:r>
            <a:r>
              <a:rPr dirty="0" sz="2900" spc="-720">
                <a:solidFill>
                  <a:srgbClr val="010101"/>
                </a:solidFill>
                <a:latin typeface="宋体"/>
                <a:cs typeface="宋体"/>
              </a:rPr>
              <a:t>备</a:t>
            </a:r>
            <a:r>
              <a:rPr dirty="0" sz="2900" spc="-615">
                <a:solidFill>
                  <a:srgbClr val="010101"/>
                </a:solidFill>
                <a:latin typeface="宋体"/>
                <a:cs typeface="宋体"/>
              </a:rPr>
              <a:t> </a:t>
            </a:r>
            <a:r>
              <a:rPr dirty="0" sz="2900" spc="-720">
                <a:solidFill>
                  <a:srgbClr val="010101"/>
                </a:solidFill>
                <a:latin typeface="宋体"/>
                <a:cs typeface="宋体"/>
              </a:rPr>
              <a:t>条件</a:t>
            </a:r>
            <a:r>
              <a:rPr dirty="0" sz="2900" spc="-465">
                <a:solidFill>
                  <a:srgbClr val="010101"/>
                </a:solidFill>
                <a:latin typeface="宋体"/>
                <a:cs typeface="宋体"/>
              </a:rPr>
              <a:t> </a:t>
            </a:r>
            <a:r>
              <a:rPr dirty="0" sz="2900" spc="-340">
                <a:solidFill>
                  <a:srgbClr val="010101"/>
                </a:solidFill>
                <a:latin typeface="宋体"/>
                <a:cs typeface="宋体"/>
              </a:rPr>
              <a:t>，应 </a:t>
            </a:r>
            <a:r>
              <a:rPr dirty="0" sz="2900" spc="125">
                <a:solidFill>
                  <a:srgbClr val="010101"/>
                </a:solidFill>
                <a:latin typeface="宋体"/>
                <a:cs typeface="宋体"/>
              </a:rPr>
              <a:t>至少明确商务负责人。项目部或投标小组必须进行成本、现金流测算，井 </a:t>
            </a:r>
            <a:r>
              <a:rPr dirty="0" sz="2900" spc="35">
                <a:solidFill>
                  <a:srgbClr val="010101"/>
                </a:solidFill>
                <a:latin typeface="宋体"/>
                <a:cs typeface="宋体"/>
              </a:rPr>
              <a:t>提出具体盈亏分析和商务创效策划点。</a:t>
            </a:r>
            <a:endParaRPr sz="2900">
              <a:latin typeface="宋体"/>
              <a:cs typeface="宋体"/>
            </a:endParaRPr>
          </a:p>
        </p:txBody>
      </p:sp>
      <p:sp>
        <p:nvSpPr>
          <p:cNvPr id="15" name="object 15"/>
          <p:cNvSpPr txBox="1"/>
          <p:nvPr/>
        </p:nvSpPr>
        <p:spPr>
          <a:xfrm>
            <a:off x="419404" y="6106649"/>
            <a:ext cx="10808335" cy="470534"/>
          </a:xfrm>
          <a:prstGeom prst="rect">
            <a:avLst/>
          </a:prstGeom>
        </p:spPr>
        <p:txBody>
          <a:bodyPr wrap="square" lIns="0" tIns="14604" rIns="0" bIns="0" rtlCol="0" vert="horz">
            <a:spAutoFit/>
          </a:bodyPr>
          <a:lstStyle/>
          <a:p>
            <a:pPr marL="391795" indent="-379095">
              <a:lnSpc>
                <a:spcPct val="100000"/>
              </a:lnSpc>
              <a:spcBef>
                <a:spcPts val="114"/>
              </a:spcBef>
              <a:buClr>
                <a:srgbClr val="282828"/>
              </a:buClr>
              <a:buSzPct val="96551"/>
              <a:buChar char="·"/>
              <a:tabLst>
                <a:tab pos="392430" algn="l"/>
              </a:tabLst>
            </a:pPr>
            <a:r>
              <a:rPr dirty="0" sz="2900" spc="114">
                <a:solidFill>
                  <a:srgbClr val="010101"/>
                </a:solidFill>
                <a:latin typeface="宋体"/>
                <a:cs typeface="宋体"/>
              </a:rPr>
              <a:t>成</a:t>
            </a:r>
            <a:r>
              <a:rPr dirty="0" sz="2900" spc="35">
                <a:solidFill>
                  <a:srgbClr val="010101"/>
                </a:solidFill>
                <a:latin typeface="宋体"/>
                <a:cs typeface="宋体"/>
              </a:rPr>
              <a:t>本测</a:t>
            </a:r>
            <a:r>
              <a:rPr dirty="0" sz="2900" spc="245">
                <a:solidFill>
                  <a:srgbClr val="010101"/>
                </a:solidFill>
                <a:latin typeface="宋体"/>
                <a:cs typeface="宋体"/>
              </a:rPr>
              <a:t>算</a:t>
            </a:r>
            <a:r>
              <a:rPr dirty="0" sz="2900" spc="35">
                <a:solidFill>
                  <a:srgbClr val="010101"/>
                </a:solidFill>
                <a:latin typeface="宋体"/>
                <a:cs typeface="宋体"/>
              </a:rPr>
              <a:t>要</a:t>
            </a:r>
            <a:r>
              <a:rPr dirty="0" sz="2900" spc="195">
                <a:solidFill>
                  <a:srgbClr val="010101"/>
                </a:solidFill>
                <a:latin typeface="宋体"/>
                <a:cs typeface="宋体"/>
              </a:rPr>
              <a:t>按</a:t>
            </a:r>
            <a:r>
              <a:rPr dirty="0" sz="2900" spc="35">
                <a:solidFill>
                  <a:srgbClr val="010101"/>
                </a:solidFill>
                <a:latin typeface="宋体"/>
                <a:cs typeface="宋体"/>
              </a:rPr>
              <a:t>照公司</a:t>
            </a:r>
            <a:r>
              <a:rPr dirty="0" sz="2900" spc="385">
                <a:solidFill>
                  <a:srgbClr val="010101"/>
                </a:solidFill>
                <a:latin typeface="宋体"/>
                <a:cs typeface="宋体"/>
              </a:rPr>
              <a:t>要</a:t>
            </a:r>
            <a:r>
              <a:rPr dirty="0" sz="2900" spc="35">
                <a:solidFill>
                  <a:srgbClr val="010101"/>
                </a:solidFill>
                <a:latin typeface="宋体"/>
                <a:cs typeface="宋体"/>
              </a:rPr>
              <a:t>求</a:t>
            </a:r>
            <a:r>
              <a:rPr dirty="0" sz="2900" spc="165">
                <a:solidFill>
                  <a:srgbClr val="010101"/>
                </a:solidFill>
                <a:latin typeface="宋体"/>
                <a:cs typeface="宋体"/>
              </a:rPr>
              <a:t>对</a:t>
            </a:r>
            <a:r>
              <a:rPr dirty="0" sz="2900" spc="35">
                <a:solidFill>
                  <a:srgbClr val="010101"/>
                </a:solidFill>
                <a:latin typeface="宋体"/>
                <a:cs typeface="宋体"/>
              </a:rPr>
              <a:t>分</a:t>
            </a:r>
            <a:r>
              <a:rPr dirty="0" sz="2900" spc="85">
                <a:solidFill>
                  <a:srgbClr val="010101"/>
                </a:solidFill>
                <a:latin typeface="宋体"/>
                <a:cs typeface="宋体"/>
              </a:rPr>
              <a:t>项</a:t>
            </a:r>
            <a:r>
              <a:rPr dirty="0" sz="2900" spc="215">
                <a:solidFill>
                  <a:srgbClr val="010101"/>
                </a:solidFill>
                <a:latin typeface="宋体"/>
                <a:cs typeface="宋体"/>
              </a:rPr>
              <a:t>成</a:t>
            </a:r>
            <a:r>
              <a:rPr dirty="0" sz="2900" spc="35">
                <a:solidFill>
                  <a:srgbClr val="010101"/>
                </a:solidFill>
                <a:latin typeface="宋体"/>
                <a:cs typeface="宋体"/>
              </a:rPr>
              <a:t>本进</a:t>
            </a:r>
            <a:r>
              <a:rPr dirty="0" sz="2900" spc="245">
                <a:solidFill>
                  <a:srgbClr val="010101"/>
                </a:solidFill>
                <a:latin typeface="宋体"/>
                <a:cs typeface="宋体"/>
              </a:rPr>
              <a:t>行</a:t>
            </a:r>
            <a:r>
              <a:rPr dirty="0" sz="2900" spc="35">
                <a:solidFill>
                  <a:srgbClr val="010101"/>
                </a:solidFill>
                <a:latin typeface="宋体"/>
                <a:cs typeface="宋体"/>
              </a:rPr>
              <a:t>测算</a:t>
            </a:r>
            <a:r>
              <a:rPr dirty="0" sz="2900" spc="-530">
                <a:solidFill>
                  <a:srgbClr val="010101"/>
                </a:solidFill>
                <a:latin typeface="宋体"/>
                <a:cs typeface="宋体"/>
              </a:rPr>
              <a:t> </a:t>
            </a:r>
            <a:r>
              <a:rPr dirty="0" sz="2900" spc="-720">
                <a:solidFill>
                  <a:srgbClr val="010101"/>
                </a:solidFill>
                <a:latin typeface="宋体"/>
                <a:cs typeface="宋体"/>
              </a:rPr>
              <a:t>，要</a:t>
            </a:r>
            <a:r>
              <a:rPr dirty="0" sz="2900" spc="-585">
                <a:solidFill>
                  <a:srgbClr val="010101"/>
                </a:solidFill>
                <a:latin typeface="宋体"/>
                <a:cs typeface="宋体"/>
              </a:rPr>
              <a:t> </a:t>
            </a:r>
            <a:r>
              <a:rPr dirty="0" sz="2900" spc="-720">
                <a:solidFill>
                  <a:srgbClr val="010101"/>
                </a:solidFill>
                <a:latin typeface="宋体"/>
                <a:cs typeface="宋体"/>
              </a:rPr>
              <a:t>求主</a:t>
            </a:r>
            <a:r>
              <a:rPr dirty="0" sz="2900" spc="-605">
                <a:solidFill>
                  <a:srgbClr val="010101"/>
                </a:solidFill>
                <a:latin typeface="宋体"/>
                <a:cs typeface="宋体"/>
              </a:rPr>
              <a:t> </a:t>
            </a:r>
            <a:r>
              <a:rPr dirty="0" sz="2900" spc="-720">
                <a:solidFill>
                  <a:srgbClr val="010101"/>
                </a:solidFill>
                <a:latin typeface="宋体"/>
                <a:cs typeface="宋体"/>
              </a:rPr>
              <a:t>要</a:t>
            </a:r>
            <a:r>
              <a:rPr dirty="0" sz="2900" spc="-540">
                <a:solidFill>
                  <a:srgbClr val="010101"/>
                </a:solidFill>
                <a:latin typeface="宋体"/>
                <a:cs typeface="宋体"/>
              </a:rPr>
              <a:t> </a:t>
            </a:r>
            <a:r>
              <a:rPr dirty="0" sz="2900" spc="-720">
                <a:solidFill>
                  <a:srgbClr val="010101"/>
                </a:solidFill>
                <a:latin typeface="宋体"/>
                <a:cs typeface="宋体"/>
              </a:rPr>
              <a:t>分包、</a:t>
            </a:r>
            <a:endParaRPr sz="2900">
              <a:latin typeface="宋体"/>
              <a:cs typeface="宋体"/>
            </a:endParaRPr>
          </a:p>
        </p:txBody>
      </p:sp>
      <p:sp>
        <p:nvSpPr>
          <p:cNvPr id="16" name="object 16"/>
          <p:cNvSpPr txBox="1"/>
          <p:nvPr/>
        </p:nvSpPr>
        <p:spPr>
          <a:xfrm>
            <a:off x="11504596" y="6106649"/>
            <a:ext cx="1456055" cy="470534"/>
          </a:xfrm>
          <a:prstGeom prst="rect">
            <a:avLst/>
          </a:prstGeom>
        </p:spPr>
        <p:txBody>
          <a:bodyPr wrap="square" lIns="0" tIns="14604" rIns="0" bIns="0" rtlCol="0" vert="horz">
            <a:spAutoFit/>
          </a:bodyPr>
          <a:lstStyle/>
          <a:p>
            <a:pPr marL="12700">
              <a:lnSpc>
                <a:spcPct val="100000"/>
              </a:lnSpc>
              <a:spcBef>
                <a:spcPts val="114"/>
              </a:spcBef>
            </a:pPr>
            <a:r>
              <a:rPr dirty="0" sz="2900" spc="-720">
                <a:solidFill>
                  <a:srgbClr val="010101"/>
                </a:solidFill>
                <a:latin typeface="宋体"/>
                <a:cs typeface="宋体"/>
              </a:rPr>
              <a:t>分 供 、</a:t>
            </a:r>
            <a:r>
              <a:rPr dirty="0" sz="2900" spc="-470">
                <a:solidFill>
                  <a:srgbClr val="010101"/>
                </a:solidFill>
                <a:latin typeface="宋体"/>
                <a:cs typeface="宋体"/>
              </a:rPr>
              <a:t> </a:t>
            </a:r>
            <a:r>
              <a:rPr dirty="0" sz="2900" spc="-720">
                <a:solidFill>
                  <a:srgbClr val="010101"/>
                </a:solidFill>
                <a:latin typeface="宋体"/>
                <a:cs typeface="宋体"/>
              </a:rPr>
              <a:t>机</a:t>
            </a:r>
            <a:endParaRPr sz="2900">
              <a:latin typeface="宋体"/>
              <a:cs typeface="宋体"/>
            </a:endParaRPr>
          </a:p>
        </p:txBody>
      </p:sp>
      <p:sp>
        <p:nvSpPr>
          <p:cNvPr id="17" name="object 17"/>
          <p:cNvSpPr txBox="1"/>
          <p:nvPr/>
        </p:nvSpPr>
        <p:spPr>
          <a:xfrm>
            <a:off x="802861" y="6796513"/>
            <a:ext cx="7493000" cy="470534"/>
          </a:xfrm>
          <a:prstGeom prst="rect">
            <a:avLst/>
          </a:prstGeom>
        </p:spPr>
        <p:txBody>
          <a:bodyPr wrap="square" lIns="0" tIns="14604" rIns="0" bIns="0" rtlCol="0" vert="horz">
            <a:spAutoFit/>
          </a:bodyPr>
          <a:lstStyle/>
          <a:p>
            <a:pPr marL="12700">
              <a:lnSpc>
                <a:spcPct val="100000"/>
              </a:lnSpc>
              <a:spcBef>
                <a:spcPts val="114"/>
              </a:spcBef>
            </a:pPr>
            <a:r>
              <a:rPr dirty="0" sz="2900" spc="35">
                <a:solidFill>
                  <a:srgbClr val="010101"/>
                </a:solidFill>
                <a:latin typeface="宋体"/>
                <a:cs typeface="宋体"/>
              </a:rPr>
              <a:t>械、其他措施费价格贴近履约实际采购价格。</a:t>
            </a:r>
            <a:endParaRPr sz="2900">
              <a:latin typeface="宋体"/>
              <a:cs typeface="宋体"/>
            </a:endParaRPr>
          </a:p>
        </p:txBody>
      </p:sp>
      <p:sp>
        <p:nvSpPr>
          <p:cNvPr id="18" name="object 18"/>
          <p:cNvSpPr/>
          <p:nvPr/>
        </p:nvSpPr>
        <p:spPr>
          <a:xfrm>
            <a:off x="797685" y="7801292"/>
            <a:ext cx="6526530" cy="332740"/>
          </a:xfrm>
          <a:custGeom>
            <a:avLst/>
            <a:gdLst/>
            <a:ahLst/>
            <a:cxnLst/>
            <a:rect l="l" t="t" r="r" b="b"/>
            <a:pathLst>
              <a:path w="6526530" h="332740">
                <a:moveTo>
                  <a:pt x="0" y="0"/>
                </a:moveTo>
                <a:lnTo>
                  <a:pt x="6526484" y="0"/>
                </a:lnTo>
                <a:lnTo>
                  <a:pt x="6526484" y="332156"/>
                </a:lnTo>
                <a:lnTo>
                  <a:pt x="0" y="332156"/>
                </a:lnTo>
                <a:lnTo>
                  <a:pt x="0" y="0"/>
                </a:lnTo>
                <a:close/>
              </a:path>
            </a:pathLst>
          </a:custGeom>
          <a:solidFill>
            <a:srgbClr val="0E0E0E"/>
          </a:solidFill>
        </p:spPr>
        <p:txBody>
          <a:bodyPr wrap="square" lIns="0" tIns="0" rIns="0" bIns="0" rtlCol="0"/>
          <a:lstStyle/>
          <a:p/>
        </p:txBody>
      </p:sp>
      <p:sp>
        <p:nvSpPr>
          <p:cNvPr id="19" name="object 19"/>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0" name="object 20"/>
          <p:cNvSpPr txBox="1"/>
          <p:nvPr/>
        </p:nvSpPr>
        <p:spPr>
          <a:xfrm>
            <a:off x="784985" y="7788592"/>
            <a:ext cx="6574790" cy="358140"/>
          </a:xfrm>
          <a:prstGeom prst="rect">
            <a:avLst/>
          </a:prstGeom>
        </p:spPr>
        <p:txBody>
          <a:bodyPr wrap="square" lIns="0" tIns="0" rIns="0" bIns="0" rtlCol="0" vert="horz">
            <a:spAutoFit/>
          </a:bodyPr>
          <a:lstStyle/>
          <a:p>
            <a:pPr marL="12700">
              <a:lnSpc>
                <a:spcPts val="2815"/>
              </a:lnSpc>
            </a:pPr>
            <a:r>
              <a:rPr dirty="0" sz="2600" spc="110">
                <a:solidFill>
                  <a:srgbClr val="F6FBFB"/>
                </a:solidFill>
                <a:latin typeface="宋体"/>
                <a:cs typeface="宋体"/>
              </a:rPr>
              <a:t>二、顶目部组织或参与投标报价及投标决策</a:t>
            </a:r>
            <a:endParaRPr sz="2600">
              <a:latin typeface="宋体"/>
              <a:cs typeface="宋体"/>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356917" y="7230797"/>
            <a:ext cx="13155294" cy="0"/>
          </a:xfrm>
          <a:custGeom>
            <a:avLst/>
            <a:gdLst/>
            <a:ahLst/>
            <a:cxnLst/>
            <a:rect l="l" t="t" r="r" b="b"/>
            <a:pathLst>
              <a:path w="13155294" h="0">
                <a:moveTo>
                  <a:pt x="0" y="0"/>
                </a:moveTo>
                <a:lnTo>
                  <a:pt x="13154945"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328701"/>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7" name="object 7"/>
          <p:cNvSpPr/>
          <p:nvPr/>
        </p:nvSpPr>
        <p:spPr>
          <a:xfrm>
            <a:off x="295517" y="2585293"/>
            <a:ext cx="0" cy="275590"/>
          </a:xfrm>
          <a:custGeom>
            <a:avLst/>
            <a:gdLst/>
            <a:ahLst/>
            <a:cxnLst/>
            <a:rect l="l" t="t" r="r" b="b"/>
            <a:pathLst>
              <a:path w="0" h="275589">
                <a:moveTo>
                  <a:pt x="0" y="0"/>
                </a:moveTo>
                <a:lnTo>
                  <a:pt x="0" y="275167"/>
                </a:lnTo>
              </a:path>
            </a:pathLst>
          </a:custGeom>
          <a:ln w="25494">
            <a:solidFill>
              <a:srgbClr val="05215B"/>
            </a:solidFill>
          </a:ln>
        </p:spPr>
        <p:txBody>
          <a:bodyPr wrap="square" lIns="0" tIns="0" rIns="0" bIns="0" rtlCol="0"/>
          <a:lstStyle/>
          <a:p/>
        </p:txBody>
      </p:sp>
      <p:sp>
        <p:nvSpPr>
          <p:cNvPr id="8" name="object 8"/>
          <p:cNvSpPr txBox="1"/>
          <p:nvPr/>
        </p:nvSpPr>
        <p:spPr>
          <a:xfrm>
            <a:off x="270069" y="2580677"/>
            <a:ext cx="53975" cy="271145"/>
          </a:xfrm>
          <a:prstGeom prst="rect">
            <a:avLst/>
          </a:prstGeom>
        </p:spPr>
        <p:txBody>
          <a:bodyPr wrap="square" lIns="0" tIns="13970" rIns="0" bIns="0" rtlCol="0" vert="horz">
            <a:spAutoFit/>
          </a:bodyPr>
          <a:lstStyle/>
          <a:p>
            <a:pPr marL="12700">
              <a:lnSpc>
                <a:spcPct val="100000"/>
              </a:lnSpc>
              <a:spcBef>
                <a:spcPts val="110"/>
              </a:spcBef>
            </a:pPr>
            <a:r>
              <a:rPr dirty="0" sz="1600" spc="-580">
                <a:solidFill>
                  <a:srgbClr val="F7F9FB"/>
                </a:solidFill>
                <a:latin typeface="Times New Roman"/>
                <a:cs typeface="Times New Roman"/>
              </a:rPr>
              <a:t>1</a:t>
            </a:r>
            <a:endParaRPr sz="1600">
              <a:latin typeface="Times New Roman"/>
              <a:cs typeface="Times New Roman"/>
            </a:endParaRPr>
          </a:p>
        </p:txBody>
      </p:sp>
      <p:sp>
        <p:nvSpPr>
          <p:cNvPr id="9" name="object 9"/>
          <p:cNvSpPr txBox="1"/>
          <p:nvPr/>
        </p:nvSpPr>
        <p:spPr>
          <a:xfrm>
            <a:off x="797038" y="2359524"/>
            <a:ext cx="288925" cy="567690"/>
          </a:xfrm>
          <a:prstGeom prst="rect">
            <a:avLst/>
          </a:prstGeom>
          <a:solidFill>
            <a:srgbClr val="05215B"/>
          </a:solidFill>
        </p:spPr>
        <p:txBody>
          <a:bodyPr wrap="square" lIns="0" tIns="19050" rIns="0" bIns="0" rtlCol="0" vert="horz">
            <a:spAutoFit/>
          </a:bodyPr>
          <a:lstStyle/>
          <a:p>
            <a:pPr>
              <a:lnSpc>
                <a:spcPct val="100000"/>
              </a:lnSpc>
              <a:spcBef>
                <a:spcPts val="150"/>
              </a:spcBef>
            </a:pPr>
            <a:r>
              <a:rPr dirty="0" sz="3300" spc="-890">
                <a:solidFill>
                  <a:srgbClr val="F7F9FB"/>
                </a:solidFill>
                <a:latin typeface="Times New Roman"/>
                <a:cs typeface="Times New Roman"/>
              </a:rPr>
              <a:t>1.</a:t>
            </a:r>
            <a:endParaRPr sz="3300">
              <a:latin typeface="Times New Roman"/>
              <a:cs typeface="Times New Roman"/>
            </a:endParaRPr>
          </a:p>
        </p:txBody>
      </p:sp>
      <p:sp>
        <p:nvSpPr>
          <p:cNvPr id="10" name="object 10"/>
          <p:cNvSpPr/>
          <p:nvPr/>
        </p:nvSpPr>
        <p:spPr>
          <a:xfrm>
            <a:off x="1145540" y="2479398"/>
            <a:ext cx="12264390" cy="370840"/>
          </a:xfrm>
          <a:custGeom>
            <a:avLst/>
            <a:gdLst/>
            <a:ahLst/>
            <a:cxnLst/>
            <a:rect l="l" t="t" r="r" b="b"/>
            <a:pathLst>
              <a:path w="12264390" h="370839">
                <a:moveTo>
                  <a:pt x="0" y="0"/>
                </a:moveTo>
                <a:lnTo>
                  <a:pt x="12264345" y="0"/>
                </a:lnTo>
                <a:lnTo>
                  <a:pt x="12264345" y="370482"/>
                </a:lnTo>
                <a:lnTo>
                  <a:pt x="0" y="370482"/>
                </a:lnTo>
                <a:lnTo>
                  <a:pt x="0" y="0"/>
                </a:lnTo>
                <a:close/>
              </a:path>
            </a:pathLst>
          </a:custGeom>
          <a:solidFill>
            <a:srgbClr val="05215B"/>
          </a:solidFill>
        </p:spPr>
        <p:txBody>
          <a:bodyPr wrap="square" lIns="0" tIns="0" rIns="0" bIns="0" rtlCol="0"/>
          <a:lstStyle/>
          <a:p/>
        </p:txBody>
      </p:sp>
      <p:sp>
        <p:nvSpPr>
          <p:cNvPr id="11" name="object 11"/>
          <p:cNvSpPr/>
          <p:nvPr/>
        </p:nvSpPr>
        <p:spPr>
          <a:xfrm>
            <a:off x="13415940" y="2585293"/>
            <a:ext cx="0" cy="275590"/>
          </a:xfrm>
          <a:custGeom>
            <a:avLst/>
            <a:gdLst/>
            <a:ahLst/>
            <a:cxnLst/>
            <a:rect l="l" t="t" r="r" b="b"/>
            <a:pathLst>
              <a:path w="0" h="275589">
                <a:moveTo>
                  <a:pt x="0" y="0"/>
                </a:moveTo>
                <a:lnTo>
                  <a:pt x="0" y="275167"/>
                </a:lnTo>
              </a:path>
            </a:pathLst>
          </a:custGeom>
          <a:ln w="38241">
            <a:solidFill>
              <a:srgbClr val="425982"/>
            </a:solidFill>
          </a:ln>
        </p:spPr>
        <p:txBody>
          <a:bodyPr wrap="square" lIns="0" tIns="0" rIns="0" bIns="0" rtlCol="0"/>
          <a:lstStyle/>
          <a:p/>
        </p:txBody>
      </p:sp>
      <p:sp>
        <p:nvSpPr>
          <p:cNvPr id="12" name="object 12"/>
          <p:cNvSpPr txBox="1"/>
          <p:nvPr/>
        </p:nvSpPr>
        <p:spPr>
          <a:xfrm>
            <a:off x="1132840" y="2414599"/>
            <a:ext cx="12302490" cy="470534"/>
          </a:xfrm>
          <a:prstGeom prst="rect">
            <a:avLst/>
          </a:prstGeom>
        </p:spPr>
        <p:txBody>
          <a:bodyPr wrap="square" lIns="0" tIns="14604" rIns="0" bIns="0" rtlCol="0" vert="horz">
            <a:spAutoFit/>
          </a:bodyPr>
          <a:lstStyle/>
          <a:p>
            <a:pPr marL="12700">
              <a:lnSpc>
                <a:spcPct val="100000"/>
              </a:lnSpc>
              <a:spcBef>
                <a:spcPts val="114"/>
              </a:spcBef>
              <a:tabLst>
                <a:tab pos="1537335" algn="l"/>
                <a:tab pos="2697480" algn="l"/>
                <a:tab pos="3081655" algn="l"/>
                <a:tab pos="3844925" algn="l"/>
                <a:tab pos="4230370" algn="l"/>
                <a:tab pos="4994910" algn="l"/>
                <a:tab pos="5476240" algn="l"/>
              </a:tabLst>
            </a:pPr>
            <a:r>
              <a:rPr dirty="0" sz="2900" spc="-2085">
                <a:solidFill>
                  <a:srgbClr val="F7F9FB"/>
                </a:solidFill>
                <a:latin typeface="宋体"/>
                <a:cs typeface="宋体"/>
              </a:rPr>
              <a:t>拟派项目	部组织	或	参与	投	标工	作	</a:t>
            </a:r>
            <a:r>
              <a:rPr dirty="0" sz="2900" spc="-340">
                <a:solidFill>
                  <a:srgbClr val="F7F9FB"/>
                </a:solidFill>
                <a:latin typeface="宋体"/>
                <a:cs typeface="宋体"/>
              </a:rPr>
              <a:t>，</a:t>
            </a:r>
            <a:r>
              <a:rPr dirty="0" sz="2900" spc="-190">
                <a:solidFill>
                  <a:srgbClr val="F7F9FB"/>
                </a:solidFill>
                <a:latin typeface="宋体"/>
                <a:cs typeface="宋体"/>
              </a:rPr>
              <a:t>并</a:t>
            </a:r>
            <a:r>
              <a:rPr dirty="0" sz="2900" spc="-340">
                <a:solidFill>
                  <a:srgbClr val="F7F9FB"/>
                </a:solidFill>
                <a:latin typeface="宋体"/>
                <a:cs typeface="宋体"/>
              </a:rPr>
              <a:t>进行</a:t>
            </a:r>
            <a:r>
              <a:rPr dirty="0" sz="2900" spc="-610">
                <a:solidFill>
                  <a:srgbClr val="F7F9FB"/>
                </a:solidFill>
                <a:latin typeface="宋体"/>
                <a:cs typeface="宋体"/>
              </a:rPr>
              <a:t> </a:t>
            </a:r>
            <a:r>
              <a:rPr dirty="0" sz="2900" spc="120">
                <a:solidFill>
                  <a:srgbClr val="F7F9FB"/>
                </a:solidFill>
                <a:latin typeface="宋体"/>
                <a:cs typeface="宋体"/>
              </a:rPr>
              <a:t>成</a:t>
            </a:r>
            <a:r>
              <a:rPr dirty="0" sz="2900" spc="-340">
                <a:solidFill>
                  <a:srgbClr val="F7F9FB"/>
                </a:solidFill>
                <a:latin typeface="宋体"/>
                <a:cs typeface="宋体"/>
              </a:rPr>
              <a:t>本测算、</a:t>
            </a:r>
            <a:r>
              <a:rPr dirty="0" sz="2900" spc="315">
                <a:solidFill>
                  <a:srgbClr val="F7F9FB"/>
                </a:solidFill>
                <a:latin typeface="宋体"/>
                <a:cs typeface="宋体"/>
              </a:rPr>
              <a:t> </a:t>
            </a:r>
            <a:r>
              <a:rPr dirty="0" sz="2900" spc="-340">
                <a:solidFill>
                  <a:srgbClr val="F7F9FB"/>
                </a:solidFill>
                <a:latin typeface="宋体"/>
                <a:cs typeface="宋体"/>
              </a:rPr>
              <a:t>现金</a:t>
            </a:r>
            <a:r>
              <a:rPr dirty="0" sz="2900" spc="-450">
                <a:solidFill>
                  <a:srgbClr val="F7F9FB"/>
                </a:solidFill>
                <a:latin typeface="宋体"/>
                <a:cs typeface="宋体"/>
              </a:rPr>
              <a:t> </a:t>
            </a:r>
            <a:r>
              <a:rPr dirty="0" sz="2900" spc="-340">
                <a:solidFill>
                  <a:srgbClr val="F7F9FB"/>
                </a:solidFill>
                <a:latin typeface="宋体"/>
                <a:cs typeface="宋体"/>
              </a:rPr>
              <a:t>流量</a:t>
            </a:r>
            <a:r>
              <a:rPr dirty="0" sz="2900" spc="-565">
                <a:solidFill>
                  <a:srgbClr val="F7F9FB"/>
                </a:solidFill>
                <a:latin typeface="宋体"/>
                <a:cs typeface="宋体"/>
              </a:rPr>
              <a:t> </a:t>
            </a:r>
            <a:r>
              <a:rPr dirty="0" sz="2900" spc="-340">
                <a:solidFill>
                  <a:srgbClr val="F7F9FB"/>
                </a:solidFill>
                <a:latin typeface="宋体"/>
                <a:cs typeface="宋体"/>
              </a:rPr>
              <a:t>测算、</a:t>
            </a:r>
            <a:r>
              <a:rPr dirty="0" sz="2900" spc="-120">
                <a:solidFill>
                  <a:srgbClr val="F7F9FB"/>
                </a:solidFill>
                <a:latin typeface="宋体"/>
                <a:cs typeface="宋体"/>
              </a:rPr>
              <a:t> </a:t>
            </a:r>
            <a:r>
              <a:rPr dirty="0" sz="2900" spc="-340">
                <a:solidFill>
                  <a:srgbClr val="F7F9FB"/>
                </a:solidFill>
                <a:latin typeface="宋体"/>
                <a:cs typeface="宋体"/>
              </a:rPr>
              <a:t>盈亏</a:t>
            </a:r>
            <a:r>
              <a:rPr dirty="0" sz="2900" spc="-640">
                <a:solidFill>
                  <a:srgbClr val="F7F9FB"/>
                </a:solidFill>
                <a:latin typeface="宋体"/>
                <a:cs typeface="宋体"/>
              </a:rPr>
              <a:t> </a:t>
            </a:r>
            <a:r>
              <a:rPr dirty="0" sz="1600" spc="-330">
                <a:solidFill>
                  <a:srgbClr val="D8DFEB"/>
                </a:solidFill>
                <a:latin typeface="Times New Roman"/>
                <a:cs typeface="Times New Roman"/>
              </a:rPr>
              <a:t>I</a:t>
            </a:r>
            <a:endParaRPr sz="1600">
              <a:latin typeface="Times New Roman"/>
              <a:cs typeface="Times New Roman"/>
            </a:endParaRPr>
          </a:p>
        </p:txBody>
      </p:sp>
      <p:sp>
        <p:nvSpPr>
          <p:cNvPr id="13" name="object 13"/>
          <p:cNvSpPr txBox="1"/>
          <p:nvPr/>
        </p:nvSpPr>
        <p:spPr>
          <a:xfrm>
            <a:off x="797038" y="2927056"/>
            <a:ext cx="10465435" cy="344805"/>
          </a:xfrm>
          <a:prstGeom prst="rect">
            <a:avLst/>
          </a:prstGeom>
          <a:solidFill>
            <a:srgbClr val="05215B"/>
          </a:solidFill>
        </p:spPr>
        <p:txBody>
          <a:bodyPr wrap="square" lIns="0" tIns="0" rIns="0" bIns="0" rtlCol="0" vert="horz">
            <a:spAutoFit/>
          </a:bodyPr>
          <a:lstStyle/>
          <a:p>
            <a:pPr>
              <a:lnSpc>
                <a:spcPts val="2710"/>
              </a:lnSpc>
            </a:pPr>
            <a:r>
              <a:rPr dirty="0" sz="2900" spc="65">
                <a:solidFill>
                  <a:srgbClr val="F7F9FB"/>
                </a:solidFill>
                <a:latin typeface="宋体"/>
                <a:cs typeface="宋体"/>
              </a:rPr>
              <a:t>分析及商务策划。项目投标成本测算、现金流量分析细致到位</a:t>
            </a:r>
            <a:endParaRPr sz="2900">
              <a:latin typeface="宋体"/>
              <a:cs typeface="宋体"/>
            </a:endParaRPr>
          </a:p>
        </p:txBody>
      </p:sp>
      <p:sp>
        <p:nvSpPr>
          <p:cNvPr id="14" name="object 14"/>
          <p:cNvSpPr txBox="1"/>
          <p:nvPr/>
        </p:nvSpPr>
        <p:spPr>
          <a:xfrm>
            <a:off x="10964889" y="2836182"/>
            <a:ext cx="402590" cy="470534"/>
          </a:xfrm>
          <a:prstGeom prst="rect">
            <a:avLst/>
          </a:prstGeom>
        </p:spPr>
        <p:txBody>
          <a:bodyPr wrap="square" lIns="0" tIns="14604" rIns="0" bIns="0" rtlCol="0" vert="horz">
            <a:spAutoFit/>
          </a:bodyPr>
          <a:lstStyle/>
          <a:p>
            <a:pPr marL="12700">
              <a:lnSpc>
                <a:spcPct val="100000"/>
              </a:lnSpc>
              <a:spcBef>
                <a:spcPts val="114"/>
              </a:spcBef>
            </a:pPr>
            <a:r>
              <a:rPr dirty="0" sz="2900" spc="65">
                <a:solidFill>
                  <a:srgbClr val="F7F9FB"/>
                </a:solidFill>
                <a:latin typeface="宋体"/>
                <a:cs typeface="宋体"/>
              </a:rPr>
              <a:t>。</a:t>
            </a:r>
            <a:endParaRPr sz="2900">
              <a:latin typeface="宋体"/>
              <a:cs typeface="宋体"/>
            </a:endParaRPr>
          </a:p>
        </p:txBody>
      </p:sp>
      <p:sp>
        <p:nvSpPr>
          <p:cNvPr id="15" name="object 15"/>
          <p:cNvSpPr txBox="1"/>
          <p:nvPr/>
        </p:nvSpPr>
        <p:spPr>
          <a:xfrm>
            <a:off x="419404" y="3651244"/>
            <a:ext cx="12844780" cy="3513454"/>
          </a:xfrm>
          <a:prstGeom prst="rect">
            <a:avLst/>
          </a:prstGeom>
        </p:spPr>
        <p:txBody>
          <a:bodyPr wrap="square" lIns="0" tIns="12065" rIns="0" bIns="0" rtlCol="0" vert="horz">
            <a:spAutoFit/>
          </a:bodyPr>
          <a:lstStyle/>
          <a:p>
            <a:pPr algn="just" marL="381635" marR="5080" indent="-368935">
              <a:lnSpc>
                <a:spcPct val="124300"/>
              </a:lnSpc>
              <a:spcBef>
                <a:spcPts val="95"/>
              </a:spcBef>
              <a:buClr>
                <a:srgbClr val="282828"/>
              </a:buClr>
              <a:buSzPct val="96551"/>
              <a:buChar char="·"/>
              <a:tabLst>
                <a:tab pos="392430" algn="l"/>
              </a:tabLst>
            </a:pPr>
            <a:r>
              <a:rPr dirty="0" sz="2900" spc="65">
                <a:solidFill>
                  <a:srgbClr val="010101"/>
                </a:solidFill>
                <a:latin typeface="宋体"/>
                <a:cs typeface="宋体"/>
              </a:rPr>
              <a:t>现</a:t>
            </a:r>
            <a:r>
              <a:rPr dirty="0" sz="2900" spc="160">
                <a:solidFill>
                  <a:srgbClr val="010101"/>
                </a:solidFill>
                <a:latin typeface="宋体"/>
                <a:cs typeface="宋体"/>
              </a:rPr>
              <a:t>金</a:t>
            </a:r>
            <a:r>
              <a:rPr dirty="0" sz="2900" spc="114">
                <a:solidFill>
                  <a:srgbClr val="010101"/>
                </a:solidFill>
                <a:latin typeface="宋体"/>
                <a:cs typeface="宋体"/>
              </a:rPr>
              <a:t>流</a:t>
            </a:r>
            <a:r>
              <a:rPr dirty="0" sz="2900" spc="65">
                <a:solidFill>
                  <a:srgbClr val="010101"/>
                </a:solidFill>
                <a:latin typeface="宋体"/>
                <a:cs typeface="宋体"/>
              </a:rPr>
              <a:t>量测</a:t>
            </a:r>
            <a:r>
              <a:rPr dirty="0" sz="2900" spc="180">
                <a:solidFill>
                  <a:srgbClr val="010101"/>
                </a:solidFill>
                <a:latin typeface="宋体"/>
                <a:cs typeface="宋体"/>
              </a:rPr>
              <a:t>算</a:t>
            </a:r>
            <a:r>
              <a:rPr dirty="0" sz="2900" spc="125">
                <a:solidFill>
                  <a:srgbClr val="010101"/>
                </a:solidFill>
                <a:latin typeface="宋体"/>
                <a:cs typeface="宋体"/>
              </a:rPr>
              <a:t>要</a:t>
            </a:r>
            <a:r>
              <a:rPr dirty="0" sz="2900" spc="65">
                <a:solidFill>
                  <a:srgbClr val="010101"/>
                </a:solidFill>
                <a:latin typeface="宋体"/>
                <a:cs typeface="宋体"/>
              </a:rPr>
              <a:t>对项</a:t>
            </a:r>
            <a:r>
              <a:rPr dirty="0" sz="2900" spc="165">
                <a:solidFill>
                  <a:srgbClr val="010101"/>
                </a:solidFill>
                <a:latin typeface="宋体"/>
                <a:cs typeface="宋体"/>
              </a:rPr>
              <a:t>目</a:t>
            </a:r>
            <a:r>
              <a:rPr dirty="0" sz="2900" spc="114">
                <a:solidFill>
                  <a:srgbClr val="010101"/>
                </a:solidFill>
                <a:latin typeface="宋体"/>
                <a:cs typeface="宋体"/>
              </a:rPr>
              <a:t>整</a:t>
            </a:r>
            <a:r>
              <a:rPr dirty="0" sz="2900" spc="215">
                <a:solidFill>
                  <a:srgbClr val="010101"/>
                </a:solidFill>
                <a:latin typeface="宋体"/>
                <a:cs typeface="宋体"/>
              </a:rPr>
              <a:t>个</a:t>
            </a:r>
            <a:r>
              <a:rPr dirty="0" sz="2900" spc="65">
                <a:solidFill>
                  <a:srgbClr val="010101"/>
                </a:solidFill>
                <a:latin typeface="宋体"/>
                <a:cs typeface="宋体"/>
              </a:rPr>
              <a:t>施工周期</a:t>
            </a:r>
            <a:r>
              <a:rPr dirty="0" sz="2900" spc="140">
                <a:solidFill>
                  <a:srgbClr val="010101"/>
                </a:solidFill>
                <a:latin typeface="宋体"/>
                <a:cs typeface="宋体"/>
              </a:rPr>
              <a:t>的</a:t>
            </a:r>
            <a:r>
              <a:rPr dirty="0" sz="2900" spc="65">
                <a:solidFill>
                  <a:srgbClr val="010101"/>
                </a:solidFill>
                <a:latin typeface="宋体"/>
                <a:cs typeface="宋体"/>
              </a:rPr>
              <a:t>现</a:t>
            </a:r>
            <a:r>
              <a:rPr dirty="0" sz="2900" spc="260">
                <a:solidFill>
                  <a:srgbClr val="010101"/>
                </a:solidFill>
                <a:latin typeface="宋体"/>
                <a:cs typeface="宋体"/>
              </a:rPr>
              <a:t>金</a:t>
            </a:r>
            <a:r>
              <a:rPr dirty="0" sz="2900" spc="65">
                <a:solidFill>
                  <a:srgbClr val="010101"/>
                </a:solidFill>
                <a:latin typeface="宋体"/>
                <a:cs typeface="宋体"/>
              </a:rPr>
              <a:t>流</a:t>
            </a:r>
            <a:r>
              <a:rPr dirty="0" sz="2900" spc="160">
                <a:solidFill>
                  <a:srgbClr val="010101"/>
                </a:solidFill>
                <a:latin typeface="宋体"/>
                <a:cs typeface="宋体"/>
              </a:rPr>
              <a:t>（</a:t>
            </a:r>
            <a:r>
              <a:rPr dirty="0" sz="2900" spc="65">
                <a:solidFill>
                  <a:srgbClr val="010101"/>
                </a:solidFill>
                <a:latin typeface="宋体"/>
                <a:cs typeface="宋体"/>
              </a:rPr>
              <a:t>包括</a:t>
            </a:r>
            <a:r>
              <a:rPr dirty="0" sz="2900" spc="200">
                <a:solidFill>
                  <a:srgbClr val="010101"/>
                </a:solidFill>
                <a:latin typeface="宋体"/>
                <a:cs typeface="宋体"/>
              </a:rPr>
              <a:t>票</a:t>
            </a:r>
            <a:r>
              <a:rPr dirty="0" sz="2900" spc="65">
                <a:solidFill>
                  <a:srgbClr val="010101"/>
                </a:solidFill>
                <a:latin typeface="宋体"/>
                <a:cs typeface="宋体"/>
              </a:rPr>
              <a:t>据使</a:t>
            </a:r>
            <a:r>
              <a:rPr dirty="0" sz="2900" spc="695">
                <a:solidFill>
                  <a:srgbClr val="010101"/>
                </a:solidFill>
                <a:latin typeface="宋体"/>
                <a:cs typeface="宋体"/>
              </a:rPr>
              <a:t>用</a:t>
            </a:r>
            <a:r>
              <a:rPr dirty="0" sz="2900" spc="65">
                <a:solidFill>
                  <a:srgbClr val="010101"/>
                </a:solidFill>
                <a:latin typeface="宋体"/>
                <a:cs typeface="宋体"/>
              </a:rPr>
              <a:t>）情</a:t>
            </a:r>
            <a:r>
              <a:rPr dirty="0" sz="2900" spc="-405">
                <a:solidFill>
                  <a:srgbClr val="010101"/>
                </a:solidFill>
                <a:latin typeface="宋体"/>
                <a:cs typeface="宋体"/>
              </a:rPr>
              <a:t>况</a:t>
            </a:r>
            <a:r>
              <a:rPr dirty="0" sz="2900" spc="65">
                <a:solidFill>
                  <a:srgbClr val="010101"/>
                </a:solidFill>
                <a:latin typeface="宋体"/>
                <a:cs typeface="宋体"/>
              </a:rPr>
              <a:t>进行 </a:t>
            </a:r>
            <a:r>
              <a:rPr dirty="0" sz="2900" spc="125">
                <a:solidFill>
                  <a:srgbClr val="010101"/>
                </a:solidFill>
                <a:latin typeface="宋体"/>
                <a:cs typeface="宋体"/>
              </a:rPr>
              <a:t>测算。对于需要垫资的项目需要有项目可行性分析报告，要求至少有最高 峰使用资金及时间、垫资资金及垫资时间、资金成本和预收益情况；对于 </a:t>
            </a:r>
            <a:r>
              <a:rPr dirty="0" sz="2900" spc="65">
                <a:solidFill>
                  <a:srgbClr val="010101"/>
                </a:solidFill>
                <a:latin typeface="宋体"/>
                <a:cs typeface="宋体"/>
              </a:rPr>
              <a:t>不需要垫资的项目，各公司根据自身管理情况，明确现金流测算要求及标。</a:t>
            </a:r>
            <a:endParaRPr sz="2900">
              <a:latin typeface="宋体"/>
              <a:cs typeface="宋体"/>
            </a:endParaRPr>
          </a:p>
          <a:p>
            <a:pPr marL="394335" marR="151765" indent="-381635">
              <a:lnSpc>
                <a:spcPct val="124300"/>
              </a:lnSpc>
              <a:spcBef>
                <a:spcPts val="1510"/>
              </a:spcBef>
              <a:buClr>
                <a:srgbClr val="282828"/>
              </a:buClr>
              <a:buSzPct val="96551"/>
              <a:buChar char="·"/>
              <a:tabLst>
                <a:tab pos="393700" algn="l"/>
                <a:tab pos="11100435" algn="l"/>
                <a:tab pos="12359640" algn="l"/>
              </a:tabLst>
            </a:pPr>
            <a:r>
              <a:rPr dirty="0" sz="2900" spc="65">
                <a:solidFill>
                  <a:srgbClr val="010101"/>
                </a:solidFill>
                <a:latin typeface="宋体"/>
                <a:cs typeface="宋体"/>
              </a:rPr>
              <a:t>盈亏</a:t>
            </a:r>
            <a:r>
              <a:rPr dirty="0" sz="2900" spc="180">
                <a:solidFill>
                  <a:srgbClr val="010101"/>
                </a:solidFill>
                <a:latin typeface="宋体"/>
                <a:cs typeface="宋体"/>
              </a:rPr>
              <a:t>分</a:t>
            </a:r>
            <a:r>
              <a:rPr dirty="0" sz="2900" spc="114">
                <a:solidFill>
                  <a:srgbClr val="010101"/>
                </a:solidFill>
                <a:latin typeface="宋体"/>
                <a:cs typeface="宋体"/>
              </a:rPr>
              <a:t>析</a:t>
            </a:r>
            <a:r>
              <a:rPr dirty="0" sz="2900" spc="65">
                <a:solidFill>
                  <a:srgbClr val="010101"/>
                </a:solidFill>
                <a:latin typeface="宋体"/>
                <a:cs typeface="宋体"/>
              </a:rPr>
              <a:t>要有</a:t>
            </a:r>
            <a:r>
              <a:rPr dirty="0" sz="2900" spc="190">
                <a:solidFill>
                  <a:srgbClr val="010101"/>
                </a:solidFill>
                <a:latin typeface="宋体"/>
                <a:cs typeface="宋体"/>
              </a:rPr>
              <a:t>成</a:t>
            </a:r>
            <a:r>
              <a:rPr dirty="0" sz="2900" spc="65">
                <a:solidFill>
                  <a:srgbClr val="010101"/>
                </a:solidFill>
                <a:latin typeface="宋体"/>
                <a:cs typeface="宋体"/>
              </a:rPr>
              <a:t>本测</a:t>
            </a:r>
            <a:r>
              <a:rPr dirty="0" sz="2900" spc="245">
                <a:solidFill>
                  <a:srgbClr val="010101"/>
                </a:solidFill>
                <a:latin typeface="宋体"/>
                <a:cs typeface="宋体"/>
              </a:rPr>
              <a:t>算</a:t>
            </a:r>
            <a:r>
              <a:rPr dirty="0" sz="2900" spc="65">
                <a:solidFill>
                  <a:srgbClr val="010101"/>
                </a:solidFill>
                <a:latin typeface="宋体"/>
                <a:cs typeface="宋体"/>
              </a:rPr>
              <a:t>与</a:t>
            </a:r>
            <a:r>
              <a:rPr dirty="0" sz="2900" spc="90">
                <a:solidFill>
                  <a:srgbClr val="010101"/>
                </a:solidFill>
                <a:latin typeface="宋体"/>
                <a:cs typeface="宋体"/>
              </a:rPr>
              <a:t>投</a:t>
            </a:r>
            <a:r>
              <a:rPr dirty="0" sz="2900" spc="140">
                <a:solidFill>
                  <a:srgbClr val="010101"/>
                </a:solidFill>
                <a:latin typeface="宋体"/>
                <a:cs typeface="宋体"/>
              </a:rPr>
              <a:t>标</a:t>
            </a:r>
            <a:r>
              <a:rPr dirty="0" sz="2900" spc="65">
                <a:solidFill>
                  <a:srgbClr val="010101"/>
                </a:solidFill>
                <a:latin typeface="宋体"/>
                <a:cs typeface="宋体"/>
              </a:rPr>
              <a:t>报</a:t>
            </a:r>
            <a:r>
              <a:rPr dirty="0" sz="2900" spc="190">
                <a:solidFill>
                  <a:srgbClr val="010101"/>
                </a:solidFill>
                <a:latin typeface="宋体"/>
                <a:cs typeface="宋体"/>
              </a:rPr>
              <a:t>价</a:t>
            </a:r>
            <a:r>
              <a:rPr dirty="0" sz="2900" spc="65">
                <a:solidFill>
                  <a:srgbClr val="010101"/>
                </a:solidFill>
                <a:latin typeface="宋体"/>
                <a:cs typeface="宋体"/>
              </a:rPr>
              <a:t>分项的</a:t>
            </a:r>
            <a:r>
              <a:rPr dirty="0" sz="2900" spc="165">
                <a:solidFill>
                  <a:srgbClr val="010101"/>
                </a:solidFill>
                <a:latin typeface="宋体"/>
                <a:cs typeface="宋体"/>
              </a:rPr>
              <a:t>比</a:t>
            </a:r>
            <a:r>
              <a:rPr dirty="0" sz="2900" spc="65">
                <a:solidFill>
                  <a:srgbClr val="010101"/>
                </a:solidFill>
                <a:latin typeface="宋体"/>
                <a:cs typeface="宋体"/>
              </a:rPr>
              <a:t>较</a:t>
            </a:r>
            <a:r>
              <a:rPr dirty="0" sz="2900" spc="-540">
                <a:solidFill>
                  <a:srgbClr val="010101"/>
                </a:solidFill>
                <a:latin typeface="宋体"/>
                <a:cs typeface="宋体"/>
              </a:rPr>
              <a:t> </a:t>
            </a:r>
            <a:r>
              <a:rPr dirty="0" sz="2900" spc="-720">
                <a:solidFill>
                  <a:srgbClr val="010101"/>
                </a:solidFill>
                <a:latin typeface="宋体"/>
                <a:cs typeface="宋体"/>
              </a:rPr>
              <a:t>，分</a:t>
            </a:r>
            <a:r>
              <a:rPr dirty="0" sz="2900" spc="-590">
                <a:solidFill>
                  <a:srgbClr val="010101"/>
                </a:solidFill>
                <a:latin typeface="宋体"/>
                <a:cs typeface="宋体"/>
              </a:rPr>
              <a:t> </a:t>
            </a:r>
            <a:r>
              <a:rPr dirty="0" sz="2900" spc="-720">
                <a:solidFill>
                  <a:srgbClr val="010101"/>
                </a:solidFill>
                <a:latin typeface="宋体"/>
                <a:cs typeface="宋体"/>
              </a:rPr>
              <a:t>析出</a:t>
            </a:r>
            <a:r>
              <a:rPr dirty="0" sz="2900" spc="215">
                <a:solidFill>
                  <a:srgbClr val="010101"/>
                </a:solidFill>
                <a:latin typeface="宋体"/>
                <a:cs typeface="宋体"/>
              </a:rPr>
              <a:t> </a:t>
            </a:r>
            <a:r>
              <a:rPr dirty="0" sz="2900" spc="-720">
                <a:solidFill>
                  <a:srgbClr val="010101"/>
                </a:solidFill>
                <a:latin typeface="宋体"/>
                <a:cs typeface="宋体"/>
              </a:rPr>
              <a:t>亏损点、</a:t>
            </a:r>
            <a:r>
              <a:rPr dirty="0" sz="2900">
                <a:solidFill>
                  <a:srgbClr val="010101"/>
                </a:solidFill>
                <a:latin typeface="宋体"/>
                <a:cs typeface="宋体"/>
              </a:rPr>
              <a:t>	</a:t>
            </a:r>
            <a:r>
              <a:rPr dirty="0" sz="2900" spc="-720">
                <a:solidFill>
                  <a:srgbClr val="010101"/>
                </a:solidFill>
                <a:latin typeface="宋体"/>
                <a:cs typeface="宋体"/>
              </a:rPr>
              <a:t>盈利点</a:t>
            </a:r>
            <a:r>
              <a:rPr dirty="0" sz="2900">
                <a:solidFill>
                  <a:srgbClr val="010101"/>
                </a:solidFill>
                <a:latin typeface="宋体"/>
                <a:cs typeface="宋体"/>
              </a:rPr>
              <a:t>	</a:t>
            </a:r>
            <a:r>
              <a:rPr dirty="0" sz="2900" spc="-254">
                <a:solidFill>
                  <a:srgbClr val="010101"/>
                </a:solidFill>
                <a:latin typeface="宋体"/>
                <a:cs typeface="宋体"/>
              </a:rPr>
              <a:t>， </a:t>
            </a:r>
            <a:r>
              <a:rPr dirty="0" sz="2900" spc="-80">
                <a:solidFill>
                  <a:srgbClr val="010101"/>
                </a:solidFill>
                <a:latin typeface="宋体"/>
                <a:cs typeface="宋体"/>
              </a:rPr>
              <a:t>井有相应的策划措施。</a:t>
            </a:r>
            <a:endParaRPr sz="2900">
              <a:latin typeface="宋体"/>
              <a:cs typeface="宋体"/>
            </a:endParaRPr>
          </a:p>
        </p:txBody>
      </p:sp>
      <p:sp>
        <p:nvSpPr>
          <p:cNvPr id="16" name="object 16"/>
          <p:cNvSpPr/>
          <p:nvPr/>
        </p:nvSpPr>
        <p:spPr>
          <a:xfrm>
            <a:off x="797685" y="7801292"/>
            <a:ext cx="6526530" cy="332740"/>
          </a:xfrm>
          <a:custGeom>
            <a:avLst/>
            <a:gdLst/>
            <a:ahLst/>
            <a:cxnLst/>
            <a:rect l="l" t="t" r="r" b="b"/>
            <a:pathLst>
              <a:path w="6526530" h="332740">
                <a:moveTo>
                  <a:pt x="0" y="0"/>
                </a:moveTo>
                <a:lnTo>
                  <a:pt x="6526484" y="0"/>
                </a:lnTo>
                <a:lnTo>
                  <a:pt x="6526484" y="332156"/>
                </a:lnTo>
                <a:lnTo>
                  <a:pt x="0" y="332156"/>
                </a:lnTo>
                <a:lnTo>
                  <a:pt x="0" y="0"/>
                </a:lnTo>
                <a:close/>
              </a:path>
            </a:pathLst>
          </a:custGeom>
          <a:solidFill>
            <a:srgbClr val="0E0E0E"/>
          </a:solidFill>
        </p:spPr>
        <p:txBody>
          <a:bodyPr wrap="square" lIns="0" tIns="0" rIns="0" bIns="0" rtlCol="0"/>
          <a:lstStyle/>
          <a:p/>
        </p:txBody>
      </p:sp>
      <p:sp>
        <p:nvSpPr>
          <p:cNvPr id="17" name="object 17"/>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8" name="object 18"/>
          <p:cNvSpPr txBox="1"/>
          <p:nvPr/>
        </p:nvSpPr>
        <p:spPr>
          <a:xfrm>
            <a:off x="784985" y="7788592"/>
            <a:ext cx="6574790" cy="358140"/>
          </a:xfrm>
          <a:prstGeom prst="rect">
            <a:avLst/>
          </a:prstGeom>
        </p:spPr>
        <p:txBody>
          <a:bodyPr wrap="square" lIns="0" tIns="0" rIns="0" bIns="0" rtlCol="0" vert="horz">
            <a:spAutoFit/>
          </a:bodyPr>
          <a:lstStyle/>
          <a:p>
            <a:pPr marL="12700">
              <a:lnSpc>
                <a:spcPts val="2815"/>
              </a:lnSpc>
            </a:pPr>
            <a:r>
              <a:rPr dirty="0" sz="2600" spc="110">
                <a:solidFill>
                  <a:srgbClr val="F6FBFB"/>
                </a:solidFill>
                <a:latin typeface="宋体"/>
                <a:cs typeface="宋体"/>
              </a:rPr>
              <a:t>二、顶目部组织或参与投标报价及投标决策</a:t>
            </a:r>
            <a:endParaRPr sz="2600">
              <a:latin typeface="宋体"/>
              <a:cs typeface="宋体"/>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688340" y="723079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648084"/>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7" name="object 7"/>
          <p:cNvSpPr/>
          <p:nvPr/>
        </p:nvSpPr>
        <p:spPr>
          <a:xfrm>
            <a:off x="644777" y="2588539"/>
            <a:ext cx="0" cy="828040"/>
          </a:xfrm>
          <a:custGeom>
            <a:avLst/>
            <a:gdLst/>
            <a:ahLst/>
            <a:cxnLst/>
            <a:rect l="l" t="t" r="r" b="b"/>
            <a:pathLst>
              <a:path w="0" h="828039">
                <a:moveTo>
                  <a:pt x="0" y="0"/>
                </a:moveTo>
                <a:lnTo>
                  <a:pt x="0" y="827865"/>
                </a:lnTo>
              </a:path>
            </a:pathLst>
          </a:custGeom>
          <a:ln w="25494">
            <a:solidFill>
              <a:srgbClr val="05215B"/>
            </a:solidFill>
          </a:ln>
        </p:spPr>
        <p:txBody>
          <a:bodyPr wrap="square" lIns="0" tIns="0" rIns="0" bIns="0" rtlCol="0"/>
          <a:lstStyle/>
          <a:p/>
        </p:txBody>
      </p:sp>
      <p:sp>
        <p:nvSpPr>
          <p:cNvPr id="8" name="object 8"/>
          <p:cNvSpPr txBox="1"/>
          <p:nvPr/>
        </p:nvSpPr>
        <p:spPr>
          <a:xfrm>
            <a:off x="619329" y="2599839"/>
            <a:ext cx="133350" cy="753745"/>
          </a:xfrm>
          <a:prstGeom prst="rect">
            <a:avLst/>
          </a:prstGeom>
        </p:spPr>
        <p:txBody>
          <a:bodyPr wrap="square" lIns="0" tIns="15875" rIns="0" bIns="0" rtlCol="0" vert="horz">
            <a:spAutoFit/>
          </a:bodyPr>
          <a:lstStyle/>
          <a:p>
            <a:pPr marL="12700">
              <a:lnSpc>
                <a:spcPct val="100000"/>
              </a:lnSpc>
              <a:spcBef>
                <a:spcPts val="125"/>
              </a:spcBef>
            </a:pPr>
            <a:r>
              <a:rPr dirty="0" sz="4750" spc="-475">
                <a:solidFill>
                  <a:srgbClr val="F9FBFB"/>
                </a:solidFill>
                <a:latin typeface="Arial"/>
                <a:cs typeface="Arial"/>
              </a:rPr>
              <a:t>I</a:t>
            </a:r>
            <a:endParaRPr sz="4750">
              <a:latin typeface="Arial"/>
              <a:cs typeface="Arial"/>
            </a:endParaRPr>
          </a:p>
        </p:txBody>
      </p:sp>
      <p:sp>
        <p:nvSpPr>
          <p:cNvPr id="9" name="object 9"/>
          <p:cNvSpPr txBox="1"/>
          <p:nvPr/>
        </p:nvSpPr>
        <p:spPr>
          <a:xfrm>
            <a:off x="1151146" y="2781107"/>
            <a:ext cx="320040" cy="567690"/>
          </a:xfrm>
          <a:prstGeom prst="rect">
            <a:avLst/>
          </a:prstGeom>
          <a:solidFill>
            <a:srgbClr val="05215B"/>
          </a:solidFill>
        </p:spPr>
        <p:txBody>
          <a:bodyPr wrap="square" lIns="0" tIns="19050" rIns="0" bIns="0" rtlCol="0" vert="horz">
            <a:spAutoFit/>
          </a:bodyPr>
          <a:lstStyle/>
          <a:p>
            <a:pPr>
              <a:lnSpc>
                <a:spcPct val="100000"/>
              </a:lnSpc>
              <a:spcBef>
                <a:spcPts val="150"/>
              </a:spcBef>
            </a:pPr>
            <a:r>
              <a:rPr dirty="0" sz="3300" spc="-445">
                <a:solidFill>
                  <a:srgbClr val="F9FBFB"/>
                </a:solidFill>
                <a:latin typeface="Times New Roman"/>
                <a:cs typeface="Times New Roman"/>
              </a:rPr>
              <a:t>2.</a:t>
            </a:r>
            <a:endParaRPr sz="3300">
              <a:latin typeface="Times New Roman"/>
              <a:cs typeface="Times New Roman"/>
            </a:endParaRPr>
          </a:p>
        </p:txBody>
      </p:sp>
      <p:sp>
        <p:nvSpPr>
          <p:cNvPr id="10" name="object 10"/>
          <p:cNvSpPr txBox="1"/>
          <p:nvPr/>
        </p:nvSpPr>
        <p:spPr>
          <a:xfrm>
            <a:off x="1471188" y="2900981"/>
            <a:ext cx="11077575" cy="370840"/>
          </a:xfrm>
          <a:prstGeom prst="rect">
            <a:avLst/>
          </a:prstGeom>
          <a:solidFill>
            <a:srgbClr val="05215B"/>
          </a:solidFill>
        </p:spPr>
        <p:txBody>
          <a:bodyPr wrap="square" lIns="0" tIns="0" rIns="0" bIns="0" rtlCol="0" vert="horz">
            <a:spAutoFit/>
          </a:bodyPr>
          <a:lstStyle/>
          <a:p>
            <a:pPr>
              <a:lnSpc>
                <a:spcPts val="2915"/>
              </a:lnSpc>
            </a:pPr>
            <a:r>
              <a:rPr dirty="0" sz="2900" spc="125">
                <a:solidFill>
                  <a:srgbClr val="F9FBFB"/>
                </a:solidFill>
                <a:latin typeface="宋体"/>
                <a:cs typeface="宋体"/>
              </a:rPr>
              <a:t>项目经理确认投标价格及预收益，且预收益不低千集团预收益底</a:t>
            </a:r>
            <a:endParaRPr sz="2900">
              <a:latin typeface="宋体"/>
              <a:cs typeface="宋体"/>
            </a:endParaRPr>
          </a:p>
        </p:txBody>
      </p:sp>
      <p:sp>
        <p:nvSpPr>
          <p:cNvPr id="11" name="object 11"/>
          <p:cNvSpPr/>
          <p:nvPr/>
        </p:nvSpPr>
        <p:spPr>
          <a:xfrm>
            <a:off x="13003038" y="2588539"/>
            <a:ext cx="0" cy="828040"/>
          </a:xfrm>
          <a:custGeom>
            <a:avLst/>
            <a:gdLst/>
            <a:ahLst/>
            <a:cxnLst/>
            <a:rect l="l" t="t" r="r" b="b"/>
            <a:pathLst>
              <a:path w="0" h="828039">
                <a:moveTo>
                  <a:pt x="0" y="0"/>
                </a:moveTo>
                <a:lnTo>
                  <a:pt x="0" y="827865"/>
                </a:lnTo>
              </a:path>
            </a:pathLst>
          </a:custGeom>
          <a:ln w="38241">
            <a:solidFill>
              <a:srgbClr val="495980"/>
            </a:solidFill>
          </a:ln>
        </p:spPr>
        <p:txBody>
          <a:bodyPr wrap="square" lIns="0" tIns="0" rIns="0" bIns="0" rtlCol="0"/>
          <a:lstStyle/>
          <a:p/>
        </p:txBody>
      </p:sp>
      <p:sp>
        <p:nvSpPr>
          <p:cNvPr id="12" name="object 12"/>
          <p:cNvSpPr txBox="1"/>
          <p:nvPr/>
        </p:nvSpPr>
        <p:spPr>
          <a:xfrm>
            <a:off x="12223108" y="2599839"/>
            <a:ext cx="920115" cy="753745"/>
          </a:xfrm>
          <a:prstGeom prst="rect">
            <a:avLst/>
          </a:prstGeom>
        </p:spPr>
        <p:txBody>
          <a:bodyPr wrap="square" lIns="0" tIns="15875" rIns="0" bIns="0" rtlCol="0" vert="horz">
            <a:spAutoFit/>
          </a:bodyPr>
          <a:lstStyle/>
          <a:p>
            <a:pPr marL="12700">
              <a:lnSpc>
                <a:spcPct val="100000"/>
              </a:lnSpc>
              <a:spcBef>
                <a:spcPts val="125"/>
              </a:spcBef>
              <a:tabLst>
                <a:tab pos="760730" algn="l"/>
              </a:tabLst>
            </a:pPr>
            <a:r>
              <a:rPr dirty="0" sz="2900" spc="125">
                <a:solidFill>
                  <a:srgbClr val="F9FBFB"/>
                </a:solidFill>
                <a:latin typeface="宋体"/>
                <a:cs typeface="宋体"/>
              </a:rPr>
              <a:t>线</a:t>
            </a:r>
            <a:r>
              <a:rPr dirty="0" sz="2900" spc="125">
                <a:solidFill>
                  <a:srgbClr val="F9FBFB"/>
                </a:solidFill>
                <a:latin typeface="宋体"/>
                <a:cs typeface="宋体"/>
              </a:rPr>
              <a:t>	</a:t>
            </a:r>
            <a:r>
              <a:rPr dirty="0" sz="4750" spc="-170">
                <a:solidFill>
                  <a:srgbClr val="D8E1F0"/>
                </a:solidFill>
                <a:latin typeface="Arial"/>
                <a:cs typeface="Arial"/>
              </a:rPr>
              <a:t>I</a:t>
            </a:r>
            <a:endParaRPr sz="4750">
              <a:latin typeface="Arial"/>
              <a:cs typeface="Arial"/>
            </a:endParaRPr>
          </a:p>
        </p:txBody>
      </p:sp>
      <p:sp>
        <p:nvSpPr>
          <p:cNvPr id="13" name="object 13"/>
          <p:cNvSpPr txBox="1"/>
          <p:nvPr/>
        </p:nvSpPr>
        <p:spPr>
          <a:xfrm>
            <a:off x="738080" y="3612918"/>
            <a:ext cx="11941175" cy="3481704"/>
          </a:xfrm>
          <a:prstGeom prst="rect">
            <a:avLst/>
          </a:prstGeom>
        </p:spPr>
        <p:txBody>
          <a:bodyPr wrap="square" lIns="0" tIns="19685" rIns="0" bIns="0" rtlCol="0" vert="horz">
            <a:spAutoFit/>
          </a:bodyPr>
          <a:lstStyle/>
          <a:p>
            <a:pPr algn="just" marL="388620" marR="5080" indent="-375920">
              <a:lnSpc>
                <a:spcPct val="154300"/>
              </a:lnSpc>
              <a:spcBef>
                <a:spcPts val="155"/>
              </a:spcBef>
              <a:buClr>
                <a:srgbClr val="282828"/>
              </a:buClr>
              <a:buChar char="·"/>
              <a:tabLst>
                <a:tab pos="408940" algn="l"/>
              </a:tabLst>
            </a:pPr>
            <a:r>
              <a:rPr dirty="0" sz="2900" spc="-370">
                <a:solidFill>
                  <a:srgbClr val="010101"/>
                </a:solidFill>
                <a:latin typeface="宋体"/>
                <a:cs typeface="宋体"/>
              </a:rPr>
              <a:t>在项目</a:t>
            </a:r>
            <a:r>
              <a:rPr dirty="0" sz="2900" spc="-70">
                <a:solidFill>
                  <a:srgbClr val="010101"/>
                </a:solidFill>
                <a:latin typeface="宋体"/>
                <a:cs typeface="宋体"/>
              </a:rPr>
              <a:t> </a:t>
            </a:r>
            <a:r>
              <a:rPr dirty="0" sz="2900" spc="130">
                <a:solidFill>
                  <a:srgbClr val="010101"/>
                </a:solidFill>
                <a:latin typeface="宋体"/>
                <a:cs typeface="宋体"/>
              </a:rPr>
              <a:t>投</a:t>
            </a:r>
            <a:r>
              <a:rPr dirty="0" sz="2900" spc="-370">
                <a:solidFill>
                  <a:srgbClr val="010101"/>
                </a:solidFill>
                <a:latin typeface="宋体"/>
                <a:cs typeface="宋体"/>
              </a:rPr>
              <a:t>标出</a:t>
            </a:r>
            <a:r>
              <a:rPr dirty="0" sz="2900" spc="-495">
                <a:solidFill>
                  <a:srgbClr val="010101"/>
                </a:solidFill>
                <a:latin typeface="宋体"/>
                <a:cs typeface="宋体"/>
              </a:rPr>
              <a:t> </a:t>
            </a:r>
            <a:r>
              <a:rPr dirty="0" sz="2900" spc="-370">
                <a:solidFill>
                  <a:srgbClr val="010101"/>
                </a:solidFill>
                <a:latin typeface="宋体"/>
                <a:cs typeface="宋体"/>
              </a:rPr>
              <a:t>标前</a:t>
            </a:r>
            <a:r>
              <a:rPr dirty="0" sz="2900" spc="275">
                <a:solidFill>
                  <a:srgbClr val="010101"/>
                </a:solidFill>
                <a:latin typeface="宋体"/>
                <a:cs typeface="宋体"/>
              </a:rPr>
              <a:t> </a:t>
            </a:r>
            <a:r>
              <a:rPr dirty="0" sz="2900" spc="-340">
                <a:solidFill>
                  <a:srgbClr val="010101"/>
                </a:solidFill>
                <a:latin typeface="宋体"/>
                <a:cs typeface="宋体"/>
              </a:rPr>
              <a:t>，项目</a:t>
            </a:r>
            <a:r>
              <a:rPr dirty="0" sz="2900" spc="-894">
                <a:solidFill>
                  <a:srgbClr val="010101"/>
                </a:solidFill>
                <a:latin typeface="宋体"/>
                <a:cs typeface="宋体"/>
              </a:rPr>
              <a:t> </a:t>
            </a:r>
            <a:r>
              <a:rPr dirty="0" sz="2900" spc="-340">
                <a:solidFill>
                  <a:srgbClr val="010101"/>
                </a:solidFill>
                <a:latin typeface="宋体"/>
                <a:cs typeface="宋体"/>
              </a:rPr>
              <a:t>经理必须</a:t>
            </a:r>
            <a:r>
              <a:rPr dirty="0" sz="2900" spc="370">
                <a:solidFill>
                  <a:srgbClr val="010101"/>
                </a:solidFill>
                <a:latin typeface="宋体"/>
                <a:cs typeface="宋体"/>
              </a:rPr>
              <a:t> </a:t>
            </a:r>
            <a:r>
              <a:rPr dirty="0" sz="2900" spc="-340">
                <a:solidFill>
                  <a:srgbClr val="010101"/>
                </a:solidFill>
                <a:latin typeface="宋体"/>
                <a:cs typeface="宋体"/>
              </a:rPr>
              <a:t>对投标</a:t>
            </a:r>
            <a:r>
              <a:rPr dirty="0" sz="2900" spc="-130">
                <a:solidFill>
                  <a:srgbClr val="010101"/>
                </a:solidFill>
                <a:latin typeface="宋体"/>
                <a:cs typeface="宋体"/>
              </a:rPr>
              <a:t> </a:t>
            </a:r>
            <a:r>
              <a:rPr dirty="0" sz="2900" spc="120">
                <a:solidFill>
                  <a:srgbClr val="010101"/>
                </a:solidFill>
                <a:latin typeface="宋体"/>
                <a:cs typeface="宋体"/>
              </a:rPr>
              <a:t>价</a:t>
            </a:r>
            <a:r>
              <a:rPr dirty="0" sz="2900" spc="-340">
                <a:solidFill>
                  <a:srgbClr val="010101"/>
                </a:solidFill>
                <a:latin typeface="宋体"/>
                <a:cs typeface="宋体"/>
              </a:rPr>
              <a:t>格和预收益</a:t>
            </a:r>
            <a:r>
              <a:rPr dirty="0" sz="2900" spc="765">
                <a:solidFill>
                  <a:srgbClr val="010101"/>
                </a:solidFill>
                <a:latin typeface="宋体"/>
                <a:cs typeface="宋体"/>
              </a:rPr>
              <a:t> </a:t>
            </a:r>
            <a:r>
              <a:rPr dirty="0" sz="2900" spc="155">
                <a:solidFill>
                  <a:srgbClr val="010101"/>
                </a:solidFill>
                <a:latin typeface="宋体"/>
                <a:cs typeface="宋体"/>
              </a:rPr>
              <a:t>率</a:t>
            </a:r>
            <a:r>
              <a:rPr dirty="0" sz="2900" spc="270">
                <a:solidFill>
                  <a:srgbClr val="010101"/>
                </a:solidFill>
                <a:latin typeface="宋体"/>
                <a:cs typeface="宋体"/>
              </a:rPr>
              <a:t>进行</a:t>
            </a:r>
            <a:r>
              <a:rPr dirty="0" sz="2900" spc="-250">
                <a:solidFill>
                  <a:srgbClr val="010101"/>
                </a:solidFill>
                <a:latin typeface="宋体"/>
                <a:cs typeface="宋体"/>
              </a:rPr>
              <a:t>书</a:t>
            </a:r>
            <a:r>
              <a:rPr dirty="0" sz="2900" spc="114">
                <a:solidFill>
                  <a:srgbClr val="010101"/>
                </a:solidFill>
                <a:latin typeface="宋体"/>
                <a:cs typeface="宋体"/>
              </a:rPr>
              <a:t>面</a:t>
            </a:r>
            <a:r>
              <a:rPr dirty="0" sz="2900" spc="270">
                <a:solidFill>
                  <a:srgbClr val="010101"/>
                </a:solidFill>
                <a:latin typeface="宋体"/>
                <a:cs typeface="宋体"/>
              </a:rPr>
              <a:t>确 </a:t>
            </a:r>
            <a:r>
              <a:rPr dirty="0" sz="2900" spc="125">
                <a:solidFill>
                  <a:srgbClr val="010101"/>
                </a:solidFill>
                <a:latin typeface="宋体"/>
                <a:cs typeface="宋体"/>
              </a:rPr>
              <a:t>认，对于有议标过程的项目，项目经理还需要对整体下浮空间和最终 确保收益率进行确认，井且在议标过程中的价格调整需要项目经理进 行确认。按照集团公司项目预收益底线要求，土建项目预收益率不得 </a:t>
            </a:r>
            <a:r>
              <a:rPr dirty="0" sz="2900" spc="150">
                <a:solidFill>
                  <a:srgbClr val="010101"/>
                </a:solidFill>
                <a:latin typeface="宋体"/>
                <a:cs typeface="宋体"/>
              </a:rPr>
              <a:t>低</a:t>
            </a:r>
            <a:r>
              <a:rPr dirty="0" sz="2900" spc="229">
                <a:solidFill>
                  <a:srgbClr val="010101"/>
                </a:solidFill>
                <a:latin typeface="宋体"/>
                <a:cs typeface="宋体"/>
              </a:rPr>
              <a:t>于</a:t>
            </a:r>
            <a:r>
              <a:rPr dirty="0" sz="3150" spc="95">
                <a:solidFill>
                  <a:srgbClr val="010101"/>
                </a:solidFill>
                <a:latin typeface="Arial"/>
                <a:cs typeface="Arial"/>
              </a:rPr>
              <a:t>4%</a:t>
            </a:r>
            <a:r>
              <a:rPr dirty="0" sz="3150" spc="-140">
                <a:solidFill>
                  <a:srgbClr val="010101"/>
                </a:solidFill>
                <a:latin typeface="Arial"/>
                <a:cs typeface="Arial"/>
              </a:rPr>
              <a:t> </a:t>
            </a:r>
            <a:r>
              <a:rPr dirty="0" sz="3150" spc="80">
                <a:solidFill>
                  <a:srgbClr val="010101"/>
                </a:solidFill>
                <a:latin typeface="Arial"/>
                <a:cs typeface="Arial"/>
              </a:rPr>
              <a:t>,</a:t>
            </a:r>
            <a:r>
              <a:rPr dirty="0" sz="3150" spc="210">
                <a:solidFill>
                  <a:srgbClr val="010101"/>
                </a:solidFill>
                <a:latin typeface="Arial"/>
                <a:cs typeface="Arial"/>
              </a:rPr>
              <a:t> </a:t>
            </a:r>
            <a:r>
              <a:rPr dirty="0" sz="2900" spc="130">
                <a:solidFill>
                  <a:srgbClr val="010101"/>
                </a:solidFill>
                <a:latin typeface="宋体"/>
                <a:cs typeface="宋体"/>
              </a:rPr>
              <a:t>专</a:t>
            </a:r>
            <a:r>
              <a:rPr dirty="0" sz="2900" spc="270">
                <a:solidFill>
                  <a:srgbClr val="010101"/>
                </a:solidFill>
                <a:latin typeface="宋体"/>
                <a:cs typeface="宋体"/>
              </a:rPr>
              <a:t>业项</a:t>
            </a:r>
            <a:r>
              <a:rPr dirty="0" sz="2900" spc="-250">
                <a:solidFill>
                  <a:srgbClr val="010101"/>
                </a:solidFill>
                <a:latin typeface="宋体"/>
                <a:cs typeface="宋体"/>
              </a:rPr>
              <a:t>目</a:t>
            </a:r>
            <a:r>
              <a:rPr dirty="0" sz="2900" spc="125">
                <a:solidFill>
                  <a:srgbClr val="010101"/>
                </a:solidFill>
                <a:latin typeface="宋体"/>
                <a:cs typeface="宋体"/>
              </a:rPr>
              <a:t>预</a:t>
            </a:r>
            <a:r>
              <a:rPr dirty="0" sz="2900" spc="270">
                <a:solidFill>
                  <a:srgbClr val="010101"/>
                </a:solidFill>
                <a:latin typeface="宋体"/>
                <a:cs typeface="宋体"/>
              </a:rPr>
              <a:t>收</a:t>
            </a:r>
            <a:r>
              <a:rPr dirty="0" sz="2900">
                <a:solidFill>
                  <a:srgbClr val="010101"/>
                </a:solidFill>
                <a:latin typeface="宋体"/>
                <a:cs typeface="宋体"/>
              </a:rPr>
              <a:t>益</a:t>
            </a:r>
            <a:r>
              <a:rPr dirty="0" sz="2900" spc="140">
                <a:solidFill>
                  <a:srgbClr val="010101"/>
                </a:solidFill>
                <a:latin typeface="宋体"/>
                <a:cs typeface="宋体"/>
              </a:rPr>
              <a:t>不</a:t>
            </a:r>
            <a:r>
              <a:rPr dirty="0" sz="2900" spc="270">
                <a:solidFill>
                  <a:srgbClr val="010101"/>
                </a:solidFill>
                <a:latin typeface="宋体"/>
                <a:cs typeface="宋体"/>
              </a:rPr>
              <a:t>得</a:t>
            </a:r>
            <a:r>
              <a:rPr dirty="0" sz="2900" spc="-90">
                <a:solidFill>
                  <a:srgbClr val="010101"/>
                </a:solidFill>
                <a:latin typeface="宋体"/>
                <a:cs typeface="宋体"/>
              </a:rPr>
              <a:t>低</a:t>
            </a:r>
            <a:r>
              <a:rPr dirty="0" sz="2900" spc="235">
                <a:solidFill>
                  <a:srgbClr val="010101"/>
                </a:solidFill>
                <a:latin typeface="宋体"/>
                <a:cs typeface="宋体"/>
              </a:rPr>
              <a:t>于</a:t>
            </a:r>
            <a:r>
              <a:rPr dirty="0" sz="3150" spc="-100">
                <a:solidFill>
                  <a:srgbClr val="010101"/>
                </a:solidFill>
                <a:latin typeface="Arial"/>
                <a:cs typeface="Arial"/>
              </a:rPr>
              <a:t>5%</a:t>
            </a:r>
            <a:r>
              <a:rPr dirty="0" sz="2900" spc="155">
                <a:solidFill>
                  <a:srgbClr val="010101"/>
                </a:solidFill>
                <a:latin typeface="宋体"/>
                <a:cs typeface="宋体"/>
              </a:rPr>
              <a:t>。</a:t>
            </a:r>
            <a:endParaRPr sz="2900">
              <a:latin typeface="宋体"/>
              <a:cs typeface="宋体"/>
            </a:endParaRPr>
          </a:p>
        </p:txBody>
      </p:sp>
      <p:sp>
        <p:nvSpPr>
          <p:cNvPr id="14" name="object 14"/>
          <p:cNvSpPr/>
          <p:nvPr/>
        </p:nvSpPr>
        <p:spPr>
          <a:xfrm>
            <a:off x="797685" y="7801292"/>
            <a:ext cx="6526530" cy="332740"/>
          </a:xfrm>
          <a:custGeom>
            <a:avLst/>
            <a:gdLst/>
            <a:ahLst/>
            <a:cxnLst/>
            <a:rect l="l" t="t" r="r" b="b"/>
            <a:pathLst>
              <a:path w="6526530" h="332740">
                <a:moveTo>
                  <a:pt x="0" y="0"/>
                </a:moveTo>
                <a:lnTo>
                  <a:pt x="6526484" y="0"/>
                </a:lnTo>
                <a:lnTo>
                  <a:pt x="6526484" y="332156"/>
                </a:lnTo>
                <a:lnTo>
                  <a:pt x="0" y="332156"/>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6" name="object 16"/>
          <p:cNvSpPr txBox="1"/>
          <p:nvPr/>
        </p:nvSpPr>
        <p:spPr>
          <a:xfrm>
            <a:off x="784985" y="7788592"/>
            <a:ext cx="6574790" cy="358140"/>
          </a:xfrm>
          <a:prstGeom prst="rect">
            <a:avLst/>
          </a:prstGeom>
        </p:spPr>
        <p:txBody>
          <a:bodyPr wrap="square" lIns="0" tIns="0" rIns="0" bIns="0" rtlCol="0" vert="horz">
            <a:spAutoFit/>
          </a:bodyPr>
          <a:lstStyle/>
          <a:p>
            <a:pPr marL="12700">
              <a:lnSpc>
                <a:spcPts val="2815"/>
              </a:lnSpc>
            </a:pPr>
            <a:r>
              <a:rPr dirty="0" sz="2600" spc="110">
                <a:solidFill>
                  <a:srgbClr val="F6FBFB"/>
                </a:solidFill>
                <a:latin typeface="宋体"/>
                <a:cs typeface="宋体"/>
              </a:rPr>
              <a:t>二、顶目部组织或参与投标报价及投标决策</a:t>
            </a:r>
            <a:endParaRPr sz="2600">
              <a:latin typeface="宋体"/>
              <a:cs typeface="宋体"/>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94268" y="3168263"/>
            <a:ext cx="815810" cy="843167"/>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1937550" y="3193814"/>
            <a:ext cx="815810" cy="843167"/>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994268" y="4829047"/>
            <a:ext cx="1631621" cy="894268"/>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2880829" y="3193814"/>
            <a:ext cx="790316" cy="817616"/>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2804348" y="4854599"/>
            <a:ext cx="866798" cy="843167"/>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3773123" y="3193814"/>
            <a:ext cx="739328" cy="817616"/>
          </a:xfrm>
          <a:prstGeom prst="rect">
            <a:avLst/>
          </a:prstGeom>
          <a:blipFill>
            <a:blip r:embed="rId7" cstate="print"/>
            <a:stretch>
              <a:fillRect/>
            </a:stretch>
          </a:blipFill>
        </p:spPr>
        <p:txBody>
          <a:bodyPr wrap="square" lIns="0" tIns="0" rIns="0" bIns="0" rtlCol="0"/>
          <a:lstStyle/>
          <a:p/>
        </p:txBody>
      </p:sp>
      <p:sp>
        <p:nvSpPr>
          <p:cNvPr id="8" name="object 8"/>
          <p:cNvSpPr/>
          <p:nvPr/>
        </p:nvSpPr>
        <p:spPr>
          <a:xfrm>
            <a:off x="3798616" y="4854598"/>
            <a:ext cx="1631621" cy="817616"/>
          </a:xfrm>
          <a:prstGeom prst="rect">
            <a:avLst/>
          </a:prstGeom>
          <a:blipFill>
            <a:blip r:embed="rId8" cstate="print"/>
            <a:stretch>
              <a:fillRect/>
            </a:stretch>
          </a:blipFill>
        </p:spPr>
        <p:txBody>
          <a:bodyPr wrap="square" lIns="0" tIns="0" rIns="0" bIns="0" rtlCol="0"/>
          <a:lstStyle/>
          <a:p/>
        </p:txBody>
      </p:sp>
      <p:sp>
        <p:nvSpPr>
          <p:cNvPr id="9" name="object 9"/>
          <p:cNvSpPr/>
          <p:nvPr/>
        </p:nvSpPr>
        <p:spPr>
          <a:xfrm>
            <a:off x="5583201" y="3244915"/>
            <a:ext cx="764822" cy="766515"/>
          </a:xfrm>
          <a:prstGeom prst="rect">
            <a:avLst/>
          </a:prstGeom>
          <a:blipFill>
            <a:blip r:embed="rId9" cstate="print"/>
            <a:stretch>
              <a:fillRect/>
            </a:stretch>
          </a:blipFill>
        </p:spPr>
        <p:txBody>
          <a:bodyPr wrap="square" lIns="0" tIns="0" rIns="0" bIns="0" rtlCol="0"/>
          <a:lstStyle/>
          <a:p/>
        </p:txBody>
      </p:sp>
      <p:sp>
        <p:nvSpPr>
          <p:cNvPr id="10" name="object 10"/>
          <p:cNvSpPr/>
          <p:nvPr/>
        </p:nvSpPr>
        <p:spPr>
          <a:xfrm>
            <a:off x="6679446" y="3283241"/>
            <a:ext cx="484387" cy="728189"/>
          </a:xfrm>
          <a:prstGeom prst="rect">
            <a:avLst/>
          </a:prstGeom>
          <a:blipFill>
            <a:blip r:embed="rId10" cstate="print"/>
            <a:stretch>
              <a:fillRect/>
            </a:stretch>
          </a:blipFill>
        </p:spPr>
        <p:txBody>
          <a:bodyPr wrap="square" lIns="0" tIns="0" rIns="0" bIns="0" rtlCol="0"/>
          <a:lstStyle/>
          <a:p/>
        </p:txBody>
      </p:sp>
      <p:sp>
        <p:nvSpPr>
          <p:cNvPr id="11" name="object 11"/>
          <p:cNvSpPr/>
          <p:nvPr/>
        </p:nvSpPr>
        <p:spPr>
          <a:xfrm>
            <a:off x="5583201" y="4829048"/>
            <a:ext cx="1759090" cy="817616"/>
          </a:xfrm>
          <a:prstGeom prst="rect">
            <a:avLst/>
          </a:prstGeom>
          <a:blipFill>
            <a:blip r:embed="rId11" cstate="print"/>
            <a:stretch>
              <a:fillRect/>
            </a:stretch>
          </a:blipFill>
        </p:spPr>
        <p:txBody>
          <a:bodyPr wrap="square" lIns="0" tIns="0" rIns="0" bIns="0" rtlCol="0"/>
          <a:lstStyle/>
          <a:p/>
        </p:txBody>
      </p:sp>
      <p:sp>
        <p:nvSpPr>
          <p:cNvPr id="12" name="object 12"/>
          <p:cNvSpPr/>
          <p:nvPr/>
        </p:nvSpPr>
        <p:spPr>
          <a:xfrm>
            <a:off x="7393280" y="3168264"/>
            <a:ext cx="841304" cy="868717"/>
          </a:xfrm>
          <a:prstGeom prst="rect">
            <a:avLst/>
          </a:prstGeom>
          <a:blipFill>
            <a:blip r:embed="rId12" cstate="print"/>
            <a:stretch>
              <a:fillRect/>
            </a:stretch>
          </a:blipFill>
        </p:spPr>
        <p:txBody>
          <a:bodyPr wrap="square" lIns="0" tIns="0" rIns="0" bIns="0" rtlCol="0"/>
          <a:lstStyle/>
          <a:p/>
        </p:txBody>
      </p:sp>
      <p:sp>
        <p:nvSpPr>
          <p:cNvPr id="13" name="object 13"/>
          <p:cNvSpPr/>
          <p:nvPr/>
        </p:nvSpPr>
        <p:spPr>
          <a:xfrm>
            <a:off x="8362056" y="3193814"/>
            <a:ext cx="739328" cy="817616"/>
          </a:xfrm>
          <a:prstGeom prst="rect">
            <a:avLst/>
          </a:prstGeom>
          <a:blipFill>
            <a:blip r:embed="rId13" cstate="print"/>
            <a:stretch>
              <a:fillRect/>
            </a:stretch>
          </a:blipFill>
        </p:spPr>
        <p:txBody>
          <a:bodyPr wrap="square" lIns="0" tIns="0" rIns="0" bIns="0" rtlCol="0"/>
          <a:lstStyle/>
          <a:p/>
        </p:txBody>
      </p:sp>
      <p:sp>
        <p:nvSpPr>
          <p:cNvPr id="14" name="object 14"/>
          <p:cNvSpPr/>
          <p:nvPr/>
        </p:nvSpPr>
        <p:spPr>
          <a:xfrm>
            <a:off x="7444270" y="4867373"/>
            <a:ext cx="1708103" cy="804841"/>
          </a:xfrm>
          <a:prstGeom prst="rect">
            <a:avLst/>
          </a:prstGeom>
          <a:blipFill>
            <a:blip r:embed="rId14" cstate="print"/>
            <a:stretch>
              <a:fillRect/>
            </a:stretch>
          </a:blipFill>
        </p:spPr>
        <p:txBody>
          <a:bodyPr wrap="square" lIns="0" tIns="0" rIns="0" bIns="0" rtlCol="0"/>
          <a:lstStyle/>
          <a:p/>
        </p:txBody>
      </p:sp>
      <p:sp>
        <p:nvSpPr>
          <p:cNvPr id="15" name="object 15"/>
          <p:cNvSpPr/>
          <p:nvPr/>
        </p:nvSpPr>
        <p:spPr>
          <a:xfrm>
            <a:off x="9254349" y="3168263"/>
            <a:ext cx="841304" cy="843167"/>
          </a:xfrm>
          <a:prstGeom prst="rect">
            <a:avLst/>
          </a:prstGeom>
          <a:blipFill>
            <a:blip r:embed="rId15" cstate="print"/>
            <a:stretch>
              <a:fillRect/>
            </a:stretch>
          </a:blipFill>
        </p:spPr>
        <p:txBody>
          <a:bodyPr wrap="square" lIns="0" tIns="0" rIns="0" bIns="0" rtlCol="0"/>
          <a:lstStyle/>
          <a:p/>
        </p:txBody>
      </p:sp>
      <p:sp>
        <p:nvSpPr>
          <p:cNvPr id="16" name="object 16"/>
          <p:cNvSpPr/>
          <p:nvPr/>
        </p:nvSpPr>
        <p:spPr>
          <a:xfrm>
            <a:off x="9254349" y="4854599"/>
            <a:ext cx="841304" cy="843167"/>
          </a:xfrm>
          <a:prstGeom prst="rect">
            <a:avLst/>
          </a:prstGeom>
          <a:blipFill>
            <a:blip r:embed="rId16" cstate="print"/>
            <a:stretch>
              <a:fillRect/>
            </a:stretch>
          </a:blipFill>
        </p:spPr>
        <p:txBody>
          <a:bodyPr wrap="square" lIns="0" tIns="0" rIns="0" bIns="0" rtlCol="0"/>
          <a:lstStyle/>
          <a:p/>
        </p:txBody>
      </p:sp>
      <p:sp>
        <p:nvSpPr>
          <p:cNvPr id="17" name="object 17"/>
          <p:cNvSpPr/>
          <p:nvPr/>
        </p:nvSpPr>
        <p:spPr>
          <a:xfrm>
            <a:off x="10197630" y="3193814"/>
            <a:ext cx="841304" cy="817616"/>
          </a:xfrm>
          <a:prstGeom prst="rect">
            <a:avLst/>
          </a:prstGeom>
          <a:blipFill>
            <a:blip r:embed="rId17" cstate="print"/>
            <a:stretch>
              <a:fillRect/>
            </a:stretch>
          </a:blipFill>
        </p:spPr>
        <p:txBody>
          <a:bodyPr wrap="square" lIns="0" tIns="0" rIns="0" bIns="0" rtlCol="0"/>
          <a:lstStyle/>
          <a:p/>
        </p:txBody>
      </p:sp>
      <p:sp>
        <p:nvSpPr>
          <p:cNvPr id="18" name="object 18"/>
          <p:cNvSpPr/>
          <p:nvPr/>
        </p:nvSpPr>
        <p:spPr>
          <a:xfrm>
            <a:off x="10223124" y="4829048"/>
            <a:ext cx="739328" cy="817616"/>
          </a:xfrm>
          <a:prstGeom prst="rect">
            <a:avLst/>
          </a:prstGeom>
          <a:blipFill>
            <a:blip r:embed="rId18" cstate="print"/>
            <a:stretch>
              <a:fillRect/>
            </a:stretch>
          </a:blipFill>
        </p:spPr>
        <p:txBody>
          <a:bodyPr wrap="square" lIns="0" tIns="0" rIns="0" bIns="0" rtlCol="0"/>
          <a:lstStyle/>
          <a:p/>
        </p:txBody>
      </p:sp>
      <p:sp>
        <p:nvSpPr>
          <p:cNvPr id="19" name="object 19"/>
          <p:cNvSpPr/>
          <p:nvPr/>
        </p:nvSpPr>
        <p:spPr>
          <a:xfrm>
            <a:off x="11089922" y="4854599"/>
            <a:ext cx="815810" cy="792066"/>
          </a:xfrm>
          <a:prstGeom prst="rect">
            <a:avLst/>
          </a:prstGeom>
          <a:blipFill>
            <a:blip r:embed="rId19" cstate="print"/>
            <a:stretch>
              <a:fillRect/>
            </a:stretch>
          </a:blipFill>
        </p:spPr>
        <p:txBody>
          <a:bodyPr wrap="square" lIns="0" tIns="0" rIns="0" bIns="0" rtlCol="0"/>
          <a:lstStyle/>
          <a:p/>
        </p:txBody>
      </p:sp>
      <p:sp>
        <p:nvSpPr>
          <p:cNvPr id="20" name="object 20"/>
          <p:cNvSpPr/>
          <p:nvPr/>
        </p:nvSpPr>
        <p:spPr>
          <a:xfrm>
            <a:off x="12045950" y="3168263"/>
            <a:ext cx="752075" cy="843167"/>
          </a:xfrm>
          <a:prstGeom prst="rect">
            <a:avLst/>
          </a:prstGeom>
          <a:blipFill>
            <a:blip r:embed="rId20" cstate="print"/>
            <a:stretch>
              <a:fillRect/>
            </a:stretch>
          </a:blipFill>
        </p:spPr>
        <p:txBody>
          <a:bodyPr wrap="square" lIns="0" tIns="0" rIns="0" bIns="0" rtlCol="0"/>
          <a:lstStyle/>
          <a:p/>
        </p:txBody>
      </p:sp>
      <p:sp>
        <p:nvSpPr>
          <p:cNvPr id="21" name="object 21"/>
          <p:cNvSpPr/>
          <p:nvPr/>
        </p:nvSpPr>
        <p:spPr>
          <a:xfrm>
            <a:off x="12007708" y="4854598"/>
            <a:ext cx="764822" cy="868717"/>
          </a:xfrm>
          <a:prstGeom prst="rect">
            <a:avLst/>
          </a:prstGeom>
          <a:blipFill>
            <a:blip r:embed="rId21" cstate="print"/>
            <a:stretch>
              <a:fillRect/>
            </a:stretch>
          </a:blipFill>
        </p:spPr>
        <p:txBody>
          <a:bodyPr wrap="square" lIns="0" tIns="0" rIns="0" bIns="0" rtlCol="0"/>
          <a:lstStyle/>
          <a:p/>
        </p:txBody>
      </p:sp>
      <p:sp>
        <p:nvSpPr>
          <p:cNvPr id="22" name="object 22"/>
          <p:cNvSpPr txBox="1"/>
          <p:nvPr/>
        </p:nvSpPr>
        <p:spPr>
          <a:xfrm>
            <a:off x="945419" y="792142"/>
            <a:ext cx="1877060" cy="746125"/>
          </a:xfrm>
          <a:prstGeom prst="rect">
            <a:avLst/>
          </a:prstGeom>
        </p:spPr>
        <p:txBody>
          <a:bodyPr wrap="square" lIns="0" tIns="15875" rIns="0" bIns="0" rtlCol="0" vert="horz">
            <a:spAutoFit/>
          </a:bodyPr>
          <a:lstStyle/>
          <a:p>
            <a:pPr marL="12700">
              <a:lnSpc>
                <a:spcPct val="100000"/>
              </a:lnSpc>
              <a:spcBef>
                <a:spcPts val="125"/>
              </a:spcBef>
            </a:pPr>
            <a:r>
              <a:rPr dirty="0" sz="4700" spc="155">
                <a:solidFill>
                  <a:srgbClr val="BA0103"/>
                </a:solidFill>
                <a:latin typeface="宋体"/>
                <a:cs typeface="宋体"/>
              </a:rPr>
              <a:t>第三篇</a:t>
            </a:r>
            <a:endParaRPr sz="4700">
              <a:latin typeface="宋体"/>
              <a:cs typeface="宋体"/>
            </a:endParaRPr>
          </a:p>
        </p:txBody>
      </p:sp>
      <p:sp>
        <p:nvSpPr>
          <p:cNvPr id="23" name="object 23"/>
          <p:cNvSpPr txBox="1"/>
          <p:nvPr/>
        </p:nvSpPr>
        <p:spPr>
          <a:xfrm>
            <a:off x="606729" y="7649386"/>
            <a:ext cx="4232275" cy="523875"/>
          </a:xfrm>
          <a:prstGeom prst="rect">
            <a:avLst/>
          </a:prstGeom>
          <a:solidFill>
            <a:srgbClr val="0C0C0C"/>
          </a:solidFill>
        </p:spPr>
        <p:txBody>
          <a:bodyPr wrap="square" lIns="0" tIns="0" rIns="0" bIns="0" rtlCol="0" vert="horz">
            <a:spAutoFit/>
          </a:bodyPr>
          <a:lstStyle/>
          <a:p>
            <a:pPr>
              <a:lnSpc>
                <a:spcPts val="4125"/>
              </a:lnSpc>
            </a:pPr>
            <a:r>
              <a:rPr dirty="0" sz="4100" spc="95">
                <a:solidFill>
                  <a:srgbClr val="FDFDFD"/>
                </a:solidFill>
                <a:latin typeface="宋体"/>
                <a:cs typeface="宋体"/>
              </a:rPr>
              <a:t>商务管理规定培</a:t>
            </a:r>
            <a:endParaRPr sz="4100">
              <a:latin typeface="宋体"/>
              <a:cs typeface="宋体"/>
            </a:endParaRPr>
          </a:p>
        </p:txBody>
      </p:sp>
      <p:sp>
        <p:nvSpPr>
          <p:cNvPr id="24" name="object 24"/>
          <p:cNvSpPr txBox="1"/>
          <p:nvPr/>
        </p:nvSpPr>
        <p:spPr>
          <a:xfrm>
            <a:off x="4325597" y="7563029"/>
            <a:ext cx="558800" cy="654050"/>
          </a:xfrm>
          <a:prstGeom prst="rect">
            <a:avLst/>
          </a:prstGeom>
        </p:spPr>
        <p:txBody>
          <a:bodyPr wrap="square" lIns="0" tIns="15875" rIns="0" bIns="0" rtlCol="0" vert="horz">
            <a:spAutoFit/>
          </a:bodyPr>
          <a:lstStyle/>
          <a:p>
            <a:pPr marL="12700">
              <a:lnSpc>
                <a:spcPct val="100000"/>
              </a:lnSpc>
              <a:spcBef>
                <a:spcPts val="125"/>
              </a:spcBef>
            </a:pPr>
            <a:r>
              <a:rPr dirty="0" sz="4100" spc="95">
                <a:solidFill>
                  <a:srgbClr val="FDFDFD"/>
                </a:solidFill>
                <a:latin typeface="宋体"/>
                <a:cs typeface="宋体"/>
              </a:rPr>
              <a:t>训</a:t>
            </a:r>
            <a:endParaRPr sz="4100">
              <a:latin typeface="宋体"/>
              <a:cs typeface="宋体"/>
            </a:endParaRPr>
          </a:p>
        </p:txBody>
      </p:sp>
      <p:sp>
        <p:nvSpPr>
          <p:cNvPr id="25" name="object 25"/>
          <p:cNvSpPr txBox="1"/>
          <p:nvPr/>
        </p:nvSpPr>
        <p:spPr>
          <a:xfrm>
            <a:off x="12159356" y="7575804"/>
            <a:ext cx="1318260" cy="439420"/>
          </a:xfrm>
          <a:prstGeom prst="rect">
            <a:avLst/>
          </a:prstGeom>
        </p:spPr>
        <p:txBody>
          <a:bodyPr wrap="square" lIns="0" tIns="14604" rIns="0" bIns="0" rtlCol="0" vert="horz">
            <a:spAutoFit/>
          </a:bodyPr>
          <a:lstStyle/>
          <a:p>
            <a:pPr marL="12700">
              <a:lnSpc>
                <a:spcPct val="100000"/>
              </a:lnSpc>
              <a:spcBef>
                <a:spcPts val="114"/>
              </a:spcBef>
            </a:pPr>
            <a:r>
              <a:rPr dirty="0" sz="2700" spc="1639">
                <a:solidFill>
                  <a:srgbClr val="0C0A0A"/>
                </a:solidFill>
                <a:latin typeface="Times New Roman"/>
                <a:cs typeface="Times New Roman"/>
              </a:rPr>
              <a:t>(II</a:t>
            </a:r>
            <a:r>
              <a:rPr dirty="0" sz="2700" spc="1645">
                <a:solidFill>
                  <a:srgbClr val="0C0A0A"/>
                </a:solidFill>
                <a:latin typeface="Times New Roman"/>
                <a:cs typeface="Times New Roman"/>
              </a:rPr>
              <a:t>)</a:t>
            </a:r>
            <a:endParaRPr sz="2700">
              <a:latin typeface="Times New Roman"/>
              <a:cs typeface="Times New Roman"/>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0299608" y="6259877"/>
            <a:ext cx="2218055" cy="0"/>
          </a:xfrm>
          <a:custGeom>
            <a:avLst/>
            <a:gdLst/>
            <a:ahLst/>
            <a:cxnLst/>
            <a:rect l="l" t="t" r="r" b="b"/>
            <a:pathLst>
              <a:path w="2218054" h="0">
                <a:moveTo>
                  <a:pt x="0" y="0"/>
                </a:moveTo>
                <a:lnTo>
                  <a:pt x="2217984" y="0"/>
                </a:lnTo>
              </a:path>
            </a:pathLst>
          </a:custGeom>
          <a:ln w="12775">
            <a:solidFill>
              <a:srgbClr val="000000"/>
            </a:solidFill>
          </a:ln>
        </p:spPr>
        <p:txBody>
          <a:bodyPr wrap="square" lIns="0" tIns="0" rIns="0" bIns="0" rtlCol="0"/>
          <a:lstStyle/>
          <a:p/>
        </p:txBody>
      </p:sp>
      <p:sp>
        <p:nvSpPr>
          <p:cNvPr id="3" name="object 3"/>
          <p:cNvSpPr txBox="1">
            <a:spLocks noGrp="1"/>
          </p:cNvSpPr>
          <p:nvPr>
            <p:ph type="title"/>
          </p:nvPr>
        </p:nvSpPr>
        <p:spPr>
          <a:xfrm>
            <a:off x="706461" y="1002933"/>
            <a:ext cx="12018010" cy="646430"/>
          </a:xfrm>
          <a:prstGeom prst="rect"/>
        </p:spPr>
        <p:txBody>
          <a:bodyPr wrap="square" lIns="0" tIns="15875" rIns="0" bIns="0" rtlCol="0" vert="horz">
            <a:spAutoFit/>
          </a:bodyPr>
          <a:lstStyle/>
          <a:p>
            <a:pPr marL="12700">
              <a:lnSpc>
                <a:spcPct val="100000"/>
              </a:lnSpc>
              <a:spcBef>
                <a:spcPts val="125"/>
              </a:spcBef>
            </a:pPr>
            <a:r>
              <a:rPr dirty="0" sz="4050" spc="55">
                <a:solidFill>
                  <a:srgbClr val="B80103"/>
                </a:solidFill>
              </a:rPr>
              <a:t>三、项目部及时进行成本策划，编制项目计划成本、</a:t>
            </a:r>
            <a:endParaRPr sz="4050"/>
          </a:p>
        </p:txBody>
      </p:sp>
      <p:sp>
        <p:nvSpPr>
          <p:cNvPr id="4" name="object 4"/>
          <p:cNvSpPr txBox="1"/>
          <p:nvPr/>
        </p:nvSpPr>
        <p:spPr>
          <a:xfrm>
            <a:off x="693714" y="1598259"/>
            <a:ext cx="12139930" cy="4521200"/>
          </a:xfrm>
          <a:prstGeom prst="rect">
            <a:avLst/>
          </a:prstGeom>
        </p:spPr>
        <p:txBody>
          <a:bodyPr wrap="square" lIns="0" tIns="11430" rIns="0" bIns="0" rtlCol="0" vert="horz">
            <a:spAutoFit/>
          </a:bodyPr>
          <a:lstStyle/>
          <a:p>
            <a:pPr marL="12700" marR="5080" indent="2540">
              <a:lnSpc>
                <a:spcPct val="159400"/>
              </a:lnSpc>
              <a:spcBef>
                <a:spcPts val="90"/>
              </a:spcBef>
            </a:pPr>
            <a:r>
              <a:rPr dirty="0" sz="4050" spc="90">
                <a:solidFill>
                  <a:srgbClr val="B80103"/>
                </a:solidFill>
                <a:latin typeface="宋体"/>
                <a:cs typeface="宋体"/>
              </a:rPr>
              <a:t>商务创效策划，按月进行成本分析，分析成本控制、 </a:t>
            </a:r>
            <a:r>
              <a:rPr dirty="0" sz="4050" spc="-315">
                <a:solidFill>
                  <a:srgbClr val="B80103"/>
                </a:solidFill>
                <a:latin typeface="宋体"/>
                <a:cs typeface="宋体"/>
              </a:rPr>
              <a:t>创效效果。</a:t>
            </a:r>
            <a:endParaRPr sz="4050">
              <a:latin typeface="宋体"/>
              <a:cs typeface="宋体"/>
            </a:endParaRPr>
          </a:p>
          <a:p>
            <a:pPr>
              <a:lnSpc>
                <a:spcPct val="100000"/>
              </a:lnSpc>
            </a:pPr>
            <a:endParaRPr sz="4000">
              <a:latin typeface="Times New Roman"/>
              <a:cs typeface="Times New Roman"/>
            </a:endParaRPr>
          </a:p>
          <a:p>
            <a:pPr>
              <a:lnSpc>
                <a:spcPct val="100000"/>
              </a:lnSpc>
              <a:spcBef>
                <a:spcPts val="20"/>
              </a:spcBef>
            </a:pPr>
            <a:endParaRPr sz="3850">
              <a:latin typeface="Times New Roman"/>
              <a:cs typeface="Times New Roman"/>
            </a:endParaRPr>
          </a:p>
          <a:p>
            <a:pPr marL="670560" marR="733425" indent="-6350">
              <a:lnSpc>
                <a:spcPct val="150900"/>
              </a:lnSpc>
              <a:tabLst>
                <a:tab pos="5045710" algn="l"/>
                <a:tab pos="6958330" algn="l"/>
                <a:tab pos="10400030" algn="l"/>
              </a:tabLst>
            </a:pPr>
            <a:r>
              <a:rPr dirty="0" sz="3000" spc="-80">
                <a:solidFill>
                  <a:srgbClr val="030507"/>
                </a:solidFill>
                <a:latin typeface="宋体"/>
                <a:cs typeface="宋体"/>
              </a:rPr>
              <a:t>参考文件：集团《成本管理办法》、</a:t>
            </a:r>
            <a:r>
              <a:rPr dirty="0" sz="3000" spc="-80">
                <a:solidFill>
                  <a:srgbClr val="030507"/>
                </a:solidFill>
                <a:latin typeface="宋体"/>
                <a:cs typeface="宋体"/>
              </a:rPr>
              <a:t>	</a:t>
            </a:r>
            <a:r>
              <a:rPr dirty="0" sz="3000" spc="-355">
                <a:solidFill>
                  <a:srgbClr val="030507"/>
                </a:solidFill>
                <a:latin typeface="宋体"/>
                <a:cs typeface="宋体"/>
              </a:rPr>
              <a:t>《商务策划指引》、</a:t>
            </a:r>
            <a:r>
              <a:rPr dirty="0" sz="3000" spc="-355">
                <a:solidFill>
                  <a:srgbClr val="030507"/>
                </a:solidFill>
                <a:latin typeface="宋体"/>
                <a:cs typeface="宋体"/>
              </a:rPr>
              <a:t>	</a:t>
            </a:r>
            <a:r>
              <a:rPr dirty="0" sz="3000" spc="-335">
                <a:solidFill>
                  <a:srgbClr val="030507"/>
                </a:solidFill>
                <a:latin typeface="宋体"/>
                <a:cs typeface="宋体"/>
              </a:rPr>
              <a:t>《投标 </a:t>
            </a:r>
            <a:r>
              <a:rPr dirty="0" sz="3000" spc="-170">
                <a:solidFill>
                  <a:srgbClr val="030507"/>
                </a:solidFill>
                <a:latin typeface="宋体"/>
                <a:cs typeface="宋体"/>
              </a:rPr>
              <a:t>报价策划工作指导书》、	</a:t>
            </a:r>
            <a:r>
              <a:rPr dirty="0" sz="3000" spc="-260">
                <a:solidFill>
                  <a:srgbClr val="030507"/>
                </a:solidFill>
                <a:latin typeface="宋体"/>
                <a:cs typeface="宋体"/>
              </a:rPr>
              <a:t>《合同谈判工作指导书》。</a:t>
            </a:r>
            <a:endParaRPr sz="3000">
              <a:latin typeface="宋体"/>
              <a:cs typeface="宋体"/>
            </a:endParaRPr>
          </a:p>
        </p:txBody>
      </p:sp>
      <p:sp>
        <p:nvSpPr>
          <p:cNvPr id="5" name="object 5"/>
          <p:cNvSpPr txBox="1"/>
          <p:nvPr/>
        </p:nvSpPr>
        <p:spPr>
          <a:xfrm>
            <a:off x="800872" y="7936230"/>
            <a:ext cx="9611360" cy="383540"/>
          </a:xfrm>
          <a:prstGeom prst="rect">
            <a:avLst/>
          </a:prstGeom>
          <a:solidFill>
            <a:srgbClr val="0E0E0E"/>
          </a:solidFill>
        </p:spPr>
        <p:txBody>
          <a:bodyPr wrap="square" lIns="0" tIns="0" rIns="0" bIns="0" rtlCol="0" vert="horz">
            <a:spAutoFit/>
          </a:bodyPr>
          <a:lstStyle/>
          <a:p>
            <a:pPr>
              <a:lnSpc>
                <a:spcPts val="3020"/>
              </a:lnSpc>
            </a:pPr>
            <a:r>
              <a:rPr dirty="0" sz="3000" spc="-290">
                <a:solidFill>
                  <a:srgbClr val="FBFBFB"/>
                </a:solidFill>
                <a:latin typeface="宋体"/>
                <a:cs typeface="宋体"/>
              </a:rPr>
              <a:t>三、成本策划、顶目计划成本、商务创效策划及成本分析的编</a:t>
            </a:r>
            <a:endParaRPr sz="3000">
              <a:latin typeface="宋体"/>
              <a:cs typeface="宋体"/>
            </a:endParaRPr>
          </a:p>
        </p:txBody>
      </p:sp>
      <p:sp>
        <p:nvSpPr>
          <p:cNvPr id="6" name="object 6"/>
          <p:cNvSpPr txBox="1"/>
          <p:nvPr/>
        </p:nvSpPr>
        <p:spPr>
          <a:xfrm>
            <a:off x="10080765" y="7869635"/>
            <a:ext cx="369570" cy="485775"/>
          </a:xfrm>
          <a:prstGeom prst="rect">
            <a:avLst/>
          </a:prstGeom>
        </p:spPr>
        <p:txBody>
          <a:bodyPr wrap="square" lIns="0" tIns="14604" rIns="0" bIns="0" rtlCol="0" vert="horz">
            <a:spAutoFit/>
          </a:bodyPr>
          <a:lstStyle/>
          <a:p>
            <a:pPr marL="12700">
              <a:lnSpc>
                <a:spcPct val="100000"/>
              </a:lnSpc>
              <a:spcBef>
                <a:spcPts val="114"/>
              </a:spcBef>
            </a:pPr>
            <a:r>
              <a:rPr dirty="0" sz="3000" spc="-290">
                <a:solidFill>
                  <a:srgbClr val="FBFBFB"/>
                </a:solidFill>
                <a:latin typeface="宋体"/>
                <a:cs typeface="宋体"/>
              </a:rPr>
              <a:t>制</a:t>
            </a:r>
            <a:endParaRPr sz="3000">
              <a:latin typeface="宋体"/>
              <a:cs typeface="宋体"/>
            </a:endParaRPr>
          </a:p>
        </p:txBody>
      </p:sp>
      <p:sp>
        <p:nvSpPr>
          <p:cNvPr id="7" name="object 7"/>
          <p:cNvSpPr txBox="1"/>
          <p:nvPr/>
        </p:nvSpPr>
        <p:spPr>
          <a:xfrm>
            <a:off x="12258936" y="7652455"/>
            <a:ext cx="974090" cy="561975"/>
          </a:xfrm>
          <a:prstGeom prst="rect">
            <a:avLst/>
          </a:prstGeom>
        </p:spPr>
        <p:txBody>
          <a:bodyPr wrap="square" lIns="0" tIns="15240" rIns="0" bIns="0" rtlCol="0" vert="horz">
            <a:spAutoFit/>
          </a:bodyPr>
          <a:lstStyle/>
          <a:p>
            <a:pPr marL="12700">
              <a:lnSpc>
                <a:spcPct val="100000"/>
              </a:lnSpc>
              <a:spcBef>
                <a:spcPts val="120"/>
              </a:spcBef>
              <a:tabLst>
                <a:tab pos="693420" algn="l"/>
              </a:tabLst>
            </a:pPr>
            <a:r>
              <a:rPr dirty="0" sz="3500" spc="-235">
                <a:solidFill>
                  <a:srgbClr val="030507"/>
                </a:solidFill>
                <a:latin typeface="Times New Roman"/>
                <a:cs typeface="Times New Roman"/>
              </a:rPr>
              <a:t>C</a:t>
            </a:r>
            <a:r>
              <a:rPr dirty="0" sz="3500" spc="-114">
                <a:solidFill>
                  <a:srgbClr val="030507"/>
                </a:solidFill>
                <a:latin typeface="Times New Roman"/>
                <a:cs typeface="Times New Roman"/>
              </a:rPr>
              <a:t>I</a:t>
            </a:r>
            <a:r>
              <a:rPr dirty="0" sz="3500">
                <a:solidFill>
                  <a:srgbClr val="030507"/>
                </a:solidFill>
                <a:latin typeface="Times New Roman"/>
                <a:cs typeface="Times New Roman"/>
              </a:rPr>
              <a:t>	</a:t>
            </a:r>
            <a:r>
              <a:rPr dirty="0" sz="3500" spc="-114">
                <a:solidFill>
                  <a:srgbClr val="030507"/>
                </a:solidFill>
                <a:latin typeface="Times New Roman"/>
                <a:cs typeface="Times New Roman"/>
              </a:rPr>
              <a:t>I)</a:t>
            </a:r>
            <a:endParaRPr sz="3500">
              <a:latin typeface="Times New Roman"/>
              <a:cs typeface="Times New Roman"/>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688340" y="6681461"/>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660859"/>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661966" y="2934410"/>
            <a:ext cx="0" cy="575310"/>
          </a:xfrm>
          <a:custGeom>
            <a:avLst/>
            <a:gdLst/>
            <a:ahLst/>
            <a:cxnLst/>
            <a:rect l="l" t="t" r="r" b="b"/>
            <a:pathLst>
              <a:path w="0" h="575310">
                <a:moveTo>
                  <a:pt x="0" y="0"/>
                </a:moveTo>
                <a:lnTo>
                  <a:pt x="0" y="575148"/>
                </a:lnTo>
              </a:path>
            </a:pathLst>
          </a:custGeom>
          <a:ln w="25494">
            <a:solidFill>
              <a:srgbClr val="056EBA"/>
            </a:solidFill>
          </a:ln>
        </p:spPr>
        <p:txBody>
          <a:bodyPr wrap="square" lIns="0" tIns="0" rIns="0" bIns="0" rtlCol="0"/>
          <a:lstStyle/>
          <a:p/>
        </p:txBody>
      </p:sp>
      <p:sp>
        <p:nvSpPr>
          <p:cNvPr id="8" name="object 8"/>
          <p:cNvSpPr/>
          <p:nvPr/>
        </p:nvSpPr>
        <p:spPr>
          <a:xfrm>
            <a:off x="1120413" y="2868008"/>
            <a:ext cx="357505" cy="662305"/>
          </a:xfrm>
          <a:custGeom>
            <a:avLst/>
            <a:gdLst/>
            <a:ahLst/>
            <a:cxnLst/>
            <a:rect l="l" t="t" r="r" b="b"/>
            <a:pathLst>
              <a:path w="357505" h="662304">
                <a:moveTo>
                  <a:pt x="0" y="0"/>
                </a:moveTo>
                <a:lnTo>
                  <a:pt x="356917" y="0"/>
                </a:lnTo>
                <a:lnTo>
                  <a:pt x="356917" y="662292"/>
                </a:lnTo>
                <a:lnTo>
                  <a:pt x="0" y="662292"/>
                </a:lnTo>
                <a:lnTo>
                  <a:pt x="0" y="0"/>
                </a:lnTo>
                <a:close/>
              </a:path>
            </a:pathLst>
          </a:custGeom>
          <a:solidFill>
            <a:srgbClr val="056EBA"/>
          </a:solidFill>
        </p:spPr>
        <p:txBody>
          <a:bodyPr wrap="square" lIns="0" tIns="0" rIns="0" bIns="0" rtlCol="0"/>
          <a:lstStyle/>
          <a:p/>
        </p:txBody>
      </p:sp>
      <p:sp>
        <p:nvSpPr>
          <p:cNvPr id="9" name="object 9"/>
          <p:cNvSpPr/>
          <p:nvPr/>
        </p:nvSpPr>
        <p:spPr>
          <a:xfrm>
            <a:off x="1547271" y="2993902"/>
            <a:ext cx="8234680" cy="441325"/>
          </a:xfrm>
          <a:custGeom>
            <a:avLst/>
            <a:gdLst/>
            <a:ahLst/>
            <a:cxnLst/>
            <a:rect l="l" t="t" r="r" b="b"/>
            <a:pathLst>
              <a:path w="8234680" h="441325">
                <a:moveTo>
                  <a:pt x="0" y="0"/>
                </a:moveTo>
                <a:lnTo>
                  <a:pt x="8234587" y="0"/>
                </a:lnTo>
                <a:lnTo>
                  <a:pt x="8234587" y="440746"/>
                </a:lnTo>
                <a:lnTo>
                  <a:pt x="0" y="440746"/>
                </a:lnTo>
                <a:lnTo>
                  <a:pt x="0" y="0"/>
                </a:lnTo>
                <a:close/>
              </a:path>
            </a:pathLst>
          </a:custGeom>
          <a:solidFill>
            <a:srgbClr val="056EBA"/>
          </a:solidFill>
        </p:spPr>
        <p:txBody>
          <a:bodyPr wrap="square" lIns="0" tIns="0" rIns="0" bIns="0" rtlCol="0"/>
          <a:lstStyle/>
          <a:p/>
        </p:txBody>
      </p:sp>
      <p:sp>
        <p:nvSpPr>
          <p:cNvPr id="10" name="object 10"/>
          <p:cNvSpPr txBox="1"/>
          <p:nvPr/>
        </p:nvSpPr>
        <p:spPr>
          <a:xfrm>
            <a:off x="636519" y="2874509"/>
            <a:ext cx="9235440" cy="608330"/>
          </a:xfrm>
          <a:prstGeom prst="rect">
            <a:avLst/>
          </a:prstGeom>
        </p:spPr>
        <p:txBody>
          <a:bodyPr wrap="square" lIns="0" tIns="15240" rIns="0" bIns="0" rtlCol="0" vert="horz">
            <a:spAutoFit/>
          </a:bodyPr>
          <a:lstStyle/>
          <a:p>
            <a:pPr marL="12700">
              <a:lnSpc>
                <a:spcPct val="100000"/>
              </a:lnSpc>
              <a:spcBef>
                <a:spcPts val="120"/>
              </a:spcBef>
              <a:tabLst>
                <a:tab pos="483234" algn="l"/>
              </a:tabLst>
            </a:pPr>
            <a:r>
              <a:rPr dirty="0" sz="3300" spc="-55">
                <a:solidFill>
                  <a:srgbClr val="F9FBFB"/>
                </a:solidFill>
                <a:latin typeface="Arial"/>
                <a:cs typeface="Arial"/>
              </a:rPr>
              <a:t>I	</a:t>
            </a:r>
            <a:r>
              <a:rPr dirty="0" sz="3800" spc="-95">
                <a:solidFill>
                  <a:srgbClr val="F9FBFB"/>
                </a:solidFill>
                <a:latin typeface="Arial"/>
                <a:cs typeface="Arial"/>
              </a:rPr>
              <a:t>1.</a:t>
            </a:r>
            <a:r>
              <a:rPr dirty="0" sz="3800" spc="-745">
                <a:solidFill>
                  <a:srgbClr val="F9FBFB"/>
                </a:solidFill>
                <a:latin typeface="Arial"/>
                <a:cs typeface="Arial"/>
              </a:rPr>
              <a:t> </a:t>
            </a:r>
            <a:r>
              <a:rPr dirty="0" sz="3450" spc="185">
                <a:solidFill>
                  <a:srgbClr val="F9FBFB"/>
                </a:solidFill>
                <a:latin typeface="宋体"/>
                <a:cs typeface="宋体"/>
              </a:rPr>
              <a:t>完善公司各业务系统岗位的成本管理职责</a:t>
            </a:r>
            <a:endParaRPr sz="3450">
              <a:latin typeface="宋体"/>
              <a:cs typeface="宋体"/>
            </a:endParaRPr>
          </a:p>
        </p:txBody>
      </p:sp>
      <p:sp>
        <p:nvSpPr>
          <p:cNvPr id="11" name="object 11"/>
          <p:cNvSpPr/>
          <p:nvPr/>
        </p:nvSpPr>
        <p:spPr>
          <a:xfrm>
            <a:off x="13026595" y="2934410"/>
            <a:ext cx="0" cy="575310"/>
          </a:xfrm>
          <a:custGeom>
            <a:avLst/>
            <a:gdLst/>
            <a:ahLst/>
            <a:cxnLst/>
            <a:rect l="l" t="t" r="r" b="b"/>
            <a:pathLst>
              <a:path w="0" h="575310">
                <a:moveTo>
                  <a:pt x="0" y="0"/>
                </a:moveTo>
                <a:lnTo>
                  <a:pt x="0" y="575148"/>
                </a:lnTo>
              </a:path>
            </a:pathLst>
          </a:custGeom>
          <a:ln w="25494">
            <a:solidFill>
              <a:srgbClr val="679ABD"/>
            </a:solidFill>
          </a:ln>
        </p:spPr>
        <p:txBody>
          <a:bodyPr wrap="square" lIns="0" tIns="0" rIns="0" bIns="0" rtlCol="0"/>
          <a:lstStyle/>
          <a:p/>
        </p:txBody>
      </p:sp>
      <p:sp>
        <p:nvSpPr>
          <p:cNvPr id="12" name="object 12"/>
          <p:cNvSpPr txBox="1"/>
          <p:nvPr/>
        </p:nvSpPr>
        <p:spPr>
          <a:xfrm>
            <a:off x="13001142" y="2938385"/>
            <a:ext cx="135255" cy="531495"/>
          </a:xfrm>
          <a:prstGeom prst="rect">
            <a:avLst/>
          </a:prstGeom>
        </p:spPr>
        <p:txBody>
          <a:bodyPr wrap="square" lIns="0" tIns="15240" rIns="0" bIns="0" rtlCol="0" vert="horz">
            <a:spAutoFit/>
          </a:bodyPr>
          <a:lstStyle/>
          <a:p>
            <a:pPr marL="12700">
              <a:lnSpc>
                <a:spcPct val="100000"/>
              </a:lnSpc>
              <a:spcBef>
                <a:spcPts val="120"/>
              </a:spcBef>
            </a:pPr>
            <a:r>
              <a:rPr dirty="0" sz="3300" spc="-55">
                <a:solidFill>
                  <a:srgbClr val="F9FBFB"/>
                </a:solidFill>
                <a:latin typeface="Arial"/>
                <a:cs typeface="Arial"/>
              </a:rPr>
              <a:t>I</a:t>
            </a:r>
            <a:endParaRPr sz="3300">
              <a:latin typeface="Arial"/>
              <a:cs typeface="Arial"/>
            </a:endParaRPr>
          </a:p>
        </p:txBody>
      </p:sp>
      <p:sp>
        <p:nvSpPr>
          <p:cNvPr id="13" name="object 13"/>
          <p:cNvSpPr txBox="1"/>
          <p:nvPr/>
        </p:nvSpPr>
        <p:spPr>
          <a:xfrm>
            <a:off x="733200" y="3730453"/>
            <a:ext cx="11998960" cy="2785110"/>
          </a:xfrm>
          <a:prstGeom prst="rect">
            <a:avLst/>
          </a:prstGeom>
        </p:spPr>
        <p:txBody>
          <a:bodyPr wrap="square" lIns="0" tIns="12065" rIns="0" bIns="0" rtlCol="0" vert="horz">
            <a:spAutoFit/>
          </a:bodyPr>
          <a:lstStyle/>
          <a:p>
            <a:pPr algn="just" marL="394970" marR="5080" indent="-382270">
              <a:lnSpc>
                <a:spcPct val="150900"/>
              </a:lnSpc>
              <a:spcBef>
                <a:spcPts val="95"/>
              </a:spcBef>
              <a:buClr>
                <a:srgbClr val="282828"/>
              </a:buClr>
              <a:buChar char="·"/>
              <a:tabLst>
                <a:tab pos="400050" algn="l"/>
              </a:tabLst>
            </a:pPr>
            <a:r>
              <a:rPr dirty="0" sz="3000" spc="-170">
                <a:solidFill>
                  <a:srgbClr val="010101"/>
                </a:solidFill>
                <a:latin typeface="宋体"/>
                <a:cs typeface="宋体"/>
              </a:rPr>
              <a:t>公司有完善的</a:t>
            </a:r>
            <a:r>
              <a:rPr dirty="0" sz="3000" spc="-395">
                <a:solidFill>
                  <a:srgbClr val="010101"/>
                </a:solidFill>
                <a:latin typeface="宋体"/>
                <a:cs typeface="宋体"/>
              </a:rPr>
              <a:t> </a:t>
            </a:r>
            <a:r>
              <a:rPr dirty="0" sz="3000" spc="280">
                <a:solidFill>
                  <a:srgbClr val="010101"/>
                </a:solidFill>
                <a:latin typeface="宋体"/>
                <a:cs typeface="宋体"/>
              </a:rPr>
              <a:t>各相关业务系统</a:t>
            </a:r>
            <a:r>
              <a:rPr dirty="0" sz="3000" spc="-1830">
                <a:solidFill>
                  <a:srgbClr val="010101"/>
                </a:solidFill>
                <a:latin typeface="宋体"/>
                <a:cs typeface="宋体"/>
              </a:rPr>
              <a:t>（</a:t>
            </a:r>
            <a:r>
              <a:rPr dirty="0" sz="3000" spc="190">
                <a:solidFill>
                  <a:srgbClr val="010101"/>
                </a:solidFill>
                <a:latin typeface="宋体"/>
                <a:cs typeface="宋体"/>
              </a:rPr>
              <a:t>进度</a:t>
            </a:r>
            <a:r>
              <a:rPr dirty="0" sz="3000" spc="-390">
                <a:solidFill>
                  <a:srgbClr val="010101"/>
                </a:solidFill>
                <a:latin typeface="宋体"/>
                <a:cs typeface="宋体"/>
              </a:rPr>
              <a:t>、</a:t>
            </a:r>
            <a:r>
              <a:rPr dirty="0" sz="3000" spc="250">
                <a:solidFill>
                  <a:srgbClr val="010101"/>
                </a:solidFill>
                <a:latin typeface="宋体"/>
                <a:cs typeface="宋体"/>
              </a:rPr>
              <a:t>质量、安全</a:t>
            </a:r>
            <a:r>
              <a:rPr dirty="0" sz="3000" spc="-1145">
                <a:solidFill>
                  <a:srgbClr val="010101"/>
                </a:solidFill>
                <a:latin typeface="宋体"/>
                <a:cs typeface="宋体"/>
              </a:rPr>
              <a:t>、</a:t>
            </a:r>
            <a:r>
              <a:rPr dirty="0" sz="3000" spc="250">
                <a:solidFill>
                  <a:srgbClr val="010101"/>
                </a:solidFill>
                <a:latin typeface="宋体"/>
                <a:cs typeface="宋体"/>
              </a:rPr>
              <a:t>商务</a:t>
            </a:r>
            <a:r>
              <a:rPr dirty="0" sz="3000" spc="-530">
                <a:solidFill>
                  <a:srgbClr val="010101"/>
                </a:solidFill>
                <a:latin typeface="宋体"/>
                <a:cs typeface="宋体"/>
              </a:rPr>
              <a:t>、</a:t>
            </a:r>
            <a:r>
              <a:rPr dirty="0" sz="3000" spc="220">
                <a:solidFill>
                  <a:srgbClr val="010101"/>
                </a:solidFill>
                <a:latin typeface="宋体"/>
                <a:cs typeface="宋体"/>
              </a:rPr>
              <a:t>技术</a:t>
            </a:r>
            <a:r>
              <a:rPr dirty="0" sz="3000" spc="-405">
                <a:solidFill>
                  <a:srgbClr val="010101"/>
                </a:solidFill>
                <a:latin typeface="宋体"/>
                <a:cs typeface="宋体"/>
              </a:rPr>
              <a:t>、</a:t>
            </a:r>
            <a:r>
              <a:rPr dirty="0" sz="3000" spc="250">
                <a:solidFill>
                  <a:srgbClr val="010101"/>
                </a:solidFill>
                <a:latin typeface="宋体"/>
                <a:cs typeface="宋体"/>
              </a:rPr>
              <a:t>物 </a:t>
            </a:r>
            <a:r>
              <a:rPr dirty="0" sz="3000" spc="40">
                <a:solidFill>
                  <a:srgbClr val="010101"/>
                </a:solidFill>
                <a:latin typeface="宋体"/>
                <a:cs typeface="宋体"/>
              </a:rPr>
              <a:t>资、机械、劳务、财务资金等）岗位的成本管控职责，职责中应有明 确的成本管控指标、具体工作要求。管理职责要分公司总部和项目部 </a:t>
            </a:r>
            <a:r>
              <a:rPr dirty="0" sz="3000" spc="-325">
                <a:solidFill>
                  <a:srgbClr val="010101"/>
                </a:solidFill>
                <a:latin typeface="宋体"/>
                <a:cs typeface="宋体"/>
              </a:rPr>
              <a:t>分别制定。</a:t>
            </a:r>
            <a:endParaRPr sz="3000">
              <a:latin typeface="宋体"/>
              <a:cs typeface="宋体"/>
            </a:endParaRPr>
          </a:p>
        </p:txBody>
      </p:sp>
      <p:sp>
        <p:nvSpPr>
          <p:cNvPr id="14" name="object 14"/>
          <p:cNvSpPr/>
          <p:nvPr/>
        </p:nvSpPr>
        <p:spPr>
          <a:xfrm>
            <a:off x="724390" y="7795702"/>
            <a:ext cx="9611360" cy="383540"/>
          </a:xfrm>
          <a:custGeom>
            <a:avLst/>
            <a:gdLst/>
            <a:ahLst/>
            <a:cxnLst/>
            <a:rect l="l" t="t" r="r" b="b"/>
            <a:pathLst>
              <a:path w="9611360" h="383540">
                <a:moveTo>
                  <a:pt x="0" y="0"/>
                </a:moveTo>
                <a:lnTo>
                  <a:pt x="9611268" y="0"/>
                </a:lnTo>
                <a:lnTo>
                  <a:pt x="9611268" y="383257"/>
                </a:lnTo>
                <a:lnTo>
                  <a:pt x="0" y="383257"/>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6" name="object 16"/>
          <p:cNvSpPr txBox="1"/>
          <p:nvPr/>
        </p:nvSpPr>
        <p:spPr>
          <a:xfrm>
            <a:off x="711690" y="7783002"/>
            <a:ext cx="9662160" cy="408940"/>
          </a:xfrm>
          <a:prstGeom prst="rect">
            <a:avLst/>
          </a:prstGeom>
        </p:spPr>
        <p:txBody>
          <a:bodyPr wrap="square" lIns="0" tIns="0" rIns="0" bIns="0" rtlCol="0" vert="horz">
            <a:spAutoFit/>
          </a:bodyPr>
          <a:lstStyle/>
          <a:p>
            <a:pPr marL="12700">
              <a:lnSpc>
                <a:spcPts val="3220"/>
              </a:lnSpc>
            </a:pPr>
            <a:r>
              <a:rPr dirty="0" sz="3000" spc="-290">
                <a:solidFill>
                  <a:srgbClr val="F9FBFB"/>
                </a:solidFill>
                <a:latin typeface="宋体"/>
                <a:cs typeface="宋体"/>
              </a:rPr>
              <a:t>三、成本策划、顶目计划成本、商务创效策划及成本分析的编制</a:t>
            </a:r>
            <a:endParaRPr sz="3000">
              <a:latin typeface="宋体"/>
              <a:cs typeface="宋体"/>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688340" y="6898640"/>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660859"/>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581482" y="3191937"/>
            <a:ext cx="0" cy="505459"/>
          </a:xfrm>
          <a:custGeom>
            <a:avLst/>
            <a:gdLst/>
            <a:ahLst/>
            <a:cxnLst/>
            <a:rect l="l" t="t" r="r" b="b"/>
            <a:pathLst>
              <a:path w="0" h="505460">
                <a:moveTo>
                  <a:pt x="0" y="0"/>
                </a:moveTo>
                <a:lnTo>
                  <a:pt x="0" y="505433"/>
                </a:lnTo>
              </a:path>
            </a:pathLst>
          </a:custGeom>
          <a:ln w="25494">
            <a:solidFill>
              <a:srgbClr val="056EBA"/>
            </a:solidFill>
          </a:ln>
        </p:spPr>
        <p:txBody>
          <a:bodyPr wrap="square" lIns="0" tIns="0" rIns="0" bIns="0" rtlCol="0"/>
          <a:lstStyle/>
          <a:p/>
        </p:txBody>
      </p:sp>
      <p:sp>
        <p:nvSpPr>
          <p:cNvPr id="8" name="object 8"/>
          <p:cNvSpPr txBox="1"/>
          <p:nvPr/>
        </p:nvSpPr>
        <p:spPr>
          <a:xfrm>
            <a:off x="556034" y="3193890"/>
            <a:ext cx="40005" cy="470534"/>
          </a:xfrm>
          <a:prstGeom prst="rect">
            <a:avLst/>
          </a:prstGeom>
        </p:spPr>
        <p:txBody>
          <a:bodyPr wrap="square" lIns="0" tIns="14604" rIns="0" bIns="0" rtlCol="0" vert="horz">
            <a:spAutoFit/>
          </a:bodyPr>
          <a:lstStyle/>
          <a:p>
            <a:pPr marL="12700">
              <a:lnSpc>
                <a:spcPct val="100000"/>
              </a:lnSpc>
              <a:spcBef>
                <a:spcPts val="114"/>
              </a:spcBef>
            </a:pPr>
            <a:r>
              <a:rPr dirty="0" sz="2900" spc="-695">
                <a:solidFill>
                  <a:srgbClr val="F9FBFB"/>
                </a:solidFill>
                <a:latin typeface="Arial"/>
                <a:cs typeface="Arial"/>
              </a:rPr>
              <a:t>I</a:t>
            </a:r>
            <a:endParaRPr sz="2900">
              <a:latin typeface="Arial"/>
              <a:cs typeface="Arial"/>
            </a:endParaRPr>
          </a:p>
        </p:txBody>
      </p:sp>
      <p:sp>
        <p:nvSpPr>
          <p:cNvPr id="9" name="object 9"/>
          <p:cNvSpPr txBox="1"/>
          <p:nvPr/>
        </p:nvSpPr>
        <p:spPr>
          <a:xfrm>
            <a:off x="1149273" y="3045852"/>
            <a:ext cx="383540" cy="688340"/>
          </a:xfrm>
          <a:prstGeom prst="rect">
            <a:avLst/>
          </a:prstGeom>
          <a:solidFill>
            <a:srgbClr val="056EBA"/>
          </a:solidFill>
        </p:spPr>
        <p:txBody>
          <a:bodyPr wrap="square" lIns="0" tIns="22860" rIns="0" bIns="0" rtlCol="0" vert="horz">
            <a:spAutoFit/>
          </a:bodyPr>
          <a:lstStyle/>
          <a:p>
            <a:pPr>
              <a:lnSpc>
                <a:spcPct val="100000"/>
              </a:lnSpc>
              <a:spcBef>
                <a:spcPts val="180"/>
              </a:spcBef>
            </a:pPr>
            <a:r>
              <a:rPr dirty="0" sz="4000" spc="-1290">
                <a:solidFill>
                  <a:srgbClr val="F9FBFB"/>
                </a:solidFill>
                <a:latin typeface="Times New Roman"/>
                <a:cs typeface="Times New Roman"/>
              </a:rPr>
              <a:t>2.</a:t>
            </a:r>
            <a:endParaRPr sz="4000">
              <a:latin typeface="Times New Roman"/>
              <a:cs typeface="Times New Roman"/>
            </a:endParaRPr>
          </a:p>
        </p:txBody>
      </p:sp>
      <p:sp>
        <p:nvSpPr>
          <p:cNvPr id="10" name="object 10"/>
          <p:cNvSpPr txBox="1"/>
          <p:nvPr/>
        </p:nvSpPr>
        <p:spPr>
          <a:xfrm>
            <a:off x="1532483" y="3192817"/>
            <a:ext cx="10083165" cy="447675"/>
          </a:xfrm>
          <a:prstGeom prst="rect">
            <a:avLst/>
          </a:prstGeom>
          <a:solidFill>
            <a:srgbClr val="056EBA"/>
          </a:solidFill>
        </p:spPr>
        <p:txBody>
          <a:bodyPr wrap="square" lIns="0" tIns="0" rIns="0" bIns="0" rtlCol="0" vert="horz">
            <a:spAutoFit/>
          </a:bodyPr>
          <a:lstStyle/>
          <a:p>
            <a:pPr>
              <a:lnSpc>
                <a:spcPts val="3520"/>
              </a:lnSpc>
            </a:pPr>
            <a:r>
              <a:rPr dirty="0" sz="3500" spc="114">
                <a:solidFill>
                  <a:srgbClr val="F9FBFB"/>
                </a:solidFill>
                <a:latin typeface="宋体"/>
                <a:cs typeface="宋体"/>
              </a:rPr>
              <a:t>建立项目人工、主要材料和机械的消耗量控制指</a:t>
            </a:r>
            <a:endParaRPr sz="3500">
              <a:latin typeface="宋体"/>
              <a:cs typeface="宋体"/>
            </a:endParaRPr>
          </a:p>
        </p:txBody>
      </p:sp>
      <p:sp>
        <p:nvSpPr>
          <p:cNvPr id="11" name="object 11"/>
          <p:cNvSpPr txBox="1"/>
          <p:nvPr/>
        </p:nvSpPr>
        <p:spPr>
          <a:xfrm>
            <a:off x="11169929" y="3117238"/>
            <a:ext cx="485140" cy="561975"/>
          </a:xfrm>
          <a:prstGeom prst="rect">
            <a:avLst/>
          </a:prstGeom>
        </p:spPr>
        <p:txBody>
          <a:bodyPr wrap="square" lIns="0" tIns="15240" rIns="0" bIns="0" rtlCol="0" vert="horz">
            <a:spAutoFit/>
          </a:bodyPr>
          <a:lstStyle/>
          <a:p>
            <a:pPr marL="12700">
              <a:lnSpc>
                <a:spcPct val="100000"/>
              </a:lnSpc>
              <a:spcBef>
                <a:spcPts val="120"/>
              </a:spcBef>
            </a:pPr>
            <a:r>
              <a:rPr dirty="0" sz="3500" spc="114">
                <a:solidFill>
                  <a:srgbClr val="F9FBFB"/>
                </a:solidFill>
                <a:latin typeface="宋体"/>
                <a:cs typeface="宋体"/>
              </a:rPr>
              <a:t>标</a:t>
            </a:r>
            <a:endParaRPr sz="3500">
              <a:latin typeface="宋体"/>
              <a:cs typeface="宋体"/>
            </a:endParaRPr>
          </a:p>
        </p:txBody>
      </p:sp>
      <p:sp>
        <p:nvSpPr>
          <p:cNvPr id="12" name="object 12"/>
          <p:cNvSpPr txBox="1"/>
          <p:nvPr/>
        </p:nvSpPr>
        <p:spPr>
          <a:xfrm>
            <a:off x="12907911" y="3193890"/>
            <a:ext cx="36195" cy="470534"/>
          </a:xfrm>
          <a:prstGeom prst="rect">
            <a:avLst/>
          </a:prstGeom>
        </p:spPr>
        <p:txBody>
          <a:bodyPr wrap="square" lIns="0" tIns="14604" rIns="0" bIns="0" rtlCol="0" vert="horz">
            <a:spAutoFit/>
          </a:bodyPr>
          <a:lstStyle/>
          <a:p>
            <a:pPr algn="ctr">
              <a:lnSpc>
                <a:spcPct val="100000"/>
              </a:lnSpc>
              <a:spcBef>
                <a:spcPts val="114"/>
              </a:spcBef>
            </a:pPr>
            <a:r>
              <a:rPr dirty="0" sz="2900" spc="-725">
                <a:solidFill>
                  <a:srgbClr val="93CCF6"/>
                </a:solidFill>
                <a:latin typeface="Arial"/>
                <a:cs typeface="Arial"/>
              </a:rPr>
              <a:t>I</a:t>
            </a:r>
            <a:endParaRPr sz="2900">
              <a:latin typeface="Arial"/>
              <a:cs typeface="Arial"/>
            </a:endParaRPr>
          </a:p>
        </p:txBody>
      </p:sp>
      <p:sp>
        <p:nvSpPr>
          <p:cNvPr id="13" name="object 13"/>
          <p:cNvSpPr txBox="1"/>
          <p:nvPr/>
        </p:nvSpPr>
        <p:spPr>
          <a:xfrm>
            <a:off x="733200" y="3934857"/>
            <a:ext cx="12086590" cy="2785110"/>
          </a:xfrm>
          <a:prstGeom prst="rect">
            <a:avLst/>
          </a:prstGeom>
        </p:spPr>
        <p:txBody>
          <a:bodyPr wrap="square" lIns="0" tIns="12065" rIns="0" bIns="0" rtlCol="0" vert="horz">
            <a:spAutoFit/>
          </a:bodyPr>
          <a:lstStyle/>
          <a:p>
            <a:pPr marL="363855" marR="5080" indent="-351155">
              <a:lnSpc>
                <a:spcPct val="150900"/>
              </a:lnSpc>
              <a:spcBef>
                <a:spcPts val="95"/>
              </a:spcBef>
              <a:buClr>
                <a:srgbClr val="282828"/>
              </a:buClr>
              <a:buFont typeface=""/>
              <a:buChar char="·"/>
              <a:tabLst>
                <a:tab pos="399415" algn="l"/>
                <a:tab pos="400050" algn="l"/>
                <a:tab pos="1939925" algn="l"/>
              </a:tabLst>
            </a:pPr>
            <a:r>
              <a:rPr dirty="0"/>
              <a:t>	</a:t>
            </a:r>
            <a:r>
              <a:rPr dirty="0" sz="3000" spc="-2700">
                <a:solidFill>
                  <a:srgbClr val="010101"/>
                </a:solidFill>
                <a:latin typeface="宋体"/>
                <a:cs typeface="宋体"/>
              </a:rPr>
              <a:t>公司要结	</a:t>
            </a:r>
            <a:r>
              <a:rPr dirty="0" sz="3000" spc="220">
                <a:solidFill>
                  <a:srgbClr val="010101"/>
                </a:solidFill>
                <a:latin typeface="宋体"/>
                <a:cs typeface="宋体"/>
              </a:rPr>
              <a:t>合</a:t>
            </a:r>
            <a:r>
              <a:rPr dirty="0" sz="3000" spc="-275">
                <a:solidFill>
                  <a:srgbClr val="010101"/>
                </a:solidFill>
                <a:latin typeface="宋体"/>
                <a:cs typeface="宋体"/>
              </a:rPr>
              <a:t>自</a:t>
            </a:r>
            <a:r>
              <a:rPr dirty="0" sz="3000" spc="220">
                <a:solidFill>
                  <a:srgbClr val="010101"/>
                </a:solidFill>
                <a:latin typeface="宋体"/>
                <a:cs typeface="宋体"/>
              </a:rPr>
              <a:t>身管理情</a:t>
            </a:r>
            <a:r>
              <a:rPr dirty="0" sz="3000" spc="5">
                <a:solidFill>
                  <a:srgbClr val="010101"/>
                </a:solidFill>
                <a:latin typeface="宋体"/>
                <a:cs typeface="宋体"/>
              </a:rPr>
              <a:t>况</a:t>
            </a:r>
            <a:r>
              <a:rPr dirty="0" sz="3000" spc="-445">
                <a:solidFill>
                  <a:srgbClr val="010101"/>
                </a:solidFill>
                <a:latin typeface="宋体"/>
                <a:cs typeface="宋体"/>
              </a:rPr>
              <a:t>，</a:t>
            </a:r>
            <a:r>
              <a:rPr dirty="0" sz="3000" spc="-305">
                <a:solidFill>
                  <a:srgbClr val="010101"/>
                </a:solidFill>
                <a:latin typeface="宋体"/>
                <a:cs typeface="宋体"/>
              </a:rPr>
              <a:t>明</a:t>
            </a:r>
            <a:r>
              <a:rPr dirty="0" sz="3000" spc="-445">
                <a:solidFill>
                  <a:srgbClr val="010101"/>
                </a:solidFill>
                <a:latin typeface="宋体"/>
                <a:cs typeface="宋体"/>
              </a:rPr>
              <a:t>确项目</a:t>
            </a:r>
            <a:r>
              <a:rPr dirty="0" sz="3000" spc="-204">
                <a:solidFill>
                  <a:srgbClr val="010101"/>
                </a:solidFill>
                <a:latin typeface="宋体"/>
                <a:cs typeface="宋体"/>
              </a:rPr>
              <a:t> </a:t>
            </a:r>
            <a:r>
              <a:rPr dirty="0" sz="3000" spc="250">
                <a:solidFill>
                  <a:srgbClr val="010101"/>
                </a:solidFill>
                <a:latin typeface="宋体"/>
                <a:cs typeface="宋体"/>
              </a:rPr>
              <a:t>人工</a:t>
            </a:r>
            <a:r>
              <a:rPr dirty="0" sz="3000" spc="-450">
                <a:solidFill>
                  <a:srgbClr val="010101"/>
                </a:solidFill>
                <a:latin typeface="宋体"/>
                <a:cs typeface="宋体"/>
              </a:rPr>
              <a:t>、</a:t>
            </a:r>
            <a:r>
              <a:rPr dirty="0" sz="3000" spc="310">
                <a:solidFill>
                  <a:srgbClr val="010101"/>
                </a:solidFill>
                <a:latin typeface="宋体"/>
                <a:cs typeface="宋体"/>
              </a:rPr>
              <a:t>材料</a:t>
            </a:r>
            <a:r>
              <a:rPr dirty="0" sz="3000" spc="-585">
                <a:solidFill>
                  <a:srgbClr val="010101"/>
                </a:solidFill>
                <a:latin typeface="宋体"/>
                <a:cs typeface="宋体"/>
              </a:rPr>
              <a:t>、</a:t>
            </a:r>
            <a:r>
              <a:rPr dirty="0" sz="3000" spc="310">
                <a:solidFill>
                  <a:srgbClr val="010101"/>
                </a:solidFill>
                <a:latin typeface="宋体"/>
                <a:cs typeface="宋体"/>
              </a:rPr>
              <a:t>机械</a:t>
            </a:r>
            <a:r>
              <a:rPr dirty="0" sz="3000" spc="-620">
                <a:solidFill>
                  <a:srgbClr val="010101"/>
                </a:solidFill>
                <a:latin typeface="宋体"/>
                <a:cs typeface="宋体"/>
              </a:rPr>
              <a:t>、</a:t>
            </a:r>
            <a:r>
              <a:rPr dirty="0" sz="3000" spc="310">
                <a:solidFill>
                  <a:srgbClr val="010101"/>
                </a:solidFill>
                <a:latin typeface="宋体"/>
                <a:cs typeface="宋体"/>
              </a:rPr>
              <a:t>专业分包、 </a:t>
            </a:r>
            <a:r>
              <a:rPr dirty="0" sz="3000" spc="40">
                <a:solidFill>
                  <a:srgbClr val="010101"/>
                </a:solidFill>
                <a:latin typeface="宋体"/>
                <a:cs typeface="宋体"/>
              </a:rPr>
              <a:t>临时设施、现场管理等消耗量或费用控制指标，井在相关制度或项目 目标责任书或岗位责任书中明确。指标设置可以参考集团公司的《成 </a:t>
            </a:r>
            <a:r>
              <a:rPr dirty="0" sz="3000" spc="-170">
                <a:solidFill>
                  <a:srgbClr val="010101"/>
                </a:solidFill>
                <a:latin typeface="宋体"/>
                <a:cs typeface="宋体"/>
              </a:rPr>
              <a:t>本管理办法》提供的参考值。</a:t>
            </a:r>
            <a:endParaRPr sz="3000">
              <a:latin typeface="宋体"/>
              <a:cs typeface="宋体"/>
            </a:endParaRPr>
          </a:p>
        </p:txBody>
      </p:sp>
      <p:sp>
        <p:nvSpPr>
          <p:cNvPr id="14" name="object 14"/>
          <p:cNvSpPr/>
          <p:nvPr/>
        </p:nvSpPr>
        <p:spPr>
          <a:xfrm>
            <a:off x="724390" y="7795702"/>
            <a:ext cx="9611360" cy="383540"/>
          </a:xfrm>
          <a:custGeom>
            <a:avLst/>
            <a:gdLst/>
            <a:ahLst/>
            <a:cxnLst/>
            <a:rect l="l" t="t" r="r" b="b"/>
            <a:pathLst>
              <a:path w="9611360" h="383540">
                <a:moveTo>
                  <a:pt x="0" y="0"/>
                </a:moveTo>
                <a:lnTo>
                  <a:pt x="9611268" y="0"/>
                </a:lnTo>
                <a:lnTo>
                  <a:pt x="9611268" y="383257"/>
                </a:lnTo>
                <a:lnTo>
                  <a:pt x="0" y="383257"/>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6" name="object 16"/>
          <p:cNvSpPr txBox="1"/>
          <p:nvPr/>
        </p:nvSpPr>
        <p:spPr>
          <a:xfrm>
            <a:off x="711690" y="7783002"/>
            <a:ext cx="9662160" cy="408940"/>
          </a:xfrm>
          <a:prstGeom prst="rect">
            <a:avLst/>
          </a:prstGeom>
        </p:spPr>
        <p:txBody>
          <a:bodyPr wrap="square" lIns="0" tIns="0" rIns="0" bIns="0" rtlCol="0" vert="horz">
            <a:spAutoFit/>
          </a:bodyPr>
          <a:lstStyle/>
          <a:p>
            <a:pPr marL="12700">
              <a:lnSpc>
                <a:spcPts val="3220"/>
              </a:lnSpc>
            </a:pPr>
            <a:r>
              <a:rPr dirty="0" sz="3000" spc="-290">
                <a:solidFill>
                  <a:srgbClr val="F9FBFB"/>
                </a:solidFill>
                <a:latin typeface="宋体"/>
                <a:cs typeface="宋体"/>
              </a:rPr>
              <a:t>三、成本策划、顶目计划成本、商务创效策划及成本分析的编制</a:t>
            </a:r>
            <a:endParaRPr sz="3000">
              <a:latin typeface="宋体"/>
              <a:cs typeface="宋体"/>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886560" y="3142713"/>
            <a:ext cx="739328" cy="766515"/>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2982807" y="3168264"/>
            <a:ext cx="484387" cy="715414"/>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3900592" y="3168263"/>
            <a:ext cx="484387" cy="740964"/>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4639921" y="3091612"/>
            <a:ext cx="841304" cy="817616"/>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5583201" y="3078837"/>
            <a:ext cx="1733596" cy="907043"/>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7469762" y="3283241"/>
            <a:ext cx="662845" cy="549336"/>
          </a:xfrm>
          <a:prstGeom prst="rect">
            <a:avLst/>
          </a:prstGeom>
          <a:blipFill>
            <a:blip r:embed="rId7" cstate="print"/>
            <a:stretch>
              <a:fillRect/>
            </a:stretch>
          </a:blipFill>
        </p:spPr>
        <p:txBody>
          <a:bodyPr wrap="square" lIns="0" tIns="0" rIns="0" bIns="0" rtlCol="0"/>
          <a:lstStyle/>
          <a:p/>
        </p:txBody>
      </p:sp>
      <p:sp>
        <p:nvSpPr>
          <p:cNvPr id="8" name="object 8"/>
          <p:cNvSpPr/>
          <p:nvPr/>
        </p:nvSpPr>
        <p:spPr>
          <a:xfrm>
            <a:off x="8515021" y="3091612"/>
            <a:ext cx="433399" cy="76651"/>
          </a:xfrm>
          <a:prstGeom prst="rect">
            <a:avLst/>
          </a:prstGeom>
          <a:blipFill>
            <a:blip r:embed="rId8" cstate="print"/>
            <a:stretch>
              <a:fillRect/>
            </a:stretch>
          </a:blipFill>
        </p:spPr>
        <p:txBody>
          <a:bodyPr wrap="square" lIns="0" tIns="0" rIns="0" bIns="0" rtlCol="0"/>
          <a:lstStyle/>
          <a:p/>
        </p:txBody>
      </p:sp>
      <p:sp>
        <p:nvSpPr>
          <p:cNvPr id="9" name="object 9"/>
          <p:cNvSpPr/>
          <p:nvPr/>
        </p:nvSpPr>
        <p:spPr>
          <a:xfrm>
            <a:off x="8374802" y="3347118"/>
            <a:ext cx="701087" cy="536560"/>
          </a:xfrm>
          <a:prstGeom prst="rect">
            <a:avLst/>
          </a:prstGeom>
          <a:blipFill>
            <a:blip r:embed="rId9" cstate="print"/>
            <a:stretch>
              <a:fillRect/>
            </a:stretch>
          </a:blipFill>
        </p:spPr>
        <p:txBody>
          <a:bodyPr wrap="square" lIns="0" tIns="0" rIns="0" bIns="0" rtlCol="0"/>
          <a:lstStyle/>
          <a:p/>
        </p:txBody>
      </p:sp>
      <p:sp>
        <p:nvSpPr>
          <p:cNvPr id="10" name="object 10"/>
          <p:cNvSpPr/>
          <p:nvPr/>
        </p:nvSpPr>
        <p:spPr>
          <a:xfrm>
            <a:off x="3263242" y="4803497"/>
            <a:ext cx="841304" cy="766515"/>
          </a:xfrm>
          <a:prstGeom prst="rect">
            <a:avLst/>
          </a:prstGeom>
          <a:blipFill>
            <a:blip r:embed="rId10" cstate="print"/>
            <a:stretch>
              <a:fillRect/>
            </a:stretch>
          </a:blipFill>
        </p:spPr>
        <p:txBody>
          <a:bodyPr wrap="square" lIns="0" tIns="0" rIns="0" bIns="0" rtlCol="0"/>
          <a:lstStyle/>
          <a:p/>
        </p:txBody>
      </p:sp>
      <p:sp>
        <p:nvSpPr>
          <p:cNvPr id="11" name="object 11"/>
          <p:cNvSpPr/>
          <p:nvPr/>
        </p:nvSpPr>
        <p:spPr>
          <a:xfrm>
            <a:off x="4232016" y="4739621"/>
            <a:ext cx="3569169" cy="855942"/>
          </a:xfrm>
          <a:prstGeom prst="rect">
            <a:avLst/>
          </a:prstGeom>
          <a:blipFill>
            <a:blip r:embed="rId11" cstate="print"/>
            <a:stretch>
              <a:fillRect/>
            </a:stretch>
          </a:blipFill>
        </p:spPr>
        <p:txBody>
          <a:bodyPr wrap="square" lIns="0" tIns="0" rIns="0" bIns="0" rtlCol="0"/>
          <a:lstStyle/>
          <a:p/>
        </p:txBody>
      </p:sp>
      <p:sp>
        <p:nvSpPr>
          <p:cNvPr id="12" name="object 12"/>
          <p:cNvSpPr/>
          <p:nvPr/>
        </p:nvSpPr>
        <p:spPr>
          <a:xfrm>
            <a:off x="7903163" y="4752397"/>
            <a:ext cx="713834" cy="792066"/>
          </a:xfrm>
          <a:prstGeom prst="rect">
            <a:avLst/>
          </a:prstGeom>
          <a:blipFill>
            <a:blip r:embed="rId12" cstate="print"/>
            <a:stretch>
              <a:fillRect/>
            </a:stretch>
          </a:blipFill>
        </p:spPr>
        <p:txBody>
          <a:bodyPr wrap="square" lIns="0" tIns="0" rIns="0" bIns="0" rtlCol="0"/>
          <a:lstStyle/>
          <a:p/>
        </p:txBody>
      </p:sp>
      <p:sp>
        <p:nvSpPr>
          <p:cNvPr id="13" name="object 13"/>
          <p:cNvSpPr/>
          <p:nvPr/>
        </p:nvSpPr>
        <p:spPr>
          <a:xfrm>
            <a:off x="8795454" y="4765172"/>
            <a:ext cx="1657115" cy="779290"/>
          </a:xfrm>
          <a:prstGeom prst="rect">
            <a:avLst/>
          </a:prstGeom>
          <a:blipFill>
            <a:blip r:embed="rId13" cstate="print"/>
            <a:stretch>
              <a:fillRect/>
            </a:stretch>
          </a:blipFill>
        </p:spPr>
        <p:txBody>
          <a:bodyPr wrap="square" lIns="0" tIns="0" rIns="0" bIns="0" rtlCol="0"/>
          <a:lstStyle/>
          <a:p/>
        </p:txBody>
      </p:sp>
      <p:sp>
        <p:nvSpPr>
          <p:cNvPr id="14" name="object 14"/>
          <p:cNvSpPr/>
          <p:nvPr/>
        </p:nvSpPr>
        <p:spPr>
          <a:xfrm>
            <a:off x="0" y="7396874"/>
            <a:ext cx="13716000" cy="983694"/>
          </a:xfrm>
          <a:prstGeom prst="rect">
            <a:avLst/>
          </a:prstGeom>
          <a:blipFill>
            <a:blip r:embed="rId14" cstate="print"/>
            <a:stretch>
              <a:fillRect/>
            </a:stretch>
          </a:blipFill>
        </p:spPr>
        <p:txBody>
          <a:bodyPr wrap="square" lIns="0" tIns="0" rIns="0" bIns="0" rtlCol="0"/>
          <a:lstStyle/>
          <a:p/>
        </p:txBody>
      </p:sp>
      <p:sp>
        <p:nvSpPr>
          <p:cNvPr id="15" name="object 15"/>
          <p:cNvSpPr txBox="1"/>
          <p:nvPr/>
        </p:nvSpPr>
        <p:spPr>
          <a:xfrm>
            <a:off x="945419" y="804916"/>
            <a:ext cx="1877060" cy="746125"/>
          </a:xfrm>
          <a:prstGeom prst="rect">
            <a:avLst/>
          </a:prstGeom>
        </p:spPr>
        <p:txBody>
          <a:bodyPr wrap="square" lIns="0" tIns="15875" rIns="0" bIns="0" rtlCol="0" vert="horz">
            <a:spAutoFit/>
          </a:bodyPr>
          <a:lstStyle/>
          <a:p>
            <a:pPr marL="12700">
              <a:lnSpc>
                <a:spcPct val="100000"/>
              </a:lnSpc>
              <a:spcBef>
                <a:spcPts val="125"/>
              </a:spcBef>
            </a:pPr>
            <a:r>
              <a:rPr dirty="0" sz="4700" spc="155">
                <a:solidFill>
                  <a:srgbClr val="BA0103"/>
                </a:solidFill>
                <a:latin typeface="宋体"/>
                <a:cs typeface="宋体"/>
              </a:rPr>
              <a:t>第一篇</a:t>
            </a:r>
            <a:endParaRPr sz="4700">
              <a:latin typeface="宋体"/>
              <a:cs typeface="宋体"/>
            </a:endParaRPr>
          </a:p>
        </p:txBody>
      </p:sp>
      <p:sp>
        <p:nvSpPr>
          <p:cNvPr id="16" name="object 16"/>
          <p:cNvSpPr txBox="1">
            <a:spLocks noGrp="1"/>
          </p:cNvSpPr>
          <p:nvPr>
            <p:ph type="title"/>
          </p:nvPr>
        </p:nvSpPr>
        <p:spPr>
          <a:xfrm>
            <a:off x="8415641" y="2708429"/>
            <a:ext cx="3206750" cy="1037590"/>
          </a:xfrm>
          <a:prstGeom prst="rect"/>
        </p:spPr>
        <p:txBody>
          <a:bodyPr wrap="square" lIns="0" tIns="17780" rIns="0" bIns="0" rtlCol="0" vert="horz">
            <a:spAutoFit/>
          </a:bodyPr>
          <a:lstStyle/>
          <a:p>
            <a:pPr marL="12700">
              <a:lnSpc>
                <a:spcPct val="100000"/>
              </a:lnSpc>
              <a:spcBef>
                <a:spcPts val="140"/>
              </a:spcBef>
              <a:tabLst>
                <a:tab pos="802005" algn="l"/>
              </a:tabLst>
            </a:pPr>
            <a:r>
              <a:rPr dirty="0" sz="2000" spc="-180">
                <a:solidFill>
                  <a:srgbClr val="B1790E"/>
                </a:solidFill>
                <a:latin typeface="Times New Roman"/>
                <a:cs typeface="Times New Roman"/>
              </a:rPr>
              <a:t>'-.::L	</a:t>
            </a:r>
            <a:r>
              <a:rPr dirty="0" sz="6600" spc="-1764">
                <a:solidFill>
                  <a:srgbClr val="B1790E"/>
                </a:solidFill>
              </a:rPr>
              <a:t>签 订</a:t>
            </a:r>
            <a:r>
              <a:rPr dirty="0" sz="6600" spc="-2150">
                <a:solidFill>
                  <a:srgbClr val="B1790E"/>
                </a:solidFill>
              </a:rPr>
              <a:t> </a:t>
            </a:r>
            <a:r>
              <a:rPr dirty="0" sz="6600" spc="-1764">
                <a:solidFill>
                  <a:srgbClr val="B1790E"/>
                </a:solidFill>
              </a:rPr>
              <a:t>及</a:t>
            </a:r>
            <a:endParaRPr sz="6600">
              <a:latin typeface="Times New Roman"/>
              <a:cs typeface="Times New Roman"/>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5" name="object 5"/>
          <p:cNvSpPr txBox="1"/>
          <p:nvPr/>
        </p:nvSpPr>
        <p:spPr>
          <a:xfrm>
            <a:off x="848621" y="155865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6" name="object 6"/>
          <p:cNvSpPr/>
          <p:nvPr/>
        </p:nvSpPr>
        <p:spPr>
          <a:xfrm>
            <a:off x="250059" y="2450972"/>
            <a:ext cx="0" cy="505459"/>
          </a:xfrm>
          <a:custGeom>
            <a:avLst/>
            <a:gdLst/>
            <a:ahLst/>
            <a:cxnLst/>
            <a:rect l="l" t="t" r="r" b="b"/>
            <a:pathLst>
              <a:path w="0" h="505460">
                <a:moveTo>
                  <a:pt x="0" y="0"/>
                </a:moveTo>
                <a:lnTo>
                  <a:pt x="0" y="505433"/>
                </a:lnTo>
              </a:path>
            </a:pathLst>
          </a:custGeom>
          <a:ln w="25494">
            <a:solidFill>
              <a:srgbClr val="056EBA"/>
            </a:solidFill>
          </a:ln>
        </p:spPr>
        <p:txBody>
          <a:bodyPr wrap="square" lIns="0" tIns="0" rIns="0" bIns="0" rtlCol="0"/>
          <a:lstStyle/>
          <a:p/>
        </p:txBody>
      </p:sp>
      <p:sp>
        <p:nvSpPr>
          <p:cNvPr id="7" name="object 7"/>
          <p:cNvSpPr txBox="1"/>
          <p:nvPr/>
        </p:nvSpPr>
        <p:spPr>
          <a:xfrm>
            <a:off x="224611" y="2452925"/>
            <a:ext cx="40005" cy="470534"/>
          </a:xfrm>
          <a:prstGeom prst="rect">
            <a:avLst/>
          </a:prstGeom>
        </p:spPr>
        <p:txBody>
          <a:bodyPr wrap="square" lIns="0" tIns="14604" rIns="0" bIns="0" rtlCol="0" vert="horz">
            <a:spAutoFit/>
          </a:bodyPr>
          <a:lstStyle/>
          <a:p>
            <a:pPr marL="12700">
              <a:lnSpc>
                <a:spcPct val="100000"/>
              </a:lnSpc>
              <a:spcBef>
                <a:spcPts val="114"/>
              </a:spcBef>
            </a:pPr>
            <a:r>
              <a:rPr dirty="0" sz="2900" spc="-695">
                <a:solidFill>
                  <a:srgbClr val="F7FBF9"/>
                </a:solidFill>
                <a:latin typeface="Arial"/>
                <a:cs typeface="Arial"/>
              </a:rPr>
              <a:t>I</a:t>
            </a:r>
            <a:endParaRPr sz="2900">
              <a:latin typeface="Arial"/>
              <a:cs typeface="Arial"/>
            </a:endParaRPr>
          </a:p>
        </p:txBody>
      </p:sp>
      <p:sp>
        <p:nvSpPr>
          <p:cNvPr id="8" name="object 8"/>
          <p:cNvSpPr txBox="1"/>
          <p:nvPr/>
        </p:nvSpPr>
        <p:spPr>
          <a:xfrm>
            <a:off x="826046" y="2450972"/>
            <a:ext cx="12388215" cy="505459"/>
          </a:xfrm>
          <a:prstGeom prst="rect">
            <a:avLst/>
          </a:prstGeom>
          <a:solidFill>
            <a:srgbClr val="056EBA"/>
          </a:solidFill>
        </p:spPr>
        <p:txBody>
          <a:bodyPr wrap="square" lIns="0" tIns="16510" rIns="0" bIns="0" rtlCol="0" vert="horz">
            <a:spAutoFit/>
          </a:bodyPr>
          <a:lstStyle/>
          <a:p>
            <a:pPr>
              <a:lnSpc>
                <a:spcPct val="100000"/>
              </a:lnSpc>
              <a:spcBef>
                <a:spcPts val="130"/>
              </a:spcBef>
            </a:pPr>
            <a:r>
              <a:rPr dirty="0" sz="2850" spc="105">
                <a:solidFill>
                  <a:srgbClr val="F7FBF9"/>
                </a:solidFill>
                <a:latin typeface="Arial"/>
                <a:cs typeface="Arial"/>
              </a:rPr>
              <a:t>3</a:t>
            </a:r>
            <a:r>
              <a:rPr dirty="0" sz="2900" spc="919">
                <a:solidFill>
                  <a:srgbClr val="F7FBF9"/>
                </a:solidFill>
                <a:latin typeface="宋体"/>
                <a:cs typeface="宋体"/>
              </a:rPr>
              <a:t>至</a:t>
            </a:r>
            <a:r>
              <a:rPr dirty="0" sz="2900" spc="300">
                <a:solidFill>
                  <a:srgbClr val="F7FBF9"/>
                </a:solidFill>
                <a:latin typeface="宋体"/>
                <a:cs typeface="宋体"/>
              </a:rPr>
              <a:t>少</a:t>
            </a:r>
            <a:r>
              <a:rPr dirty="0" sz="2900" spc="-85">
                <a:solidFill>
                  <a:srgbClr val="F7FBF9"/>
                </a:solidFill>
                <a:latin typeface="宋体"/>
                <a:cs typeface="宋体"/>
              </a:rPr>
              <a:t>按</a:t>
            </a:r>
            <a:r>
              <a:rPr dirty="0" sz="2900" spc="130">
                <a:solidFill>
                  <a:srgbClr val="F7FBF9"/>
                </a:solidFill>
                <a:latin typeface="宋体"/>
                <a:cs typeface="宋体"/>
              </a:rPr>
              <a:t>季</a:t>
            </a:r>
            <a:r>
              <a:rPr dirty="0" sz="2900" spc="300">
                <a:solidFill>
                  <a:srgbClr val="F7FBF9"/>
                </a:solidFill>
                <a:latin typeface="宋体"/>
                <a:cs typeface="宋体"/>
              </a:rPr>
              <a:t>度组织项</a:t>
            </a:r>
            <a:r>
              <a:rPr dirty="0" sz="2900" spc="-565">
                <a:solidFill>
                  <a:srgbClr val="F7FBF9"/>
                </a:solidFill>
                <a:latin typeface="宋体"/>
                <a:cs typeface="宋体"/>
              </a:rPr>
              <a:t>目</a:t>
            </a:r>
            <a:r>
              <a:rPr dirty="0" sz="2900" spc="300">
                <a:solidFill>
                  <a:srgbClr val="F7FBF9"/>
                </a:solidFill>
                <a:latin typeface="宋体"/>
                <a:cs typeface="宋体"/>
              </a:rPr>
              <a:t>运</a:t>
            </a:r>
            <a:r>
              <a:rPr dirty="0" sz="2900" spc="-120">
                <a:solidFill>
                  <a:srgbClr val="F7FBF9"/>
                </a:solidFill>
                <a:latin typeface="宋体"/>
                <a:cs typeface="宋体"/>
              </a:rPr>
              <a:t>营</a:t>
            </a:r>
            <a:r>
              <a:rPr dirty="0" sz="2900" spc="120">
                <a:solidFill>
                  <a:srgbClr val="F7FBF9"/>
                </a:solidFill>
                <a:latin typeface="宋体"/>
                <a:cs typeface="宋体"/>
              </a:rPr>
              <a:t>分</a:t>
            </a:r>
            <a:r>
              <a:rPr dirty="0" sz="2900" spc="140">
                <a:solidFill>
                  <a:srgbClr val="F7FBF9"/>
                </a:solidFill>
                <a:latin typeface="宋体"/>
                <a:cs typeface="宋体"/>
              </a:rPr>
              <a:t>析</a:t>
            </a:r>
            <a:r>
              <a:rPr dirty="0" sz="2900" spc="865">
                <a:solidFill>
                  <a:srgbClr val="F7FBF9"/>
                </a:solidFill>
                <a:latin typeface="宋体"/>
                <a:cs typeface="宋体"/>
              </a:rPr>
              <a:t>会</a:t>
            </a:r>
            <a:r>
              <a:rPr dirty="0" sz="2900" spc="-340">
                <a:solidFill>
                  <a:srgbClr val="F7FBF9"/>
                </a:solidFill>
                <a:latin typeface="宋体"/>
                <a:cs typeface="宋体"/>
              </a:rPr>
              <a:t>，重点</a:t>
            </a:r>
            <a:r>
              <a:rPr dirty="0" sz="2900" spc="-865">
                <a:solidFill>
                  <a:srgbClr val="F7FBF9"/>
                </a:solidFill>
                <a:latin typeface="宋体"/>
                <a:cs typeface="宋体"/>
              </a:rPr>
              <a:t> </a:t>
            </a:r>
            <a:r>
              <a:rPr dirty="0" sz="2900" spc="-340">
                <a:solidFill>
                  <a:srgbClr val="F7FBF9"/>
                </a:solidFill>
                <a:latin typeface="宋体"/>
                <a:cs typeface="宋体"/>
              </a:rPr>
              <a:t>对风险</a:t>
            </a:r>
            <a:r>
              <a:rPr dirty="0" sz="2900" spc="-170">
                <a:solidFill>
                  <a:srgbClr val="F7FBF9"/>
                </a:solidFill>
                <a:latin typeface="宋体"/>
                <a:cs typeface="宋体"/>
              </a:rPr>
              <a:t> </a:t>
            </a:r>
            <a:r>
              <a:rPr dirty="0" sz="2900" spc="-340">
                <a:solidFill>
                  <a:srgbClr val="F7FBF9"/>
                </a:solidFill>
                <a:latin typeface="宋体"/>
                <a:cs typeface="宋体"/>
              </a:rPr>
              <a:t>项目</a:t>
            </a:r>
            <a:r>
              <a:rPr dirty="0" sz="2900" spc="-495">
                <a:solidFill>
                  <a:srgbClr val="F7FBF9"/>
                </a:solidFill>
                <a:latin typeface="宋体"/>
                <a:cs typeface="宋体"/>
              </a:rPr>
              <a:t> </a:t>
            </a:r>
            <a:r>
              <a:rPr dirty="0" sz="2900" spc="-340">
                <a:solidFill>
                  <a:srgbClr val="F7FBF9"/>
                </a:solidFill>
                <a:latin typeface="宋体"/>
                <a:cs typeface="宋体"/>
              </a:rPr>
              <a:t>进行</a:t>
            </a:r>
            <a:r>
              <a:rPr dirty="0" sz="2900" spc="-605">
                <a:solidFill>
                  <a:srgbClr val="F7FBF9"/>
                </a:solidFill>
                <a:latin typeface="宋体"/>
                <a:cs typeface="宋体"/>
              </a:rPr>
              <a:t> </a:t>
            </a:r>
            <a:r>
              <a:rPr dirty="0" sz="2900" spc="120">
                <a:solidFill>
                  <a:srgbClr val="F7FBF9"/>
                </a:solidFill>
                <a:latin typeface="宋体"/>
                <a:cs typeface="宋体"/>
              </a:rPr>
              <a:t>成</a:t>
            </a:r>
            <a:r>
              <a:rPr dirty="0" sz="2900" spc="130">
                <a:solidFill>
                  <a:srgbClr val="F7FBF9"/>
                </a:solidFill>
                <a:latin typeface="宋体"/>
                <a:cs typeface="宋体"/>
              </a:rPr>
              <a:t>本</a:t>
            </a:r>
            <a:r>
              <a:rPr dirty="0" sz="2900" spc="-340">
                <a:solidFill>
                  <a:srgbClr val="F7FBF9"/>
                </a:solidFill>
                <a:latin typeface="宋体"/>
                <a:cs typeface="宋体"/>
              </a:rPr>
              <a:t>控制、</a:t>
            </a:r>
            <a:r>
              <a:rPr dirty="0" sz="2900" spc="-125">
                <a:solidFill>
                  <a:srgbClr val="F7FBF9"/>
                </a:solidFill>
                <a:latin typeface="宋体"/>
                <a:cs typeface="宋体"/>
              </a:rPr>
              <a:t> </a:t>
            </a:r>
            <a:r>
              <a:rPr dirty="0" sz="2900" spc="140">
                <a:solidFill>
                  <a:srgbClr val="F7FBF9"/>
                </a:solidFill>
                <a:latin typeface="宋体"/>
                <a:cs typeface="宋体"/>
              </a:rPr>
              <a:t>创</a:t>
            </a:r>
            <a:r>
              <a:rPr dirty="0" sz="2900" spc="-340">
                <a:solidFill>
                  <a:srgbClr val="F7FBF9"/>
                </a:solidFill>
                <a:latin typeface="宋体"/>
                <a:cs typeface="宋体"/>
              </a:rPr>
              <a:t>效</a:t>
            </a:r>
            <a:r>
              <a:rPr dirty="0" sz="2900" spc="434">
                <a:solidFill>
                  <a:srgbClr val="F7FBF9"/>
                </a:solidFill>
                <a:latin typeface="宋体"/>
                <a:cs typeface="宋体"/>
              </a:rPr>
              <a:t> </a:t>
            </a:r>
            <a:r>
              <a:rPr dirty="0" sz="2900" spc="-725">
                <a:solidFill>
                  <a:srgbClr val="F7FBF9"/>
                </a:solidFill>
                <a:latin typeface="Arial"/>
                <a:cs typeface="Arial"/>
              </a:rPr>
              <a:t>I</a:t>
            </a:r>
            <a:endParaRPr sz="2900">
              <a:latin typeface="Arial"/>
              <a:cs typeface="Arial"/>
            </a:endParaRPr>
          </a:p>
        </p:txBody>
      </p:sp>
      <p:sp>
        <p:nvSpPr>
          <p:cNvPr id="9" name="object 9"/>
          <p:cNvSpPr txBox="1"/>
          <p:nvPr/>
        </p:nvSpPr>
        <p:spPr>
          <a:xfrm>
            <a:off x="826046" y="2956405"/>
            <a:ext cx="3033395" cy="353695"/>
          </a:xfrm>
          <a:prstGeom prst="rect">
            <a:avLst/>
          </a:prstGeom>
          <a:solidFill>
            <a:srgbClr val="056EBA"/>
          </a:solidFill>
        </p:spPr>
        <p:txBody>
          <a:bodyPr wrap="square" lIns="0" tIns="0" rIns="0" bIns="0" rtlCol="0" vert="horz">
            <a:spAutoFit/>
          </a:bodyPr>
          <a:lstStyle/>
          <a:p>
            <a:pPr>
              <a:lnSpc>
                <a:spcPts val="2785"/>
              </a:lnSpc>
            </a:pPr>
            <a:r>
              <a:rPr dirty="0" sz="2900" spc="95">
                <a:solidFill>
                  <a:srgbClr val="F7FBF9"/>
                </a:solidFill>
                <a:latin typeface="宋体"/>
                <a:cs typeface="宋体"/>
              </a:rPr>
              <a:t>情况进行问题分析</a:t>
            </a:r>
            <a:endParaRPr sz="2900">
              <a:latin typeface="宋体"/>
              <a:cs typeface="宋体"/>
            </a:endParaRPr>
          </a:p>
        </p:txBody>
      </p:sp>
      <p:sp>
        <p:nvSpPr>
          <p:cNvPr id="10" name="object 10"/>
          <p:cNvSpPr txBox="1"/>
          <p:nvPr/>
        </p:nvSpPr>
        <p:spPr>
          <a:xfrm>
            <a:off x="408549" y="3541377"/>
            <a:ext cx="12706350" cy="3666490"/>
          </a:xfrm>
          <a:prstGeom prst="rect">
            <a:avLst/>
          </a:prstGeom>
        </p:spPr>
        <p:txBody>
          <a:bodyPr wrap="square" lIns="0" tIns="12065" rIns="0" bIns="0" rtlCol="0" vert="horz">
            <a:spAutoFit/>
          </a:bodyPr>
          <a:lstStyle/>
          <a:p>
            <a:pPr algn="just" marL="401320" marR="231140" indent="-375920">
              <a:lnSpc>
                <a:spcPct val="125699"/>
              </a:lnSpc>
              <a:spcBef>
                <a:spcPts val="95"/>
              </a:spcBef>
              <a:buClr>
                <a:srgbClr val="282828"/>
              </a:buClr>
              <a:buChar char="·"/>
              <a:tabLst>
                <a:tab pos="407670" algn="l"/>
              </a:tabLst>
            </a:pPr>
            <a:r>
              <a:rPr dirty="0" sz="2600" spc="85">
                <a:solidFill>
                  <a:srgbClr val="010101"/>
                </a:solidFill>
                <a:latin typeface="宋体"/>
                <a:cs typeface="宋体"/>
              </a:rPr>
              <a:t>集</a:t>
            </a:r>
            <a:r>
              <a:rPr dirty="0" sz="2600" spc="95">
                <a:solidFill>
                  <a:srgbClr val="010101"/>
                </a:solidFill>
                <a:latin typeface="宋体"/>
                <a:cs typeface="宋体"/>
              </a:rPr>
              <a:t>团</a:t>
            </a:r>
            <a:r>
              <a:rPr dirty="0" sz="2600" spc="114">
                <a:solidFill>
                  <a:srgbClr val="010101"/>
                </a:solidFill>
                <a:latin typeface="宋体"/>
                <a:cs typeface="宋体"/>
              </a:rPr>
              <a:t>建</a:t>
            </a:r>
            <a:r>
              <a:rPr dirty="0" sz="2600" spc="85">
                <a:solidFill>
                  <a:srgbClr val="010101"/>
                </a:solidFill>
                <a:latin typeface="宋体"/>
                <a:cs typeface="宋体"/>
              </a:rPr>
              <a:t>议</a:t>
            </a:r>
            <a:r>
              <a:rPr dirty="0" sz="2600" spc="185">
                <a:solidFill>
                  <a:srgbClr val="010101"/>
                </a:solidFill>
                <a:latin typeface="宋体"/>
                <a:cs typeface="宋体"/>
              </a:rPr>
              <a:t>按</a:t>
            </a:r>
            <a:r>
              <a:rPr dirty="0" sz="2600" spc="85">
                <a:solidFill>
                  <a:srgbClr val="010101"/>
                </a:solidFill>
                <a:latin typeface="宋体"/>
                <a:cs typeface="宋体"/>
              </a:rPr>
              <a:t>月组</a:t>
            </a:r>
            <a:r>
              <a:rPr dirty="0" sz="2600" spc="70">
                <a:solidFill>
                  <a:srgbClr val="010101"/>
                </a:solidFill>
                <a:latin typeface="宋体"/>
                <a:cs typeface="宋体"/>
              </a:rPr>
              <a:t>织</a:t>
            </a:r>
            <a:r>
              <a:rPr dirty="0" sz="2600" spc="85">
                <a:solidFill>
                  <a:srgbClr val="010101"/>
                </a:solidFill>
                <a:latin typeface="宋体"/>
                <a:cs typeface="宋体"/>
              </a:rPr>
              <a:t>项</a:t>
            </a:r>
            <a:r>
              <a:rPr dirty="0" sz="2600" spc="165">
                <a:solidFill>
                  <a:srgbClr val="010101"/>
                </a:solidFill>
                <a:latin typeface="宋体"/>
                <a:cs typeface="宋体"/>
              </a:rPr>
              <a:t>目</a:t>
            </a:r>
            <a:r>
              <a:rPr dirty="0" sz="2600" spc="85">
                <a:solidFill>
                  <a:srgbClr val="010101"/>
                </a:solidFill>
                <a:latin typeface="宋体"/>
                <a:cs typeface="宋体"/>
              </a:rPr>
              <a:t>运</a:t>
            </a:r>
            <a:r>
              <a:rPr dirty="0" sz="2600" spc="95">
                <a:solidFill>
                  <a:srgbClr val="010101"/>
                </a:solidFill>
                <a:latin typeface="宋体"/>
                <a:cs typeface="宋体"/>
              </a:rPr>
              <a:t>营</a:t>
            </a:r>
            <a:r>
              <a:rPr dirty="0" sz="2600" spc="114">
                <a:solidFill>
                  <a:srgbClr val="010101"/>
                </a:solidFill>
                <a:latin typeface="宋体"/>
                <a:cs typeface="宋体"/>
              </a:rPr>
              <a:t>分</a:t>
            </a:r>
            <a:r>
              <a:rPr dirty="0" sz="2600" spc="135">
                <a:solidFill>
                  <a:srgbClr val="010101"/>
                </a:solidFill>
                <a:latin typeface="宋体"/>
                <a:cs typeface="宋体"/>
              </a:rPr>
              <a:t>析</a:t>
            </a:r>
            <a:r>
              <a:rPr dirty="0" sz="2600" spc="85">
                <a:solidFill>
                  <a:srgbClr val="010101"/>
                </a:solidFill>
                <a:latin typeface="宋体"/>
                <a:cs typeface="宋体"/>
              </a:rPr>
              <a:t>会</a:t>
            </a:r>
            <a:r>
              <a:rPr dirty="0" sz="2600" spc="-610">
                <a:solidFill>
                  <a:srgbClr val="010101"/>
                </a:solidFill>
                <a:latin typeface="宋体"/>
                <a:cs typeface="宋体"/>
              </a:rPr>
              <a:t> </a:t>
            </a:r>
            <a:r>
              <a:rPr dirty="0" sz="2600" spc="-45">
                <a:solidFill>
                  <a:srgbClr val="010101"/>
                </a:solidFill>
                <a:latin typeface="宋体"/>
                <a:cs typeface="宋体"/>
              </a:rPr>
              <a:t>，但每</a:t>
            </a:r>
            <a:r>
              <a:rPr dirty="0" sz="2600" spc="-220">
                <a:solidFill>
                  <a:srgbClr val="010101"/>
                </a:solidFill>
                <a:latin typeface="宋体"/>
                <a:cs typeface="宋体"/>
              </a:rPr>
              <a:t>季</a:t>
            </a:r>
            <a:r>
              <a:rPr dirty="0" sz="2600" spc="175">
                <a:solidFill>
                  <a:srgbClr val="010101"/>
                </a:solidFill>
                <a:latin typeface="宋体"/>
                <a:cs typeface="宋体"/>
              </a:rPr>
              <a:t>度</a:t>
            </a:r>
            <a:r>
              <a:rPr dirty="0" sz="2600" spc="114">
                <a:solidFill>
                  <a:srgbClr val="010101"/>
                </a:solidFill>
                <a:latin typeface="宋体"/>
                <a:cs typeface="宋体"/>
              </a:rPr>
              <a:t>至</a:t>
            </a:r>
            <a:r>
              <a:rPr dirty="0" sz="2600" spc="270">
                <a:solidFill>
                  <a:srgbClr val="010101"/>
                </a:solidFill>
                <a:latin typeface="宋体"/>
                <a:cs typeface="宋体"/>
              </a:rPr>
              <a:t>少召开</a:t>
            </a:r>
            <a:r>
              <a:rPr dirty="0" sz="2600" spc="-434">
                <a:solidFill>
                  <a:srgbClr val="010101"/>
                </a:solidFill>
                <a:latin typeface="宋体"/>
                <a:cs typeface="宋体"/>
              </a:rPr>
              <a:t>一</a:t>
            </a:r>
            <a:r>
              <a:rPr dirty="0" sz="2600" spc="270">
                <a:solidFill>
                  <a:srgbClr val="010101"/>
                </a:solidFill>
                <a:latin typeface="宋体"/>
                <a:cs typeface="宋体"/>
              </a:rPr>
              <a:t>次</a:t>
            </a:r>
            <a:r>
              <a:rPr dirty="0" sz="2600" spc="-710">
                <a:solidFill>
                  <a:srgbClr val="010101"/>
                </a:solidFill>
                <a:latin typeface="宋体"/>
                <a:cs typeface="宋体"/>
              </a:rPr>
              <a:t> </a:t>
            </a:r>
            <a:r>
              <a:rPr dirty="0" sz="2600" spc="-45">
                <a:solidFill>
                  <a:srgbClr val="010101"/>
                </a:solidFill>
                <a:latin typeface="宋体"/>
                <a:cs typeface="宋体"/>
              </a:rPr>
              <a:t>，会</a:t>
            </a:r>
            <a:r>
              <a:rPr dirty="0" sz="2600" spc="-280">
                <a:solidFill>
                  <a:srgbClr val="010101"/>
                </a:solidFill>
                <a:latin typeface="宋体"/>
                <a:cs typeface="宋体"/>
              </a:rPr>
              <a:t>议</a:t>
            </a:r>
            <a:r>
              <a:rPr dirty="0" sz="2600" spc="114">
                <a:solidFill>
                  <a:srgbClr val="010101"/>
                </a:solidFill>
                <a:latin typeface="宋体"/>
                <a:cs typeface="宋体"/>
              </a:rPr>
              <a:t>应</a:t>
            </a:r>
            <a:r>
              <a:rPr dirty="0" sz="2600" spc="-45">
                <a:solidFill>
                  <a:srgbClr val="010101"/>
                </a:solidFill>
                <a:latin typeface="宋体"/>
                <a:cs typeface="宋体"/>
              </a:rPr>
              <a:t>对</a:t>
            </a:r>
            <a:r>
              <a:rPr dirty="0" sz="2600" spc="204">
                <a:solidFill>
                  <a:srgbClr val="010101"/>
                </a:solidFill>
                <a:latin typeface="宋体"/>
                <a:cs typeface="宋体"/>
              </a:rPr>
              <a:t>各</a:t>
            </a:r>
            <a:r>
              <a:rPr dirty="0" sz="2600" spc="-45">
                <a:solidFill>
                  <a:srgbClr val="010101"/>
                </a:solidFill>
                <a:latin typeface="宋体"/>
                <a:cs typeface="宋体"/>
              </a:rPr>
              <a:t>项</a:t>
            </a:r>
            <a:r>
              <a:rPr dirty="0" sz="2600" spc="235">
                <a:solidFill>
                  <a:srgbClr val="010101"/>
                </a:solidFill>
                <a:latin typeface="宋体"/>
                <a:cs typeface="宋体"/>
              </a:rPr>
              <a:t>目</a:t>
            </a:r>
            <a:r>
              <a:rPr dirty="0" sz="2600" spc="-45">
                <a:solidFill>
                  <a:srgbClr val="010101"/>
                </a:solidFill>
                <a:latin typeface="宋体"/>
                <a:cs typeface="宋体"/>
              </a:rPr>
              <a:t>管 </a:t>
            </a:r>
            <a:r>
              <a:rPr dirty="0" sz="2600" spc="110">
                <a:solidFill>
                  <a:srgbClr val="010101"/>
                </a:solidFill>
                <a:latin typeface="宋体"/>
                <a:cs typeface="宋体"/>
              </a:rPr>
              <a:t>理状况、主要指标情况、存在问题、解决方案等进行详细分析，对主要经济指标 </a:t>
            </a:r>
            <a:r>
              <a:rPr dirty="0" sz="2600" spc="60">
                <a:solidFill>
                  <a:srgbClr val="010101"/>
                </a:solidFill>
                <a:latin typeface="宋体"/>
                <a:cs typeface="宋体"/>
              </a:rPr>
              <a:t>不好的顶目要有细致分析，针对共性问题要有相应解决措施。</a:t>
            </a:r>
            <a:endParaRPr sz="2600">
              <a:latin typeface="宋体"/>
              <a:cs typeface="宋体"/>
            </a:endParaRPr>
          </a:p>
          <a:p>
            <a:pPr marL="388620" marR="5080" indent="-375920">
              <a:lnSpc>
                <a:spcPct val="124700"/>
              </a:lnSpc>
              <a:spcBef>
                <a:spcPts val="1340"/>
              </a:spcBef>
              <a:buClr>
                <a:srgbClr val="282828"/>
              </a:buClr>
              <a:buChar char="·"/>
              <a:tabLst>
                <a:tab pos="393065" algn="l"/>
              </a:tabLst>
            </a:pPr>
            <a:r>
              <a:rPr dirty="0" sz="2600" spc="60">
                <a:solidFill>
                  <a:srgbClr val="010101"/>
                </a:solidFill>
                <a:latin typeface="宋体"/>
                <a:cs typeface="宋体"/>
              </a:rPr>
              <a:t>风</a:t>
            </a:r>
            <a:r>
              <a:rPr dirty="0" sz="2600" spc="265">
                <a:solidFill>
                  <a:srgbClr val="010101"/>
                </a:solidFill>
                <a:latin typeface="宋体"/>
                <a:cs typeface="宋体"/>
              </a:rPr>
              <a:t>险</a:t>
            </a:r>
            <a:r>
              <a:rPr dirty="0" sz="2600" spc="60">
                <a:solidFill>
                  <a:srgbClr val="010101"/>
                </a:solidFill>
                <a:latin typeface="宋体"/>
                <a:cs typeface="宋体"/>
              </a:rPr>
              <a:t>顶</a:t>
            </a:r>
            <a:r>
              <a:rPr dirty="0" sz="2600" spc="25">
                <a:solidFill>
                  <a:srgbClr val="010101"/>
                </a:solidFill>
                <a:latin typeface="宋体"/>
                <a:cs typeface="宋体"/>
              </a:rPr>
              <a:t>目</a:t>
            </a:r>
            <a:r>
              <a:rPr dirty="0" sz="2600" spc="245">
                <a:solidFill>
                  <a:srgbClr val="010101"/>
                </a:solidFill>
                <a:latin typeface="宋体"/>
                <a:cs typeface="宋体"/>
              </a:rPr>
              <a:t>指</a:t>
            </a:r>
            <a:r>
              <a:rPr dirty="0" sz="2600" spc="60">
                <a:solidFill>
                  <a:srgbClr val="010101"/>
                </a:solidFill>
                <a:latin typeface="宋体"/>
                <a:cs typeface="宋体"/>
              </a:rPr>
              <a:t>存在潜</a:t>
            </a:r>
            <a:r>
              <a:rPr dirty="0" sz="2600" spc="240">
                <a:solidFill>
                  <a:srgbClr val="010101"/>
                </a:solidFill>
                <a:latin typeface="宋体"/>
                <a:cs typeface="宋体"/>
              </a:rPr>
              <a:t>亏</a:t>
            </a:r>
            <a:r>
              <a:rPr dirty="0" sz="2600" spc="60">
                <a:solidFill>
                  <a:srgbClr val="010101"/>
                </a:solidFill>
                <a:latin typeface="宋体"/>
                <a:cs typeface="宋体"/>
              </a:rPr>
              <a:t>损风险</a:t>
            </a:r>
            <a:r>
              <a:rPr dirty="0" sz="2600" spc="229">
                <a:solidFill>
                  <a:srgbClr val="010101"/>
                </a:solidFill>
                <a:latin typeface="宋体"/>
                <a:cs typeface="宋体"/>
              </a:rPr>
              <a:t>、</a:t>
            </a:r>
            <a:r>
              <a:rPr dirty="0" sz="2600" spc="60">
                <a:solidFill>
                  <a:srgbClr val="010101"/>
                </a:solidFill>
                <a:latin typeface="宋体"/>
                <a:cs typeface="宋体"/>
              </a:rPr>
              <a:t>垫资</a:t>
            </a:r>
            <a:r>
              <a:rPr dirty="0" sz="2600" spc="210">
                <a:solidFill>
                  <a:srgbClr val="010101"/>
                </a:solidFill>
                <a:latin typeface="宋体"/>
                <a:cs typeface="宋体"/>
              </a:rPr>
              <a:t>、</a:t>
            </a:r>
            <a:r>
              <a:rPr dirty="0" sz="2600" spc="60">
                <a:solidFill>
                  <a:srgbClr val="010101"/>
                </a:solidFill>
                <a:latin typeface="宋体"/>
                <a:cs typeface="宋体"/>
              </a:rPr>
              <a:t>合</a:t>
            </a:r>
            <a:r>
              <a:rPr dirty="0" sz="2600" spc="145">
                <a:solidFill>
                  <a:srgbClr val="010101"/>
                </a:solidFill>
                <a:latin typeface="宋体"/>
                <a:cs typeface="宋体"/>
              </a:rPr>
              <a:t>同</a:t>
            </a:r>
            <a:r>
              <a:rPr dirty="0" sz="2600" spc="135">
                <a:solidFill>
                  <a:srgbClr val="010101"/>
                </a:solidFill>
                <a:latin typeface="宋体"/>
                <a:cs typeface="宋体"/>
              </a:rPr>
              <a:t>条</a:t>
            </a:r>
            <a:r>
              <a:rPr dirty="0" sz="2600" spc="60">
                <a:solidFill>
                  <a:srgbClr val="010101"/>
                </a:solidFill>
                <a:latin typeface="宋体"/>
                <a:cs typeface="宋体"/>
              </a:rPr>
              <a:t>件差</a:t>
            </a:r>
            <a:r>
              <a:rPr dirty="0" sz="2600" spc="150">
                <a:solidFill>
                  <a:srgbClr val="010101"/>
                </a:solidFill>
                <a:latin typeface="宋体"/>
                <a:cs typeface="宋体"/>
              </a:rPr>
              <a:t>、</a:t>
            </a:r>
            <a:r>
              <a:rPr dirty="0" sz="2600" spc="60">
                <a:solidFill>
                  <a:srgbClr val="010101"/>
                </a:solidFill>
                <a:latin typeface="宋体"/>
                <a:cs typeface="宋体"/>
              </a:rPr>
              <a:t>履</a:t>
            </a:r>
            <a:r>
              <a:rPr dirty="0" sz="2600" spc="204">
                <a:solidFill>
                  <a:srgbClr val="010101"/>
                </a:solidFill>
                <a:latin typeface="宋体"/>
                <a:cs typeface="宋体"/>
              </a:rPr>
              <a:t>约</a:t>
            </a:r>
            <a:r>
              <a:rPr dirty="0" sz="2600" spc="60">
                <a:solidFill>
                  <a:srgbClr val="010101"/>
                </a:solidFill>
                <a:latin typeface="宋体"/>
                <a:cs typeface="宋体"/>
              </a:rPr>
              <a:t>存在</a:t>
            </a:r>
            <a:r>
              <a:rPr dirty="0" sz="2600" spc="190">
                <a:solidFill>
                  <a:srgbClr val="010101"/>
                </a:solidFill>
                <a:latin typeface="宋体"/>
                <a:cs typeface="宋体"/>
              </a:rPr>
              <a:t>问</a:t>
            </a:r>
            <a:r>
              <a:rPr dirty="0" sz="2600" spc="60">
                <a:solidFill>
                  <a:srgbClr val="010101"/>
                </a:solidFill>
                <a:latin typeface="宋体"/>
                <a:cs typeface="宋体"/>
              </a:rPr>
              <a:t>题</a:t>
            </a:r>
            <a:r>
              <a:rPr dirty="0" sz="2600" spc="-30">
                <a:solidFill>
                  <a:srgbClr val="010101"/>
                </a:solidFill>
                <a:latin typeface="宋体"/>
                <a:cs typeface="宋体"/>
              </a:rPr>
              <a:t>、</a:t>
            </a:r>
            <a:r>
              <a:rPr dirty="0" sz="2600" spc="270">
                <a:solidFill>
                  <a:srgbClr val="010101"/>
                </a:solidFill>
                <a:latin typeface="宋体"/>
                <a:cs typeface="宋体"/>
              </a:rPr>
              <a:t>已</a:t>
            </a:r>
            <a:r>
              <a:rPr dirty="0" sz="2600" spc="60">
                <a:solidFill>
                  <a:srgbClr val="010101"/>
                </a:solidFill>
                <a:latin typeface="宋体"/>
                <a:cs typeface="宋体"/>
              </a:rPr>
              <a:t>完工未</a:t>
            </a:r>
            <a:r>
              <a:rPr dirty="0" sz="2600" spc="250">
                <a:solidFill>
                  <a:srgbClr val="010101"/>
                </a:solidFill>
                <a:latin typeface="宋体"/>
                <a:cs typeface="宋体"/>
              </a:rPr>
              <a:t>结</a:t>
            </a:r>
            <a:r>
              <a:rPr dirty="0" sz="2600" spc="60">
                <a:solidFill>
                  <a:srgbClr val="010101"/>
                </a:solidFill>
                <a:latin typeface="宋体"/>
                <a:cs typeface="宋体"/>
              </a:rPr>
              <a:t>算 </a:t>
            </a:r>
            <a:r>
              <a:rPr dirty="0" sz="2600" spc="110">
                <a:solidFill>
                  <a:srgbClr val="010101"/>
                </a:solidFill>
                <a:latin typeface="宋体"/>
                <a:cs typeface="宋体"/>
              </a:rPr>
              <a:t>额较大的顶目。针对这类顶目，公司相关部门要建立销项表单，井指定专人跟踪 </a:t>
            </a:r>
            <a:r>
              <a:rPr dirty="0" sz="2600" spc="85">
                <a:solidFill>
                  <a:srgbClr val="010101"/>
                </a:solidFill>
                <a:latin typeface="宋体"/>
                <a:cs typeface="宋体"/>
              </a:rPr>
              <a:t>落实，针对问题随时组织吾开专题会。运营分析会和专题会要形成书面会议纪要，  </a:t>
            </a:r>
            <a:r>
              <a:rPr dirty="0" sz="2600" spc="60">
                <a:solidFill>
                  <a:srgbClr val="010101"/>
                </a:solidFill>
                <a:latin typeface="宋体"/>
                <a:cs typeface="宋体"/>
              </a:rPr>
              <a:t>明确具体责任人、督导部门或人员，井有落实情况的反馈。</a:t>
            </a:r>
            <a:endParaRPr sz="2600">
              <a:latin typeface="宋体"/>
              <a:cs typeface="宋体"/>
            </a:endParaRPr>
          </a:p>
        </p:txBody>
      </p:sp>
      <p:sp>
        <p:nvSpPr>
          <p:cNvPr id="11" name="object 11"/>
          <p:cNvSpPr/>
          <p:nvPr/>
        </p:nvSpPr>
        <p:spPr>
          <a:xfrm>
            <a:off x="802864" y="7839617"/>
            <a:ext cx="9611360" cy="332740"/>
          </a:xfrm>
          <a:custGeom>
            <a:avLst/>
            <a:gdLst/>
            <a:ahLst/>
            <a:cxnLst/>
            <a:rect l="l" t="t" r="r" b="b"/>
            <a:pathLst>
              <a:path w="9611360" h="332740">
                <a:moveTo>
                  <a:pt x="0" y="0"/>
                </a:moveTo>
                <a:lnTo>
                  <a:pt x="9611268" y="0"/>
                </a:lnTo>
                <a:lnTo>
                  <a:pt x="9611268" y="332156"/>
                </a:lnTo>
                <a:lnTo>
                  <a:pt x="0" y="332156"/>
                </a:lnTo>
                <a:lnTo>
                  <a:pt x="0" y="0"/>
                </a:lnTo>
                <a:close/>
              </a:path>
            </a:pathLst>
          </a:custGeom>
          <a:solidFill>
            <a:srgbClr val="0E0E0E"/>
          </a:solidFill>
        </p:spPr>
        <p:txBody>
          <a:bodyPr wrap="square" lIns="0" tIns="0" rIns="0" bIns="0" rtlCol="0"/>
          <a:lstStyle/>
          <a:p/>
        </p:txBody>
      </p:sp>
      <p:sp>
        <p:nvSpPr>
          <p:cNvPr id="12" name="object 12"/>
          <p:cNvSpPr txBox="1"/>
          <p:nvPr/>
        </p:nvSpPr>
        <p:spPr>
          <a:xfrm>
            <a:off x="790164" y="7780208"/>
            <a:ext cx="9676765" cy="424180"/>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F7FBF9"/>
                </a:solidFill>
                <a:latin typeface="宋体"/>
                <a:cs typeface="宋体"/>
              </a:rPr>
              <a:t>三、成本策划、顶目计划成本、商务创效策划及成本分析的编制</a:t>
            </a:r>
            <a:endParaRPr sz="2600">
              <a:latin typeface="宋体"/>
              <a:cs typeface="宋体"/>
            </a:endParaRPr>
          </a:p>
        </p:txBody>
      </p:sp>
      <p:sp>
        <p:nvSpPr>
          <p:cNvPr id="13" name="object 13"/>
          <p:cNvSpPr txBox="1"/>
          <p:nvPr/>
        </p:nvSpPr>
        <p:spPr>
          <a:xfrm>
            <a:off x="12261332" y="7563028"/>
            <a:ext cx="1318260" cy="439420"/>
          </a:xfrm>
          <a:prstGeom prst="rect">
            <a:avLst/>
          </a:prstGeom>
        </p:spPr>
        <p:txBody>
          <a:bodyPr wrap="square" lIns="0" tIns="14604" rIns="0" bIns="0" rtlCol="0" vert="horz">
            <a:spAutoFit/>
          </a:bodyPr>
          <a:lstStyle/>
          <a:p>
            <a:pPr marL="12700">
              <a:lnSpc>
                <a:spcPct val="100000"/>
              </a:lnSpc>
              <a:spcBef>
                <a:spcPts val="114"/>
              </a:spcBef>
            </a:pPr>
            <a:r>
              <a:rPr dirty="0" sz="2700" spc="1639">
                <a:solidFill>
                  <a:srgbClr val="010101"/>
                </a:solidFill>
                <a:latin typeface="Times New Roman"/>
                <a:cs typeface="Times New Roman"/>
              </a:rPr>
              <a:t>(II</a:t>
            </a:r>
            <a:r>
              <a:rPr dirty="0" sz="2700" spc="1645">
                <a:solidFill>
                  <a:srgbClr val="010101"/>
                </a:solidFill>
                <a:latin typeface="Times New Roman"/>
                <a:cs typeface="Times New Roman"/>
              </a:rPr>
              <a:t>)</a:t>
            </a:r>
            <a:endParaRPr sz="2700">
              <a:latin typeface="Times New Roman"/>
              <a:cs typeface="Times New Roman"/>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560869" y="7013617"/>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55865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txBox="1"/>
          <p:nvPr/>
        </p:nvSpPr>
        <p:spPr>
          <a:xfrm>
            <a:off x="1025779" y="2806658"/>
            <a:ext cx="337820" cy="567690"/>
          </a:xfrm>
          <a:prstGeom prst="rect">
            <a:avLst/>
          </a:prstGeom>
          <a:solidFill>
            <a:srgbClr val="076EB8"/>
          </a:solidFill>
        </p:spPr>
        <p:txBody>
          <a:bodyPr wrap="square" lIns="0" tIns="19050" rIns="0" bIns="0" rtlCol="0" vert="horz">
            <a:spAutoFit/>
          </a:bodyPr>
          <a:lstStyle/>
          <a:p>
            <a:pPr>
              <a:lnSpc>
                <a:spcPct val="100000"/>
              </a:lnSpc>
              <a:spcBef>
                <a:spcPts val="150"/>
              </a:spcBef>
            </a:pPr>
            <a:r>
              <a:rPr dirty="0" sz="3300" spc="-60">
                <a:solidFill>
                  <a:srgbClr val="F7FBFB"/>
                </a:solidFill>
                <a:latin typeface="Times New Roman"/>
                <a:cs typeface="Times New Roman"/>
              </a:rPr>
              <a:t>4.</a:t>
            </a:r>
            <a:endParaRPr sz="3300">
              <a:latin typeface="Times New Roman"/>
              <a:cs typeface="Times New Roman"/>
            </a:endParaRPr>
          </a:p>
        </p:txBody>
      </p:sp>
      <p:sp>
        <p:nvSpPr>
          <p:cNvPr id="8" name="object 8"/>
          <p:cNvSpPr/>
          <p:nvPr/>
        </p:nvSpPr>
        <p:spPr>
          <a:xfrm>
            <a:off x="1363236" y="2915553"/>
            <a:ext cx="11485880" cy="383540"/>
          </a:xfrm>
          <a:custGeom>
            <a:avLst/>
            <a:gdLst/>
            <a:ahLst/>
            <a:cxnLst/>
            <a:rect l="l" t="t" r="r" b="b"/>
            <a:pathLst>
              <a:path w="11485880" h="383539">
                <a:moveTo>
                  <a:pt x="0" y="0"/>
                </a:moveTo>
                <a:lnTo>
                  <a:pt x="11485780" y="0"/>
                </a:lnTo>
                <a:lnTo>
                  <a:pt x="11485780" y="383257"/>
                </a:lnTo>
                <a:lnTo>
                  <a:pt x="0" y="383257"/>
                </a:lnTo>
                <a:lnTo>
                  <a:pt x="0" y="0"/>
                </a:lnTo>
                <a:close/>
              </a:path>
            </a:pathLst>
          </a:custGeom>
          <a:solidFill>
            <a:srgbClr val="076EB8"/>
          </a:solidFill>
        </p:spPr>
        <p:txBody>
          <a:bodyPr wrap="square" lIns="0" tIns="0" rIns="0" bIns="0" rtlCol="0"/>
          <a:lstStyle/>
          <a:p/>
        </p:txBody>
      </p:sp>
      <p:sp>
        <p:nvSpPr>
          <p:cNvPr id="9" name="object 9"/>
          <p:cNvSpPr txBox="1"/>
          <p:nvPr/>
        </p:nvSpPr>
        <p:spPr>
          <a:xfrm>
            <a:off x="1363235" y="2848958"/>
            <a:ext cx="8098790" cy="485775"/>
          </a:xfrm>
          <a:prstGeom prst="rect">
            <a:avLst/>
          </a:prstGeom>
        </p:spPr>
        <p:txBody>
          <a:bodyPr wrap="square" lIns="0" tIns="14604" rIns="0" bIns="0" rtlCol="0" vert="horz">
            <a:spAutoFit/>
          </a:bodyPr>
          <a:lstStyle/>
          <a:p>
            <a:pPr>
              <a:lnSpc>
                <a:spcPct val="100000"/>
              </a:lnSpc>
              <a:spcBef>
                <a:spcPts val="114"/>
              </a:spcBef>
              <a:tabLst>
                <a:tab pos="7259320" algn="l"/>
              </a:tabLst>
            </a:pPr>
            <a:r>
              <a:rPr dirty="0" sz="3000" spc="190">
                <a:solidFill>
                  <a:srgbClr val="F7FBFB"/>
                </a:solidFill>
                <a:latin typeface="宋体"/>
                <a:cs typeface="宋体"/>
              </a:rPr>
              <a:t>对项</a:t>
            </a:r>
            <a:r>
              <a:rPr dirty="0" sz="3000" spc="-365">
                <a:solidFill>
                  <a:srgbClr val="F7FBFB"/>
                </a:solidFill>
                <a:latin typeface="宋体"/>
                <a:cs typeface="宋体"/>
              </a:rPr>
              <a:t>目</a:t>
            </a:r>
            <a:r>
              <a:rPr dirty="0" sz="3000" spc="220">
                <a:solidFill>
                  <a:srgbClr val="F7FBFB"/>
                </a:solidFill>
                <a:latin typeface="宋体"/>
                <a:cs typeface="宋体"/>
              </a:rPr>
              <a:t>创效策划进行立</a:t>
            </a:r>
            <a:r>
              <a:rPr dirty="0" sz="3000" spc="-1405">
                <a:solidFill>
                  <a:srgbClr val="F7FBFB"/>
                </a:solidFill>
                <a:latin typeface="宋体"/>
                <a:cs typeface="宋体"/>
              </a:rPr>
              <a:t>项</a:t>
            </a:r>
            <a:r>
              <a:rPr dirty="0" sz="3000" spc="280">
                <a:solidFill>
                  <a:srgbClr val="F7FBFB"/>
                </a:solidFill>
                <a:latin typeface="宋体"/>
                <a:cs typeface="宋体"/>
              </a:rPr>
              <a:t>备</a:t>
            </a:r>
            <a:r>
              <a:rPr dirty="0" sz="3000" spc="530">
                <a:solidFill>
                  <a:srgbClr val="F7FBFB"/>
                </a:solidFill>
                <a:latin typeface="宋体"/>
                <a:cs typeface="宋体"/>
              </a:rPr>
              <a:t>案</a:t>
            </a:r>
            <a:r>
              <a:rPr dirty="0" sz="3000" spc="-835">
                <a:solidFill>
                  <a:srgbClr val="F7FBFB"/>
                </a:solidFill>
                <a:latin typeface="宋体"/>
                <a:cs typeface="宋体"/>
              </a:rPr>
              <a:t>，井督导项目</a:t>
            </a:r>
            <a:r>
              <a:rPr dirty="0" sz="3000">
                <a:solidFill>
                  <a:srgbClr val="F7FBFB"/>
                </a:solidFill>
                <a:latin typeface="宋体"/>
                <a:cs typeface="宋体"/>
              </a:rPr>
              <a:t>	</a:t>
            </a:r>
            <a:r>
              <a:rPr dirty="0" sz="3000" spc="-835">
                <a:solidFill>
                  <a:srgbClr val="F7FBFB"/>
                </a:solidFill>
                <a:latin typeface="宋体"/>
                <a:cs typeface="宋体"/>
              </a:rPr>
              <a:t>部实施</a:t>
            </a:r>
            <a:endParaRPr sz="3000">
              <a:latin typeface="宋体"/>
              <a:cs typeface="宋体"/>
            </a:endParaRPr>
          </a:p>
        </p:txBody>
      </p:sp>
      <p:sp>
        <p:nvSpPr>
          <p:cNvPr id="10" name="object 10"/>
          <p:cNvSpPr/>
          <p:nvPr/>
        </p:nvSpPr>
        <p:spPr>
          <a:xfrm>
            <a:off x="12868315" y="2999226"/>
            <a:ext cx="0" cy="322580"/>
          </a:xfrm>
          <a:custGeom>
            <a:avLst/>
            <a:gdLst/>
            <a:ahLst/>
            <a:cxnLst/>
            <a:rect l="l" t="t" r="r" b="b"/>
            <a:pathLst>
              <a:path w="0" h="322579">
                <a:moveTo>
                  <a:pt x="0" y="0"/>
                </a:moveTo>
                <a:lnTo>
                  <a:pt x="0" y="322431"/>
                </a:lnTo>
              </a:path>
            </a:pathLst>
          </a:custGeom>
          <a:ln w="12747">
            <a:solidFill>
              <a:srgbClr val="076EB8"/>
            </a:solidFill>
          </a:ln>
        </p:spPr>
        <p:txBody>
          <a:bodyPr wrap="square" lIns="0" tIns="0" rIns="0" bIns="0" rtlCol="0"/>
          <a:lstStyle/>
          <a:p/>
        </p:txBody>
      </p:sp>
      <p:sp>
        <p:nvSpPr>
          <p:cNvPr id="11" name="object 11"/>
          <p:cNvSpPr txBox="1"/>
          <p:nvPr/>
        </p:nvSpPr>
        <p:spPr>
          <a:xfrm>
            <a:off x="9884106" y="2848958"/>
            <a:ext cx="3000375" cy="485775"/>
          </a:xfrm>
          <a:prstGeom prst="rect">
            <a:avLst/>
          </a:prstGeom>
        </p:spPr>
        <p:txBody>
          <a:bodyPr wrap="square" lIns="0" tIns="14604" rIns="0" bIns="0" rtlCol="0" vert="horz">
            <a:spAutoFit/>
          </a:bodyPr>
          <a:lstStyle/>
          <a:p>
            <a:pPr>
              <a:lnSpc>
                <a:spcPct val="100000"/>
              </a:lnSpc>
              <a:spcBef>
                <a:spcPts val="114"/>
              </a:spcBef>
            </a:pPr>
            <a:r>
              <a:rPr dirty="0" sz="3000" spc="-835">
                <a:solidFill>
                  <a:srgbClr val="F7FBFB"/>
                </a:solidFill>
                <a:latin typeface="宋体"/>
                <a:cs typeface="宋体"/>
              </a:rPr>
              <a:t>，定</a:t>
            </a:r>
            <a:r>
              <a:rPr dirty="0" sz="3000" spc="-780">
                <a:solidFill>
                  <a:srgbClr val="F7FBFB"/>
                </a:solidFill>
                <a:latin typeface="宋体"/>
                <a:cs typeface="宋体"/>
              </a:rPr>
              <a:t> </a:t>
            </a:r>
            <a:r>
              <a:rPr dirty="0" sz="3000" spc="220">
                <a:solidFill>
                  <a:srgbClr val="F7FBFB"/>
                </a:solidFill>
                <a:latin typeface="宋体"/>
                <a:cs typeface="宋体"/>
              </a:rPr>
              <a:t>期督导</a:t>
            </a:r>
            <a:r>
              <a:rPr dirty="0" sz="3000" spc="-590">
                <a:solidFill>
                  <a:srgbClr val="F7FBFB"/>
                </a:solidFill>
                <a:latin typeface="宋体"/>
                <a:cs typeface="宋体"/>
              </a:rPr>
              <a:t>、</a:t>
            </a:r>
            <a:r>
              <a:rPr dirty="0" sz="3000" spc="220">
                <a:solidFill>
                  <a:srgbClr val="F7FBFB"/>
                </a:solidFill>
                <a:latin typeface="宋体"/>
                <a:cs typeface="宋体"/>
              </a:rPr>
              <a:t>检</a:t>
            </a:r>
            <a:r>
              <a:rPr dirty="0" sz="3000" spc="15">
                <a:solidFill>
                  <a:srgbClr val="F7FBFB"/>
                </a:solidFill>
                <a:latin typeface="宋体"/>
                <a:cs typeface="宋体"/>
              </a:rPr>
              <a:t>查</a:t>
            </a:r>
            <a:r>
              <a:rPr dirty="0" sz="1850" spc="-440">
                <a:solidFill>
                  <a:srgbClr val="F7FBFB"/>
                </a:solidFill>
                <a:latin typeface="Arial"/>
                <a:cs typeface="Arial"/>
              </a:rPr>
              <a:t>I</a:t>
            </a:r>
            <a:endParaRPr sz="1850">
              <a:latin typeface="Arial"/>
              <a:cs typeface="Arial"/>
            </a:endParaRPr>
          </a:p>
        </p:txBody>
      </p:sp>
      <p:sp>
        <p:nvSpPr>
          <p:cNvPr id="12" name="object 12"/>
          <p:cNvSpPr txBox="1"/>
          <p:nvPr/>
        </p:nvSpPr>
        <p:spPr>
          <a:xfrm>
            <a:off x="1004825" y="3567091"/>
            <a:ext cx="8043545" cy="383540"/>
          </a:xfrm>
          <a:prstGeom prst="rect">
            <a:avLst/>
          </a:prstGeom>
          <a:solidFill>
            <a:srgbClr val="076EB8"/>
          </a:solidFill>
        </p:spPr>
        <p:txBody>
          <a:bodyPr wrap="square" lIns="0" tIns="0" rIns="0" bIns="0" rtlCol="0" vert="horz">
            <a:spAutoFit/>
          </a:bodyPr>
          <a:lstStyle/>
          <a:p>
            <a:pPr>
              <a:lnSpc>
                <a:spcPts val="3020"/>
              </a:lnSpc>
            </a:pPr>
            <a:r>
              <a:rPr dirty="0" sz="3000" spc="10">
                <a:solidFill>
                  <a:srgbClr val="F7FBFB"/>
                </a:solidFill>
                <a:latin typeface="宋体"/>
                <a:cs typeface="宋体"/>
              </a:rPr>
              <a:t>创效策划的实施情况，分析创效成效及进行奖励</a:t>
            </a:r>
            <a:endParaRPr sz="3000">
              <a:latin typeface="宋体"/>
              <a:cs typeface="宋体"/>
            </a:endParaRPr>
          </a:p>
        </p:txBody>
      </p:sp>
      <p:sp>
        <p:nvSpPr>
          <p:cNvPr id="13" name="object 13"/>
          <p:cNvSpPr txBox="1"/>
          <p:nvPr/>
        </p:nvSpPr>
        <p:spPr>
          <a:xfrm>
            <a:off x="631224" y="4152034"/>
            <a:ext cx="12458065" cy="2785110"/>
          </a:xfrm>
          <a:prstGeom prst="rect">
            <a:avLst/>
          </a:prstGeom>
        </p:spPr>
        <p:txBody>
          <a:bodyPr wrap="square" lIns="0" tIns="12065" rIns="0" bIns="0" rtlCol="0" vert="horz">
            <a:spAutoFit/>
          </a:bodyPr>
          <a:lstStyle/>
          <a:p>
            <a:pPr marL="398780" marR="5080" indent="-386080">
              <a:lnSpc>
                <a:spcPct val="150900"/>
              </a:lnSpc>
              <a:spcBef>
                <a:spcPts val="95"/>
              </a:spcBef>
              <a:buClr>
                <a:srgbClr val="232323"/>
              </a:buClr>
              <a:buSzPct val="96666"/>
              <a:buChar char="·"/>
              <a:tabLst>
                <a:tab pos="396240" algn="l"/>
              </a:tabLst>
            </a:pPr>
            <a:r>
              <a:rPr dirty="0" sz="3000" spc="10">
                <a:solidFill>
                  <a:srgbClr val="010101"/>
                </a:solidFill>
                <a:latin typeface="宋体"/>
                <a:cs typeface="宋体"/>
              </a:rPr>
              <a:t>公司有完善的项</a:t>
            </a:r>
            <a:r>
              <a:rPr dirty="0" sz="3000" spc="45">
                <a:solidFill>
                  <a:srgbClr val="010101"/>
                </a:solidFill>
                <a:latin typeface="宋体"/>
                <a:cs typeface="宋体"/>
              </a:rPr>
              <a:t>目</a:t>
            </a:r>
            <a:r>
              <a:rPr dirty="0" sz="3000" spc="160">
                <a:solidFill>
                  <a:srgbClr val="010101"/>
                </a:solidFill>
                <a:latin typeface="宋体"/>
                <a:cs typeface="宋体"/>
              </a:rPr>
              <a:t>商务创效策划奖励办</a:t>
            </a:r>
            <a:r>
              <a:rPr dirty="0" sz="3000" spc="-530">
                <a:solidFill>
                  <a:srgbClr val="010101"/>
                </a:solidFill>
                <a:latin typeface="宋体"/>
                <a:cs typeface="宋体"/>
              </a:rPr>
              <a:t>法</a:t>
            </a:r>
            <a:r>
              <a:rPr dirty="0" sz="3000" spc="-445">
                <a:solidFill>
                  <a:srgbClr val="010101"/>
                </a:solidFill>
                <a:latin typeface="宋体"/>
                <a:cs typeface="宋体"/>
              </a:rPr>
              <a:t>，</a:t>
            </a:r>
            <a:r>
              <a:rPr dirty="0" sz="3000" spc="-305">
                <a:solidFill>
                  <a:srgbClr val="010101"/>
                </a:solidFill>
                <a:latin typeface="宋体"/>
                <a:cs typeface="宋体"/>
              </a:rPr>
              <a:t>明</a:t>
            </a:r>
            <a:r>
              <a:rPr dirty="0" sz="3000" spc="-20">
                <a:solidFill>
                  <a:srgbClr val="010101"/>
                </a:solidFill>
                <a:latin typeface="宋体"/>
                <a:cs typeface="宋体"/>
              </a:rPr>
              <a:t>确</a:t>
            </a:r>
            <a:r>
              <a:rPr dirty="0" sz="3000" spc="250">
                <a:solidFill>
                  <a:srgbClr val="010101"/>
                </a:solidFill>
                <a:latin typeface="宋体"/>
                <a:cs typeface="宋体"/>
              </a:rPr>
              <a:t>奖励事项</a:t>
            </a:r>
            <a:r>
              <a:rPr dirty="0" sz="3000" spc="-935">
                <a:solidFill>
                  <a:srgbClr val="010101"/>
                </a:solidFill>
                <a:latin typeface="宋体"/>
                <a:cs typeface="宋体"/>
              </a:rPr>
              <a:t>、</a:t>
            </a:r>
            <a:r>
              <a:rPr dirty="0" sz="3000" spc="310">
                <a:solidFill>
                  <a:srgbClr val="010101"/>
                </a:solidFill>
                <a:latin typeface="宋体"/>
                <a:cs typeface="宋体"/>
              </a:rPr>
              <a:t>立项条件 、</a:t>
            </a:r>
            <a:r>
              <a:rPr dirty="0" sz="3000" spc="10">
                <a:solidFill>
                  <a:srgbClr val="010101"/>
                </a:solidFill>
                <a:latin typeface="宋体"/>
                <a:cs typeface="宋体"/>
              </a:rPr>
              <a:t>考核时间、考核标准及奖励标准。对于立项备案的创效策划，公司要</a:t>
            </a:r>
            <a:endParaRPr sz="3000">
              <a:latin typeface="宋体"/>
              <a:cs typeface="宋体"/>
            </a:endParaRPr>
          </a:p>
          <a:p>
            <a:pPr marL="381635" marR="587375" indent="8255">
              <a:lnSpc>
                <a:spcPct val="150900"/>
              </a:lnSpc>
              <a:tabLst>
                <a:tab pos="6136640" algn="l"/>
              </a:tabLst>
            </a:pPr>
            <a:r>
              <a:rPr dirty="0" sz="3000" spc="10">
                <a:solidFill>
                  <a:srgbClr val="010101"/>
                </a:solidFill>
                <a:latin typeface="宋体"/>
                <a:cs typeface="宋体"/>
              </a:rPr>
              <a:t>定期对其实施情况进行检查督导，对已实现的商务策划，公司按照管 </a:t>
            </a:r>
            <a:r>
              <a:rPr dirty="0" sz="3000" spc="130">
                <a:solidFill>
                  <a:srgbClr val="010101"/>
                </a:solidFill>
                <a:latin typeface="宋体"/>
                <a:cs typeface="宋体"/>
              </a:rPr>
              <a:t>理</a:t>
            </a:r>
            <a:r>
              <a:rPr dirty="0" sz="3000" spc="220">
                <a:solidFill>
                  <a:srgbClr val="010101"/>
                </a:solidFill>
                <a:latin typeface="宋体"/>
                <a:cs typeface="宋体"/>
              </a:rPr>
              <a:t>规定及时组织审核认</a:t>
            </a:r>
            <a:r>
              <a:rPr dirty="0" sz="3000" spc="-1019">
                <a:solidFill>
                  <a:srgbClr val="010101"/>
                </a:solidFill>
                <a:latin typeface="宋体"/>
                <a:cs typeface="宋体"/>
              </a:rPr>
              <a:t>定</a:t>
            </a:r>
            <a:r>
              <a:rPr dirty="0" sz="3000" spc="-835">
                <a:solidFill>
                  <a:srgbClr val="010101"/>
                </a:solidFill>
                <a:latin typeface="宋体"/>
                <a:cs typeface="宋体"/>
              </a:rPr>
              <a:t>，井按奖	</a:t>
            </a:r>
            <a:r>
              <a:rPr dirty="0" sz="3000" spc="250">
                <a:solidFill>
                  <a:srgbClr val="010101"/>
                </a:solidFill>
                <a:latin typeface="宋体"/>
                <a:cs typeface="宋体"/>
              </a:rPr>
              <a:t>励办法规定兑</a:t>
            </a:r>
            <a:r>
              <a:rPr dirty="0" sz="3000" spc="-1330">
                <a:solidFill>
                  <a:srgbClr val="010101"/>
                </a:solidFill>
                <a:latin typeface="宋体"/>
                <a:cs typeface="宋体"/>
              </a:rPr>
              <a:t>现</a:t>
            </a:r>
            <a:r>
              <a:rPr dirty="0" sz="3000" spc="220">
                <a:solidFill>
                  <a:srgbClr val="232323"/>
                </a:solidFill>
                <a:latin typeface="宋体"/>
                <a:cs typeface="宋体"/>
              </a:rPr>
              <a:t>。</a:t>
            </a:r>
            <a:endParaRPr sz="3000">
              <a:latin typeface="宋体"/>
              <a:cs typeface="宋体"/>
            </a:endParaRPr>
          </a:p>
        </p:txBody>
      </p:sp>
      <p:sp>
        <p:nvSpPr>
          <p:cNvPr id="14" name="object 14"/>
          <p:cNvSpPr/>
          <p:nvPr/>
        </p:nvSpPr>
        <p:spPr>
          <a:xfrm>
            <a:off x="724390" y="7795702"/>
            <a:ext cx="9611360" cy="383540"/>
          </a:xfrm>
          <a:custGeom>
            <a:avLst/>
            <a:gdLst/>
            <a:ahLst/>
            <a:cxnLst/>
            <a:rect l="l" t="t" r="r" b="b"/>
            <a:pathLst>
              <a:path w="9611360" h="383540">
                <a:moveTo>
                  <a:pt x="0" y="0"/>
                </a:moveTo>
                <a:lnTo>
                  <a:pt x="9611268" y="0"/>
                </a:lnTo>
                <a:lnTo>
                  <a:pt x="9611268" y="383257"/>
                </a:lnTo>
                <a:lnTo>
                  <a:pt x="0" y="383257"/>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6" name="object 16"/>
          <p:cNvSpPr txBox="1"/>
          <p:nvPr/>
        </p:nvSpPr>
        <p:spPr>
          <a:xfrm>
            <a:off x="711690" y="7783002"/>
            <a:ext cx="9662160" cy="408940"/>
          </a:xfrm>
          <a:prstGeom prst="rect">
            <a:avLst/>
          </a:prstGeom>
        </p:spPr>
        <p:txBody>
          <a:bodyPr wrap="square" lIns="0" tIns="0" rIns="0" bIns="0" rtlCol="0" vert="horz">
            <a:spAutoFit/>
          </a:bodyPr>
          <a:lstStyle/>
          <a:p>
            <a:pPr marL="12700">
              <a:lnSpc>
                <a:spcPts val="3220"/>
              </a:lnSpc>
            </a:pPr>
            <a:r>
              <a:rPr dirty="0" sz="3000" spc="-290">
                <a:solidFill>
                  <a:srgbClr val="F7FBFB"/>
                </a:solidFill>
                <a:latin typeface="宋体"/>
                <a:cs typeface="宋体"/>
              </a:rPr>
              <a:t>三、成本策划、顶目计划成本、商务创效策划及成本分析的编制</a:t>
            </a:r>
            <a:endParaRPr sz="3000">
              <a:latin typeface="宋体"/>
              <a:cs typeface="宋体"/>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5" name="object 5"/>
          <p:cNvSpPr txBox="1"/>
          <p:nvPr/>
        </p:nvSpPr>
        <p:spPr>
          <a:xfrm>
            <a:off x="848621" y="1328701"/>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6" name="object 6"/>
          <p:cNvSpPr/>
          <p:nvPr/>
        </p:nvSpPr>
        <p:spPr>
          <a:xfrm>
            <a:off x="505182" y="2000877"/>
            <a:ext cx="0" cy="828040"/>
          </a:xfrm>
          <a:custGeom>
            <a:avLst/>
            <a:gdLst/>
            <a:ahLst/>
            <a:cxnLst/>
            <a:rect l="l" t="t" r="r" b="b"/>
            <a:pathLst>
              <a:path w="0" h="828039">
                <a:moveTo>
                  <a:pt x="0" y="0"/>
                </a:moveTo>
                <a:lnTo>
                  <a:pt x="0" y="827865"/>
                </a:lnTo>
              </a:path>
            </a:pathLst>
          </a:custGeom>
          <a:ln w="25494">
            <a:solidFill>
              <a:srgbClr val="051F5B"/>
            </a:solidFill>
          </a:ln>
        </p:spPr>
        <p:txBody>
          <a:bodyPr wrap="square" lIns="0" tIns="0" rIns="0" bIns="0" rtlCol="0"/>
          <a:lstStyle/>
          <a:p/>
        </p:txBody>
      </p:sp>
      <p:sp>
        <p:nvSpPr>
          <p:cNvPr id="7" name="object 7"/>
          <p:cNvSpPr txBox="1"/>
          <p:nvPr/>
        </p:nvSpPr>
        <p:spPr>
          <a:xfrm>
            <a:off x="479735" y="2012178"/>
            <a:ext cx="40640" cy="753745"/>
          </a:xfrm>
          <a:prstGeom prst="rect">
            <a:avLst/>
          </a:prstGeom>
        </p:spPr>
        <p:txBody>
          <a:bodyPr wrap="square" lIns="0" tIns="15875" rIns="0" bIns="0" rtlCol="0" vert="horz">
            <a:spAutoFit/>
          </a:bodyPr>
          <a:lstStyle/>
          <a:p>
            <a:pPr marL="12700">
              <a:lnSpc>
                <a:spcPct val="100000"/>
              </a:lnSpc>
              <a:spcBef>
                <a:spcPts val="125"/>
              </a:spcBef>
            </a:pPr>
            <a:r>
              <a:rPr dirty="0" sz="4750" spc="-1205">
                <a:solidFill>
                  <a:srgbClr val="F9FBFB"/>
                </a:solidFill>
                <a:latin typeface="Arial"/>
                <a:cs typeface="Arial"/>
              </a:rPr>
              <a:t>I</a:t>
            </a:r>
            <a:endParaRPr sz="4750">
              <a:latin typeface="Arial"/>
              <a:cs typeface="Arial"/>
            </a:endParaRPr>
          </a:p>
        </p:txBody>
      </p:sp>
      <p:sp>
        <p:nvSpPr>
          <p:cNvPr id="8" name="object 8"/>
          <p:cNvSpPr txBox="1"/>
          <p:nvPr/>
        </p:nvSpPr>
        <p:spPr>
          <a:xfrm>
            <a:off x="1119548" y="2193445"/>
            <a:ext cx="196215" cy="530860"/>
          </a:xfrm>
          <a:prstGeom prst="rect">
            <a:avLst/>
          </a:prstGeom>
          <a:solidFill>
            <a:srgbClr val="051F5B"/>
          </a:solidFill>
        </p:spPr>
        <p:txBody>
          <a:bodyPr wrap="square" lIns="0" tIns="19050" rIns="0" bIns="0" rtlCol="0" vert="horz">
            <a:spAutoFit/>
          </a:bodyPr>
          <a:lstStyle/>
          <a:p>
            <a:pPr marL="3810">
              <a:lnSpc>
                <a:spcPct val="100000"/>
              </a:lnSpc>
              <a:spcBef>
                <a:spcPts val="150"/>
              </a:spcBef>
            </a:pPr>
            <a:r>
              <a:rPr dirty="0" sz="3300" spc="-1505">
                <a:solidFill>
                  <a:srgbClr val="F9FBFB"/>
                </a:solidFill>
                <a:latin typeface="Times New Roman"/>
                <a:cs typeface="Times New Roman"/>
              </a:rPr>
              <a:t>1</a:t>
            </a:r>
            <a:endParaRPr sz="3300">
              <a:latin typeface="Times New Roman"/>
              <a:cs typeface="Times New Roman"/>
            </a:endParaRPr>
          </a:p>
        </p:txBody>
      </p:sp>
      <p:sp>
        <p:nvSpPr>
          <p:cNvPr id="9" name="object 9"/>
          <p:cNvSpPr/>
          <p:nvPr/>
        </p:nvSpPr>
        <p:spPr>
          <a:xfrm>
            <a:off x="1355767" y="2302340"/>
            <a:ext cx="11608435" cy="383540"/>
          </a:xfrm>
          <a:custGeom>
            <a:avLst/>
            <a:gdLst/>
            <a:ahLst/>
            <a:cxnLst/>
            <a:rect l="l" t="t" r="r" b="b"/>
            <a:pathLst>
              <a:path w="11608435" h="383539">
                <a:moveTo>
                  <a:pt x="0" y="0"/>
                </a:moveTo>
                <a:lnTo>
                  <a:pt x="11607972" y="0"/>
                </a:lnTo>
                <a:lnTo>
                  <a:pt x="11607972" y="383257"/>
                </a:lnTo>
                <a:lnTo>
                  <a:pt x="0" y="383257"/>
                </a:lnTo>
                <a:lnTo>
                  <a:pt x="0" y="0"/>
                </a:lnTo>
                <a:close/>
              </a:path>
            </a:pathLst>
          </a:custGeom>
          <a:solidFill>
            <a:srgbClr val="051F5B"/>
          </a:solidFill>
        </p:spPr>
        <p:txBody>
          <a:bodyPr wrap="square" lIns="0" tIns="0" rIns="0" bIns="0" rtlCol="0"/>
          <a:lstStyle/>
          <a:p/>
        </p:txBody>
      </p:sp>
      <p:sp>
        <p:nvSpPr>
          <p:cNvPr id="10" name="object 10"/>
          <p:cNvSpPr/>
          <p:nvPr/>
        </p:nvSpPr>
        <p:spPr>
          <a:xfrm>
            <a:off x="12863433" y="2000877"/>
            <a:ext cx="0" cy="828040"/>
          </a:xfrm>
          <a:custGeom>
            <a:avLst/>
            <a:gdLst/>
            <a:ahLst/>
            <a:cxnLst/>
            <a:rect l="l" t="t" r="r" b="b"/>
            <a:pathLst>
              <a:path w="0" h="828039">
                <a:moveTo>
                  <a:pt x="0" y="0"/>
                </a:moveTo>
                <a:lnTo>
                  <a:pt x="0" y="827865"/>
                </a:lnTo>
              </a:path>
            </a:pathLst>
          </a:custGeom>
          <a:ln w="38241">
            <a:solidFill>
              <a:srgbClr val="465980"/>
            </a:solidFill>
          </a:ln>
        </p:spPr>
        <p:txBody>
          <a:bodyPr wrap="square" lIns="0" tIns="0" rIns="0" bIns="0" rtlCol="0"/>
          <a:lstStyle/>
          <a:p/>
        </p:txBody>
      </p:sp>
      <p:sp>
        <p:nvSpPr>
          <p:cNvPr id="11" name="object 11"/>
          <p:cNvSpPr txBox="1"/>
          <p:nvPr/>
        </p:nvSpPr>
        <p:spPr>
          <a:xfrm>
            <a:off x="1355766" y="2012178"/>
            <a:ext cx="11521440" cy="753745"/>
          </a:xfrm>
          <a:prstGeom prst="rect">
            <a:avLst/>
          </a:prstGeom>
        </p:spPr>
        <p:txBody>
          <a:bodyPr wrap="square" lIns="0" tIns="15875" rIns="0" bIns="0" rtlCol="0" vert="horz">
            <a:spAutoFit/>
          </a:bodyPr>
          <a:lstStyle/>
          <a:p>
            <a:pPr>
              <a:lnSpc>
                <a:spcPct val="100000"/>
              </a:lnSpc>
              <a:spcBef>
                <a:spcPts val="125"/>
              </a:spcBef>
              <a:tabLst>
                <a:tab pos="455295" algn="l"/>
                <a:tab pos="882015" algn="l"/>
              </a:tabLst>
            </a:pPr>
            <a:r>
              <a:rPr dirty="0" sz="3000" spc="-2730">
                <a:solidFill>
                  <a:srgbClr val="F9FBFB"/>
                </a:solidFill>
                <a:latin typeface="宋体"/>
                <a:cs typeface="宋体"/>
              </a:rPr>
              <a:t>项	目	</a:t>
            </a:r>
            <a:r>
              <a:rPr dirty="0" sz="3000" spc="250">
                <a:solidFill>
                  <a:srgbClr val="F9FBFB"/>
                </a:solidFill>
                <a:latin typeface="宋体"/>
                <a:cs typeface="宋体"/>
              </a:rPr>
              <a:t>人工</a:t>
            </a:r>
            <a:r>
              <a:rPr dirty="0" sz="3000" spc="-475">
                <a:solidFill>
                  <a:srgbClr val="F9FBFB"/>
                </a:solidFill>
                <a:latin typeface="宋体"/>
                <a:cs typeface="宋体"/>
              </a:rPr>
              <a:t>、</a:t>
            </a:r>
            <a:r>
              <a:rPr dirty="0" sz="3000" spc="280">
                <a:solidFill>
                  <a:srgbClr val="F9FBFB"/>
                </a:solidFill>
                <a:latin typeface="宋体"/>
                <a:cs typeface="宋体"/>
              </a:rPr>
              <a:t>主要材料和机械的消耗量控制指标落实到</a:t>
            </a:r>
            <a:r>
              <a:rPr dirty="0" sz="3000" spc="-1870">
                <a:solidFill>
                  <a:srgbClr val="F9FBFB"/>
                </a:solidFill>
                <a:latin typeface="宋体"/>
                <a:cs typeface="宋体"/>
              </a:rPr>
              <a:t>部</a:t>
            </a:r>
            <a:r>
              <a:rPr dirty="0" sz="3000" spc="-855">
                <a:solidFill>
                  <a:srgbClr val="F9FBFB"/>
                </a:solidFill>
                <a:latin typeface="宋体"/>
                <a:cs typeface="宋体"/>
              </a:rPr>
              <a:t>或</a:t>
            </a:r>
            <a:r>
              <a:rPr dirty="0" sz="3000" spc="-1839">
                <a:solidFill>
                  <a:srgbClr val="F9FBFB"/>
                </a:solidFill>
                <a:latin typeface="宋体"/>
                <a:cs typeface="宋体"/>
              </a:rPr>
              <a:t>门</a:t>
            </a:r>
            <a:r>
              <a:rPr dirty="0" sz="3000" spc="-260">
                <a:solidFill>
                  <a:srgbClr val="F9FBFB"/>
                </a:solidFill>
                <a:latin typeface="宋体"/>
                <a:cs typeface="宋体"/>
              </a:rPr>
              <a:t>岗</a:t>
            </a:r>
            <a:r>
              <a:rPr dirty="0" sz="3000" spc="765">
                <a:solidFill>
                  <a:srgbClr val="F9FBFB"/>
                </a:solidFill>
                <a:latin typeface="宋体"/>
                <a:cs typeface="宋体"/>
              </a:rPr>
              <a:t>位</a:t>
            </a:r>
            <a:r>
              <a:rPr dirty="0" sz="3000" spc="-445">
                <a:solidFill>
                  <a:srgbClr val="F9FBFB"/>
                </a:solidFill>
                <a:latin typeface="宋体"/>
                <a:cs typeface="宋体"/>
              </a:rPr>
              <a:t>，</a:t>
            </a:r>
            <a:r>
              <a:rPr dirty="0" sz="3000" spc="-1125">
                <a:solidFill>
                  <a:srgbClr val="F9FBFB"/>
                </a:solidFill>
                <a:latin typeface="宋体"/>
                <a:cs typeface="宋体"/>
              </a:rPr>
              <a:t>井</a:t>
            </a:r>
            <a:r>
              <a:rPr dirty="0" sz="4750" spc="-1165">
                <a:solidFill>
                  <a:srgbClr val="F9FBFB"/>
                </a:solidFill>
                <a:latin typeface="Arial"/>
                <a:cs typeface="Arial"/>
              </a:rPr>
              <a:t>I</a:t>
            </a:r>
            <a:endParaRPr sz="4750">
              <a:latin typeface="Arial"/>
              <a:cs typeface="Arial"/>
            </a:endParaRPr>
          </a:p>
        </p:txBody>
      </p:sp>
      <p:sp>
        <p:nvSpPr>
          <p:cNvPr id="12" name="object 12"/>
          <p:cNvSpPr txBox="1"/>
          <p:nvPr/>
        </p:nvSpPr>
        <p:spPr>
          <a:xfrm>
            <a:off x="1119548" y="2723924"/>
            <a:ext cx="5354320" cy="383540"/>
          </a:xfrm>
          <a:prstGeom prst="rect">
            <a:avLst/>
          </a:prstGeom>
          <a:solidFill>
            <a:srgbClr val="051F5B"/>
          </a:solidFill>
        </p:spPr>
        <p:txBody>
          <a:bodyPr wrap="square" lIns="0" tIns="0" rIns="0" bIns="0" rtlCol="0" vert="horz">
            <a:spAutoFit/>
          </a:bodyPr>
          <a:lstStyle/>
          <a:p>
            <a:pPr>
              <a:lnSpc>
                <a:spcPts val="3020"/>
              </a:lnSpc>
            </a:pPr>
            <a:r>
              <a:rPr dirty="0" sz="3000" spc="40">
                <a:solidFill>
                  <a:srgbClr val="F9FBFB"/>
                </a:solidFill>
                <a:latin typeface="宋体"/>
                <a:cs typeface="宋体"/>
              </a:rPr>
              <a:t>签订相应的责任状明确奖罚标</a:t>
            </a:r>
            <a:endParaRPr sz="3000">
              <a:latin typeface="宋体"/>
              <a:cs typeface="宋体"/>
            </a:endParaRPr>
          </a:p>
        </p:txBody>
      </p:sp>
      <p:sp>
        <p:nvSpPr>
          <p:cNvPr id="13" name="object 13"/>
          <p:cNvSpPr txBox="1"/>
          <p:nvPr/>
        </p:nvSpPr>
        <p:spPr>
          <a:xfrm>
            <a:off x="6127907" y="2657329"/>
            <a:ext cx="412115" cy="485775"/>
          </a:xfrm>
          <a:prstGeom prst="rect">
            <a:avLst/>
          </a:prstGeom>
        </p:spPr>
        <p:txBody>
          <a:bodyPr wrap="square" lIns="0" tIns="14604" rIns="0" bIns="0" rtlCol="0" vert="horz">
            <a:spAutoFit/>
          </a:bodyPr>
          <a:lstStyle/>
          <a:p>
            <a:pPr marL="12700">
              <a:lnSpc>
                <a:spcPct val="100000"/>
              </a:lnSpc>
              <a:spcBef>
                <a:spcPts val="114"/>
              </a:spcBef>
            </a:pPr>
            <a:r>
              <a:rPr dirty="0" sz="3000" spc="40">
                <a:solidFill>
                  <a:srgbClr val="F9FBFB"/>
                </a:solidFill>
                <a:latin typeface="宋体"/>
                <a:cs typeface="宋体"/>
              </a:rPr>
              <a:t>准</a:t>
            </a:r>
            <a:endParaRPr sz="3000">
              <a:latin typeface="宋体"/>
              <a:cs typeface="宋体"/>
            </a:endParaRPr>
          </a:p>
        </p:txBody>
      </p:sp>
      <p:sp>
        <p:nvSpPr>
          <p:cNvPr id="14" name="object 14"/>
          <p:cNvSpPr txBox="1"/>
          <p:nvPr/>
        </p:nvSpPr>
        <p:spPr>
          <a:xfrm>
            <a:off x="733200" y="3321641"/>
            <a:ext cx="12148820" cy="4075429"/>
          </a:xfrm>
          <a:prstGeom prst="rect">
            <a:avLst/>
          </a:prstGeom>
        </p:spPr>
        <p:txBody>
          <a:bodyPr wrap="square" lIns="0" tIns="8890" rIns="0" bIns="0" rtlCol="0" vert="horz">
            <a:spAutoFit/>
          </a:bodyPr>
          <a:lstStyle/>
          <a:p>
            <a:pPr marL="381000" marR="5080" indent="-368300">
              <a:lnSpc>
                <a:spcPct val="120900"/>
              </a:lnSpc>
              <a:spcBef>
                <a:spcPts val="70"/>
              </a:spcBef>
              <a:buClr>
                <a:srgbClr val="282828"/>
              </a:buClr>
              <a:buChar char="·"/>
              <a:tabLst>
                <a:tab pos="413384" algn="l"/>
              </a:tabLst>
            </a:pPr>
            <a:r>
              <a:rPr dirty="0" sz="3000" spc="250">
                <a:solidFill>
                  <a:srgbClr val="010101"/>
                </a:solidFill>
                <a:latin typeface="宋体"/>
                <a:cs typeface="宋体"/>
              </a:rPr>
              <a:t>在签订项目</a:t>
            </a:r>
            <a:r>
              <a:rPr dirty="0" sz="3000" spc="-1220">
                <a:solidFill>
                  <a:srgbClr val="010101"/>
                </a:solidFill>
                <a:latin typeface="宋体"/>
                <a:cs typeface="宋体"/>
              </a:rPr>
              <a:t>目</a:t>
            </a:r>
            <a:r>
              <a:rPr dirty="0" sz="3000" spc="220">
                <a:solidFill>
                  <a:srgbClr val="010101"/>
                </a:solidFill>
                <a:latin typeface="宋体"/>
                <a:cs typeface="宋体"/>
              </a:rPr>
              <a:t>标</a:t>
            </a:r>
            <a:r>
              <a:rPr dirty="0" sz="3000" spc="-180">
                <a:solidFill>
                  <a:srgbClr val="010101"/>
                </a:solidFill>
                <a:latin typeface="宋体"/>
                <a:cs typeface="宋体"/>
              </a:rPr>
              <a:t>责</a:t>
            </a:r>
            <a:r>
              <a:rPr dirty="0" sz="3000" spc="310">
                <a:solidFill>
                  <a:srgbClr val="010101"/>
                </a:solidFill>
                <a:latin typeface="宋体"/>
                <a:cs typeface="宋体"/>
              </a:rPr>
              <a:t>任书</a:t>
            </a:r>
            <a:r>
              <a:rPr dirty="0" sz="3000" spc="155">
                <a:solidFill>
                  <a:srgbClr val="010101"/>
                </a:solidFill>
                <a:latin typeface="宋体"/>
                <a:cs typeface="宋体"/>
              </a:rPr>
              <a:t>后</a:t>
            </a:r>
            <a:r>
              <a:rPr dirty="0" sz="3000" spc="-445">
                <a:solidFill>
                  <a:srgbClr val="010101"/>
                </a:solidFill>
                <a:latin typeface="宋体"/>
                <a:cs typeface="宋体"/>
              </a:rPr>
              <a:t>，项目</a:t>
            </a:r>
            <a:r>
              <a:rPr dirty="0" sz="3000" spc="-940">
                <a:solidFill>
                  <a:srgbClr val="010101"/>
                </a:solidFill>
                <a:latin typeface="宋体"/>
                <a:cs typeface="宋体"/>
              </a:rPr>
              <a:t> </a:t>
            </a:r>
            <a:r>
              <a:rPr dirty="0" sz="3000" spc="250">
                <a:solidFill>
                  <a:srgbClr val="010101"/>
                </a:solidFill>
                <a:latin typeface="宋体"/>
                <a:cs typeface="宋体"/>
              </a:rPr>
              <a:t>经理要将相关指标细化分解到</a:t>
            </a:r>
            <a:r>
              <a:rPr dirty="0" sz="3000" spc="-125">
                <a:solidFill>
                  <a:srgbClr val="010101"/>
                </a:solidFill>
                <a:latin typeface="宋体"/>
                <a:cs typeface="宋体"/>
              </a:rPr>
              <a:t>项</a:t>
            </a:r>
            <a:r>
              <a:rPr dirty="0" sz="3000" spc="-2630">
                <a:solidFill>
                  <a:srgbClr val="010101"/>
                </a:solidFill>
                <a:latin typeface="宋体"/>
                <a:cs typeface="宋体"/>
              </a:rPr>
              <a:t>部</a:t>
            </a:r>
            <a:r>
              <a:rPr dirty="0" sz="3000" spc="250">
                <a:solidFill>
                  <a:srgbClr val="010101"/>
                </a:solidFill>
                <a:latin typeface="宋体"/>
                <a:cs typeface="宋体"/>
              </a:rPr>
              <a:t>目 </a:t>
            </a:r>
            <a:r>
              <a:rPr dirty="0" sz="3000" spc="40">
                <a:solidFill>
                  <a:srgbClr val="010101"/>
                </a:solidFill>
                <a:latin typeface="宋体"/>
                <a:cs typeface="宋体"/>
              </a:rPr>
              <a:t>门或各相关岗位，井与相关部门负责人或岗位人员签订责任书。对于 </a:t>
            </a:r>
            <a:r>
              <a:rPr dirty="0" sz="3000" spc="10">
                <a:solidFill>
                  <a:srgbClr val="010101"/>
                </a:solidFill>
                <a:latin typeface="宋体"/>
                <a:cs typeface="宋体"/>
              </a:rPr>
              <a:t>公司有明确到岗位奖罚标准的，要依据公司相关制度确定标准；对于 </a:t>
            </a:r>
            <a:r>
              <a:rPr dirty="0" sz="3000" spc="-20">
                <a:solidFill>
                  <a:srgbClr val="010101"/>
                </a:solidFill>
                <a:latin typeface="宋体"/>
                <a:cs typeface="宋体"/>
              </a:rPr>
              <a:t>公司没有明确到岗位或没有专项的奖罚，项目经理可以根据项目情况，  将项目人员责任状完成情况与绩效考核或阶段（或竣工）兑现挂钩。</a:t>
            </a:r>
            <a:endParaRPr sz="3000">
              <a:latin typeface="宋体"/>
              <a:cs typeface="宋体"/>
            </a:endParaRPr>
          </a:p>
          <a:p>
            <a:pPr marL="394970" marR="229235" indent="-382270">
              <a:lnSpc>
                <a:spcPct val="120200"/>
              </a:lnSpc>
              <a:spcBef>
                <a:spcPts val="1505"/>
              </a:spcBef>
              <a:buClr>
                <a:srgbClr val="282828"/>
              </a:buClr>
              <a:buChar char="·"/>
              <a:tabLst>
                <a:tab pos="404495" algn="l"/>
              </a:tabLst>
            </a:pPr>
            <a:r>
              <a:rPr dirty="0" sz="3000" spc="-20">
                <a:solidFill>
                  <a:srgbClr val="010101"/>
                </a:solidFill>
                <a:latin typeface="宋体"/>
                <a:cs typeface="宋体"/>
              </a:rPr>
              <a:t>消耗量指标</a:t>
            </a:r>
            <a:r>
              <a:rPr dirty="0" sz="3000" spc="215">
                <a:solidFill>
                  <a:srgbClr val="010101"/>
                </a:solidFill>
                <a:latin typeface="宋体"/>
                <a:cs typeface="宋体"/>
              </a:rPr>
              <a:t>的</a:t>
            </a:r>
            <a:r>
              <a:rPr dirty="0" sz="3000" spc="310">
                <a:solidFill>
                  <a:srgbClr val="010101"/>
                </a:solidFill>
                <a:latin typeface="宋体"/>
                <a:cs typeface="宋体"/>
              </a:rPr>
              <a:t>考</a:t>
            </a:r>
            <a:r>
              <a:rPr dirty="0" sz="3000" spc="-295">
                <a:solidFill>
                  <a:srgbClr val="010101"/>
                </a:solidFill>
                <a:latin typeface="宋体"/>
                <a:cs typeface="宋体"/>
              </a:rPr>
              <a:t>核</a:t>
            </a:r>
            <a:r>
              <a:rPr dirty="0" sz="3000" spc="220">
                <a:solidFill>
                  <a:srgbClr val="010101"/>
                </a:solidFill>
                <a:latin typeface="宋体"/>
                <a:cs typeface="宋体"/>
              </a:rPr>
              <a:t>应按月进行考</a:t>
            </a:r>
            <a:r>
              <a:rPr dirty="0" sz="3000" spc="-495">
                <a:solidFill>
                  <a:srgbClr val="010101"/>
                </a:solidFill>
                <a:latin typeface="宋体"/>
                <a:cs typeface="宋体"/>
              </a:rPr>
              <a:t>核</a:t>
            </a:r>
            <a:r>
              <a:rPr dirty="0" sz="3000" spc="-745">
                <a:solidFill>
                  <a:srgbClr val="010101"/>
                </a:solidFill>
                <a:latin typeface="宋体"/>
                <a:cs typeface="宋体"/>
              </a:rPr>
              <a:t>，</a:t>
            </a:r>
            <a:r>
              <a:rPr dirty="0" sz="3000" spc="310">
                <a:solidFill>
                  <a:srgbClr val="010101"/>
                </a:solidFill>
                <a:latin typeface="宋体"/>
                <a:cs typeface="宋体"/>
              </a:rPr>
              <a:t>对于不</a:t>
            </a:r>
            <a:r>
              <a:rPr dirty="0" sz="3000" spc="-944">
                <a:solidFill>
                  <a:srgbClr val="010101"/>
                </a:solidFill>
                <a:latin typeface="宋体"/>
                <a:cs typeface="宋体"/>
              </a:rPr>
              <a:t>具</a:t>
            </a:r>
            <a:r>
              <a:rPr dirty="0" sz="3000" spc="280">
                <a:solidFill>
                  <a:srgbClr val="010101"/>
                </a:solidFill>
                <a:latin typeface="宋体"/>
                <a:cs typeface="宋体"/>
              </a:rPr>
              <a:t>备按月考核</a:t>
            </a:r>
            <a:r>
              <a:rPr dirty="0" sz="3000" spc="-555">
                <a:solidFill>
                  <a:srgbClr val="010101"/>
                </a:solidFill>
                <a:latin typeface="宋体"/>
                <a:cs typeface="宋体"/>
              </a:rPr>
              <a:t>的</a:t>
            </a:r>
            <a:r>
              <a:rPr dirty="0" sz="3000" spc="-780">
                <a:solidFill>
                  <a:srgbClr val="010101"/>
                </a:solidFill>
                <a:latin typeface="宋体"/>
                <a:cs typeface="宋体"/>
              </a:rPr>
              <a:t>，</a:t>
            </a:r>
            <a:r>
              <a:rPr dirty="0" sz="3000" spc="250">
                <a:solidFill>
                  <a:srgbClr val="010101"/>
                </a:solidFill>
                <a:latin typeface="宋体"/>
                <a:cs typeface="宋体"/>
              </a:rPr>
              <a:t>可</a:t>
            </a:r>
            <a:r>
              <a:rPr dirty="0" sz="3000" spc="-235">
                <a:solidFill>
                  <a:srgbClr val="010101"/>
                </a:solidFill>
                <a:latin typeface="宋体"/>
                <a:cs typeface="宋体"/>
              </a:rPr>
              <a:t>以</a:t>
            </a:r>
            <a:r>
              <a:rPr dirty="0" sz="3000" spc="185">
                <a:solidFill>
                  <a:srgbClr val="010101"/>
                </a:solidFill>
                <a:latin typeface="宋体"/>
                <a:cs typeface="宋体"/>
              </a:rPr>
              <a:t>按 </a:t>
            </a:r>
            <a:r>
              <a:rPr dirty="0" sz="3000" spc="-200">
                <a:solidFill>
                  <a:srgbClr val="010101"/>
                </a:solidFill>
                <a:latin typeface="宋体"/>
                <a:cs typeface="宋体"/>
              </a:rPr>
              <a:t>阶段时点进行考核。</a:t>
            </a:r>
            <a:endParaRPr sz="3000">
              <a:latin typeface="宋体"/>
              <a:cs typeface="宋体"/>
            </a:endParaRPr>
          </a:p>
        </p:txBody>
      </p:sp>
      <p:sp>
        <p:nvSpPr>
          <p:cNvPr id="15" name="object 15"/>
          <p:cNvSpPr/>
          <p:nvPr/>
        </p:nvSpPr>
        <p:spPr>
          <a:xfrm>
            <a:off x="724390" y="7795702"/>
            <a:ext cx="9611360" cy="383540"/>
          </a:xfrm>
          <a:custGeom>
            <a:avLst/>
            <a:gdLst/>
            <a:ahLst/>
            <a:cxnLst/>
            <a:rect l="l" t="t" r="r" b="b"/>
            <a:pathLst>
              <a:path w="9611360" h="383540">
                <a:moveTo>
                  <a:pt x="0" y="0"/>
                </a:moveTo>
                <a:lnTo>
                  <a:pt x="9611268" y="0"/>
                </a:lnTo>
                <a:lnTo>
                  <a:pt x="9611268" y="383257"/>
                </a:lnTo>
                <a:lnTo>
                  <a:pt x="0" y="383257"/>
                </a:lnTo>
                <a:lnTo>
                  <a:pt x="0" y="0"/>
                </a:lnTo>
                <a:close/>
              </a:path>
            </a:pathLst>
          </a:custGeom>
          <a:solidFill>
            <a:srgbClr val="0E0E0E"/>
          </a:solidFill>
        </p:spPr>
        <p:txBody>
          <a:bodyPr wrap="square" lIns="0" tIns="0" rIns="0" bIns="0" rtlCol="0"/>
          <a:lstStyle/>
          <a:p/>
        </p:txBody>
      </p:sp>
      <p:sp>
        <p:nvSpPr>
          <p:cNvPr id="16" name="object 16"/>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7" name="object 17"/>
          <p:cNvSpPr txBox="1"/>
          <p:nvPr/>
        </p:nvSpPr>
        <p:spPr>
          <a:xfrm>
            <a:off x="711690" y="7783002"/>
            <a:ext cx="9662160" cy="408940"/>
          </a:xfrm>
          <a:prstGeom prst="rect">
            <a:avLst/>
          </a:prstGeom>
        </p:spPr>
        <p:txBody>
          <a:bodyPr wrap="square" lIns="0" tIns="0" rIns="0" bIns="0" rtlCol="0" vert="horz">
            <a:spAutoFit/>
          </a:bodyPr>
          <a:lstStyle/>
          <a:p>
            <a:pPr marL="12700">
              <a:lnSpc>
                <a:spcPts val="3220"/>
              </a:lnSpc>
            </a:pPr>
            <a:r>
              <a:rPr dirty="0" sz="3000" spc="-290">
                <a:solidFill>
                  <a:srgbClr val="F7FBFB"/>
                </a:solidFill>
                <a:latin typeface="宋体"/>
                <a:cs typeface="宋体"/>
              </a:rPr>
              <a:t>三、成本策划、顶目计划成本、商务创效策划及成本分析的编制</a:t>
            </a:r>
            <a:endParaRPr sz="3000">
              <a:latin typeface="宋体"/>
              <a:cs typeface="宋体"/>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356917" y="7230797"/>
            <a:ext cx="12976860" cy="0"/>
          </a:xfrm>
          <a:custGeom>
            <a:avLst/>
            <a:gdLst/>
            <a:ahLst/>
            <a:cxnLst/>
            <a:rect l="l" t="t" r="r" b="b"/>
            <a:pathLst>
              <a:path w="12976860" h="0">
                <a:moveTo>
                  <a:pt x="0" y="0"/>
                </a:moveTo>
                <a:lnTo>
                  <a:pt x="12976486"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8621" y="1328701"/>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7" name="object 7"/>
          <p:cNvSpPr/>
          <p:nvPr/>
        </p:nvSpPr>
        <p:spPr>
          <a:xfrm>
            <a:off x="250059" y="2361545"/>
            <a:ext cx="0" cy="505459"/>
          </a:xfrm>
          <a:custGeom>
            <a:avLst/>
            <a:gdLst/>
            <a:ahLst/>
            <a:cxnLst/>
            <a:rect l="l" t="t" r="r" b="b"/>
            <a:pathLst>
              <a:path w="0" h="505460">
                <a:moveTo>
                  <a:pt x="0" y="0"/>
                </a:moveTo>
                <a:lnTo>
                  <a:pt x="0" y="505433"/>
                </a:lnTo>
              </a:path>
            </a:pathLst>
          </a:custGeom>
          <a:ln w="25494">
            <a:solidFill>
              <a:srgbClr val="031F5B"/>
            </a:solidFill>
          </a:ln>
        </p:spPr>
        <p:txBody>
          <a:bodyPr wrap="square" lIns="0" tIns="0" rIns="0" bIns="0" rtlCol="0"/>
          <a:lstStyle/>
          <a:p/>
        </p:txBody>
      </p:sp>
      <p:sp>
        <p:nvSpPr>
          <p:cNvPr id="8" name="object 8"/>
          <p:cNvSpPr txBox="1"/>
          <p:nvPr/>
        </p:nvSpPr>
        <p:spPr>
          <a:xfrm>
            <a:off x="224611" y="2363498"/>
            <a:ext cx="40005" cy="470534"/>
          </a:xfrm>
          <a:prstGeom prst="rect">
            <a:avLst/>
          </a:prstGeom>
        </p:spPr>
        <p:txBody>
          <a:bodyPr wrap="square" lIns="0" tIns="14604" rIns="0" bIns="0" rtlCol="0" vert="horz">
            <a:spAutoFit/>
          </a:bodyPr>
          <a:lstStyle/>
          <a:p>
            <a:pPr marL="12700">
              <a:lnSpc>
                <a:spcPct val="100000"/>
              </a:lnSpc>
              <a:spcBef>
                <a:spcPts val="114"/>
              </a:spcBef>
            </a:pPr>
            <a:r>
              <a:rPr dirty="0" sz="2900" spc="-695">
                <a:solidFill>
                  <a:srgbClr val="F9FBFB"/>
                </a:solidFill>
                <a:latin typeface="Arial"/>
                <a:cs typeface="Arial"/>
              </a:rPr>
              <a:t>I</a:t>
            </a:r>
            <a:endParaRPr sz="2900">
              <a:latin typeface="Arial"/>
              <a:cs typeface="Arial"/>
            </a:endParaRPr>
          </a:p>
        </p:txBody>
      </p:sp>
      <p:sp>
        <p:nvSpPr>
          <p:cNvPr id="9" name="object 9"/>
          <p:cNvSpPr txBox="1"/>
          <p:nvPr/>
        </p:nvSpPr>
        <p:spPr>
          <a:xfrm>
            <a:off x="819723" y="2308423"/>
            <a:ext cx="306070" cy="492759"/>
          </a:xfrm>
          <a:prstGeom prst="rect">
            <a:avLst/>
          </a:prstGeom>
          <a:solidFill>
            <a:srgbClr val="031F5B"/>
          </a:solidFill>
        </p:spPr>
        <p:txBody>
          <a:bodyPr wrap="square" lIns="0" tIns="19050" rIns="0" bIns="0" rtlCol="0" vert="horz">
            <a:spAutoFit/>
          </a:bodyPr>
          <a:lstStyle/>
          <a:p>
            <a:pPr>
              <a:lnSpc>
                <a:spcPts val="3725"/>
              </a:lnSpc>
              <a:spcBef>
                <a:spcPts val="150"/>
              </a:spcBef>
            </a:pPr>
            <a:r>
              <a:rPr dirty="0" sz="3300" spc="-1065">
                <a:solidFill>
                  <a:srgbClr val="F9FBFB"/>
                </a:solidFill>
                <a:latin typeface="Times New Roman"/>
                <a:cs typeface="Times New Roman"/>
              </a:rPr>
              <a:t>2.</a:t>
            </a:r>
            <a:endParaRPr sz="3300">
              <a:latin typeface="Times New Roman"/>
              <a:cs typeface="Times New Roman"/>
            </a:endParaRPr>
          </a:p>
        </p:txBody>
      </p:sp>
      <p:sp>
        <p:nvSpPr>
          <p:cNvPr id="10" name="object 10"/>
          <p:cNvSpPr txBox="1"/>
          <p:nvPr/>
        </p:nvSpPr>
        <p:spPr>
          <a:xfrm>
            <a:off x="1261259" y="2417318"/>
            <a:ext cx="2308225" cy="383540"/>
          </a:xfrm>
          <a:prstGeom prst="rect">
            <a:avLst/>
          </a:prstGeom>
          <a:solidFill>
            <a:srgbClr val="031F5B"/>
          </a:solidFill>
        </p:spPr>
        <p:txBody>
          <a:bodyPr wrap="square" lIns="0" tIns="0" rIns="0" bIns="0" rtlCol="0" vert="horz">
            <a:spAutoFit/>
          </a:bodyPr>
          <a:lstStyle/>
          <a:p>
            <a:pPr>
              <a:lnSpc>
                <a:spcPts val="3020"/>
              </a:lnSpc>
            </a:pPr>
            <a:r>
              <a:rPr dirty="0" sz="3000" spc="250">
                <a:solidFill>
                  <a:srgbClr val="F9FBFB"/>
                </a:solidFill>
                <a:latin typeface="宋体"/>
                <a:cs typeface="宋体"/>
              </a:rPr>
              <a:t>在项</a:t>
            </a:r>
            <a:r>
              <a:rPr dirty="0" sz="3000" spc="-500">
                <a:solidFill>
                  <a:srgbClr val="F9FBFB"/>
                </a:solidFill>
                <a:latin typeface="宋体"/>
                <a:cs typeface="宋体"/>
              </a:rPr>
              <a:t>目</a:t>
            </a:r>
            <a:r>
              <a:rPr dirty="0" sz="3000" spc="250">
                <a:solidFill>
                  <a:srgbClr val="F9FBFB"/>
                </a:solidFill>
                <a:latin typeface="宋体"/>
                <a:cs typeface="宋体"/>
              </a:rPr>
              <a:t>开工</a:t>
            </a:r>
            <a:r>
              <a:rPr dirty="0" sz="3000" spc="-440">
                <a:solidFill>
                  <a:srgbClr val="F9FBFB"/>
                </a:solidFill>
                <a:latin typeface="宋体"/>
                <a:cs typeface="宋体"/>
              </a:rPr>
              <a:t>后</a:t>
            </a:r>
            <a:endParaRPr sz="3000">
              <a:latin typeface="宋体"/>
              <a:cs typeface="宋体"/>
            </a:endParaRPr>
          </a:p>
        </p:txBody>
      </p:sp>
      <p:sp>
        <p:nvSpPr>
          <p:cNvPr id="11" name="object 11"/>
          <p:cNvSpPr txBox="1"/>
          <p:nvPr/>
        </p:nvSpPr>
        <p:spPr>
          <a:xfrm>
            <a:off x="3563830" y="2308423"/>
            <a:ext cx="464820" cy="492759"/>
          </a:xfrm>
          <a:prstGeom prst="rect">
            <a:avLst/>
          </a:prstGeom>
          <a:solidFill>
            <a:srgbClr val="031F5B"/>
          </a:solidFill>
        </p:spPr>
        <p:txBody>
          <a:bodyPr wrap="square" lIns="0" tIns="19050" rIns="0" bIns="0" rtlCol="0" vert="horz">
            <a:spAutoFit/>
          </a:bodyPr>
          <a:lstStyle/>
          <a:p>
            <a:pPr>
              <a:lnSpc>
                <a:spcPts val="3725"/>
              </a:lnSpc>
              <a:spcBef>
                <a:spcPts val="150"/>
              </a:spcBef>
            </a:pPr>
            <a:r>
              <a:rPr dirty="0" sz="3300" spc="170">
                <a:solidFill>
                  <a:srgbClr val="F9FBFB"/>
                </a:solidFill>
                <a:latin typeface="Times New Roman"/>
                <a:cs typeface="Times New Roman"/>
              </a:rPr>
              <a:t>60</a:t>
            </a:r>
            <a:endParaRPr sz="3300">
              <a:latin typeface="Times New Roman"/>
              <a:cs typeface="Times New Roman"/>
            </a:endParaRPr>
          </a:p>
        </p:txBody>
      </p:sp>
      <p:sp>
        <p:nvSpPr>
          <p:cNvPr id="12" name="object 12"/>
          <p:cNvSpPr txBox="1"/>
          <p:nvPr/>
        </p:nvSpPr>
        <p:spPr>
          <a:xfrm>
            <a:off x="4028064" y="2361545"/>
            <a:ext cx="9185910" cy="439420"/>
          </a:xfrm>
          <a:prstGeom prst="rect">
            <a:avLst/>
          </a:prstGeom>
          <a:solidFill>
            <a:srgbClr val="031F5B"/>
          </a:solidFill>
        </p:spPr>
        <p:txBody>
          <a:bodyPr wrap="square" lIns="0" tIns="3810" rIns="0" bIns="0" rtlCol="0" vert="horz">
            <a:spAutoFit/>
          </a:bodyPr>
          <a:lstStyle/>
          <a:p>
            <a:pPr>
              <a:lnSpc>
                <a:spcPts val="3425"/>
              </a:lnSpc>
              <a:spcBef>
                <a:spcPts val="30"/>
              </a:spcBef>
            </a:pPr>
            <a:r>
              <a:rPr dirty="0" sz="3000" spc="310">
                <a:solidFill>
                  <a:srgbClr val="F9FBFB"/>
                </a:solidFill>
                <a:latin typeface="宋体"/>
                <a:cs typeface="宋体"/>
              </a:rPr>
              <a:t>天</a:t>
            </a:r>
            <a:r>
              <a:rPr dirty="0" sz="3000" spc="-160">
                <a:solidFill>
                  <a:srgbClr val="F9FBFB"/>
                </a:solidFill>
                <a:latin typeface="宋体"/>
                <a:cs typeface="宋体"/>
              </a:rPr>
              <a:t>内</a:t>
            </a:r>
            <a:r>
              <a:rPr dirty="0" sz="3000" spc="280">
                <a:solidFill>
                  <a:srgbClr val="F9FBFB"/>
                </a:solidFill>
                <a:latin typeface="宋体"/>
                <a:cs typeface="宋体"/>
              </a:rPr>
              <a:t>完成项</a:t>
            </a:r>
            <a:r>
              <a:rPr dirty="0" sz="3000" spc="-805">
                <a:solidFill>
                  <a:srgbClr val="F9FBFB"/>
                </a:solidFill>
                <a:latin typeface="宋体"/>
                <a:cs typeface="宋体"/>
              </a:rPr>
              <a:t>目</a:t>
            </a:r>
            <a:r>
              <a:rPr dirty="0" sz="3000" spc="280">
                <a:solidFill>
                  <a:srgbClr val="F9FBFB"/>
                </a:solidFill>
                <a:latin typeface="宋体"/>
                <a:cs typeface="宋体"/>
              </a:rPr>
              <a:t>成本策划</a:t>
            </a:r>
            <a:r>
              <a:rPr dirty="0" sz="3000" spc="-1055">
                <a:solidFill>
                  <a:srgbClr val="F9FBFB"/>
                </a:solidFill>
                <a:latin typeface="宋体"/>
                <a:cs typeface="宋体"/>
              </a:rPr>
              <a:t>（</a:t>
            </a:r>
            <a:r>
              <a:rPr dirty="0" sz="3000" spc="220">
                <a:solidFill>
                  <a:srgbClr val="F9FBFB"/>
                </a:solidFill>
                <a:latin typeface="宋体"/>
                <a:cs typeface="宋体"/>
              </a:rPr>
              <a:t>计划成</a:t>
            </a:r>
            <a:r>
              <a:rPr dirty="0" sz="3000" spc="-15">
                <a:solidFill>
                  <a:srgbClr val="F9FBFB"/>
                </a:solidFill>
                <a:latin typeface="宋体"/>
                <a:cs typeface="宋体"/>
              </a:rPr>
              <a:t>本</a:t>
            </a:r>
            <a:r>
              <a:rPr dirty="0" sz="3000" spc="250">
                <a:solidFill>
                  <a:srgbClr val="F9FBFB"/>
                </a:solidFill>
                <a:latin typeface="宋体"/>
                <a:cs typeface="宋体"/>
              </a:rPr>
              <a:t>）</a:t>
            </a:r>
            <a:r>
              <a:rPr dirty="0" sz="3000" spc="-865">
                <a:solidFill>
                  <a:srgbClr val="F9FBFB"/>
                </a:solidFill>
                <a:latin typeface="宋体"/>
                <a:cs typeface="宋体"/>
              </a:rPr>
              <a:t>的</a:t>
            </a:r>
            <a:r>
              <a:rPr dirty="0" sz="3000" spc="250">
                <a:solidFill>
                  <a:srgbClr val="F9FBFB"/>
                </a:solidFill>
                <a:latin typeface="宋体"/>
                <a:cs typeface="宋体"/>
              </a:rPr>
              <a:t>编</a:t>
            </a:r>
            <a:r>
              <a:rPr dirty="0" sz="3000" spc="650">
                <a:solidFill>
                  <a:srgbClr val="F9FBFB"/>
                </a:solidFill>
                <a:latin typeface="宋体"/>
                <a:cs typeface="宋体"/>
              </a:rPr>
              <a:t>制</a:t>
            </a:r>
            <a:r>
              <a:rPr dirty="0" sz="3000" spc="-835">
                <a:solidFill>
                  <a:srgbClr val="F9FBFB"/>
                </a:solidFill>
                <a:latin typeface="宋体"/>
                <a:cs typeface="宋体"/>
              </a:rPr>
              <a:t>，策</a:t>
            </a:r>
            <a:r>
              <a:rPr dirty="0" sz="3000" spc="-715">
                <a:solidFill>
                  <a:srgbClr val="F9FBFB"/>
                </a:solidFill>
                <a:latin typeface="宋体"/>
                <a:cs typeface="宋体"/>
              </a:rPr>
              <a:t> </a:t>
            </a:r>
            <a:r>
              <a:rPr dirty="0" sz="3000" spc="310">
                <a:solidFill>
                  <a:srgbClr val="F9FBFB"/>
                </a:solidFill>
                <a:latin typeface="宋体"/>
                <a:cs typeface="宋体"/>
              </a:rPr>
              <a:t>划</a:t>
            </a:r>
            <a:r>
              <a:rPr dirty="0" sz="3000" spc="-240">
                <a:solidFill>
                  <a:srgbClr val="F9FBFB"/>
                </a:solidFill>
                <a:latin typeface="宋体"/>
                <a:cs typeface="宋体"/>
              </a:rPr>
              <a:t>内</a:t>
            </a:r>
            <a:r>
              <a:rPr dirty="0" sz="3000" spc="-180">
                <a:solidFill>
                  <a:srgbClr val="F9FBFB"/>
                </a:solidFill>
                <a:latin typeface="宋体"/>
                <a:cs typeface="宋体"/>
              </a:rPr>
              <a:t>容</a:t>
            </a:r>
            <a:r>
              <a:rPr dirty="0" sz="2900" spc="-725">
                <a:solidFill>
                  <a:srgbClr val="F9FBFB"/>
                </a:solidFill>
                <a:latin typeface="Arial"/>
                <a:cs typeface="Arial"/>
              </a:rPr>
              <a:t>I</a:t>
            </a:r>
            <a:endParaRPr sz="2900">
              <a:latin typeface="Arial"/>
              <a:cs typeface="Arial"/>
            </a:endParaRPr>
          </a:p>
        </p:txBody>
      </p:sp>
      <p:sp>
        <p:nvSpPr>
          <p:cNvPr id="13" name="object 13"/>
          <p:cNvSpPr/>
          <p:nvPr/>
        </p:nvSpPr>
        <p:spPr>
          <a:xfrm>
            <a:off x="786631" y="2838901"/>
            <a:ext cx="6118860" cy="383540"/>
          </a:xfrm>
          <a:custGeom>
            <a:avLst/>
            <a:gdLst/>
            <a:ahLst/>
            <a:cxnLst/>
            <a:rect l="l" t="t" r="r" b="b"/>
            <a:pathLst>
              <a:path w="6118859" h="383539">
                <a:moveTo>
                  <a:pt x="0" y="0"/>
                </a:moveTo>
                <a:lnTo>
                  <a:pt x="6118579" y="0"/>
                </a:lnTo>
                <a:lnTo>
                  <a:pt x="6118579" y="383257"/>
                </a:lnTo>
                <a:lnTo>
                  <a:pt x="0" y="383257"/>
                </a:lnTo>
                <a:lnTo>
                  <a:pt x="0" y="0"/>
                </a:lnTo>
                <a:close/>
              </a:path>
            </a:pathLst>
          </a:custGeom>
          <a:solidFill>
            <a:srgbClr val="031F5B"/>
          </a:solidFill>
        </p:spPr>
        <p:txBody>
          <a:bodyPr wrap="square" lIns="0" tIns="0" rIns="0" bIns="0" rtlCol="0"/>
          <a:lstStyle/>
          <a:p/>
        </p:txBody>
      </p:sp>
      <p:sp>
        <p:nvSpPr>
          <p:cNvPr id="14" name="object 14"/>
          <p:cNvSpPr txBox="1"/>
          <p:nvPr/>
        </p:nvSpPr>
        <p:spPr>
          <a:xfrm>
            <a:off x="414524" y="2772306"/>
            <a:ext cx="12877800" cy="4100829"/>
          </a:xfrm>
          <a:prstGeom prst="rect">
            <a:avLst/>
          </a:prstGeom>
        </p:spPr>
        <p:txBody>
          <a:bodyPr wrap="square" lIns="0" tIns="14604" rIns="0" bIns="0" rtlCol="0" vert="horz">
            <a:spAutoFit/>
          </a:bodyPr>
          <a:lstStyle/>
          <a:p>
            <a:pPr marL="371475">
              <a:lnSpc>
                <a:spcPct val="100000"/>
              </a:lnSpc>
              <a:spcBef>
                <a:spcPts val="114"/>
              </a:spcBef>
            </a:pPr>
            <a:r>
              <a:rPr dirty="0" sz="3000" spc="40">
                <a:solidFill>
                  <a:srgbClr val="F9FBFB"/>
                </a:solidFill>
                <a:latin typeface="宋体"/>
                <a:cs typeface="宋体"/>
              </a:rPr>
              <a:t>要求全面、适合项目分判和控制使用</a:t>
            </a:r>
            <a:endParaRPr sz="3000">
              <a:latin typeface="宋体"/>
              <a:cs typeface="宋体"/>
            </a:endParaRPr>
          </a:p>
          <a:p>
            <a:pPr>
              <a:lnSpc>
                <a:spcPct val="100000"/>
              </a:lnSpc>
              <a:spcBef>
                <a:spcPts val="35"/>
              </a:spcBef>
            </a:pPr>
            <a:endParaRPr sz="2700">
              <a:latin typeface="Times New Roman"/>
              <a:cs typeface="Times New Roman"/>
            </a:endParaRPr>
          </a:p>
          <a:p>
            <a:pPr marL="400050" indent="-387350">
              <a:lnSpc>
                <a:spcPct val="100000"/>
              </a:lnSpc>
              <a:buClr>
                <a:srgbClr val="282828"/>
              </a:buClr>
              <a:buSzPct val="96666"/>
              <a:buChar char="·"/>
              <a:tabLst>
                <a:tab pos="400685" algn="l"/>
              </a:tabLst>
            </a:pPr>
            <a:r>
              <a:rPr dirty="0" sz="3000" spc="190">
                <a:solidFill>
                  <a:srgbClr val="010101"/>
                </a:solidFill>
                <a:latin typeface="宋体"/>
                <a:cs typeface="宋体"/>
              </a:rPr>
              <a:t>对于具备条件</a:t>
            </a:r>
            <a:r>
              <a:rPr dirty="0" sz="3000" spc="-1285">
                <a:solidFill>
                  <a:srgbClr val="010101"/>
                </a:solidFill>
                <a:latin typeface="宋体"/>
                <a:cs typeface="宋体"/>
              </a:rPr>
              <a:t>（</a:t>
            </a:r>
            <a:r>
              <a:rPr dirty="0" sz="3000" spc="175">
                <a:solidFill>
                  <a:srgbClr val="010101"/>
                </a:solidFill>
                <a:latin typeface="宋体"/>
                <a:cs typeface="宋体"/>
              </a:rPr>
              <a:t>图</a:t>
            </a:r>
            <a:r>
              <a:rPr dirty="0" sz="3000" spc="310">
                <a:solidFill>
                  <a:srgbClr val="010101"/>
                </a:solidFill>
                <a:latin typeface="宋体"/>
                <a:cs typeface="宋体"/>
              </a:rPr>
              <a:t>纸完善</a:t>
            </a:r>
            <a:r>
              <a:rPr dirty="0" sz="3000" spc="-795">
                <a:solidFill>
                  <a:srgbClr val="010101"/>
                </a:solidFill>
                <a:latin typeface="宋体"/>
                <a:cs typeface="宋体"/>
              </a:rPr>
              <a:t>、</a:t>
            </a:r>
            <a:r>
              <a:rPr dirty="0" sz="3000" spc="220">
                <a:solidFill>
                  <a:srgbClr val="010101"/>
                </a:solidFill>
                <a:latin typeface="宋体"/>
                <a:cs typeface="宋体"/>
              </a:rPr>
              <a:t>现场条件具</a:t>
            </a:r>
            <a:r>
              <a:rPr dirty="0" sz="3000" spc="-515">
                <a:solidFill>
                  <a:srgbClr val="010101"/>
                </a:solidFill>
                <a:latin typeface="宋体"/>
                <a:cs typeface="宋体"/>
              </a:rPr>
              <a:t>备</a:t>
            </a:r>
            <a:r>
              <a:rPr dirty="0" sz="3000" spc="190">
                <a:solidFill>
                  <a:srgbClr val="010101"/>
                </a:solidFill>
                <a:latin typeface="宋体"/>
                <a:cs typeface="宋体"/>
              </a:rPr>
              <a:t>）的项</a:t>
            </a:r>
            <a:r>
              <a:rPr dirty="0" sz="3000" spc="-285">
                <a:solidFill>
                  <a:srgbClr val="010101"/>
                </a:solidFill>
                <a:latin typeface="宋体"/>
                <a:cs typeface="宋体"/>
              </a:rPr>
              <a:t>目</a:t>
            </a:r>
            <a:r>
              <a:rPr dirty="0" sz="3000" spc="-445">
                <a:solidFill>
                  <a:srgbClr val="010101"/>
                </a:solidFill>
                <a:latin typeface="宋体"/>
                <a:cs typeface="宋体"/>
              </a:rPr>
              <a:t>，</a:t>
            </a:r>
            <a:r>
              <a:rPr dirty="0" sz="3000" spc="-295">
                <a:solidFill>
                  <a:srgbClr val="010101"/>
                </a:solidFill>
                <a:latin typeface="宋体"/>
                <a:cs typeface="宋体"/>
              </a:rPr>
              <a:t>计</a:t>
            </a:r>
            <a:r>
              <a:rPr dirty="0" sz="3000" spc="220">
                <a:solidFill>
                  <a:srgbClr val="010101"/>
                </a:solidFill>
                <a:latin typeface="宋体"/>
                <a:cs typeface="宋体"/>
              </a:rPr>
              <a:t>划成本须在开工后</a:t>
            </a:r>
            <a:endParaRPr sz="3000">
              <a:latin typeface="宋体"/>
              <a:cs typeface="宋体"/>
            </a:endParaRPr>
          </a:p>
          <a:p>
            <a:pPr marL="394970" indent="12700">
              <a:lnSpc>
                <a:spcPct val="100000"/>
              </a:lnSpc>
              <a:spcBef>
                <a:spcPts val="425"/>
              </a:spcBef>
            </a:pPr>
            <a:r>
              <a:rPr dirty="0" sz="3300" spc="135">
                <a:solidFill>
                  <a:srgbClr val="010101"/>
                </a:solidFill>
                <a:latin typeface="Times New Roman"/>
                <a:cs typeface="Times New Roman"/>
              </a:rPr>
              <a:t>60</a:t>
            </a:r>
            <a:r>
              <a:rPr dirty="0" sz="3000" spc="310">
                <a:solidFill>
                  <a:srgbClr val="010101"/>
                </a:solidFill>
                <a:latin typeface="宋体"/>
                <a:cs typeface="宋体"/>
              </a:rPr>
              <a:t>天</a:t>
            </a:r>
            <a:r>
              <a:rPr dirty="0" sz="3000" spc="-160">
                <a:solidFill>
                  <a:srgbClr val="010101"/>
                </a:solidFill>
                <a:latin typeface="宋体"/>
                <a:cs typeface="宋体"/>
              </a:rPr>
              <a:t>内</a:t>
            </a:r>
            <a:r>
              <a:rPr dirty="0" sz="3000" spc="160">
                <a:solidFill>
                  <a:srgbClr val="010101"/>
                </a:solidFill>
                <a:latin typeface="宋体"/>
                <a:cs typeface="宋体"/>
              </a:rPr>
              <a:t>完</a:t>
            </a:r>
            <a:r>
              <a:rPr dirty="0" sz="3000" spc="605">
                <a:solidFill>
                  <a:srgbClr val="010101"/>
                </a:solidFill>
                <a:latin typeface="宋体"/>
                <a:cs typeface="宋体"/>
              </a:rPr>
              <a:t>成</a:t>
            </a:r>
            <a:r>
              <a:rPr dirty="0" sz="3000" spc="-1465">
                <a:solidFill>
                  <a:srgbClr val="010101"/>
                </a:solidFill>
                <a:latin typeface="宋体"/>
                <a:cs typeface="宋体"/>
              </a:rPr>
              <a:t>；</a:t>
            </a:r>
            <a:r>
              <a:rPr dirty="0" sz="3000" spc="-1440">
                <a:solidFill>
                  <a:srgbClr val="010101"/>
                </a:solidFill>
                <a:latin typeface="宋体"/>
                <a:cs typeface="宋体"/>
              </a:rPr>
              <a:t> </a:t>
            </a:r>
            <a:r>
              <a:rPr dirty="0" sz="3000" spc="310">
                <a:solidFill>
                  <a:srgbClr val="010101"/>
                </a:solidFill>
                <a:latin typeface="宋体"/>
                <a:cs typeface="宋体"/>
              </a:rPr>
              <a:t>对于体量大</a:t>
            </a:r>
            <a:r>
              <a:rPr dirty="0" sz="3000" spc="-1535">
                <a:solidFill>
                  <a:srgbClr val="010101"/>
                </a:solidFill>
                <a:latin typeface="宋体"/>
                <a:cs typeface="宋体"/>
              </a:rPr>
              <a:t>、</a:t>
            </a:r>
            <a:r>
              <a:rPr dirty="0" sz="3000" spc="130">
                <a:solidFill>
                  <a:srgbClr val="010101"/>
                </a:solidFill>
                <a:latin typeface="宋体"/>
                <a:cs typeface="宋体"/>
              </a:rPr>
              <a:t>单</a:t>
            </a:r>
            <a:r>
              <a:rPr dirty="0" sz="3000" spc="220">
                <a:solidFill>
                  <a:srgbClr val="010101"/>
                </a:solidFill>
                <a:latin typeface="宋体"/>
                <a:cs typeface="宋体"/>
              </a:rPr>
              <a:t>体多</a:t>
            </a:r>
            <a:r>
              <a:rPr dirty="0" sz="3000" spc="-459">
                <a:solidFill>
                  <a:srgbClr val="010101"/>
                </a:solidFill>
                <a:latin typeface="宋体"/>
                <a:cs typeface="宋体"/>
              </a:rPr>
              <a:t>的</a:t>
            </a:r>
            <a:r>
              <a:rPr dirty="0" sz="3000" spc="220">
                <a:solidFill>
                  <a:srgbClr val="010101"/>
                </a:solidFill>
                <a:latin typeface="宋体"/>
                <a:cs typeface="宋体"/>
              </a:rPr>
              <a:t>项</a:t>
            </a:r>
            <a:r>
              <a:rPr dirty="0" sz="3000" spc="-295">
                <a:solidFill>
                  <a:srgbClr val="010101"/>
                </a:solidFill>
                <a:latin typeface="宋体"/>
                <a:cs typeface="宋体"/>
              </a:rPr>
              <a:t>目</a:t>
            </a:r>
            <a:r>
              <a:rPr dirty="0" sz="3000" spc="220">
                <a:solidFill>
                  <a:srgbClr val="010101"/>
                </a:solidFill>
                <a:latin typeface="宋体"/>
                <a:cs typeface="宋体"/>
              </a:rPr>
              <a:t>或</a:t>
            </a:r>
            <a:r>
              <a:rPr dirty="0" sz="3000" spc="-90">
                <a:solidFill>
                  <a:srgbClr val="010101"/>
                </a:solidFill>
                <a:latin typeface="宋体"/>
                <a:cs typeface="宋体"/>
              </a:rPr>
              <a:t>图</a:t>
            </a:r>
            <a:r>
              <a:rPr dirty="0" sz="3000" spc="280">
                <a:solidFill>
                  <a:srgbClr val="010101"/>
                </a:solidFill>
                <a:latin typeface="宋体"/>
                <a:cs typeface="宋体"/>
              </a:rPr>
              <a:t>纸不完善</a:t>
            </a:r>
            <a:r>
              <a:rPr dirty="0" sz="3000" spc="-1100">
                <a:solidFill>
                  <a:srgbClr val="010101"/>
                </a:solidFill>
                <a:latin typeface="宋体"/>
                <a:cs typeface="宋体"/>
              </a:rPr>
              <a:t>的</a:t>
            </a:r>
            <a:r>
              <a:rPr dirty="0" sz="3000" spc="280">
                <a:solidFill>
                  <a:srgbClr val="010101"/>
                </a:solidFill>
                <a:latin typeface="宋体"/>
                <a:cs typeface="宋体"/>
              </a:rPr>
              <a:t>项</a:t>
            </a:r>
            <a:r>
              <a:rPr dirty="0" sz="3000" spc="545">
                <a:solidFill>
                  <a:srgbClr val="010101"/>
                </a:solidFill>
                <a:latin typeface="宋体"/>
                <a:cs typeface="宋体"/>
              </a:rPr>
              <a:t>目</a:t>
            </a:r>
            <a:r>
              <a:rPr dirty="0" sz="3000" spc="-780">
                <a:solidFill>
                  <a:srgbClr val="010101"/>
                </a:solidFill>
                <a:latin typeface="宋体"/>
                <a:cs typeface="宋体"/>
              </a:rPr>
              <a:t>，</a:t>
            </a:r>
            <a:r>
              <a:rPr dirty="0" sz="3000" spc="250">
                <a:solidFill>
                  <a:srgbClr val="010101"/>
                </a:solidFill>
                <a:latin typeface="宋体"/>
                <a:cs typeface="宋体"/>
              </a:rPr>
              <a:t>可</a:t>
            </a:r>
            <a:r>
              <a:rPr dirty="0" sz="3000" spc="-245">
                <a:solidFill>
                  <a:srgbClr val="010101"/>
                </a:solidFill>
                <a:latin typeface="宋体"/>
                <a:cs typeface="宋体"/>
              </a:rPr>
              <a:t>以</a:t>
            </a:r>
            <a:r>
              <a:rPr dirty="0" sz="3000" spc="250">
                <a:solidFill>
                  <a:srgbClr val="010101"/>
                </a:solidFill>
                <a:latin typeface="宋体"/>
                <a:cs typeface="宋体"/>
              </a:rPr>
              <a:t>分</a:t>
            </a:r>
            <a:endParaRPr sz="3000">
              <a:latin typeface="宋体"/>
              <a:cs typeface="宋体"/>
            </a:endParaRPr>
          </a:p>
          <a:p>
            <a:pPr marL="395605" marR="104775" indent="-1270">
              <a:lnSpc>
                <a:spcPts val="4330"/>
              </a:lnSpc>
              <a:spcBef>
                <a:spcPts val="305"/>
              </a:spcBef>
            </a:pPr>
            <a:r>
              <a:rPr dirty="0" sz="3000" spc="250">
                <a:solidFill>
                  <a:srgbClr val="010101"/>
                </a:solidFill>
                <a:latin typeface="宋体"/>
                <a:cs typeface="宋体"/>
              </a:rPr>
              <a:t>阶段编制计划成</a:t>
            </a:r>
            <a:r>
              <a:rPr dirty="0" sz="3000" spc="-790">
                <a:solidFill>
                  <a:srgbClr val="010101"/>
                </a:solidFill>
                <a:latin typeface="宋体"/>
                <a:cs typeface="宋体"/>
              </a:rPr>
              <a:t>本</a:t>
            </a:r>
            <a:r>
              <a:rPr dirty="0" sz="3000" spc="-730">
                <a:solidFill>
                  <a:srgbClr val="010101"/>
                </a:solidFill>
                <a:latin typeface="宋体"/>
                <a:cs typeface="宋体"/>
              </a:rPr>
              <a:t>，</a:t>
            </a:r>
            <a:r>
              <a:rPr dirty="0" sz="3000" spc="190">
                <a:solidFill>
                  <a:srgbClr val="010101"/>
                </a:solidFill>
                <a:latin typeface="宋体"/>
                <a:cs typeface="宋体"/>
              </a:rPr>
              <a:t>但必须在相</a:t>
            </a:r>
            <a:r>
              <a:rPr dirty="0" sz="3000" spc="-910">
                <a:solidFill>
                  <a:srgbClr val="010101"/>
                </a:solidFill>
                <a:latin typeface="宋体"/>
                <a:cs typeface="宋体"/>
              </a:rPr>
              <a:t>应</a:t>
            </a:r>
            <a:r>
              <a:rPr dirty="0" sz="3000" spc="220">
                <a:solidFill>
                  <a:srgbClr val="010101"/>
                </a:solidFill>
                <a:latin typeface="宋体"/>
                <a:cs typeface="宋体"/>
              </a:rPr>
              <a:t>施工</a:t>
            </a:r>
            <a:r>
              <a:rPr dirty="0" sz="3000" spc="-459">
                <a:solidFill>
                  <a:srgbClr val="010101"/>
                </a:solidFill>
                <a:latin typeface="宋体"/>
                <a:cs typeface="宋体"/>
              </a:rPr>
              <a:t>内</a:t>
            </a:r>
            <a:r>
              <a:rPr dirty="0" sz="3000" spc="280">
                <a:solidFill>
                  <a:srgbClr val="010101"/>
                </a:solidFill>
                <a:latin typeface="宋体"/>
                <a:cs typeface="宋体"/>
              </a:rPr>
              <a:t>容备料和实施</a:t>
            </a:r>
            <a:r>
              <a:rPr dirty="0" sz="3000" spc="-1400">
                <a:solidFill>
                  <a:srgbClr val="010101"/>
                </a:solidFill>
                <a:latin typeface="宋体"/>
                <a:cs typeface="宋体"/>
              </a:rPr>
              <a:t>前</a:t>
            </a:r>
            <a:r>
              <a:rPr dirty="0" sz="3300" spc="80">
                <a:solidFill>
                  <a:srgbClr val="010101"/>
                </a:solidFill>
                <a:latin typeface="Times New Roman"/>
                <a:cs typeface="Times New Roman"/>
              </a:rPr>
              <a:t>30</a:t>
            </a:r>
            <a:r>
              <a:rPr dirty="0" sz="3000" spc="310">
                <a:solidFill>
                  <a:srgbClr val="010101"/>
                </a:solidFill>
                <a:latin typeface="宋体"/>
                <a:cs typeface="宋体"/>
              </a:rPr>
              <a:t>天完成</a:t>
            </a:r>
            <a:r>
              <a:rPr dirty="0" sz="3000" spc="-850">
                <a:solidFill>
                  <a:srgbClr val="010101"/>
                </a:solidFill>
                <a:latin typeface="宋体"/>
                <a:cs typeface="宋体"/>
              </a:rPr>
              <a:t>。</a:t>
            </a:r>
            <a:r>
              <a:rPr dirty="0" sz="3000" spc="220">
                <a:solidFill>
                  <a:srgbClr val="010101"/>
                </a:solidFill>
                <a:latin typeface="宋体"/>
                <a:cs typeface="宋体"/>
              </a:rPr>
              <a:t>提 </a:t>
            </a:r>
            <a:r>
              <a:rPr dirty="0" sz="3000" spc="10">
                <a:solidFill>
                  <a:srgbClr val="010101"/>
                </a:solidFill>
                <a:latin typeface="宋体"/>
                <a:cs typeface="宋体"/>
              </a:rPr>
              <a:t>倡编制计划成本精细、可操作，井且真实、全面的预见项目发生的全部成 </a:t>
            </a:r>
            <a:r>
              <a:rPr dirty="0" sz="3000" spc="-50">
                <a:solidFill>
                  <a:srgbClr val="010101"/>
                </a:solidFill>
                <a:latin typeface="宋体"/>
                <a:cs typeface="宋体"/>
              </a:rPr>
              <a:t>本，但如果项目不具备条件的，至少要对主要分项成本（主要材料、分包、 </a:t>
            </a:r>
            <a:r>
              <a:rPr dirty="0" sz="3000" spc="-200">
                <a:solidFill>
                  <a:srgbClr val="010101"/>
                </a:solidFill>
                <a:latin typeface="宋体"/>
                <a:cs typeface="宋体"/>
              </a:rPr>
              <a:t>机械）进行计划编制。</a:t>
            </a:r>
            <a:endParaRPr sz="3000">
              <a:latin typeface="宋体"/>
              <a:cs typeface="宋体"/>
            </a:endParaRPr>
          </a:p>
        </p:txBody>
      </p:sp>
      <p:sp>
        <p:nvSpPr>
          <p:cNvPr id="15" name="object 15"/>
          <p:cNvSpPr/>
          <p:nvPr/>
        </p:nvSpPr>
        <p:spPr>
          <a:xfrm>
            <a:off x="609667" y="7795702"/>
            <a:ext cx="9611360" cy="383540"/>
          </a:xfrm>
          <a:custGeom>
            <a:avLst/>
            <a:gdLst/>
            <a:ahLst/>
            <a:cxnLst/>
            <a:rect l="l" t="t" r="r" b="b"/>
            <a:pathLst>
              <a:path w="9611360" h="383540">
                <a:moveTo>
                  <a:pt x="0" y="0"/>
                </a:moveTo>
                <a:lnTo>
                  <a:pt x="9611268" y="0"/>
                </a:lnTo>
                <a:lnTo>
                  <a:pt x="9611268" y="383257"/>
                </a:lnTo>
                <a:lnTo>
                  <a:pt x="0" y="383257"/>
                </a:lnTo>
                <a:lnTo>
                  <a:pt x="0" y="0"/>
                </a:lnTo>
                <a:close/>
              </a:path>
            </a:pathLst>
          </a:custGeom>
          <a:solidFill>
            <a:srgbClr val="0E0E0E"/>
          </a:solidFill>
        </p:spPr>
        <p:txBody>
          <a:bodyPr wrap="square" lIns="0" tIns="0" rIns="0" bIns="0" rtlCol="0"/>
          <a:lstStyle/>
          <a:p/>
        </p:txBody>
      </p:sp>
      <p:sp>
        <p:nvSpPr>
          <p:cNvPr id="16" name="object 16"/>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7" name="object 17"/>
          <p:cNvSpPr txBox="1"/>
          <p:nvPr/>
        </p:nvSpPr>
        <p:spPr>
          <a:xfrm>
            <a:off x="711690" y="7783002"/>
            <a:ext cx="9662160" cy="408940"/>
          </a:xfrm>
          <a:prstGeom prst="rect">
            <a:avLst/>
          </a:prstGeom>
        </p:spPr>
        <p:txBody>
          <a:bodyPr wrap="square" lIns="0" tIns="0" rIns="0" bIns="0" rtlCol="0" vert="horz">
            <a:spAutoFit/>
          </a:bodyPr>
          <a:lstStyle/>
          <a:p>
            <a:pPr marL="12700">
              <a:lnSpc>
                <a:spcPts val="3220"/>
              </a:lnSpc>
            </a:pPr>
            <a:r>
              <a:rPr dirty="0" sz="3000" spc="-290">
                <a:solidFill>
                  <a:srgbClr val="F7FBFB"/>
                </a:solidFill>
                <a:latin typeface="宋体"/>
                <a:cs typeface="宋体"/>
              </a:rPr>
              <a:t>三、成本策划、顶目计划成本、商务创效策划及成本分析的编制</a:t>
            </a:r>
            <a:endParaRPr sz="3000">
              <a:latin typeface="宋体"/>
              <a:cs typeface="宋体"/>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3" name="object 3"/>
          <p:cNvSpPr/>
          <p:nvPr/>
        </p:nvSpPr>
        <p:spPr>
          <a:xfrm>
            <a:off x="0" y="830391"/>
            <a:ext cx="2218055" cy="0"/>
          </a:xfrm>
          <a:custGeom>
            <a:avLst/>
            <a:gdLst/>
            <a:ahLst/>
            <a:cxnLst/>
            <a:rect l="l" t="t" r="r" b="b"/>
            <a:pathLst>
              <a:path w="2218055" h="0">
                <a:moveTo>
                  <a:pt x="0" y="0"/>
                </a:moveTo>
                <a:lnTo>
                  <a:pt x="2217984" y="0"/>
                </a:lnTo>
              </a:path>
            </a:pathLst>
          </a:custGeom>
          <a:ln w="12775">
            <a:solidFill>
              <a:srgbClr val="000000"/>
            </a:solidFill>
          </a:ln>
        </p:spPr>
        <p:txBody>
          <a:bodyPr wrap="square" lIns="0" tIns="0" rIns="0" bIns="0" rtlCol="0"/>
          <a:lstStyle/>
          <a:p/>
        </p:txBody>
      </p:sp>
      <p:sp>
        <p:nvSpPr>
          <p:cNvPr id="4" name="object 4"/>
          <p:cNvSpPr/>
          <p:nvPr/>
        </p:nvSpPr>
        <p:spPr>
          <a:xfrm>
            <a:off x="688340" y="723079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2637911"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t>【关键点】</a:t>
            </a:r>
            <a:endParaRPr sz="4950"/>
          </a:p>
        </p:txBody>
      </p:sp>
      <p:sp>
        <p:nvSpPr>
          <p:cNvPr id="6" name="object 6"/>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10101"/>
                </a:solidFill>
                <a:latin typeface="宋体"/>
                <a:cs typeface="宋体"/>
              </a:rPr>
              <a:t>（二）项目部层面</a:t>
            </a:r>
            <a:endParaRPr sz="4150">
              <a:latin typeface="宋体"/>
              <a:cs typeface="宋体"/>
            </a:endParaRPr>
          </a:p>
        </p:txBody>
      </p:sp>
      <p:sp>
        <p:nvSpPr>
          <p:cNvPr id="7" name="object 7"/>
          <p:cNvSpPr/>
          <p:nvPr/>
        </p:nvSpPr>
        <p:spPr>
          <a:xfrm>
            <a:off x="660287" y="2799874"/>
            <a:ext cx="0" cy="146685"/>
          </a:xfrm>
          <a:custGeom>
            <a:avLst/>
            <a:gdLst/>
            <a:ahLst/>
            <a:cxnLst/>
            <a:rect l="l" t="t" r="r" b="b"/>
            <a:pathLst>
              <a:path w="0" h="146685">
                <a:moveTo>
                  <a:pt x="0" y="0"/>
                </a:moveTo>
                <a:lnTo>
                  <a:pt x="0" y="146182"/>
                </a:lnTo>
              </a:path>
            </a:pathLst>
          </a:custGeom>
          <a:ln w="25494">
            <a:solidFill>
              <a:srgbClr val="031F5B"/>
            </a:solidFill>
          </a:ln>
        </p:spPr>
        <p:txBody>
          <a:bodyPr wrap="square" lIns="0" tIns="0" rIns="0" bIns="0" rtlCol="0"/>
          <a:lstStyle/>
          <a:p/>
        </p:txBody>
      </p:sp>
      <p:sp>
        <p:nvSpPr>
          <p:cNvPr id="8" name="object 8"/>
          <p:cNvSpPr txBox="1"/>
          <p:nvPr/>
        </p:nvSpPr>
        <p:spPr>
          <a:xfrm>
            <a:off x="634840" y="2791469"/>
            <a:ext cx="43815" cy="156210"/>
          </a:xfrm>
          <a:prstGeom prst="rect">
            <a:avLst/>
          </a:prstGeom>
        </p:spPr>
        <p:txBody>
          <a:bodyPr wrap="square" lIns="0" tIns="13335" rIns="0" bIns="0" rtlCol="0" vert="horz">
            <a:spAutoFit/>
          </a:bodyPr>
          <a:lstStyle/>
          <a:p>
            <a:pPr marL="12700">
              <a:lnSpc>
                <a:spcPct val="100000"/>
              </a:lnSpc>
              <a:spcBef>
                <a:spcPts val="105"/>
              </a:spcBef>
            </a:pPr>
            <a:r>
              <a:rPr dirty="0" sz="850" spc="-140">
                <a:solidFill>
                  <a:srgbClr val="F9FBFB"/>
                </a:solidFill>
                <a:latin typeface="Times New Roman"/>
                <a:cs typeface="Times New Roman"/>
              </a:rPr>
              <a:t>I</a:t>
            </a:r>
            <a:endParaRPr sz="850">
              <a:latin typeface="Times New Roman"/>
              <a:cs typeface="Times New Roman"/>
            </a:endParaRPr>
          </a:p>
        </p:txBody>
      </p:sp>
      <p:sp>
        <p:nvSpPr>
          <p:cNvPr id="9" name="object 9"/>
          <p:cNvSpPr txBox="1"/>
          <p:nvPr/>
        </p:nvSpPr>
        <p:spPr>
          <a:xfrm>
            <a:off x="1142134" y="2447940"/>
            <a:ext cx="331470" cy="601980"/>
          </a:xfrm>
          <a:prstGeom prst="rect">
            <a:avLst/>
          </a:prstGeom>
          <a:solidFill>
            <a:srgbClr val="031F5B"/>
          </a:solidFill>
        </p:spPr>
        <p:txBody>
          <a:bodyPr wrap="square" lIns="0" tIns="20320" rIns="0" bIns="0" rtlCol="0" vert="horz">
            <a:spAutoFit/>
          </a:bodyPr>
          <a:lstStyle/>
          <a:p>
            <a:pPr>
              <a:lnSpc>
                <a:spcPct val="100000"/>
              </a:lnSpc>
              <a:spcBef>
                <a:spcPts val="160"/>
              </a:spcBef>
            </a:pPr>
            <a:r>
              <a:rPr dirty="0" sz="3500" spc="-645">
                <a:solidFill>
                  <a:srgbClr val="F9FBFB"/>
                </a:solidFill>
                <a:latin typeface="Times New Roman"/>
                <a:cs typeface="Times New Roman"/>
              </a:rPr>
              <a:t>3.</a:t>
            </a:r>
            <a:endParaRPr sz="3500">
              <a:latin typeface="Times New Roman"/>
              <a:cs typeface="Times New Roman"/>
            </a:endParaRPr>
          </a:p>
        </p:txBody>
      </p:sp>
      <p:sp>
        <p:nvSpPr>
          <p:cNvPr id="10" name="object 10"/>
          <p:cNvSpPr/>
          <p:nvPr/>
        </p:nvSpPr>
        <p:spPr>
          <a:xfrm>
            <a:off x="1494590" y="2561439"/>
            <a:ext cx="2094230" cy="408940"/>
          </a:xfrm>
          <a:custGeom>
            <a:avLst/>
            <a:gdLst/>
            <a:ahLst/>
            <a:cxnLst/>
            <a:rect l="l" t="t" r="r" b="b"/>
            <a:pathLst>
              <a:path w="2094229" h="408939">
                <a:moveTo>
                  <a:pt x="0" y="0"/>
                </a:moveTo>
                <a:lnTo>
                  <a:pt x="2093701" y="0"/>
                </a:lnTo>
                <a:lnTo>
                  <a:pt x="2093701" y="408808"/>
                </a:lnTo>
                <a:lnTo>
                  <a:pt x="0" y="408808"/>
                </a:lnTo>
                <a:lnTo>
                  <a:pt x="0" y="0"/>
                </a:lnTo>
                <a:close/>
              </a:path>
            </a:pathLst>
          </a:custGeom>
          <a:solidFill>
            <a:srgbClr val="031F5B"/>
          </a:solidFill>
        </p:spPr>
        <p:txBody>
          <a:bodyPr wrap="square" lIns="0" tIns="0" rIns="0" bIns="0" rtlCol="0"/>
          <a:lstStyle/>
          <a:p/>
        </p:txBody>
      </p:sp>
      <p:sp>
        <p:nvSpPr>
          <p:cNvPr id="11" name="object 11"/>
          <p:cNvSpPr txBox="1"/>
          <p:nvPr/>
        </p:nvSpPr>
        <p:spPr>
          <a:xfrm>
            <a:off x="1494590" y="2491250"/>
            <a:ext cx="1906905" cy="516255"/>
          </a:xfrm>
          <a:prstGeom prst="rect">
            <a:avLst/>
          </a:prstGeom>
        </p:spPr>
        <p:txBody>
          <a:bodyPr wrap="square" lIns="0" tIns="14604" rIns="0" bIns="0" rtlCol="0" vert="horz">
            <a:spAutoFit/>
          </a:bodyPr>
          <a:lstStyle/>
          <a:p>
            <a:pPr>
              <a:lnSpc>
                <a:spcPct val="100000"/>
              </a:lnSpc>
              <a:spcBef>
                <a:spcPts val="114"/>
              </a:spcBef>
              <a:tabLst>
                <a:tab pos="845819" algn="l"/>
                <a:tab pos="1685289" algn="l"/>
              </a:tabLst>
            </a:pPr>
            <a:r>
              <a:rPr dirty="0" sz="3200" spc="-1565">
                <a:solidFill>
                  <a:srgbClr val="F9FBFB"/>
                </a:solidFill>
                <a:latin typeface="宋体"/>
                <a:cs typeface="宋体"/>
              </a:rPr>
              <a:t>项目</a:t>
            </a:r>
            <a:r>
              <a:rPr dirty="0" sz="3200" spc="-1565">
                <a:solidFill>
                  <a:srgbClr val="F9FBFB"/>
                </a:solidFill>
                <a:latin typeface="宋体"/>
                <a:cs typeface="宋体"/>
              </a:rPr>
              <a:t>	</a:t>
            </a:r>
            <a:r>
              <a:rPr dirty="0" sz="3200" spc="-1565">
                <a:solidFill>
                  <a:srgbClr val="F9FBFB"/>
                </a:solidFill>
                <a:latin typeface="宋体"/>
                <a:cs typeface="宋体"/>
              </a:rPr>
              <a:t>开工</a:t>
            </a:r>
            <a:r>
              <a:rPr dirty="0" sz="3200" spc="-1565">
                <a:solidFill>
                  <a:srgbClr val="F9FBFB"/>
                </a:solidFill>
                <a:latin typeface="宋体"/>
                <a:cs typeface="宋体"/>
              </a:rPr>
              <a:t>	</a:t>
            </a:r>
            <a:r>
              <a:rPr dirty="0" sz="3200" spc="-1565">
                <a:solidFill>
                  <a:srgbClr val="F9FBFB"/>
                </a:solidFill>
                <a:latin typeface="宋体"/>
                <a:cs typeface="宋体"/>
              </a:rPr>
              <a:t>后</a:t>
            </a:r>
            <a:endParaRPr sz="3200">
              <a:latin typeface="宋体"/>
              <a:cs typeface="宋体"/>
            </a:endParaRPr>
          </a:p>
        </p:txBody>
      </p:sp>
      <p:sp>
        <p:nvSpPr>
          <p:cNvPr id="12" name="object 12"/>
          <p:cNvSpPr txBox="1"/>
          <p:nvPr/>
        </p:nvSpPr>
        <p:spPr>
          <a:xfrm>
            <a:off x="3613722" y="2447940"/>
            <a:ext cx="487680" cy="601980"/>
          </a:xfrm>
          <a:prstGeom prst="rect">
            <a:avLst/>
          </a:prstGeom>
          <a:solidFill>
            <a:srgbClr val="031F5B"/>
          </a:solidFill>
        </p:spPr>
        <p:txBody>
          <a:bodyPr wrap="square" lIns="0" tIns="20320" rIns="0" bIns="0" rtlCol="0" vert="horz">
            <a:spAutoFit/>
          </a:bodyPr>
          <a:lstStyle/>
          <a:p>
            <a:pPr>
              <a:lnSpc>
                <a:spcPct val="100000"/>
              </a:lnSpc>
              <a:spcBef>
                <a:spcPts val="160"/>
              </a:spcBef>
            </a:pPr>
            <a:r>
              <a:rPr dirty="0" sz="3500" spc="-855">
                <a:solidFill>
                  <a:srgbClr val="F9FBFB"/>
                </a:solidFill>
                <a:latin typeface="Times New Roman"/>
                <a:cs typeface="Times New Roman"/>
              </a:rPr>
              <a:t>6</a:t>
            </a:r>
            <a:r>
              <a:rPr dirty="0" sz="3500" spc="-850">
                <a:solidFill>
                  <a:srgbClr val="F9FBFB"/>
                </a:solidFill>
                <a:latin typeface="Times New Roman"/>
                <a:cs typeface="Times New Roman"/>
              </a:rPr>
              <a:t> </a:t>
            </a:r>
            <a:r>
              <a:rPr dirty="0" sz="3500" spc="-855">
                <a:solidFill>
                  <a:srgbClr val="F9FBFB"/>
                </a:solidFill>
                <a:latin typeface="Times New Roman"/>
                <a:cs typeface="Times New Roman"/>
              </a:rPr>
              <a:t>0</a:t>
            </a:r>
            <a:endParaRPr sz="3500">
              <a:latin typeface="Times New Roman"/>
              <a:cs typeface="Times New Roman"/>
            </a:endParaRPr>
          </a:p>
        </p:txBody>
      </p:sp>
      <p:sp>
        <p:nvSpPr>
          <p:cNvPr id="13" name="object 13"/>
          <p:cNvSpPr txBox="1"/>
          <p:nvPr/>
        </p:nvSpPr>
        <p:spPr>
          <a:xfrm>
            <a:off x="4118887" y="2561439"/>
            <a:ext cx="8819515" cy="408940"/>
          </a:xfrm>
          <a:prstGeom prst="rect">
            <a:avLst/>
          </a:prstGeom>
          <a:solidFill>
            <a:srgbClr val="031F5B"/>
          </a:solidFill>
        </p:spPr>
        <p:txBody>
          <a:bodyPr wrap="square" lIns="0" tIns="0" rIns="0" bIns="0" rtlCol="0" vert="horz">
            <a:spAutoFit/>
          </a:bodyPr>
          <a:lstStyle/>
          <a:p>
            <a:pPr>
              <a:lnSpc>
                <a:spcPts val="3220"/>
              </a:lnSpc>
            </a:pPr>
            <a:r>
              <a:rPr dirty="0" sz="3200" spc="330">
                <a:solidFill>
                  <a:srgbClr val="F9FBFB"/>
                </a:solidFill>
                <a:latin typeface="宋体"/>
                <a:cs typeface="宋体"/>
              </a:rPr>
              <a:t>天</a:t>
            </a:r>
            <a:r>
              <a:rPr dirty="0" sz="3200" spc="-75">
                <a:solidFill>
                  <a:srgbClr val="F9FBFB"/>
                </a:solidFill>
                <a:latin typeface="宋体"/>
                <a:cs typeface="宋体"/>
              </a:rPr>
              <a:t>内</a:t>
            </a:r>
            <a:r>
              <a:rPr dirty="0" sz="3200" spc="300">
                <a:solidFill>
                  <a:srgbClr val="F9FBFB"/>
                </a:solidFill>
                <a:latin typeface="宋体"/>
                <a:cs typeface="宋体"/>
              </a:rPr>
              <a:t>完成项</a:t>
            </a:r>
            <a:r>
              <a:rPr dirty="0" sz="3200" spc="-545">
                <a:solidFill>
                  <a:srgbClr val="F9FBFB"/>
                </a:solidFill>
                <a:latin typeface="宋体"/>
                <a:cs typeface="宋体"/>
              </a:rPr>
              <a:t>目</a:t>
            </a:r>
            <a:r>
              <a:rPr dirty="0" sz="3200" spc="120">
                <a:solidFill>
                  <a:srgbClr val="F9FBFB"/>
                </a:solidFill>
                <a:latin typeface="宋体"/>
                <a:cs typeface="宋体"/>
              </a:rPr>
              <a:t>整</a:t>
            </a:r>
            <a:r>
              <a:rPr dirty="0" sz="3200" spc="145">
                <a:solidFill>
                  <a:srgbClr val="F9FBFB"/>
                </a:solidFill>
                <a:latin typeface="宋体"/>
                <a:cs typeface="宋体"/>
              </a:rPr>
              <a:t>体</a:t>
            </a:r>
            <a:r>
              <a:rPr dirty="0" sz="3200" spc="330">
                <a:solidFill>
                  <a:srgbClr val="F9FBFB"/>
                </a:solidFill>
                <a:latin typeface="宋体"/>
                <a:cs typeface="宋体"/>
              </a:rPr>
              <a:t>商</a:t>
            </a:r>
            <a:r>
              <a:rPr dirty="0" sz="3200" spc="-150">
                <a:solidFill>
                  <a:srgbClr val="F9FBFB"/>
                </a:solidFill>
                <a:latin typeface="宋体"/>
                <a:cs typeface="宋体"/>
              </a:rPr>
              <a:t>务</a:t>
            </a:r>
            <a:r>
              <a:rPr dirty="0" sz="3200" spc="330">
                <a:solidFill>
                  <a:srgbClr val="F9FBFB"/>
                </a:solidFill>
                <a:latin typeface="宋体"/>
                <a:cs typeface="宋体"/>
              </a:rPr>
              <a:t>创</a:t>
            </a:r>
            <a:r>
              <a:rPr dirty="0" sz="3200" spc="-140">
                <a:solidFill>
                  <a:srgbClr val="F9FBFB"/>
                </a:solidFill>
                <a:latin typeface="宋体"/>
                <a:cs typeface="宋体"/>
              </a:rPr>
              <a:t>效</a:t>
            </a:r>
            <a:r>
              <a:rPr dirty="0" sz="3200" spc="145">
                <a:solidFill>
                  <a:srgbClr val="F9FBFB"/>
                </a:solidFill>
                <a:latin typeface="宋体"/>
                <a:cs typeface="宋体"/>
              </a:rPr>
              <a:t>策</a:t>
            </a:r>
            <a:r>
              <a:rPr dirty="0" sz="3200" spc="330">
                <a:solidFill>
                  <a:srgbClr val="F9FBFB"/>
                </a:solidFill>
                <a:latin typeface="宋体"/>
                <a:cs typeface="宋体"/>
              </a:rPr>
              <a:t>划</a:t>
            </a:r>
            <a:r>
              <a:rPr dirty="0" sz="3200" spc="-900">
                <a:solidFill>
                  <a:srgbClr val="F9FBFB"/>
                </a:solidFill>
                <a:latin typeface="宋体"/>
                <a:cs typeface="宋体"/>
              </a:rPr>
              <a:t> </a:t>
            </a:r>
            <a:r>
              <a:rPr dirty="0" sz="3200" spc="-280">
                <a:solidFill>
                  <a:srgbClr val="F9FBFB"/>
                </a:solidFill>
                <a:latin typeface="宋体"/>
                <a:cs typeface="宋体"/>
              </a:rPr>
              <a:t>，在施工</a:t>
            </a:r>
            <a:r>
              <a:rPr dirty="0" sz="3200" spc="-1010">
                <a:solidFill>
                  <a:srgbClr val="F9FBFB"/>
                </a:solidFill>
                <a:latin typeface="宋体"/>
                <a:cs typeface="宋体"/>
              </a:rPr>
              <a:t> </a:t>
            </a:r>
            <a:r>
              <a:rPr dirty="0" sz="3200" spc="130">
                <a:solidFill>
                  <a:srgbClr val="F9FBFB"/>
                </a:solidFill>
                <a:latin typeface="宋体"/>
                <a:cs typeface="宋体"/>
              </a:rPr>
              <a:t>过</a:t>
            </a:r>
            <a:r>
              <a:rPr dirty="0" sz="3200" spc="300">
                <a:solidFill>
                  <a:srgbClr val="F9FBFB"/>
                </a:solidFill>
                <a:latin typeface="宋体"/>
                <a:cs typeface="宋体"/>
              </a:rPr>
              <a:t>程</a:t>
            </a:r>
            <a:endParaRPr sz="3200">
              <a:latin typeface="宋体"/>
              <a:cs typeface="宋体"/>
            </a:endParaRPr>
          </a:p>
        </p:txBody>
      </p:sp>
      <p:sp>
        <p:nvSpPr>
          <p:cNvPr id="14" name="object 14"/>
          <p:cNvSpPr/>
          <p:nvPr/>
        </p:nvSpPr>
        <p:spPr>
          <a:xfrm>
            <a:off x="13007207" y="2799874"/>
            <a:ext cx="0" cy="146685"/>
          </a:xfrm>
          <a:custGeom>
            <a:avLst/>
            <a:gdLst/>
            <a:ahLst/>
            <a:cxnLst/>
            <a:rect l="l" t="t" r="r" b="b"/>
            <a:pathLst>
              <a:path w="0" h="146685">
                <a:moveTo>
                  <a:pt x="0" y="0"/>
                </a:moveTo>
                <a:lnTo>
                  <a:pt x="0" y="146182"/>
                </a:lnTo>
              </a:path>
            </a:pathLst>
          </a:custGeom>
          <a:ln w="12747">
            <a:solidFill>
              <a:srgbClr val="445680"/>
            </a:solidFill>
          </a:ln>
        </p:spPr>
        <p:txBody>
          <a:bodyPr wrap="square" lIns="0" tIns="0" rIns="0" bIns="0" rtlCol="0"/>
          <a:lstStyle/>
          <a:p/>
        </p:txBody>
      </p:sp>
      <p:sp>
        <p:nvSpPr>
          <p:cNvPr id="15" name="object 15"/>
          <p:cNvSpPr txBox="1"/>
          <p:nvPr/>
        </p:nvSpPr>
        <p:spPr>
          <a:xfrm>
            <a:off x="12540008" y="2491250"/>
            <a:ext cx="492759" cy="516255"/>
          </a:xfrm>
          <a:prstGeom prst="rect">
            <a:avLst/>
          </a:prstGeom>
        </p:spPr>
        <p:txBody>
          <a:bodyPr wrap="square" lIns="0" tIns="14604" rIns="0" bIns="0" rtlCol="0" vert="horz">
            <a:spAutoFit/>
          </a:bodyPr>
          <a:lstStyle/>
          <a:p>
            <a:pPr marL="12700">
              <a:lnSpc>
                <a:spcPct val="100000"/>
              </a:lnSpc>
              <a:spcBef>
                <a:spcPts val="114"/>
              </a:spcBef>
            </a:pPr>
            <a:r>
              <a:rPr dirty="0" sz="3200" spc="325">
                <a:solidFill>
                  <a:srgbClr val="F9FBFB"/>
                </a:solidFill>
                <a:latin typeface="宋体"/>
                <a:cs typeface="宋体"/>
              </a:rPr>
              <a:t>中</a:t>
            </a:r>
            <a:r>
              <a:rPr dirty="0" sz="850" spc="-280">
                <a:solidFill>
                  <a:srgbClr val="B1C1E2"/>
                </a:solidFill>
                <a:latin typeface="Times New Roman"/>
                <a:cs typeface="Times New Roman"/>
              </a:rPr>
              <a:t>1</a:t>
            </a:r>
            <a:endParaRPr sz="850">
              <a:latin typeface="Times New Roman"/>
              <a:cs typeface="Times New Roman"/>
            </a:endParaRPr>
          </a:p>
        </p:txBody>
      </p:sp>
      <p:sp>
        <p:nvSpPr>
          <p:cNvPr id="16" name="object 16"/>
          <p:cNvSpPr txBox="1"/>
          <p:nvPr/>
        </p:nvSpPr>
        <p:spPr>
          <a:xfrm>
            <a:off x="1121739" y="3123551"/>
            <a:ext cx="3352800" cy="408940"/>
          </a:xfrm>
          <a:prstGeom prst="rect">
            <a:avLst/>
          </a:prstGeom>
          <a:solidFill>
            <a:srgbClr val="031F5B"/>
          </a:solidFill>
        </p:spPr>
        <p:txBody>
          <a:bodyPr wrap="square" lIns="0" tIns="0" rIns="0" bIns="0" rtlCol="0" vert="horz">
            <a:spAutoFit/>
          </a:bodyPr>
          <a:lstStyle/>
          <a:p>
            <a:pPr>
              <a:lnSpc>
                <a:spcPts val="3220"/>
              </a:lnSpc>
            </a:pPr>
            <a:r>
              <a:rPr dirty="0" sz="3200" spc="75">
                <a:solidFill>
                  <a:srgbClr val="F9FBFB"/>
                </a:solidFill>
                <a:latin typeface="宋体"/>
                <a:cs typeface="宋体"/>
              </a:rPr>
              <a:t>进行动态踉踪调整</a:t>
            </a:r>
            <a:endParaRPr sz="3200">
              <a:latin typeface="宋体"/>
              <a:cs typeface="宋体"/>
            </a:endParaRPr>
          </a:p>
        </p:txBody>
      </p:sp>
      <p:sp>
        <p:nvSpPr>
          <p:cNvPr id="17" name="object 17"/>
          <p:cNvSpPr txBox="1"/>
          <p:nvPr/>
        </p:nvSpPr>
        <p:spPr>
          <a:xfrm>
            <a:off x="733200" y="3692125"/>
            <a:ext cx="12155805" cy="3398520"/>
          </a:xfrm>
          <a:prstGeom prst="rect">
            <a:avLst/>
          </a:prstGeom>
        </p:spPr>
        <p:txBody>
          <a:bodyPr wrap="square" lIns="0" tIns="12065" rIns="0" bIns="0" rtlCol="0" vert="horz">
            <a:spAutoFit/>
          </a:bodyPr>
          <a:lstStyle/>
          <a:p>
            <a:pPr marL="398780" marR="5080" indent="-386080">
              <a:lnSpc>
                <a:spcPct val="117300"/>
              </a:lnSpc>
              <a:spcBef>
                <a:spcPts val="95"/>
              </a:spcBef>
              <a:buClr>
                <a:srgbClr val="282828"/>
              </a:buClr>
              <a:buSzPct val="96666"/>
              <a:buChar char="·"/>
              <a:tabLst>
                <a:tab pos="403860" algn="l"/>
              </a:tabLst>
            </a:pPr>
            <a:r>
              <a:rPr dirty="0" sz="3000" spc="165">
                <a:solidFill>
                  <a:srgbClr val="010101"/>
                </a:solidFill>
                <a:latin typeface="宋体"/>
                <a:cs typeface="宋体"/>
              </a:rPr>
              <a:t>结</a:t>
            </a:r>
            <a:r>
              <a:rPr dirty="0" sz="3000" spc="220">
                <a:solidFill>
                  <a:srgbClr val="010101"/>
                </a:solidFill>
                <a:latin typeface="宋体"/>
                <a:cs typeface="宋体"/>
              </a:rPr>
              <a:t>合</a:t>
            </a:r>
            <a:r>
              <a:rPr dirty="0" sz="3000" spc="-180">
                <a:solidFill>
                  <a:srgbClr val="010101"/>
                </a:solidFill>
                <a:latin typeface="宋体"/>
                <a:cs typeface="宋体"/>
              </a:rPr>
              <a:t>计</a:t>
            </a:r>
            <a:r>
              <a:rPr dirty="0" sz="3000" spc="220">
                <a:solidFill>
                  <a:srgbClr val="010101"/>
                </a:solidFill>
                <a:latin typeface="宋体"/>
                <a:cs typeface="宋体"/>
              </a:rPr>
              <a:t>划成本</a:t>
            </a:r>
            <a:r>
              <a:rPr dirty="0" sz="3000" spc="-675">
                <a:solidFill>
                  <a:srgbClr val="010101"/>
                </a:solidFill>
                <a:latin typeface="宋体"/>
                <a:cs typeface="宋体"/>
              </a:rPr>
              <a:t>、</a:t>
            </a:r>
            <a:r>
              <a:rPr dirty="0" sz="3000" spc="250">
                <a:solidFill>
                  <a:srgbClr val="010101"/>
                </a:solidFill>
                <a:latin typeface="宋体"/>
                <a:cs typeface="宋体"/>
              </a:rPr>
              <a:t>投标商务创效策划情</a:t>
            </a:r>
            <a:r>
              <a:rPr dirty="0" sz="3000" spc="-1365">
                <a:solidFill>
                  <a:srgbClr val="010101"/>
                </a:solidFill>
                <a:latin typeface="宋体"/>
                <a:cs typeface="宋体"/>
              </a:rPr>
              <a:t>况</a:t>
            </a:r>
            <a:r>
              <a:rPr dirty="0" sz="3000" spc="-445">
                <a:solidFill>
                  <a:srgbClr val="010101"/>
                </a:solidFill>
                <a:latin typeface="宋体"/>
                <a:cs typeface="宋体"/>
              </a:rPr>
              <a:t>，</a:t>
            </a:r>
            <a:r>
              <a:rPr dirty="0" sz="3000" spc="-340">
                <a:solidFill>
                  <a:srgbClr val="010101"/>
                </a:solidFill>
                <a:latin typeface="宋体"/>
                <a:cs typeface="宋体"/>
              </a:rPr>
              <a:t>具</a:t>
            </a:r>
            <a:r>
              <a:rPr dirty="0" sz="3000" spc="280">
                <a:solidFill>
                  <a:srgbClr val="010101"/>
                </a:solidFill>
                <a:latin typeface="宋体"/>
                <a:cs typeface="宋体"/>
              </a:rPr>
              <a:t>备条件的项</a:t>
            </a:r>
            <a:r>
              <a:rPr dirty="0" sz="3000" spc="-1300">
                <a:solidFill>
                  <a:srgbClr val="010101"/>
                </a:solidFill>
                <a:latin typeface="宋体"/>
                <a:cs typeface="宋体"/>
              </a:rPr>
              <a:t>目</a:t>
            </a:r>
            <a:r>
              <a:rPr dirty="0" sz="3000" spc="250">
                <a:solidFill>
                  <a:srgbClr val="010101"/>
                </a:solidFill>
                <a:latin typeface="宋体"/>
                <a:cs typeface="宋体"/>
              </a:rPr>
              <a:t>在开工</a:t>
            </a:r>
            <a:r>
              <a:rPr dirty="0" sz="3000" spc="-660">
                <a:solidFill>
                  <a:srgbClr val="010101"/>
                </a:solidFill>
                <a:latin typeface="宋体"/>
                <a:cs typeface="宋体"/>
              </a:rPr>
              <a:t>后</a:t>
            </a:r>
            <a:r>
              <a:rPr dirty="0" sz="3500" spc="180">
                <a:solidFill>
                  <a:srgbClr val="010101"/>
                </a:solidFill>
                <a:latin typeface="Times New Roman"/>
                <a:cs typeface="Times New Roman"/>
              </a:rPr>
              <a:t>60  </a:t>
            </a:r>
            <a:r>
              <a:rPr dirty="0" sz="3000" spc="10">
                <a:solidFill>
                  <a:srgbClr val="010101"/>
                </a:solidFill>
                <a:latin typeface="宋体"/>
                <a:cs typeface="宋体"/>
              </a:rPr>
              <a:t>天内完成项目整体商务策划，不具备条件的项目，应首先完成商务创 效的大纲策划，明确主要策划方向，在实施过程中结合项目进展情况 </a:t>
            </a:r>
            <a:r>
              <a:rPr dirty="0" sz="3000" spc="280">
                <a:solidFill>
                  <a:srgbClr val="010101"/>
                </a:solidFill>
                <a:latin typeface="宋体"/>
                <a:cs typeface="宋体"/>
              </a:rPr>
              <a:t>完成专项策</a:t>
            </a:r>
            <a:r>
              <a:rPr dirty="0" sz="3000" spc="-565">
                <a:solidFill>
                  <a:srgbClr val="010101"/>
                </a:solidFill>
                <a:latin typeface="宋体"/>
                <a:cs typeface="宋体"/>
              </a:rPr>
              <a:t>划</a:t>
            </a:r>
            <a:r>
              <a:rPr dirty="0" sz="3000" spc="-770">
                <a:solidFill>
                  <a:srgbClr val="010101"/>
                </a:solidFill>
                <a:latin typeface="宋体"/>
                <a:cs typeface="宋体"/>
              </a:rPr>
              <a:t>，</a:t>
            </a:r>
            <a:r>
              <a:rPr dirty="0" sz="3000" spc="280">
                <a:solidFill>
                  <a:srgbClr val="010101"/>
                </a:solidFill>
                <a:latin typeface="宋体"/>
                <a:cs typeface="宋体"/>
              </a:rPr>
              <a:t>专项策划要在专项</a:t>
            </a:r>
            <a:r>
              <a:rPr dirty="0" sz="3000" spc="-2185">
                <a:solidFill>
                  <a:srgbClr val="010101"/>
                </a:solidFill>
                <a:latin typeface="宋体"/>
                <a:cs typeface="宋体"/>
              </a:rPr>
              <a:t>内</a:t>
            </a:r>
            <a:r>
              <a:rPr dirty="0" sz="3000" spc="280">
                <a:solidFill>
                  <a:srgbClr val="010101"/>
                </a:solidFill>
                <a:latin typeface="宋体"/>
                <a:cs typeface="宋体"/>
              </a:rPr>
              <a:t>容实施</a:t>
            </a:r>
            <a:r>
              <a:rPr dirty="0" sz="3000" spc="-585">
                <a:solidFill>
                  <a:srgbClr val="010101"/>
                </a:solidFill>
                <a:latin typeface="宋体"/>
                <a:cs typeface="宋体"/>
              </a:rPr>
              <a:t>前</a:t>
            </a:r>
            <a:r>
              <a:rPr dirty="0" sz="3300" spc="80">
                <a:solidFill>
                  <a:srgbClr val="010101"/>
                </a:solidFill>
                <a:latin typeface="Times New Roman"/>
                <a:cs typeface="Times New Roman"/>
              </a:rPr>
              <a:t>30</a:t>
            </a:r>
            <a:r>
              <a:rPr dirty="0" sz="3000" spc="140">
                <a:solidFill>
                  <a:srgbClr val="010101"/>
                </a:solidFill>
                <a:latin typeface="宋体"/>
                <a:cs typeface="宋体"/>
              </a:rPr>
              <a:t>天</a:t>
            </a:r>
            <a:r>
              <a:rPr dirty="0" sz="3000" spc="280">
                <a:solidFill>
                  <a:srgbClr val="010101"/>
                </a:solidFill>
                <a:latin typeface="宋体"/>
                <a:cs typeface="宋体"/>
              </a:rPr>
              <a:t>完成</a:t>
            </a:r>
            <a:r>
              <a:rPr dirty="0" sz="3000" spc="-635">
                <a:solidFill>
                  <a:srgbClr val="010101"/>
                </a:solidFill>
                <a:latin typeface="宋体"/>
                <a:cs typeface="宋体"/>
              </a:rPr>
              <a:t>。</a:t>
            </a:r>
            <a:r>
              <a:rPr dirty="0" sz="3000" spc="280">
                <a:solidFill>
                  <a:srgbClr val="010101"/>
                </a:solidFill>
                <a:latin typeface="宋体"/>
                <a:cs typeface="宋体"/>
              </a:rPr>
              <a:t>策划要有明 </a:t>
            </a:r>
            <a:r>
              <a:rPr dirty="0" sz="3000" spc="40">
                <a:solidFill>
                  <a:srgbClr val="010101"/>
                </a:solidFill>
                <a:latin typeface="宋体"/>
                <a:cs typeface="宋体"/>
              </a:rPr>
              <a:t>确的策划内容、目标、责任人、完成时间和措施，井根据实施过程的 </a:t>
            </a:r>
            <a:r>
              <a:rPr dirty="0" sz="3000" spc="-200">
                <a:solidFill>
                  <a:srgbClr val="010101"/>
                </a:solidFill>
                <a:latin typeface="宋体"/>
                <a:cs typeface="宋体"/>
              </a:rPr>
              <a:t>变化情况适时调整。</a:t>
            </a:r>
            <a:endParaRPr sz="3000">
              <a:latin typeface="宋体"/>
              <a:cs typeface="宋体"/>
            </a:endParaRPr>
          </a:p>
        </p:txBody>
      </p:sp>
      <p:sp>
        <p:nvSpPr>
          <p:cNvPr id="18" name="object 18"/>
          <p:cNvSpPr/>
          <p:nvPr/>
        </p:nvSpPr>
        <p:spPr>
          <a:xfrm>
            <a:off x="724390" y="7795702"/>
            <a:ext cx="9611360" cy="383540"/>
          </a:xfrm>
          <a:custGeom>
            <a:avLst/>
            <a:gdLst/>
            <a:ahLst/>
            <a:cxnLst/>
            <a:rect l="l" t="t" r="r" b="b"/>
            <a:pathLst>
              <a:path w="9611360" h="383540">
                <a:moveTo>
                  <a:pt x="0" y="0"/>
                </a:moveTo>
                <a:lnTo>
                  <a:pt x="9611268" y="0"/>
                </a:lnTo>
                <a:lnTo>
                  <a:pt x="9611268" y="383257"/>
                </a:lnTo>
                <a:lnTo>
                  <a:pt x="0" y="383257"/>
                </a:lnTo>
                <a:lnTo>
                  <a:pt x="0" y="0"/>
                </a:lnTo>
                <a:close/>
              </a:path>
            </a:pathLst>
          </a:custGeom>
          <a:solidFill>
            <a:srgbClr val="0E0E0E"/>
          </a:solidFill>
        </p:spPr>
        <p:txBody>
          <a:bodyPr wrap="square" lIns="0" tIns="0" rIns="0" bIns="0" rtlCol="0"/>
          <a:lstStyle/>
          <a:p/>
        </p:txBody>
      </p:sp>
      <p:sp>
        <p:nvSpPr>
          <p:cNvPr id="19" name="object 19"/>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0" name="object 20"/>
          <p:cNvSpPr txBox="1"/>
          <p:nvPr/>
        </p:nvSpPr>
        <p:spPr>
          <a:xfrm>
            <a:off x="711690" y="7783002"/>
            <a:ext cx="9662160" cy="408940"/>
          </a:xfrm>
          <a:prstGeom prst="rect">
            <a:avLst/>
          </a:prstGeom>
        </p:spPr>
        <p:txBody>
          <a:bodyPr wrap="square" lIns="0" tIns="0" rIns="0" bIns="0" rtlCol="0" vert="horz">
            <a:spAutoFit/>
          </a:bodyPr>
          <a:lstStyle/>
          <a:p>
            <a:pPr marL="12700">
              <a:lnSpc>
                <a:spcPts val="3220"/>
              </a:lnSpc>
            </a:pPr>
            <a:r>
              <a:rPr dirty="0" sz="3000" spc="-290">
                <a:solidFill>
                  <a:srgbClr val="F7FBFB"/>
                </a:solidFill>
                <a:latin typeface="宋体"/>
                <a:cs typeface="宋体"/>
              </a:rPr>
              <a:t>三、成本策划、顶目计划成本、商务创效策划及成本分析的编制</a:t>
            </a:r>
            <a:endParaRPr sz="3000">
              <a:latin typeface="宋体"/>
              <a:cs typeface="宋体"/>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016602" y="715414"/>
            <a:ext cx="7700009" cy="0"/>
          </a:xfrm>
          <a:custGeom>
            <a:avLst/>
            <a:gdLst/>
            <a:ahLst/>
            <a:cxnLst/>
            <a:rect l="l" t="t" r="r" b="b"/>
            <a:pathLst>
              <a:path w="7700009" h="0">
                <a:moveTo>
                  <a:pt x="0" y="0"/>
                </a:moveTo>
                <a:lnTo>
                  <a:pt x="7699397" y="0"/>
                </a:lnTo>
              </a:path>
            </a:pathLst>
          </a:custGeom>
          <a:ln w="25550">
            <a:solidFill>
              <a:srgbClr val="000000"/>
            </a:solidFill>
          </a:ln>
        </p:spPr>
        <p:txBody>
          <a:bodyPr wrap="square" lIns="0" tIns="0" rIns="0" bIns="0" rtlCol="0"/>
          <a:lstStyle/>
          <a:p/>
        </p:txBody>
      </p:sp>
      <p:sp>
        <p:nvSpPr>
          <p:cNvPr id="3" name="object 3"/>
          <p:cNvSpPr/>
          <p:nvPr/>
        </p:nvSpPr>
        <p:spPr>
          <a:xfrm>
            <a:off x="0" y="715414"/>
            <a:ext cx="2218055" cy="0"/>
          </a:xfrm>
          <a:custGeom>
            <a:avLst/>
            <a:gdLst/>
            <a:ahLst/>
            <a:cxnLst/>
            <a:rect l="l" t="t" r="r" b="b"/>
            <a:pathLst>
              <a:path w="2218055" h="0">
                <a:moveTo>
                  <a:pt x="0" y="0"/>
                </a:moveTo>
                <a:lnTo>
                  <a:pt x="2217984" y="0"/>
                </a:lnTo>
              </a:path>
            </a:pathLst>
          </a:custGeom>
          <a:ln w="25550">
            <a:solidFill>
              <a:srgbClr val="000000"/>
            </a:solidFill>
          </a:ln>
        </p:spPr>
        <p:txBody>
          <a:bodyPr wrap="square" lIns="0" tIns="0" rIns="0" bIns="0" rtlCol="0"/>
          <a:lstStyle/>
          <a:p/>
        </p:txBody>
      </p:sp>
      <p:sp>
        <p:nvSpPr>
          <p:cNvPr id="4" name="object 4"/>
          <p:cNvSpPr txBox="1"/>
          <p:nvPr/>
        </p:nvSpPr>
        <p:spPr>
          <a:xfrm>
            <a:off x="737881" y="2056892"/>
            <a:ext cx="878840" cy="501015"/>
          </a:xfrm>
          <a:prstGeom prst="rect">
            <a:avLst/>
          </a:prstGeom>
        </p:spPr>
        <p:txBody>
          <a:bodyPr wrap="square" lIns="0" tIns="14604" rIns="0" bIns="0" rtlCol="0" vert="horz">
            <a:spAutoFit/>
          </a:bodyPr>
          <a:lstStyle/>
          <a:p>
            <a:pPr marL="12700">
              <a:lnSpc>
                <a:spcPct val="100000"/>
              </a:lnSpc>
              <a:spcBef>
                <a:spcPts val="114"/>
              </a:spcBef>
            </a:pPr>
            <a:r>
              <a:rPr dirty="0" sz="3100" spc="2635">
                <a:solidFill>
                  <a:srgbClr val="051F59"/>
                </a:solidFill>
                <a:latin typeface="宋体"/>
                <a:cs typeface="宋体"/>
              </a:rPr>
              <a:t>中</a:t>
            </a:r>
            <a:endParaRPr sz="3100">
              <a:latin typeface="宋体"/>
              <a:cs typeface="宋体"/>
            </a:endParaRPr>
          </a:p>
        </p:txBody>
      </p:sp>
      <p:sp>
        <p:nvSpPr>
          <p:cNvPr id="5" name="object 5"/>
          <p:cNvSpPr txBox="1">
            <a:spLocks noGrp="1"/>
          </p:cNvSpPr>
          <p:nvPr>
            <p:ph type="title"/>
          </p:nvPr>
        </p:nvSpPr>
        <p:spPr>
          <a:xfrm>
            <a:off x="2637911" y="325844"/>
            <a:ext cx="2802255" cy="784860"/>
          </a:xfrm>
          <a:prstGeom prst="rect"/>
        </p:spPr>
        <p:txBody>
          <a:bodyPr wrap="square" lIns="0" tIns="16510" rIns="0" bIns="0" rtlCol="0" vert="horz">
            <a:spAutoFit/>
          </a:bodyPr>
          <a:lstStyle/>
          <a:p>
            <a:pPr marL="12700">
              <a:lnSpc>
                <a:spcPct val="100000"/>
              </a:lnSpc>
              <a:spcBef>
                <a:spcPts val="130"/>
              </a:spcBef>
            </a:pPr>
            <a:r>
              <a:rPr dirty="0" sz="4950" spc="-580">
                <a:solidFill>
                  <a:srgbClr val="BD0101"/>
                </a:solidFill>
              </a:rPr>
              <a:t>【关键点】</a:t>
            </a:r>
            <a:endParaRPr sz="4950"/>
          </a:p>
        </p:txBody>
      </p:sp>
      <p:sp>
        <p:nvSpPr>
          <p:cNvPr id="6" name="object 6"/>
          <p:cNvSpPr txBox="1"/>
          <p:nvPr/>
        </p:nvSpPr>
        <p:spPr>
          <a:xfrm>
            <a:off x="848621" y="1226500"/>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30303"/>
                </a:solidFill>
                <a:latin typeface="宋体"/>
                <a:cs typeface="宋体"/>
              </a:rPr>
              <a:t>（二）项目部层面</a:t>
            </a:r>
            <a:endParaRPr sz="4200">
              <a:latin typeface="宋体"/>
              <a:cs typeface="宋体"/>
            </a:endParaRPr>
          </a:p>
        </p:txBody>
      </p:sp>
      <p:sp>
        <p:nvSpPr>
          <p:cNvPr id="7" name="object 7"/>
          <p:cNvSpPr txBox="1"/>
          <p:nvPr/>
        </p:nvSpPr>
        <p:spPr>
          <a:xfrm>
            <a:off x="-1244185" y="2529576"/>
            <a:ext cx="3016885" cy="546735"/>
          </a:xfrm>
          <a:prstGeom prst="rect">
            <a:avLst/>
          </a:prstGeom>
        </p:spPr>
        <p:txBody>
          <a:bodyPr wrap="square" lIns="0" tIns="15240" rIns="0" bIns="0" rtlCol="0" vert="horz">
            <a:spAutoFit/>
          </a:bodyPr>
          <a:lstStyle/>
          <a:p>
            <a:pPr marL="12700">
              <a:lnSpc>
                <a:spcPct val="100000"/>
              </a:lnSpc>
              <a:spcBef>
                <a:spcPts val="120"/>
              </a:spcBef>
            </a:pPr>
            <a:r>
              <a:rPr dirty="0" baseline="-1633" sz="5100" spc="-5107">
                <a:solidFill>
                  <a:srgbClr val="051F59"/>
                </a:solidFill>
                <a:latin typeface="宋体"/>
                <a:cs typeface="宋体"/>
              </a:rPr>
              <a:t>尸</a:t>
            </a:r>
            <a:r>
              <a:rPr dirty="0" sz="1950" spc="-180">
                <a:solidFill>
                  <a:srgbClr val="051F59"/>
                </a:solidFill>
                <a:latin typeface="Times New Roman"/>
                <a:cs typeface="Times New Roman"/>
              </a:rPr>
              <a:t>1:</a:t>
            </a:r>
            <a:r>
              <a:rPr dirty="0" sz="1950" spc="-145">
                <a:solidFill>
                  <a:srgbClr val="051F59"/>
                </a:solidFill>
                <a:latin typeface="Times New Roman"/>
                <a:cs typeface="Times New Roman"/>
              </a:rPr>
              <a:t> </a:t>
            </a:r>
            <a:r>
              <a:rPr dirty="0" sz="1950" spc="-235">
                <a:solidFill>
                  <a:srgbClr val="051F59"/>
                </a:solidFill>
                <a:latin typeface="Times New Roman"/>
                <a:cs typeface="Times New Roman"/>
              </a:rPr>
              <a:t>1</a:t>
            </a:r>
            <a:r>
              <a:rPr dirty="0" sz="1950" spc="-40">
                <a:solidFill>
                  <a:srgbClr val="051F59"/>
                </a:solidFill>
                <a:latin typeface="Times New Roman"/>
                <a:cs typeface="Times New Roman"/>
              </a:rPr>
              <a:t> </a:t>
            </a:r>
            <a:r>
              <a:rPr dirty="0" sz="2400" spc="-425">
                <a:solidFill>
                  <a:srgbClr val="051F59"/>
                </a:solidFill>
                <a:latin typeface="宋体"/>
                <a:cs typeface="宋体"/>
              </a:rPr>
              <a:t>一｀</a:t>
            </a:r>
            <a:endParaRPr sz="2400">
              <a:latin typeface="宋体"/>
              <a:cs typeface="宋体"/>
            </a:endParaRPr>
          </a:p>
        </p:txBody>
      </p:sp>
      <p:sp>
        <p:nvSpPr>
          <p:cNvPr id="8" name="object 8"/>
          <p:cNvSpPr txBox="1"/>
          <p:nvPr/>
        </p:nvSpPr>
        <p:spPr>
          <a:xfrm>
            <a:off x="1715717" y="1632755"/>
            <a:ext cx="2107565" cy="1417955"/>
          </a:xfrm>
          <a:prstGeom prst="rect">
            <a:avLst/>
          </a:prstGeom>
        </p:spPr>
        <p:txBody>
          <a:bodyPr wrap="square" lIns="0" tIns="299085" rIns="0" bIns="0" rtlCol="0" vert="horz">
            <a:spAutoFit/>
          </a:bodyPr>
          <a:lstStyle/>
          <a:p>
            <a:pPr marL="12700">
              <a:lnSpc>
                <a:spcPct val="100000"/>
              </a:lnSpc>
              <a:spcBef>
                <a:spcPts val="2355"/>
              </a:spcBef>
            </a:pPr>
            <a:r>
              <a:rPr dirty="0" sz="3600" spc="-170">
                <a:solidFill>
                  <a:srgbClr val="051F59"/>
                </a:solidFill>
                <a:latin typeface="宋体"/>
                <a:cs typeface="宋体"/>
              </a:rPr>
              <a:t>三；＝</a:t>
            </a:r>
            <a:endParaRPr sz="3600">
              <a:latin typeface="宋体"/>
              <a:cs typeface="宋体"/>
            </a:endParaRPr>
          </a:p>
          <a:p>
            <a:pPr marL="660400">
              <a:lnSpc>
                <a:spcPct val="100000"/>
              </a:lnSpc>
              <a:spcBef>
                <a:spcPts val="1505"/>
              </a:spcBef>
              <a:tabLst>
                <a:tab pos="1496060" algn="l"/>
              </a:tabLst>
            </a:pPr>
            <a:r>
              <a:rPr dirty="0" sz="2400" spc="-730">
                <a:solidFill>
                  <a:srgbClr val="051F59"/>
                </a:solidFill>
                <a:latin typeface="宋体"/>
                <a:cs typeface="宋体"/>
              </a:rPr>
              <a:t>已</a:t>
            </a:r>
            <a:r>
              <a:rPr dirty="0" sz="2400" spc="-625">
                <a:solidFill>
                  <a:srgbClr val="384D79"/>
                </a:solidFill>
                <a:latin typeface="宋体"/>
                <a:cs typeface="宋体"/>
              </a:rPr>
              <a:t>，</a:t>
            </a:r>
            <a:r>
              <a:rPr dirty="0" sz="2400" spc="-625">
                <a:solidFill>
                  <a:srgbClr val="051F59"/>
                </a:solidFill>
                <a:latin typeface="宋体"/>
                <a:cs typeface="宋体"/>
              </a:rPr>
              <a:t>-	</a:t>
            </a:r>
            <a:r>
              <a:rPr dirty="0" sz="2400" spc="-300">
                <a:solidFill>
                  <a:srgbClr val="051F59"/>
                </a:solidFill>
                <a:latin typeface="宋体"/>
                <a:cs typeface="宋体"/>
              </a:rPr>
              <a:t>•'</a:t>
            </a:r>
            <a:r>
              <a:rPr dirty="0" sz="2400" spc="-135">
                <a:solidFill>
                  <a:srgbClr val="051F59"/>
                </a:solidFill>
                <a:latin typeface="宋体"/>
                <a:cs typeface="宋体"/>
              </a:rPr>
              <a:t> </a:t>
            </a:r>
            <a:r>
              <a:rPr dirty="0" sz="2400" spc="-325">
                <a:solidFill>
                  <a:srgbClr val="051F59"/>
                </a:solidFill>
                <a:latin typeface="宋体"/>
                <a:cs typeface="宋体"/>
              </a:rPr>
              <a:t>.;</a:t>
            </a:r>
            <a:endParaRPr sz="2400">
              <a:latin typeface="宋体"/>
              <a:cs typeface="宋体"/>
            </a:endParaRPr>
          </a:p>
        </p:txBody>
      </p:sp>
      <p:sp>
        <p:nvSpPr>
          <p:cNvPr id="9" name="object 9"/>
          <p:cNvSpPr txBox="1"/>
          <p:nvPr/>
        </p:nvSpPr>
        <p:spPr>
          <a:xfrm>
            <a:off x="5284821" y="2210195"/>
            <a:ext cx="8067040" cy="1129665"/>
          </a:xfrm>
          <a:prstGeom prst="rect">
            <a:avLst/>
          </a:prstGeom>
        </p:spPr>
        <p:txBody>
          <a:bodyPr wrap="square" lIns="0" tIns="11430" rIns="0" bIns="0" rtlCol="0" vert="horz">
            <a:spAutoFit/>
          </a:bodyPr>
          <a:lstStyle/>
          <a:p>
            <a:pPr marL="12700">
              <a:lnSpc>
                <a:spcPct val="100000"/>
              </a:lnSpc>
              <a:spcBef>
                <a:spcPts val="90"/>
              </a:spcBef>
              <a:tabLst>
                <a:tab pos="5807075" algn="l"/>
              </a:tabLst>
            </a:pPr>
            <a:r>
              <a:rPr dirty="0" sz="7250" spc="21165">
                <a:solidFill>
                  <a:srgbClr val="051F59"/>
                </a:solidFill>
                <a:latin typeface="Arial"/>
                <a:cs typeface="Arial"/>
              </a:rPr>
              <a:t>~	</a:t>
            </a:r>
            <a:r>
              <a:rPr dirty="0" sz="7250" spc="12070">
                <a:solidFill>
                  <a:srgbClr val="051F59"/>
                </a:solidFill>
                <a:latin typeface="Arial"/>
                <a:cs typeface="Arial"/>
              </a:rPr>
              <a:t>-</a:t>
            </a:r>
            <a:endParaRPr sz="7250">
              <a:latin typeface="Arial"/>
              <a:cs typeface="Arial"/>
            </a:endParaRPr>
          </a:p>
        </p:txBody>
      </p:sp>
      <p:sp>
        <p:nvSpPr>
          <p:cNvPr id="10" name="object 10"/>
          <p:cNvSpPr txBox="1"/>
          <p:nvPr/>
        </p:nvSpPr>
        <p:spPr>
          <a:xfrm>
            <a:off x="574838" y="3040586"/>
            <a:ext cx="2516505" cy="577850"/>
          </a:xfrm>
          <a:prstGeom prst="rect">
            <a:avLst/>
          </a:prstGeom>
        </p:spPr>
        <p:txBody>
          <a:bodyPr wrap="square" lIns="0" tIns="15240" rIns="0" bIns="0" rtlCol="0" vert="horz">
            <a:spAutoFit/>
          </a:bodyPr>
          <a:lstStyle/>
          <a:p>
            <a:pPr marL="12700">
              <a:lnSpc>
                <a:spcPct val="100000"/>
              </a:lnSpc>
              <a:spcBef>
                <a:spcPts val="120"/>
              </a:spcBef>
              <a:tabLst>
                <a:tab pos="2167255" algn="l"/>
              </a:tabLst>
            </a:pPr>
            <a:r>
              <a:rPr dirty="0" sz="3600" spc="-765">
                <a:solidFill>
                  <a:srgbClr val="2A3656"/>
                </a:solidFill>
                <a:latin typeface="Times New Roman"/>
                <a:cs typeface="Times New Roman"/>
              </a:rPr>
              <a:t>=</a:t>
            </a:r>
            <a:r>
              <a:rPr dirty="0" baseline="-5050" sz="4950" spc="-1027">
                <a:solidFill>
                  <a:srgbClr val="051F59"/>
                </a:solidFill>
                <a:latin typeface="宋体"/>
                <a:cs typeface="宋体"/>
              </a:rPr>
              <a:t>圉</a:t>
            </a:r>
            <a:r>
              <a:rPr dirty="0" baseline="-5050" sz="4950" spc="-1829">
                <a:solidFill>
                  <a:srgbClr val="051F59"/>
                </a:solidFill>
                <a:latin typeface="宋体"/>
                <a:cs typeface="宋体"/>
              </a:rPr>
              <a:t>：</a:t>
            </a:r>
            <a:r>
              <a:rPr dirty="0" sz="3600" spc="-1220">
                <a:solidFill>
                  <a:srgbClr val="051F59"/>
                </a:solidFill>
                <a:latin typeface="Times New Roman"/>
                <a:cs typeface="Times New Roman"/>
              </a:rPr>
              <a:t>":</a:t>
            </a:r>
            <a:r>
              <a:rPr dirty="0" sz="3600" spc="-405">
                <a:solidFill>
                  <a:srgbClr val="051F59"/>
                </a:solidFill>
                <a:latin typeface="Times New Roman"/>
                <a:cs typeface="Times New Roman"/>
              </a:rPr>
              <a:t> </a:t>
            </a:r>
            <a:r>
              <a:rPr dirty="0" baseline="-5050" sz="4950" spc="-2707">
                <a:solidFill>
                  <a:srgbClr val="051F59"/>
                </a:solidFill>
                <a:latin typeface="宋体"/>
                <a:cs typeface="宋体"/>
              </a:rPr>
              <a:t>可</a:t>
            </a:r>
            <a:r>
              <a:rPr dirty="0" sz="3100" spc="-520">
                <a:solidFill>
                  <a:srgbClr val="2A3656"/>
                </a:solidFill>
                <a:latin typeface="Times New Roman"/>
                <a:cs typeface="Times New Roman"/>
              </a:rPr>
              <a:t>f:.</a:t>
            </a:r>
            <a:r>
              <a:rPr dirty="0" baseline="-5050" sz="4950" spc="-4432">
                <a:solidFill>
                  <a:srgbClr val="051F59"/>
                </a:solidFill>
                <a:latin typeface="宋体"/>
                <a:cs typeface="宋体"/>
              </a:rPr>
              <a:t>沿</a:t>
            </a:r>
            <a:r>
              <a:rPr dirty="0" sz="3100" spc="-610">
                <a:solidFill>
                  <a:srgbClr val="051F59"/>
                </a:solidFill>
                <a:latin typeface="Times New Roman"/>
                <a:cs typeface="Times New Roman"/>
              </a:rPr>
              <a:t>·</a:t>
            </a:r>
            <a:r>
              <a:rPr dirty="0" sz="3100" spc="-610">
                <a:solidFill>
                  <a:srgbClr val="2A3656"/>
                </a:solidFill>
                <a:latin typeface="Times New Roman"/>
                <a:cs typeface="Times New Roman"/>
              </a:rPr>
              <a:t>:    </a:t>
            </a:r>
            <a:r>
              <a:rPr dirty="0" sz="3100" spc="-515">
                <a:solidFill>
                  <a:srgbClr val="2A3656"/>
                </a:solidFill>
                <a:latin typeface="Times New Roman"/>
                <a:cs typeface="Times New Roman"/>
              </a:rPr>
              <a:t> </a:t>
            </a:r>
            <a:r>
              <a:rPr dirty="0" sz="3100" spc="-484">
                <a:solidFill>
                  <a:srgbClr val="051F59"/>
                </a:solidFill>
                <a:latin typeface="Times New Roman"/>
                <a:cs typeface="Times New Roman"/>
              </a:rPr>
              <a:t>,:</a:t>
            </a:r>
            <a:r>
              <a:rPr dirty="0" baseline="-5050" sz="4950" spc="-1027">
                <a:solidFill>
                  <a:srgbClr val="051F59"/>
                </a:solidFill>
                <a:latin typeface="宋体"/>
                <a:cs typeface="宋体"/>
              </a:rPr>
              <a:t>沿</a:t>
            </a:r>
            <a:r>
              <a:rPr dirty="0" baseline="-5050" sz="4950" spc="-3787">
                <a:solidFill>
                  <a:srgbClr val="051F59"/>
                </a:solidFill>
                <a:latin typeface="宋体"/>
                <a:cs typeface="宋体"/>
              </a:rPr>
              <a:t>肖</a:t>
            </a:r>
            <a:r>
              <a:rPr dirty="0" sz="3100" spc="-204">
                <a:solidFill>
                  <a:srgbClr val="051F59"/>
                </a:solidFill>
                <a:latin typeface="Times New Roman"/>
                <a:cs typeface="Times New Roman"/>
              </a:rPr>
              <a:t>;	</a:t>
            </a:r>
            <a:r>
              <a:rPr dirty="0" baseline="-5050" sz="4950" spc="-4777">
                <a:solidFill>
                  <a:srgbClr val="051F59"/>
                </a:solidFill>
                <a:latin typeface="宋体"/>
                <a:cs typeface="宋体"/>
              </a:rPr>
              <a:t>祠</a:t>
            </a:r>
            <a:r>
              <a:rPr dirty="0" sz="2300" spc="-315">
                <a:solidFill>
                  <a:srgbClr val="606689"/>
                </a:solidFill>
                <a:latin typeface="Times New Roman"/>
                <a:cs typeface="Times New Roman"/>
              </a:rPr>
              <a:t>.</a:t>
            </a:r>
            <a:r>
              <a:rPr dirty="0" sz="2300" spc="-315">
                <a:solidFill>
                  <a:srgbClr val="1C2F66"/>
                </a:solidFill>
                <a:latin typeface="Times New Roman"/>
                <a:cs typeface="Times New Roman"/>
              </a:rPr>
              <a:t>i!L'.</a:t>
            </a:r>
            <a:endParaRPr sz="2300">
              <a:latin typeface="Times New Roman"/>
              <a:cs typeface="Times New Roman"/>
            </a:endParaRPr>
          </a:p>
        </p:txBody>
      </p:sp>
      <p:sp>
        <p:nvSpPr>
          <p:cNvPr id="11" name="object 11"/>
          <p:cNvSpPr txBox="1"/>
          <p:nvPr/>
        </p:nvSpPr>
        <p:spPr>
          <a:xfrm>
            <a:off x="401230" y="3877366"/>
            <a:ext cx="12964160" cy="3488054"/>
          </a:xfrm>
          <a:prstGeom prst="rect">
            <a:avLst/>
          </a:prstGeom>
        </p:spPr>
        <p:txBody>
          <a:bodyPr wrap="square" lIns="0" tIns="5715" rIns="0" bIns="0" rtlCol="0" vert="horz">
            <a:spAutoFit/>
          </a:bodyPr>
          <a:lstStyle/>
          <a:p>
            <a:pPr marL="385445" marR="5080" indent="-372745">
              <a:lnSpc>
                <a:spcPct val="117400"/>
              </a:lnSpc>
              <a:spcBef>
                <a:spcPts val="45"/>
              </a:spcBef>
              <a:buClr>
                <a:srgbClr val="2B2B2B"/>
              </a:buClr>
              <a:buFont typeface=""/>
              <a:buChar char="·"/>
              <a:tabLst>
                <a:tab pos="414020" algn="l"/>
              </a:tabLst>
            </a:pPr>
            <a:r>
              <a:rPr dirty="0"/>
              <a:t>	</a:t>
            </a:r>
            <a:r>
              <a:rPr dirty="0" sz="2750" spc="175">
                <a:solidFill>
                  <a:srgbClr val="030303"/>
                </a:solidFill>
                <a:latin typeface="宋体"/>
                <a:cs typeface="宋体"/>
              </a:rPr>
              <a:t>顶</a:t>
            </a:r>
            <a:r>
              <a:rPr dirty="0" sz="2750" spc="-290">
                <a:solidFill>
                  <a:srgbClr val="030303"/>
                </a:solidFill>
                <a:latin typeface="宋体"/>
                <a:cs typeface="宋体"/>
              </a:rPr>
              <a:t>目</a:t>
            </a:r>
            <a:r>
              <a:rPr dirty="0" sz="2750" spc="229">
                <a:solidFill>
                  <a:srgbClr val="030303"/>
                </a:solidFill>
                <a:latin typeface="宋体"/>
                <a:cs typeface="宋体"/>
              </a:rPr>
              <a:t>部按月度对主要指标进行对</a:t>
            </a:r>
            <a:r>
              <a:rPr dirty="0" sz="2750" spc="-585">
                <a:solidFill>
                  <a:srgbClr val="030303"/>
                </a:solidFill>
                <a:latin typeface="宋体"/>
                <a:cs typeface="宋体"/>
              </a:rPr>
              <a:t>比</a:t>
            </a:r>
            <a:r>
              <a:rPr dirty="0" sz="2750" spc="-1945">
                <a:solidFill>
                  <a:srgbClr val="030303"/>
                </a:solidFill>
                <a:latin typeface="宋体"/>
                <a:cs typeface="宋体"/>
              </a:rPr>
              <a:t>容</a:t>
            </a:r>
            <a:r>
              <a:rPr dirty="0" sz="2750" spc="-615">
                <a:solidFill>
                  <a:srgbClr val="030303"/>
                </a:solidFill>
                <a:latin typeface="宋体"/>
                <a:cs typeface="宋体"/>
              </a:rPr>
              <a:t>内</a:t>
            </a:r>
            <a:r>
              <a:rPr dirty="0" sz="2750" spc="200">
                <a:solidFill>
                  <a:srgbClr val="030303"/>
                </a:solidFill>
                <a:latin typeface="宋体"/>
                <a:cs typeface="宋体"/>
              </a:rPr>
              <a:t>包</a:t>
            </a:r>
            <a:r>
              <a:rPr dirty="0" sz="2750" spc="445">
                <a:solidFill>
                  <a:srgbClr val="030303"/>
                </a:solidFill>
                <a:latin typeface="宋体"/>
                <a:cs typeface="宋体"/>
              </a:rPr>
              <a:t>括</a:t>
            </a:r>
            <a:r>
              <a:rPr dirty="0" sz="2750" spc="-1650">
                <a:solidFill>
                  <a:srgbClr val="030303"/>
                </a:solidFill>
                <a:latin typeface="宋体"/>
                <a:cs typeface="宋体"/>
              </a:rPr>
              <a:t>：</a:t>
            </a:r>
            <a:r>
              <a:rPr dirty="0" sz="2750" spc="-750">
                <a:solidFill>
                  <a:srgbClr val="030303"/>
                </a:solidFill>
                <a:latin typeface="宋体"/>
                <a:cs typeface="宋体"/>
              </a:rPr>
              <a:t> </a:t>
            </a:r>
            <a:r>
              <a:rPr dirty="0" sz="2750" spc="200">
                <a:solidFill>
                  <a:srgbClr val="030303"/>
                </a:solidFill>
                <a:latin typeface="宋体"/>
                <a:cs typeface="宋体"/>
              </a:rPr>
              <a:t>主要材料节超情</a:t>
            </a:r>
            <a:r>
              <a:rPr dirty="0" sz="2750" spc="-1764">
                <a:solidFill>
                  <a:srgbClr val="030303"/>
                </a:solidFill>
                <a:latin typeface="宋体"/>
                <a:cs typeface="宋体"/>
              </a:rPr>
              <a:t>况</a:t>
            </a:r>
            <a:r>
              <a:rPr dirty="0" sz="2750" spc="-20">
                <a:solidFill>
                  <a:srgbClr val="2B2B2B"/>
                </a:solidFill>
                <a:latin typeface="宋体"/>
                <a:cs typeface="宋体"/>
              </a:rPr>
              <a:t>、</a:t>
            </a:r>
            <a:r>
              <a:rPr dirty="0" sz="2750" spc="254">
                <a:solidFill>
                  <a:srgbClr val="131311"/>
                </a:solidFill>
                <a:latin typeface="宋体"/>
                <a:cs typeface="宋体"/>
              </a:rPr>
              <a:t>过程结</a:t>
            </a:r>
            <a:r>
              <a:rPr dirty="0" sz="2750" spc="-630">
                <a:solidFill>
                  <a:srgbClr val="131311"/>
                </a:solidFill>
                <a:latin typeface="宋体"/>
                <a:cs typeface="宋体"/>
              </a:rPr>
              <a:t>算</a:t>
            </a:r>
            <a:r>
              <a:rPr dirty="0" sz="2750" spc="10">
                <a:solidFill>
                  <a:srgbClr val="131311"/>
                </a:solidFill>
                <a:latin typeface="宋体"/>
                <a:cs typeface="宋体"/>
              </a:rPr>
              <a:t>膺</a:t>
            </a:r>
            <a:r>
              <a:rPr dirty="0" sz="2750" spc="-430">
                <a:solidFill>
                  <a:srgbClr val="131311"/>
                </a:solidFill>
                <a:latin typeface="宋体"/>
                <a:cs typeface="宋体"/>
              </a:rPr>
              <a:t>况</a:t>
            </a:r>
            <a:r>
              <a:rPr dirty="0" sz="2750" spc="254">
                <a:solidFill>
                  <a:srgbClr val="2B2B2B"/>
                </a:solidFill>
                <a:latin typeface="宋体"/>
                <a:cs typeface="宋体"/>
              </a:rPr>
              <a:t>、 </a:t>
            </a:r>
            <a:r>
              <a:rPr dirty="0" sz="2750" spc="254">
                <a:solidFill>
                  <a:srgbClr val="131311"/>
                </a:solidFill>
                <a:latin typeface="宋体"/>
                <a:cs typeface="宋体"/>
              </a:rPr>
              <a:t>资金回收及支付渭</a:t>
            </a:r>
            <a:r>
              <a:rPr dirty="0" sz="2750" spc="-2355">
                <a:solidFill>
                  <a:srgbClr val="131311"/>
                </a:solidFill>
                <a:latin typeface="宋体"/>
                <a:cs typeface="宋体"/>
              </a:rPr>
              <a:t>况</a:t>
            </a:r>
            <a:r>
              <a:rPr dirty="0" sz="2750" spc="40">
                <a:solidFill>
                  <a:srgbClr val="2B2B2B"/>
                </a:solidFill>
                <a:latin typeface="宋体"/>
                <a:cs typeface="宋体"/>
              </a:rPr>
              <a:t>、</a:t>
            </a:r>
            <a:r>
              <a:rPr dirty="0" sz="2750" spc="285">
                <a:solidFill>
                  <a:srgbClr val="131311"/>
                </a:solidFill>
                <a:latin typeface="宋体"/>
                <a:cs typeface="宋体"/>
              </a:rPr>
              <a:t>商务策划创</a:t>
            </a:r>
            <a:r>
              <a:rPr dirty="0" sz="2750" spc="-1375">
                <a:solidFill>
                  <a:srgbClr val="131311"/>
                </a:solidFill>
                <a:latin typeface="宋体"/>
                <a:cs typeface="宋体"/>
              </a:rPr>
              <a:t>效</a:t>
            </a:r>
            <a:r>
              <a:rPr dirty="0" sz="2750" spc="145">
                <a:solidFill>
                  <a:srgbClr val="131311"/>
                </a:solidFill>
                <a:latin typeface="宋体"/>
                <a:cs typeface="宋体"/>
              </a:rPr>
              <a:t>渭况等。顶</a:t>
            </a:r>
            <a:r>
              <a:rPr dirty="0" sz="2750" spc="-1245">
                <a:solidFill>
                  <a:srgbClr val="131311"/>
                </a:solidFill>
                <a:latin typeface="宋体"/>
                <a:cs typeface="宋体"/>
              </a:rPr>
              <a:t>目</a:t>
            </a:r>
            <a:r>
              <a:rPr dirty="0" sz="2750" spc="254">
                <a:solidFill>
                  <a:srgbClr val="131311"/>
                </a:solidFill>
                <a:latin typeface="宋体"/>
                <a:cs typeface="宋体"/>
              </a:rPr>
              <a:t>季度成本及经济指标分析应全 </a:t>
            </a:r>
            <a:r>
              <a:rPr dirty="0" sz="2750" spc="-175">
                <a:solidFill>
                  <a:srgbClr val="131311"/>
                </a:solidFill>
                <a:latin typeface="宋体"/>
                <a:cs typeface="宋体"/>
              </a:rPr>
              <a:t>面</a:t>
            </a:r>
            <a:r>
              <a:rPr dirty="0" sz="2750" spc="-60">
                <a:solidFill>
                  <a:srgbClr val="2B2B2B"/>
                </a:solidFill>
                <a:latin typeface="宋体"/>
                <a:cs typeface="宋体"/>
              </a:rPr>
              <a:t>、</a:t>
            </a:r>
            <a:r>
              <a:rPr dirty="0" sz="2750" spc="254">
                <a:solidFill>
                  <a:srgbClr val="131311"/>
                </a:solidFill>
                <a:latin typeface="宋体"/>
                <a:cs typeface="宋体"/>
              </a:rPr>
              <a:t>系</a:t>
            </a:r>
            <a:r>
              <a:rPr dirty="0" sz="2750" spc="590">
                <a:solidFill>
                  <a:srgbClr val="131311"/>
                </a:solidFill>
                <a:latin typeface="宋体"/>
                <a:cs typeface="宋体"/>
              </a:rPr>
              <a:t>统</a:t>
            </a:r>
            <a:r>
              <a:rPr dirty="0" sz="2750" spc="-825">
                <a:solidFill>
                  <a:srgbClr val="131311"/>
                </a:solidFill>
                <a:latin typeface="宋体"/>
                <a:cs typeface="宋体"/>
              </a:rPr>
              <a:t>，</a:t>
            </a:r>
            <a:r>
              <a:rPr dirty="0" sz="2750" spc="254">
                <a:solidFill>
                  <a:srgbClr val="131311"/>
                </a:solidFill>
                <a:latin typeface="宋体"/>
                <a:cs typeface="宋体"/>
              </a:rPr>
              <a:t>包括各分项成本计划与实际的</a:t>
            </a:r>
            <a:r>
              <a:rPr dirty="0" sz="2750" spc="-1355">
                <a:solidFill>
                  <a:srgbClr val="131311"/>
                </a:solidFill>
                <a:latin typeface="宋体"/>
                <a:cs typeface="宋体"/>
              </a:rPr>
              <a:t>偏</a:t>
            </a:r>
            <a:r>
              <a:rPr dirty="0" sz="2750" spc="-1150">
                <a:solidFill>
                  <a:srgbClr val="2B2B2B"/>
                </a:solidFill>
                <a:latin typeface="宋体"/>
                <a:cs typeface="宋体"/>
              </a:rPr>
              <a:t>、</a:t>
            </a:r>
            <a:r>
              <a:rPr dirty="0" sz="2750" spc="-1550">
                <a:solidFill>
                  <a:srgbClr val="131311"/>
                </a:solidFill>
                <a:latin typeface="宋体"/>
                <a:cs typeface="宋体"/>
              </a:rPr>
              <a:t>差</a:t>
            </a:r>
            <a:r>
              <a:rPr dirty="0" sz="2750" spc="175">
                <a:solidFill>
                  <a:srgbClr val="131311"/>
                </a:solidFill>
                <a:latin typeface="宋体"/>
                <a:cs typeface="宋体"/>
              </a:rPr>
              <a:t>分项成本控制指标实</a:t>
            </a:r>
            <a:r>
              <a:rPr dirty="0" sz="2750" spc="-1705">
                <a:solidFill>
                  <a:srgbClr val="131311"/>
                </a:solidFill>
                <a:latin typeface="宋体"/>
                <a:cs typeface="宋体"/>
              </a:rPr>
              <a:t>际</a:t>
            </a:r>
            <a:r>
              <a:rPr dirty="0" sz="2750" spc="145">
                <a:solidFill>
                  <a:srgbClr val="131311"/>
                </a:solidFill>
                <a:latin typeface="宋体"/>
                <a:cs typeface="宋体"/>
              </a:rPr>
              <a:t>渭</a:t>
            </a:r>
            <a:r>
              <a:rPr dirty="0" sz="2750" spc="-520">
                <a:solidFill>
                  <a:srgbClr val="131311"/>
                </a:solidFill>
                <a:latin typeface="宋体"/>
                <a:cs typeface="宋体"/>
              </a:rPr>
              <a:t>况</a:t>
            </a:r>
            <a:r>
              <a:rPr dirty="0" sz="2750" spc="-150">
                <a:solidFill>
                  <a:srgbClr val="2B2B2B"/>
                </a:solidFill>
                <a:latin typeface="宋体"/>
                <a:cs typeface="宋体"/>
              </a:rPr>
              <a:t>、</a:t>
            </a:r>
            <a:r>
              <a:rPr dirty="0" sz="2750" spc="-185">
                <a:solidFill>
                  <a:srgbClr val="131311"/>
                </a:solidFill>
                <a:latin typeface="宋体"/>
                <a:cs typeface="宋体"/>
              </a:rPr>
              <a:t>项</a:t>
            </a:r>
            <a:endParaRPr sz="2750">
              <a:latin typeface="宋体"/>
              <a:cs typeface="宋体"/>
            </a:endParaRPr>
          </a:p>
          <a:p>
            <a:pPr algn="just" marL="386080" marR="408940" indent="-1905">
              <a:lnSpc>
                <a:spcPct val="118900"/>
              </a:lnSpc>
            </a:pPr>
            <a:r>
              <a:rPr dirty="0" sz="2750" spc="-185">
                <a:solidFill>
                  <a:srgbClr val="131311"/>
                </a:solidFill>
                <a:latin typeface="宋体"/>
                <a:cs typeface="宋体"/>
              </a:rPr>
              <a:t>目</a:t>
            </a:r>
            <a:r>
              <a:rPr dirty="0" sz="2750" spc="204">
                <a:solidFill>
                  <a:srgbClr val="131311"/>
                </a:solidFill>
                <a:latin typeface="宋体"/>
                <a:cs typeface="宋体"/>
              </a:rPr>
              <a:t>实</a:t>
            </a:r>
            <a:r>
              <a:rPr dirty="0" sz="2750" spc="254">
                <a:solidFill>
                  <a:srgbClr val="131311"/>
                </a:solidFill>
                <a:latin typeface="宋体"/>
                <a:cs typeface="宋体"/>
              </a:rPr>
              <a:t>现收</a:t>
            </a:r>
            <a:r>
              <a:rPr dirty="0" sz="2750" spc="-275">
                <a:solidFill>
                  <a:srgbClr val="131311"/>
                </a:solidFill>
                <a:latin typeface="宋体"/>
                <a:cs typeface="宋体"/>
              </a:rPr>
              <a:t>益</a:t>
            </a:r>
            <a:r>
              <a:rPr dirty="0" sz="2750" spc="145">
                <a:solidFill>
                  <a:srgbClr val="131311"/>
                </a:solidFill>
                <a:latin typeface="宋体"/>
                <a:cs typeface="宋体"/>
              </a:rPr>
              <a:t>渭</a:t>
            </a:r>
            <a:r>
              <a:rPr dirty="0" sz="2750" spc="-620">
                <a:solidFill>
                  <a:srgbClr val="131311"/>
                </a:solidFill>
                <a:latin typeface="宋体"/>
                <a:cs typeface="宋体"/>
              </a:rPr>
              <a:t>况</a:t>
            </a:r>
            <a:r>
              <a:rPr dirty="0" sz="2750" spc="80">
                <a:solidFill>
                  <a:srgbClr val="2B2B2B"/>
                </a:solidFill>
                <a:latin typeface="宋体"/>
                <a:cs typeface="宋体"/>
              </a:rPr>
              <a:t>、</a:t>
            </a:r>
            <a:r>
              <a:rPr dirty="0" sz="2750" spc="254">
                <a:solidFill>
                  <a:srgbClr val="131311"/>
                </a:solidFill>
                <a:latin typeface="宋体"/>
                <a:cs typeface="宋体"/>
              </a:rPr>
              <a:t>过程结算</a:t>
            </a:r>
            <a:r>
              <a:rPr dirty="0" sz="2750" spc="-980">
                <a:solidFill>
                  <a:srgbClr val="131311"/>
                </a:solidFill>
                <a:latin typeface="宋体"/>
                <a:cs typeface="宋体"/>
              </a:rPr>
              <a:t>率</a:t>
            </a:r>
            <a:r>
              <a:rPr dirty="0" sz="2750" spc="145">
                <a:solidFill>
                  <a:srgbClr val="131311"/>
                </a:solidFill>
                <a:latin typeface="宋体"/>
                <a:cs typeface="宋体"/>
              </a:rPr>
              <a:t>渭</a:t>
            </a:r>
            <a:r>
              <a:rPr dirty="0" sz="2750" spc="-620">
                <a:solidFill>
                  <a:srgbClr val="131311"/>
                </a:solidFill>
                <a:latin typeface="宋体"/>
                <a:cs typeface="宋体"/>
              </a:rPr>
              <a:t>况</a:t>
            </a:r>
            <a:r>
              <a:rPr dirty="0" sz="2750" spc="90">
                <a:solidFill>
                  <a:srgbClr val="2B2B2B"/>
                </a:solidFill>
                <a:latin typeface="宋体"/>
                <a:cs typeface="宋体"/>
              </a:rPr>
              <a:t>、</a:t>
            </a:r>
            <a:r>
              <a:rPr dirty="0" sz="2750" spc="145">
                <a:solidFill>
                  <a:srgbClr val="131311"/>
                </a:solidFill>
                <a:latin typeface="宋体"/>
                <a:cs typeface="宋体"/>
              </a:rPr>
              <a:t>变更／洽商／索赔实施</a:t>
            </a:r>
            <a:r>
              <a:rPr dirty="0" sz="2750" spc="-2365">
                <a:solidFill>
                  <a:srgbClr val="131311"/>
                </a:solidFill>
                <a:latin typeface="宋体"/>
                <a:cs typeface="宋体"/>
              </a:rPr>
              <a:t>情</a:t>
            </a:r>
            <a:r>
              <a:rPr dirty="0" sz="2750" spc="-245">
                <a:solidFill>
                  <a:srgbClr val="2B2B2B"/>
                </a:solidFill>
                <a:latin typeface="宋体"/>
                <a:cs typeface="宋体"/>
              </a:rPr>
              <a:t>、</a:t>
            </a:r>
            <a:r>
              <a:rPr dirty="0" sz="2750" spc="-2550">
                <a:solidFill>
                  <a:srgbClr val="131311"/>
                </a:solidFill>
                <a:latin typeface="宋体"/>
                <a:cs typeface="宋体"/>
              </a:rPr>
              <a:t>况</a:t>
            </a:r>
            <a:r>
              <a:rPr dirty="0" sz="2750" spc="229">
                <a:solidFill>
                  <a:srgbClr val="030303"/>
                </a:solidFill>
                <a:latin typeface="宋体"/>
                <a:cs typeface="宋体"/>
              </a:rPr>
              <a:t>工程款</a:t>
            </a:r>
            <a:r>
              <a:rPr dirty="0" sz="2750" spc="-819">
                <a:solidFill>
                  <a:srgbClr val="030303"/>
                </a:solidFill>
                <a:latin typeface="宋体"/>
                <a:cs typeface="宋体"/>
              </a:rPr>
              <a:t>回</a:t>
            </a:r>
            <a:r>
              <a:rPr dirty="0" sz="2750" spc="254">
                <a:solidFill>
                  <a:srgbClr val="030303"/>
                </a:solidFill>
                <a:latin typeface="宋体"/>
                <a:cs typeface="宋体"/>
              </a:rPr>
              <a:t>收与支 </a:t>
            </a:r>
            <a:r>
              <a:rPr dirty="0" sz="2750" spc="-20">
                <a:solidFill>
                  <a:srgbClr val="131311"/>
                </a:solidFill>
                <a:latin typeface="宋体"/>
                <a:cs typeface="宋体"/>
              </a:rPr>
              <a:t>付渭况等，以及管理问题的奎找及和解决措施的制订。项目部在工程大节点完成 后需要进行专项成本分析，分析内容同季度分析，如季度与节寺时间重合时，可 </a:t>
            </a:r>
            <a:r>
              <a:rPr dirty="0" sz="2750" spc="-215">
                <a:solidFill>
                  <a:srgbClr val="131311"/>
                </a:solidFill>
                <a:latin typeface="宋体"/>
                <a:cs typeface="宋体"/>
              </a:rPr>
              <a:t>以只对节点进行分析。</a:t>
            </a:r>
            <a:endParaRPr sz="2750">
              <a:latin typeface="宋体"/>
              <a:cs typeface="宋体"/>
            </a:endParaRPr>
          </a:p>
        </p:txBody>
      </p:sp>
      <p:sp>
        <p:nvSpPr>
          <p:cNvPr id="12" name="object 12"/>
          <p:cNvSpPr txBox="1"/>
          <p:nvPr/>
        </p:nvSpPr>
        <p:spPr>
          <a:xfrm>
            <a:off x="610911" y="7823150"/>
            <a:ext cx="9624060" cy="351790"/>
          </a:xfrm>
          <a:prstGeom prst="rect">
            <a:avLst/>
          </a:prstGeom>
          <a:solidFill>
            <a:srgbClr val="0E0E0E"/>
          </a:solidFill>
        </p:spPr>
        <p:txBody>
          <a:bodyPr wrap="square" lIns="0" tIns="0" rIns="0" bIns="0" rtlCol="0" vert="horz">
            <a:spAutoFit/>
          </a:bodyPr>
          <a:lstStyle/>
          <a:p>
            <a:pPr>
              <a:lnSpc>
                <a:spcPts val="2765"/>
              </a:lnSpc>
            </a:pPr>
            <a:r>
              <a:rPr dirty="0" sz="2750" spc="-45">
                <a:solidFill>
                  <a:srgbClr val="FBFBFB"/>
                </a:solidFill>
                <a:latin typeface="宋体"/>
                <a:cs typeface="宋体"/>
              </a:rPr>
              <a:t>三、成本策划、顶目计划成本、商务创效策划及成本分析的编制</a:t>
            </a:r>
            <a:endParaRPr sz="2750">
              <a:latin typeface="宋体"/>
              <a:cs typeface="宋体"/>
            </a:endParaRPr>
          </a:p>
        </p:txBody>
      </p:sp>
      <p:sp>
        <p:nvSpPr>
          <p:cNvPr id="13" name="object 13"/>
          <p:cNvSpPr txBox="1"/>
          <p:nvPr/>
        </p:nvSpPr>
        <p:spPr>
          <a:xfrm>
            <a:off x="12261332" y="7563028"/>
            <a:ext cx="1318260" cy="439420"/>
          </a:xfrm>
          <a:prstGeom prst="rect">
            <a:avLst/>
          </a:prstGeom>
        </p:spPr>
        <p:txBody>
          <a:bodyPr wrap="square" lIns="0" tIns="14604" rIns="0" bIns="0" rtlCol="0" vert="horz">
            <a:spAutoFit/>
          </a:bodyPr>
          <a:lstStyle/>
          <a:p>
            <a:pPr marL="12700">
              <a:lnSpc>
                <a:spcPct val="100000"/>
              </a:lnSpc>
              <a:spcBef>
                <a:spcPts val="114"/>
              </a:spcBef>
            </a:pPr>
            <a:r>
              <a:rPr dirty="0" sz="2700" spc="1639">
                <a:solidFill>
                  <a:srgbClr val="131311"/>
                </a:solidFill>
                <a:latin typeface="Times New Roman"/>
                <a:cs typeface="Times New Roman"/>
              </a:rPr>
              <a:t>(II</a:t>
            </a:r>
            <a:r>
              <a:rPr dirty="0" sz="2700" spc="1645">
                <a:solidFill>
                  <a:srgbClr val="131311"/>
                </a:solidFill>
                <a:latin typeface="Times New Roman"/>
                <a:cs typeface="Times New Roman"/>
              </a:rPr>
              <a:t>)</a:t>
            </a:r>
            <a:endParaRPr sz="2700">
              <a:latin typeface="Times New Roman"/>
              <a:cs typeface="Times New Roman"/>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945668" y="798529"/>
            <a:ext cx="1875155" cy="738505"/>
          </a:xfrm>
          <a:prstGeom prst="rect">
            <a:avLst/>
          </a:prstGeom>
        </p:spPr>
        <p:txBody>
          <a:bodyPr wrap="square" lIns="0" tIns="15875" rIns="0" bIns="0" rtlCol="0" vert="horz">
            <a:spAutoFit/>
          </a:bodyPr>
          <a:lstStyle/>
          <a:p>
            <a:pPr marL="12700">
              <a:lnSpc>
                <a:spcPct val="100000"/>
              </a:lnSpc>
              <a:spcBef>
                <a:spcPts val="125"/>
              </a:spcBef>
            </a:pPr>
            <a:r>
              <a:rPr dirty="0" sz="4650" spc="200">
                <a:solidFill>
                  <a:srgbClr val="BA0103"/>
                </a:solidFill>
                <a:latin typeface="宋体"/>
                <a:cs typeface="宋体"/>
              </a:rPr>
              <a:t>第四篇</a:t>
            </a:r>
            <a:endParaRPr sz="4650">
              <a:latin typeface="宋体"/>
              <a:cs typeface="宋体"/>
            </a:endParaRPr>
          </a:p>
        </p:txBody>
      </p:sp>
      <p:sp>
        <p:nvSpPr>
          <p:cNvPr id="3" name="object 3"/>
          <p:cNvSpPr txBox="1"/>
          <p:nvPr/>
        </p:nvSpPr>
        <p:spPr>
          <a:xfrm>
            <a:off x="899061" y="2919222"/>
            <a:ext cx="2648585" cy="999490"/>
          </a:xfrm>
          <a:prstGeom prst="rect">
            <a:avLst/>
          </a:prstGeom>
        </p:spPr>
        <p:txBody>
          <a:bodyPr wrap="square" lIns="0" tIns="17145" rIns="0" bIns="0" rtlCol="0" vert="horz">
            <a:spAutoFit/>
          </a:bodyPr>
          <a:lstStyle/>
          <a:p>
            <a:pPr marL="12700">
              <a:lnSpc>
                <a:spcPct val="100000"/>
              </a:lnSpc>
              <a:spcBef>
                <a:spcPts val="135"/>
              </a:spcBef>
            </a:pPr>
            <a:r>
              <a:rPr dirty="0" sz="6350" spc="-1190">
                <a:solidFill>
                  <a:srgbClr val="B17911"/>
                </a:solidFill>
                <a:latin typeface="宋体"/>
                <a:cs typeface="宋体"/>
              </a:rPr>
              <a:t>项目｀、</a:t>
            </a:r>
            <a:endParaRPr sz="6350">
              <a:latin typeface="宋体"/>
              <a:cs typeface="宋体"/>
            </a:endParaRPr>
          </a:p>
        </p:txBody>
      </p:sp>
      <p:sp>
        <p:nvSpPr>
          <p:cNvPr id="4" name="object 4"/>
          <p:cNvSpPr txBox="1"/>
          <p:nvPr/>
        </p:nvSpPr>
        <p:spPr>
          <a:xfrm>
            <a:off x="606729" y="7649386"/>
            <a:ext cx="4232275" cy="523875"/>
          </a:xfrm>
          <a:prstGeom prst="rect">
            <a:avLst/>
          </a:prstGeom>
          <a:solidFill>
            <a:srgbClr val="0C0C0C"/>
          </a:solidFill>
        </p:spPr>
        <p:txBody>
          <a:bodyPr wrap="square" lIns="0" tIns="0" rIns="0" bIns="0" rtlCol="0" vert="horz">
            <a:spAutoFit/>
          </a:bodyPr>
          <a:lstStyle/>
          <a:p>
            <a:pPr>
              <a:lnSpc>
                <a:spcPts val="4125"/>
              </a:lnSpc>
            </a:pPr>
            <a:r>
              <a:rPr dirty="0" sz="4100" spc="95">
                <a:solidFill>
                  <a:srgbClr val="FDFDFD"/>
                </a:solidFill>
                <a:latin typeface="宋体"/>
                <a:cs typeface="宋体"/>
              </a:rPr>
              <a:t>商务管理规定培</a:t>
            </a:r>
            <a:endParaRPr sz="4100">
              <a:latin typeface="宋体"/>
              <a:cs typeface="宋体"/>
            </a:endParaRPr>
          </a:p>
        </p:txBody>
      </p:sp>
      <p:sp>
        <p:nvSpPr>
          <p:cNvPr id="5" name="object 5"/>
          <p:cNvSpPr txBox="1"/>
          <p:nvPr/>
        </p:nvSpPr>
        <p:spPr>
          <a:xfrm>
            <a:off x="4325597" y="7563029"/>
            <a:ext cx="558800" cy="654050"/>
          </a:xfrm>
          <a:prstGeom prst="rect">
            <a:avLst/>
          </a:prstGeom>
        </p:spPr>
        <p:txBody>
          <a:bodyPr wrap="square" lIns="0" tIns="15875" rIns="0" bIns="0" rtlCol="0" vert="horz">
            <a:spAutoFit/>
          </a:bodyPr>
          <a:lstStyle/>
          <a:p>
            <a:pPr marL="12700">
              <a:lnSpc>
                <a:spcPct val="100000"/>
              </a:lnSpc>
              <a:spcBef>
                <a:spcPts val="125"/>
              </a:spcBef>
            </a:pPr>
            <a:r>
              <a:rPr dirty="0" sz="4100" spc="95">
                <a:solidFill>
                  <a:srgbClr val="FDFDFD"/>
                </a:solidFill>
                <a:latin typeface="宋体"/>
                <a:cs typeface="宋体"/>
              </a:rPr>
              <a:t>训</a:t>
            </a:r>
            <a:endParaRPr sz="4100">
              <a:latin typeface="宋体"/>
              <a:cs typeface="宋体"/>
            </a:endParaRPr>
          </a:p>
        </p:txBody>
      </p:sp>
      <p:sp>
        <p:nvSpPr>
          <p:cNvPr id="6" name="object 6"/>
          <p:cNvSpPr txBox="1"/>
          <p:nvPr/>
        </p:nvSpPr>
        <p:spPr>
          <a:xfrm>
            <a:off x="12159356" y="7575804"/>
            <a:ext cx="1318260" cy="439420"/>
          </a:xfrm>
          <a:prstGeom prst="rect">
            <a:avLst/>
          </a:prstGeom>
        </p:spPr>
        <p:txBody>
          <a:bodyPr wrap="square" lIns="0" tIns="14604" rIns="0" bIns="0" rtlCol="0" vert="horz">
            <a:spAutoFit/>
          </a:bodyPr>
          <a:lstStyle/>
          <a:p>
            <a:pPr marL="12700">
              <a:lnSpc>
                <a:spcPct val="100000"/>
              </a:lnSpc>
              <a:spcBef>
                <a:spcPts val="114"/>
              </a:spcBef>
            </a:pPr>
            <a:r>
              <a:rPr dirty="0" sz="2700" spc="1639">
                <a:solidFill>
                  <a:srgbClr val="0C0A0A"/>
                </a:solidFill>
                <a:latin typeface="Times New Roman"/>
                <a:cs typeface="Times New Roman"/>
              </a:rPr>
              <a:t>(II</a:t>
            </a:r>
            <a:r>
              <a:rPr dirty="0" sz="2700" spc="1645">
                <a:solidFill>
                  <a:srgbClr val="0C0A0A"/>
                </a:solidFill>
                <a:latin typeface="Times New Roman"/>
                <a:cs typeface="Times New Roman"/>
              </a:rPr>
              <a:t>)</a:t>
            </a:r>
            <a:endParaRPr sz="2700">
              <a:latin typeface="Times New Roman"/>
              <a:cs typeface="Times New Roman"/>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1064430" y="4739621"/>
            <a:ext cx="1453515" cy="0"/>
          </a:xfrm>
          <a:custGeom>
            <a:avLst/>
            <a:gdLst/>
            <a:ahLst/>
            <a:cxnLst/>
            <a:rect l="l" t="t" r="r" b="b"/>
            <a:pathLst>
              <a:path w="1453515" h="0">
                <a:moveTo>
                  <a:pt x="0" y="0"/>
                </a:moveTo>
                <a:lnTo>
                  <a:pt x="1453162" y="0"/>
                </a:lnTo>
              </a:path>
            </a:pathLst>
          </a:custGeom>
          <a:ln w="12775">
            <a:solidFill>
              <a:srgbClr val="000000"/>
            </a:solidFill>
          </a:ln>
        </p:spPr>
        <p:txBody>
          <a:bodyPr wrap="square" lIns="0" tIns="0" rIns="0" bIns="0" rtlCol="0"/>
          <a:lstStyle/>
          <a:p/>
        </p:txBody>
      </p:sp>
      <p:sp>
        <p:nvSpPr>
          <p:cNvPr id="3" name="object 3"/>
          <p:cNvSpPr/>
          <p:nvPr/>
        </p:nvSpPr>
        <p:spPr>
          <a:xfrm>
            <a:off x="11064430" y="5340058"/>
            <a:ext cx="1453515" cy="0"/>
          </a:xfrm>
          <a:custGeom>
            <a:avLst/>
            <a:gdLst/>
            <a:ahLst/>
            <a:cxnLst/>
            <a:rect l="l" t="t" r="r" b="b"/>
            <a:pathLst>
              <a:path w="1453515" h="0">
                <a:moveTo>
                  <a:pt x="0" y="0"/>
                </a:moveTo>
                <a:lnTo>
                  <a:pt x="1453162"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569680" y="996545"/>
            <a:ext cx="12456795" cy="638810"/>
          </a:xfrm>
          <a:prstGeom prst="rect"/>
        </p:spPr>
        <p:txBody>
          <a:bodyPr wrap="square" lIns="0" tIns="15240" rIns="0" bIns="0" rtlCol="0" vert="horz">
            <a:spAutoFit/>
          </a:bodyPr>
          <a:lstStyle/>
          <a:p>
            <a:pPr marL="12700">
              <a:lnSpc>
                <a:spcPct val="100000"/>
              </a:lnSpc>
              <a:spcBef>
                <a:spcPts val="120"/>
              </a:spcBef>
            </a:pPr>
            <a:r>
              <a:rPr dirty="0" sz="4000" spc="254"/>
              <a:t>四、项目成本盘点按月进行，分包分供实行“月结月</a:t>
            </a:r>
            <a:endParaRPr sz="4000"/>
          </a:p>
        </p:txBody>
      </p:sp>
      <p:sp>
        <p:nvSpPr>
          <p:cNvPr id="5" name="object 5"/>
          <p:cNvSpPr txBox="1"/>
          <p:nvPr/>
        </p:nvSpPr>
        <p:spPr>
          <a:xfrm>
            <a:off x="591987" y="1967464"/>
            <a:ext cx="12339320" cy="1622425"/>
          </a:xfrm>
          <a:prstGeom prst="rect">
            <a:avLst/>
          </a:prstGeom>
        </p:spPr>
        <p:txBody>
          <a:bodyPr wrap="square" lIns="0" tIns="15240" rIns="0" bIns="0" rtlCol="0" vert="horz">
            <a:spAutoFit/>
          </a:bodyPr>
          <a:lstStyle/>
          <a:p>
            <a:pPr marL="12700">
              <a:lnSpc>
                <a:spcPct val="100000"/>
              </a:lnSpc>
              <a:spcBef>
                <a:spcPts val="120"/>
              </a:spcBef>
            </a:pPr>
            <a:r>
              <a:rPr dirty="0" sz="4000" spc="215">
                <a:solidFill>
                  <a:srgbClr val="BA0103"/>
                </a:solidFill>
                <a:latin typeface="宋体"/>
                <a:cs typeface="宋体"/>
              </a:rPr>
              <a:t>清＂，井及时对分包分供成本进行锁定，公司按规定</a:t>
            </a:r>
            <a:endParaRPr sz="4000">
              <a:latin typeface="宋体"/>
              <a:cs typeface="宋体"/>
            </a:endParaRPr>
          </a:p>
          <a:p>
            <a:pPr marL="16510">
              <a:lnSpc>
                <a:spcPct val="100000"/>
              </a:lnSpc>
              <a:spcBef>
                <a:spcPts val="2950"/>
              </a:spcBef>
            </a:pPr>
            <a:r>
              <a:rPr dirty="0" sz="4000" spc="-310">
                <a:solidFill>
                  <a:srgbClr val="BA0103"/>
                </a:solidFill>
                <a:latin typeface="宋体"/>
                <a:cs typeface="宋体"/>
              </a:rPr>
              <a:t>进行审核。</a:t>
            </a:r>
            <a:endParaRPr sz="4000">
              <a:latin typeface="宋体"/>
              <a:cs typeface="宋体"/>
            </a:endParaRPr>
          </a:p>
        </p:txBody>
      </p:sp>
      <p:sp>
        <p:nvSpPr>
          <p:cNvPr id="6" name="object 6"/>
          <p:cNvSpPr txBox="1"/>
          <p:nvPr/>
        </p:nvSpPr>
        <p:spPr>
          <a:xfrm>
            <a:off x="1359697" y="4809960"/>
            <a:ext cx="5954395" cy="462915"/>
          </a:xfrm>
          <a:prstGeom prst="rect">
            <a:avLst/>
          </a:prstGeom>
        </p:spPr>
        <p:txBody>
          <a:bodyPr wrap="square" lIns="0" tIns="14604" rIns="0" bIns="0" rtlCol="0" vert="horz">
            <a:spAutoFit/>
          </a:bodyPr>
          <a:lstStyle/>
          <a:p>
            <a:pPr marL="12700">
              <a:lnSpc>
                <a:spcPct val="100000"/>
              </a:lnSpc>
              <a:spcBef>
                <a:spcPts val="114"/>
              </a:spcBef>
            </a:pPr>
            <a:r>
              <a:rPr dirty="0" sz="2850" spc="65">
                <a:solidFill>
                  <a:srgbClr val="030508"/>
                </a:solidFill>
                <a:latin typeface="宋体"/>
                <a:cs typeface="宋体"/>
              </a:rPr>
              <a:t>参考文件：集团《成本管理办法》、</a:t>
            </a:r>
            <a:endParaRPr sz="2850">
              <a:latin typeface="宋体"/>
              <a:cs typeface="宋体"/>
            </a:endParaRPr>
          </a:p>
        </p:txBody>
      </p:sp>
      <p:sp>
        <p:nvSpPr>
          <p:cNvPr id="7" name="object 7"/>
          <p:cNvSpPr txBox="1"/>
          <p:nvPr/>
        </p:nvSpPr>
        <p:spPr>
          <a:xfrm>
            <a:off x="7641124" y="4809960"/>
            <a:ext cx="3066415" cy="462915"/>
          </a:xfrm>
          <a:prstGeom prst="rect">
            <a:avLst/>
          </a:prstGeom>
        </p:spPr>
        <p:txBody>
          <a:bodyPr wrap="square" lIns="0" tIns="14604" rIns="0" bIns="0" rtlCol="0" vert="horz">
            <a:spAutoFit/>
          </a:bodyPr>
          <a:lstStyle/>
          <a:p>
            <a:pPr marL="12700">
              <a:lnSpc>
                <a:spcPct val="100000"/>
              </a:lnSpc>
              <a:spcBef>
                <a:spcPts val="114"/>
              </a:spcBef>
            </a:pPr>
            <a:r>
              <a:rPr dirty="0" sz="2850" spc="-190">
                <a:solidFill>
                  <a:srgbClr val="030508"/>
                </a:solidFill>
                <a:latin typeface="宋体"/>
                <a:cs typeface="宋体"/>
              </a:rPr>
              <a:t>《结算管理办法》。</a:t>
            </a:r>
            <a:endParaRPr sz="2850">
              <a:latin typeface="宋体"/>
              <a:cs typeface="宋体"/>
            </a:endParaRPr>
          </a:p>
        </p:txBody>
      </p:sp>
      <p:sp>
        <p:nvSpPr>
          <p:cNvPr id="8" name="object 8"/>
          <p:cNvSpPr/>
          <p:nvPr/>
        </p:nvSpPr>
        <p:spPr>
          <a:xfrm>
            <a:off x="783694" y="7974657"/>
            <a:ext cx="5137150" cy="339090"/>
          </a:xfrm>
          <a:custGeom>
            <a:avLst/>
            <a:gdLst/>
            <a:ahLst/>
            <a:cxnLst/>
            <a:rect l="l" t="t" r="r" b="b"/>
            <a:pathLst>
              <a:path w="5137150" h="339090">
                <a:moveTo>
                  <a:pt x="0" y="0"/>
                </a:moveTo>
                <a:lnTo>
                  <a:pt x="5137057" y="0"/>
                </a:lnTo>
                <a:lnTo>
                  <a:pt x="5137057" y="338544"/>
                </a:lnTo>
                <a:lnTo>
                  <a:pt x="0" y="338544"/>
                </a:lnTo>
                <a:lnTo>
                  <a:pt x="0" y="0"/>
                </a:lnTo>
                <a:close/>
              </a:path>
            </a:pathLst>
          </a:custGeom>
          <a:solidFill>
            <a:srgbClr val="0C0C0C"/>
          </a:solidFill>
        </p:spPr>
        <p:txBody>
          <a:bodyPr wrap="square" lIns="0" tIns="0" rIns="0" bIns="0" rtlCol="0"/>
          <a:lstStyle/>
          <a:p/>
        </p:txBody>
      </p:sp>
      <p:sp>
        <p:nvSpPr>
          <p:cNvPr id="9" name="object 9"/>
          <p:cNvSpPr txBox="1"/>
          <p:nvPr/>
        </p:nvSpPr>
        <p:spPr>
          <a:xfrm>
            <a:off x="770993" y="7914347"/>
            <a:ext cx="5244465" cy="431800"/>
          </a:xfrm>
          <a:prstGeom prst="rect">
            <a:avLst/>
          </a:prstGeom>
        </p:spPr>
        <p:txBody>
          <a:bodyPr wrap="square" lIns="0" tIns="14604" rIns="0" bIns="0" rtlCol="0" vert="horz">
            <a:spAutoFit/>
          </a:bodyPr>
          <a:lstStyle/>
          <a:p>
            <a:pPr marL="12700">
              <a:lnSpc>
                <a:spcPct val="100000"/>
              </a:lnSpc>
              <a:spcBef>
                <a:spcPts val="114"/>
              </a:spcBef>
            </a:pPr>
            <a:r>
              <a:rPr dirty="0" sz="2650" spc="85">
                <a:solidFill>
                  <a:srgbClr val="F9F9F9"/>
                </a:solidFill>
                <a:latin typeface="宋体"/>
                <a:cs typeface="宋体"/>
              </a:rPr>
              <a:t>四、项目成本盘点及月结月清管理</a:t>
            </a:r>
            <a:endParaRPr sz="2650">
              <a:latin typeface="宋体"/>
              <a:cs typeface="宋体"/>
            </a:endParaRPr>
          </a:p>
        </p:txBody>
      </p:sp>
      <p:sp>
        <p:nvSpPr>
          <p:cNvPr id="10" name="object 10"/>
          <p:cNvSpPr txBox="1"/>
          <p:nvPr/>
        </p:nvSpPr>
        <p:spPr>
          <a:xfrm>
            <a:off x="12258936" y="7652455"/>
            <a:ext cx="1012825" cy="561975"/>
          </a:xfrm>
          <a:prstGeom prst="rect">
            <a:avLst/>
          </a:prstGeom>
        </p:spPr>
        <p:txBody>
          <a:bodyPr wrap="square" lIns="0" tIns="15240" rIns="0" bIns="0" rtlCol="0" vert="horz">
            <a:spAutoFit/>
          </a:bodyPr>
          <a:lstStyle/>
          <a:p>
            <a:pPr marL="12700">
              <a:lnSpc>
                <a:spcPct val="100000"/>
              </a:lnSpc>
              <a:spcBef>
                <a:spcPts val="120"/>
              </a:spcBef>
              <a:tabLst>
                <a:tab pos="693420" algn="l"/>
              </a:tabLst>
            </a:pPr>
            <a:r>
              <a:rPr dirty="0" sz="3500" spc="70">
                <a:solidFill>
                  <a:srgbClr val="030508"/>
                </a:solidFill>
                <a:latin typeface="Times New Roman"/>
                <a:cs typeface="Times New Roman"/>
              </a:rPr>
              <a:t>C</a:t>
            </a:r>
            <a:r>
              <a:rPr dirty="0" sz="3500" spc="35">
                <a:solidFill>
                  <a:srgbClr val="030508"/>
                </a:solidFill>
                <a:latin typeface="Times New Roman"/>
                <a:cs typeface="Times New Roman"/>
              </a:rPr>
              <a:t>I</a:t>
            </a:r>
            <a:r>
              <a:rPr dirty="0" sz="3500">
                <a:solidFill>
                  <a:srgbClr val="030508"/>
                </a:solidFill>
                <a:latin typeface="Times New Roman"/>
                <a:cs typeface="Times New Roman"/>
              </a:rPr>
              <a:t>	</a:t>
            </a:r>
            <a:r>
              <a:rPr dirty="0" sz="3500" spc="35">
                <a:solidFill>
                  <a:srgbClr val="030508"/>
                </a:solidFill>
                <a:latin typeface="Times New Roman"/>
                <a:cs typeface="Times New Roman"/>
              </a:rPr>
              <a:t>I)</a:t>
            </a:r>
            <a:endParaRPr sz="3500">
              <a:latin typeface="Times New Roman"/>
              <a:cs typeface="Times New Roman"/>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6796438"/>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55865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641284" y="3180100"/>
            <a:ext cx="0" cy="252729"/>
          </a:xfrm>
          <a:custGeom>
            <a:avLst/>
            <a:gdLst/>
            <a:ahLst/>
            <a:cxnLst/>
            <a:rect l="l" t="t" r="r" b="b"/>
            <a:pathLst>
              <a:path w="0" h="252729">
                <a:moveTo>
                  <a:pt x="0" y="0"/>
                </a:moveTo>
                <a:lnTo>
                  <a:pt x="0" y="252716"/>
                </a:lnTo>
              </a:path>
            </a:pathLst>
          </a:custGeom>
          <a:ln w="25494">
            <a:solidFill>
              <a:srgbClr val="036EBA"/>
            </a:solidFill>
          </a:ln>
        </p:spPr>
        <p:txBody>
          <a:bodyPr wrap="square" lIns="0" tIns="0" rIns="0" bIns="0" rtlCol="0"/>
          <a:lstStyle/>
          <a:p/>
        </p:txBody>
      </p:sp>
      <p:sp>
        <p:nvSpPr>
          <p:cNvPr id="8" name="object 8"/>
          <p:cNvSpPr txBox="1"/>
          <p:nvPr/>
        </p:nvSpPr>
        <p:spPr>
          <a:xfrm>
            <a:off x="615837" y="3174728"/>
            <a:ext cx="40640" cy="248285"/>
          </a:xfrm>
          <a:prstGeom prst="rect">
            <a:avLst/>
          </a:prstGeom>
        </p:spPr>
        <p:txBody>
          <a:bodyPr wrap="square" lIns="0" tIns="13335" rIns="0" bIns="0" rtlCol="0" vert="horz">
            <a:spAutoFit/>
          </a:bodyPr>
          <a:lstStyle/>
          <a:p>
            <a:pPr marL="12700">
              <a:lnSpc>
                <a:spcPct val="100000"/>
              </a:lnSpc>
              <a:spcBef>
                <a:spcPts val="105"/>
              </a:spcBef>
            </a:pPr>
            <a:r>
              <a:rPr dirty="0" sz="1450" spc="-290">
                <a:solidFill>
                  <a:srgbClr val="F9FBFB"/>
                </a:solidFill>
                <a:latin typeface="Arial"/>
                <a:cs typeface="Arial"/>
              </a:rPr>
              <a:t>I</a:t>
            </a:r>
            <a:endParaRPr sz="1450">
              <a:latin typeface="Arial"/>
              <a:cs typeface="Arial"/>
            </a:endParaRPr>
          </a:p>
        </p:txBody>
      </p:sp>
      <p:sp>
        <p:nvSpPr>
          <p:cNvPr id="9" name="object 9"/>
          <p:cNvSpPr txBox="1"/>
          <p:nvPr/>
        </p:nvSpPr>
        <p:spPr>
          <a:xfrm>
            <a:off x="1113581" y="2841447"/>
            <a:ext cx="229870" cy="688340"/>
          </a:xfrm>
          <a:prstGeom prst="rect">
            <a:avLst/>
          </a:prstGeom>
          <a:solidFill>
            <a:srgbClr val="036EBA"/>
          </a:solidFill>
        </p:spPr>
        <p:txBody>
          <a:bodyPr wrap="square" lIns="0" tIns="22860" rIns="0" bIns="0" rtlCol="0" vert="horz">
            <a:spAutoFit/>
          </a:bodyPr>
          <a:lstStyle/>
          <a:p>
            <a:pPr>
              <a:lnSpc>
                <a:spcPct val="100000"/>
              </a:lnSpc>
              <a:spcBef>
                <a:spcPts val="180"/>
              </a:spcBef>
            </a:pPr>
            <a:r>
              <a:rPr dirty="0" sz="4000" spc="-1420">
                <a:solidFill>
                  <a:srgbClr val="F9FBFB"/>
                </a:solidFill>
                <a:latin typeface="Times New Roman"/>
                <a:cs typeface="Times New Roman"/>
              </a:rPr>
              <a:t>1</a:t>
            </a:r>
            <a:endParaRPr sz="4000">
              <a:latin typeface="Times New Roman"/>
              <a:cs typeface="Times New Roman"/>
            </a:endParaRPr>
          </a:p>
        </p:txBody>
      </p:sp>
      <p:sp>
        <p:nvSpPr>
          <p:cNvPr id="10" name="object 10"/>
          <p:cNvSpPr/>
          <p:nvPr/>
        </p:nvSpPr>
        <p:spPr>
          <a:xfrm>
            <a:off x="1408597" y="2982923"/>
            <a:ext cx="11147425" cy="454025"/>
          </a:xfrm>
          <a:custGeom>
            <a:avLst/>
            <a:gdLst/>
            <a:ahLst/>
            <a:cxnLst/>
            <a:rect l="l" t="t" r="r" b="b"/>
            <a:pathLst>
              <a:path w="11147425" h="454025">
                <a:moveTo>
                  <a:pt x="0" y="0"/>
                </a:moveTo>
                <a:lnTo>
                  <a:pt x="11147236" y="0"/>
                </a:lnTo>
                <a:lnTo>
                  <a:pt x="11147236" y="453521"/>
                </a:lnTo>
                <a:lnTo>
                  <a:pt x="0" y="453521"/>
                </a:lnTo>
                <a:lnTo>
                  <a:pt x="0" y="0"/>
                </a:lnTo>
                <a:close/>
              </a:path>
            </a:pathLst>
          </a:custGeom>
          <a:solidFill>
            <a:srgbClr val="036EBA"/>
          </a:solidFill>
        </p:spPr>
        <p:txBody>
          <a:bodyPr wrap="square" lIns="0" tIns="0" rIns="0" bIns="0" rtlCol="0"/>
          <a:lstStyle/>
          <a:p/>
        </p:txBody>
      </p:sp>
      <p:sp>
        <p:nvSpPr>
          <p:cNvPr id="11" name="object 11"/>
          <p:cNvSpPr/>
          <p:nvPr/>
        </p:nvSpPr>
        <p:spPr>
          <a:xfrm>
            <a:off x="13006468" y="3180100"/>
            <a:ext cx="0" cy="252729"/>
          </a:xfrm>
          <a:custGeom>
            <a:avLst/>
            <a:gdLst/>
            <a:ahLst/>
            <a:cxnLst/>
            <a:rect l="l" t="t" r="r" b="b"/>
            <a:pathLst>
              <a:path w="0" h="252729">
                <a:moveTo>
                  <a:pt x="0" y="0"/>
                </a:moveTo>
                <a:lnTo>
                  <a:pt x="0" y="252716"/>
                </a:lnTo>
              </a:path>
            </a:pathLst>
          </a:custGeom>
          <a:ln w="25494">
            <a:solidFill>
              <a:srgbClr val="679ABD"/>
            </a:solidFill>
          </a:ln>
        </p:spPr>
        <p:txBody>
          <a:bodyPr wrap="square" lIns="0" tIns="0" rIns="0" bIns="0" rtlCol="0"/>
          <a:lstStyle/>
          <a:p/>
        </p:txBody>
      </p:sp>
      <p:sp>
        <p:nvSpPr>
          <p:cNvPr id="12" name="object 12"/>
          <p:cNvSpPr txBox="1"/>
          <p:nvPr/>
        </p:nvSpPr>
        <p:spPr>
          <a:xfrm>
            <a:off x="1395897" y="2906447"/>
            <a:ext cx="11640820" cy="570230"/>
          </a:xfrm>
          <a:prstGeom prst="rect">
            <a:avLst/>
          </a:prstGeom>
        </p:spPr>
        <p:txBody>
          <a:bodyPr wrap="square" lIns="0" tIns="15240" rIns="0" bIns="0" rtlCol="0" vert="horz">
            <a:spAutoFit/>
          </a:bodyPr>
          <a:lstStyle/>
          <a:p>
            <a:pPr marL="12700">
              <a:lnSpc>
                <a:spcPct val="100000"/>
              </a:lnSpc>
              <a:spcBef>
                <a:spcPts val="120"/>
              </a:spcBef>
              <a:tabLst>
                <a:tab pos="582295" algn="l"/>
                <a:tab pos="1057275" algn="l"/>
              </a:tabLst>
            </a:pPr>
            <a:r>
              <a:rPr dirty="0" sz="3550" spc="-2520">
                <a:solidFill>
                  <a:srgbClr val="F9FBFB"/>
                </a:solidFill>
                <a:latin typeface="宋体"/>
                <a:cs typeface="宋体"/>
              </a:rPr>
              <a:t>公	司	</a:t>
            </a:r>
            <a:r>
              <a:rPr dirty="0" sz="3550" spc="145">
                <a:solidFill>
                  <a:srgbClr val="F9FBFB"/>
                </a:solidFill>
                <a:latin typeface="宋体"/>
                <a:cs typeface="宋体"/>
              </a:rPr>
              <a:t>有</a:t>
            </a:r>
            <a:r>
              <a:rPr dirty="0" sz="3550" spc="260">
                <a:solidFill>
                  <a:srgbClr val="F9FBFB"/>
                </a:solidFill>
                <a:latin typeface="宋体"/>
                <a:cs typeface="宋体"/>
              </a:rPr>
              <a:t>完善</a:t>
            </a:r>
            <a:r>
              <a:rPr dirty="0" sz="3550" spc="-440">
                <a:solidFill>
                  <a:srgbClr val="F9FBFB"/>
                </a:solidFill>
                <a:latin typeface="宋体"/>
                <a:cs typeface="宋体"/>
              </a:rPr>
              <a:t>的</a:t>
            </a:r>
            <a:r>
              <a:rPr dirty="0" sz="3550" spc="365">
                <a:solidFill>
                  <a:srgbClr val="F9FBFB"/>
                </a:solidFill>
                <a:latin typeface="宋体"/>
                <a:cs typeface="宋体"/>
              </a:rPr>
              <a:t>成本盘点</a:t>
            </a:r>
            <a:r>
              <a:rPr dirty="0" sz="3550" spc="-1170">
                <a:solidFill>
                  <a:srgbClr val="F9FBFB"/>
                </a:solidFill>
                <a:latin typeface="宋体"/>
                <a:cs typeface="宋体"/>
              </a:rPr>
              <a:t>、</a:t>
            </a:r>
            <a:r>
              <a:rPr dirty="0" sz="3550" spc="365">
                <a:solidFill>
                  <a:srgbClr val="F9FBFB"/>
                </a:solidFill>
                <a:latin typeface="宋体"/>
                <a:cs typeface="宋体"/>
              </a:rPr>
              <a:t>成本分析</a:t>
            </a:r>
            <a:r>
              <a:rPr dirty="0" sz="3550" spc="-1170">
                <a:solidFill>
                  <a:srgbClr val="F9FBFB"/>
                </a:solidFill>
                <a:latin typeface="宋体"/>
                <a:cs typeface="宋体"/>
              </a:rPr>
              <a:t>、</a:t>
            </a:r>
            <a:r>
              <a:rPr dirty="0" sz="3550" spc="365">
                <a:solidFill>
                  <a:srgbClr val="F9FBFB"/>
                </a:solidFill>
                <a:latin typeface="宋体"/>
                <a:cs typeface="宋体"/>
              </a:rPr>
              <a:t>成本锁定管理制度</a:t>
            </a:r>
            <a:r>
              <a:rPr dirty="0" sz="3550" spc="-715">
                <a:solidFill>
                  <a:srgbClr val="F9FBFB"/>
                </a:solidFill>
                <a:latin typeface="宋体"/>
                <a:cs typeface="宋体"/>
              </a:rPr>
              <a:t> </a:t>
            </a:r>
            <a:r>
              <a:rPr dirty="0" sz="1450" spc="-575">
                <a:solidFill>
                  <a:srgbClr val="F9FBFB"/>
                </a:solidFill>
                <a:latin typeface="Arial"/>
                <a:cs typeface="Arial"/>
              </a:rPr>
              <a:t>1</a:t>
            </a:r>
            <a:endParaRPr sz="1450">
              <a:latin typeface="Arial"/>
              <a:cs typeface="Arial"/>
            </a:endParaRPr>
          </a:p>
        </p:txBody>
      </p:sp>
      <p:sp>
        <p:nvSpPr>
          <p:cNvPr id="13" name="object 13"/>
          <p:cNvSpPr txBox="1"/>
          <p:nvPr/>
        </p:nvSpPr>
        <p:spPr>
          <a:xfrm>
            <a:off x="738080" y="3727898"/>
            <a:ext cx="11942445" cy="2785110"/>
          </a:xfrm>
          <a:prstGeom prst="rect">
            <a:avLst/>
          </a:prstGeom>
        </p:spPr>
        <p:txBody>
          <a:bodyPr wrap="square" lIns="0" tIns="12065" rIns="0" bIns="0" rtlCol="0" vert="horz">
            <a:spAutoFit/>
          </a:bodyPr>
          <a:lstStyle/>
          <a:p>
            <a:pPr marL="395605" marR="5080" indent="-382905">
              <a:lnSpc>
                <a:spcPct val="156100"/>
              </a:lnSpc>
              <a:spcBef>
                <a:spcPts val="95"/>
              </a:spcBef>
              <a:buClr>
                <a:srgbClr val="282828"/>
              </a:buClr>
              <a:buChar char="·"/>
              <a:tabLst>
                <a:tab pos="396240" algn="l"/>
                <a:tab pos="1170305" algn="l"/>
                <a:tab pos="2695575" algn="l"/>
                <a:tab pos="3463290" algn="l"/>
                <a:tab pos="3847465" algn="l"/>
                <a:tab pos="4231005" algn="l"/>
                <a:tab pos="5375275" algn="l"/>
                <a:tab pos="5759450" algn="l"/>
                <a:tab pos="6522720" algn="l"/>
                <a:tab pos="7287895" algn="l"/>
                <a:tab pos="7671434" algn="l"/>
                <a:tab pos="8055609" algn="l"/>
                <a:tab pos="8816975" algn="l"/>
                <a:tab pos="9583420" algn="l"/>
                <a:tab pos="9967595" algn="l"/>
                <a:tab pos="11109960" algn="l"/>
                <a:tab pos="11495405" algn="l"/>
              </a:tabLst>
            </a:pPr>
            <a:r>
              <a:rPr dirty="0" sz="2900" spc="-2060">
                <a:solidFill>
                  <a:srgbClr val="010101"/>
                </a:solidFill>
                <a:latin typeface="宋体"/>
                <a:cs typeface="宋体"/>
              </a:rPr>
              <a:t>公司	有完善的	项目	成	本	盘点、	成	本分	析、	成	本	锁定	等成	本	相关管	理	制 </a:t>
            </a:r>
            <a:r>
              <a:rPr dirty="0" sz="2900" spc="125">
                <a:solidFill>
                  <a:srgbClr val="010101"/>
                </a:solidFill>
                <a:latin typeface="宋体"/>
                <a:cs typeface="宋体"/>
              </a:rPr>
              <a:t>度，制度中有明确的责任分工、工作内容、工作标准、完成时间以及 公司检查考核的内容和标准。对项目的成本盘点、成本分析和成本锁 </a:t>
            </a:r>
            <a:r>
              <a:rPr dirty="0" sz="2900" spc="35">
                <a:solidFill>
                  <a:srgbClr val="010101"/>
                </a:solidFill>
                <a:latin typeface="宋体"/>
                <a:cs typeface="宋体"/>
              </a:rPr>
              <a:t>定，公司有统一项目表格，规范的工作流程。</a:t>
            </a:r>
            <a:endParaRPr sz="2900">
              <a:latin typeface="宋体"/>
              <a:cs typeface="宋体"/>
            </a:endParaRPr>
          </a:p>
        </p:txBody>
      </p:sp>
      <p:sp>
        <p:nvSpPr>
          <p:cNvPr id="14" name="object 14"/>
          <p:cNvSpPr/>
          <p:nvPr/>
        </p:nvSpPr>
        <p:spPr>
          <a:xfrm>
            <a:off x="783694" y="7834129"/>
            <a:ext cx="5137150" cy="339090"/>
          </a:xfrm>
          <a:custGeom>
            <a:avLst/>
            <a:gdLst/>
            <a:ahLst/>
            <a:cxnLst/>
            <a:rect l="l" t="t" r="r" b="b"/>
            <a:pathLst>
              <a:path w="5137150" h="339090">
                <a:moveTo>
                  <a:pt x="0" y="0"/>
                </a:moveTo>
                <a:lnTo>
                  <a:pt x="5137057" y="0"/>
                </a:lnTo>
                <a:lnTo>
                  <a:pt x="5137057" y="338544"/>
                </a:lnTo>
                <a:lnTo>
                  <a:pt x="0" y="338544"/>
                </a:lnTo>
                <a:lnTo>
                  <a:pt x="0" y="0"/>
                </a:lnTo>
                <a:close/>
              </a:path>
            </a:pathLst>
          </a:custGeom>
          <a:solidFill>
            <a:srgbClr val="0C0C0C"/>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6" name="object 16"/>
          <p:cNvSpPr txBox="1"/>
          <p:nvPr/>
        </p:nvSpPr>
        <p:spPr>
          <a:xfrm>
            <a:off x="770993" y="7821428"/>
            <a:ext cx="5244465" cy="364490"/>
          </a:xfrm>
          <a:prstGeom prst="rect">
            <a:avLst/>
          </a:prstGeom>
        </p:spPr>
        <p:txBody>
          <a:bodyPr wrap="square" lIns="0" tIns="0" rIns="0" bIns="0" rtlCol="0" vert="horz">
            <a:spAutoFit/>
          </a:bodyPr>
          <a:lstStyle/>
          <a:p>
            <a:pPr marL="12700">
              <a:lnSpc>
                <a:spcPts val="2865"/>
              </a:lnSpc>
            </a:pPr>
            <a:r>
              <a:rPr dirty="0" sz="2650" spc="85">
                <a:solidFill>
                  <a:srgbClr val="F9FBFB"/>
                </a:solidFill>
                <a:latin typeface="宋体"/>
                <a:cs typeface="宋体"/>
              </a:rPr>
              <a:t>四、顶目成本盘点及月结月清管理</a:t>
            </a:r>
            <a:endParaRPr sz="2650">
              <a:latin typeface="宋体"/>
              <a:cs typeface="宋体"/>
            </a:endParaRP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701361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55865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602985" y="2097088"/>
            <a:ext cx="127635" cy="1255395"/>
          </a:xfrm>
          <a:custGeom>
            <a:avLst/>
            <a:gdLst/>
            <a:ahLst/>
            <a:cxnLst/>
            <a:rect l="l" t="t" r="r" b="b"/>
            <a:pathLst>
              <a:path w="127634" h="1255395">
                <a:moveTo>
                  <a:pt x="0" y="0"/>
                </a:moveTo>
                <a:lnTo>
                  <a:pt x="127470" y="0"/>
                </a:lnTo>
                <a:lnTo>
                  <a:pt x="127470" y="1254870"/>
                </a:lnTo>
                <a:lnTo>
                  <a:pt x="0" y="1254870"/>
                </a:lnTo>
                <a:lnTo>
                  <a:pt x="0" y="0"/>
                </a:lnTo>
                <a:close/>
              </a:path>
            </a:pathLst>
          </a:custGeom>
          <a:solidFill>
            <a:srgbClr val="076EB8"/>
          </a:solidFill>
        </p:spPr>
        <p:txBody>
          <a:bodyPr wrap="square" lIns="0" tIns="0" rIns="0" bIns="0" rtlCol="0"/>
          <a:lstStyle/>
          <a:p/>
        </p:txBody>
      </p:sp>
      <p:sp>
        <p:nvSpPr>
          <p:cNvPr id="8" name="object 8"/>
          <p:cNvSpPr txBox="1"/>
          <p:nvPr/>
        </p:nvSpPr>
        <p:spPr>
          <a:xfrm>
            <a:off x="590285" y="2120768"/>
            <a:ext cx="267970" cy="1129665"/>
          </a:xfrm>
          <a:prstGeom prst="rect">
            <a:avLst/>
          </a:prstGeom>
        </p:spPr>
        <p:txBody>
          <a:bodyPr wrap="square" lIns="0" tIns="11430" rIns="0" bIns="0" rtlCol="0" vert="horz">
            <a:spAutoFit/>
          </a:bodyPr>
          <a:lstStyle/>
          <a:p>
            <a:pPr marL="12700">
              <a:lnSpc>
                <a:spcPct val="100000"/>
              </a:lnSpc>
              <a:spcBef>
                <a:spcPts val="90"/>
              </a:spcBef>
            </a:pPr>
            <a:r>
              <a:rPr dirty="0" sz="7250" spc="-110">
                <a:solidFill>
                  <a:srgbClr val="F7FBFB"/>
                </a:solidFill>
                <a:latin typeface="Arial"/>
                <a:cs typeface="Arial"/>
              </a:rPr>
              <a:t>I</a:t>
            </a:r>
            <a:endParaRPr sz="7250">
              <a:latin typeface="Arial"/>
              <a:cs typeface="Arial"/>
            </a:endParaRPr>
          </a:p>
        </p:txBody>
      </p:sp>
      <p:sp>
        <p:nvSpPr>
          <p:cNvPr id="9" name="object 9"/>
          <p:cNvSpPr txBox="1"/>
          <p:nvPr/>
        </p:nvSpPr>
        <p:spPr>
          <a:xfrm>
            <a:off x="1151146" y="2615029"/>
            <a:ext cx="327660" cy="567690"/>
          </a:xfrm>
          <a:prstGeom prst="rect">
            <a:avLst/>
          </a:prstGeom>
          <a:solidFill>
            <a:srgbClr val="076EB8"/>
          </a:solidFill>
        </p:spPr>
        <p:txBody>
          <a:bodyPr wrap="square" lIns="0" tIns="19050" rIns="0" bIns="0" rtlCol="0" vert="horz">
            <a:spAutoFit/>
          </a:bodyPr>
          <a:lstStyle/>
          <a:p>
            <a:pPr>
              <a:lnSpc>
                <a:spcPct val="100000"/>
              </a:lnSpc>
              <a:spcBef>
                <a:spcPts val="150"/>
              </a:spcBef>
            </a:pPr>
            <a:r>
              <a:rPr dirty="0" sz="3300" spc="-60">
                <a:solidFill>
                  <a:srgbClr val="F7FBFB"/>
                </a:solidFill>
                <a:latin typeface="Times New Roman"/>
                <a:cs typeface="Times New Roman"/>
              </a:rPr>
              <a:t>2.</a:t>
            </a:r>
            <a:endParaRPr sz="3300">
              <a:latin typeface="Times New Roman"/>
              <a:cs typeface="Times New Roman"/>
            </a:endParaRPr>
          </a:p>
        </p:txBody>
      </p:sp>
      <p:sp>
        <p:nvSpPr>
          <p:cNvPr id="10" name="object 10"/>
          <p:cNvSpPr txBox="1"/>
          <p:nvPr/>
        </p:nvSpPr>
        <p:spPr>
          <a:xfrm>
            <a:off x="1478408" y="2734903"/>
            <a:ext cx="11090275" cy="370840"/>
          </a:xfrm>
          <a:prstGeom prst="rect">
            <a:avLst/>
          </a:prstGeom>
          <a:solidFill>
            <a:srgbClr val="076EB8"/>
          </a:solidFill>
        </p:spPr>
        <p:txBody>
          <a:bodyPr wrap="square" lIns="0" tIns="0" rIns="0" bIns="0" rtlCol="0" vert="horz">
            <a:spAutoFit/>
          </a:bodyPr>
          <a:lstStyle/>
          <a:p>
            <a:pPr>
              <a:lnSpc>
                <a:spcPts val="2915"/>
              </a:lnSpc>
            </a:pPr>
            <a:r>
              <a:rPr dirty="0" sz="2900" spc="125">
                <a:solidFill>
                  <a:srgbClr val="F7FBFB"/>
                </a:solidFill>
                <a:latin typeface="宋体"/>
                <a:cs typeface="宋体"/>
              </a:rPr>
              <a:t>对分包、分供结算作为付款的前提有明确要求，井对结算进行审</a:t>
            </a:r>
            <a:endParaRPr sz="2900">
              <a:latin typeface="宋体"/>
              <a:cs typeface="宋体"/>
            </a:endParaRPr>
          </a:p>
        </p:txBody>
      </p:sp>
      <p:sp>
        <p:nvSpPr>
          <p:cNvPr id="11" name="object 11"/>
          <p:cNvSpPr txBox="1"/>
          <p:nvPr/>
        </p:nvSpPr>
        <p:spPr>
          <a:xfrm>
            <a:off x="12230327" y="2670104"/>
            <a:ext cx="756285" cy="470534"/>
          </a:xfrm>
          <a:prstGeom prst="rect">
            <a:avLst/>
          </a:prstGeom>
        </p:spPr>
        <p:txBody>
          <a:bodyPr wrap="square" lIns="0" tIns="14604" rIns="0" bIns="0" rtlCol="0" vert="horz">
            <a:spAutoFit/>
          </a:bodyPr>
          <a:lstStyle/>
          <a:p>
            <a:pPr marL="12700">
              <a:lnSpc>
                <a:spcPct val="100000"/>
              </a:lnSpc>
              <a:spcBef>
                <a:spcPts val="114"/>
              </a:spcBef>
              <a:tabLst>
                <a:tab pos="733425" algn="l"/>
              </a:tabLst>
            </a:pPr>
            <a:r>
              <a:rPr dirty="0" sz="2900" spc="125">
                <a:solidFill>
                  <a:srgbClr val="F7FBFB"/>
                </a:solidFill>
                <a:latin typeface="宋体"/>
                <a:cs typeface="宋体"/>
              </a:rPr>
              <a:t>核</a:t>
            </a:r>
            <a:r>
              <a:rPr dirty="0" sz="2900" spc="125">
                <a:solidFill>
                  <a:srgbClr val="F7FBFB"/>
                </a:solidFill>
                <a:latin typeface="宋体"/>
                <a:cs typeface="宋体"/>
              </a:rPr>
              <a:t>	</a:t>
            </a:r>
            <a:r>
              <a:rPr dirty="0" sz="1850" spc="-440">
                <a:solidFill>
                  <a:srgbClr val="93CCF6"/>
                </a:solidFill>
                <a:latin typeface="Arial"/>
                <a:cs typeface="Arial"/>
              </a:rPr>
              <a:t>I</a:t>
            </a:r>
            <a:endParaRPr sz="1850">
              <a:latin typeface="Arial"/>
              <a:cs typeface="Arial"/>
            </a:endParaRPr>
          </a:p>
        </p:txBody>
      </p:sp>
      <p:sp>
        <p:nvSpPr>
          <p:cNvPr id="12" name="object 12"/>
          <p:cNvSpPr txBox="1"/>
          <p:nvPr/>
        </p:nvSpPr>
        <p:spPr>
          <a:xfrm>
            <a:off x="738080" y="3395739"/>
            <a:ext cx="11953875" cy="3474720"/>
          </a:xfrm>
          <a:prstGeom prst="rect">
            <a:avLst/>
          </a:prstGeom>
        </p:spPr>
        <p:txBody>
          <a:bodyPr wrap="square" lIns="0" tIns="12065" rIns="0" bIns="0" rtlCol="0" vert="horz">
            <a:spAutoFit/>
          </a:bodyPr>
          <a:lstStyle/>
          <a:p>
            <a:pPr algn="just" marL="385445" marR="5080" indent="-372745">
              <a:lnSpc>
                <a:spcPct val="156100"/>
              </a:lnSpc>
              <a:spcBef>
                <a:spcPts val="95"/>
              </a:spcBef>
              <a:buClr>
                <a:srgbClr val="282828"/>
              </a:buClr>
              <a:buChar char="·"/>
              <a:tabLst>
                <a:tab pos="396240" algn="l"/>
              </a:tabLst>
            </a:pPr>
            <a:r>
              <a:rPr dirty="0" sz="2900" spc="-2465">
                <a:solidFill>
                  <a:srgbClr val="010101"/>
                </a:solidFill>
                <a:latin typeface="宋体"/>
                <a:cs typeface="宋体"/>
              </a:rPr>
              <a:t>公司制</a:t>
            </a:r>
            <a:r>
              <a:rPr dirty="0" sz="2900" spc="6365">
                <a:solidFill>
                  <a:srgbClr val="010101"/>
                </a:solidFill>
                <a:latin typeface="宋体"/>
                <a:cs typeface="宋体"/>
              </a:rPr>
              <a:t> </a:t>
            </a:r>
            <a:r>
              <a:rPr dirty="0" sz="2900" spc="-2465">
                <a:solidFill>
                  <a:srgbClr val="010101"/>
                </a:solidFill>
                <a:latin typeface="宋体"/>
                <a:cs typeface="宋体"/>
              </a:rPr>
              <a:t>度文</a:t>
            </a:r>
            <a:r>
              <a:rPr dirty="0" sz="2900" spc="3695">
                <a:solidFill>
                  <a:srgbClr val="010101"/>
                </a:solidFill>
                <a:latin typeface="宋体"/>
                <a:cs typeface="宋体"/>
              </a:rPr>
              <a:t> </a:t>
            </a:r>
            <a:r>
              <a:rPr dirty="0" sz="2900" spc="-2465">
                <a:solidFill>
                  <a:srgbClr val="010101"/>
                </a:solidFill>
                <a:latin typeface="宋体"/>
                <a:cs typeface="宋体"/>
              </a:rPr>
              <a:t>件中明</a:t>
            </a:r>
            <a:r>
              <a:rPr dirty="0" sz="2900" spc="6255">
                <a:solidFill>
                  <a:srgbClr val="010101"/>
                </a:solidFill>
                <a:latin typeface="宋体"/>
                <a:cs typeface="宋体"/>
              </a:rPr>
              <a:t> </a:t>
            </a:r>
            <a:r>
              <a:rPr dirty="0" sz="2900" spc="-2465">
                <a:solidFill>
                  <a:srgbClr val="010101"/>
                </a:solidFill>
                <a:latin typeface="宋体"/>
                <a:cs typeface="宋体"/>
              </a:rPr>
              <a:t>确有分</a:t>
            </a:r>
            <a:r>
              <a:rPr dirty="0" sz="2900" spc="6260">
                <a:solidFill>
                  <a:srgbClr val="010101"/>
                </a:solidFill>
                <a:latin typeface="宋体"/>
                <a:cs typeface="宋体"/>
              </a:rPr>
              <a:t> </a:t>
            </a:r>
            <a:r>
              <a:rPr dirty="0" sz="2900" spc="-2465">
                <a:solidFill>
                  <a:srgbClr val="010101"/>
                </a:solidFill>
                <a:latin typeface="宋体"/>
                <a:cs typeface="宋体"/>
              </a:rPr>
              <a:t>包、</a:t>
            </a:r>
            <a:r>
              <a:rPr dirty="0" sz="2900" spc="3660">
                <a:solidFill>
                  <a:srgbClr val="010101"/>
                </a:solidFill>
                <a:latin typeface="宋体"/>
                <a:cs typeface="宋体"/>
              </a:rPr>
              <a:t> </a:t>
            </a:r>
            <a:r>
              <a:rPr dirty="0" sz="2900" spc="-2465">
                <a:solidFill>
                  <a:srgbClr val="010101"/>
                </a:solidFill>
                <a:latin typeface="宋体"/>
                <a:cs typeface="宋体"/>
              </a:rPr>
              <a:t>分</a:t>
            </a:r>
            <a:r>
              <a:rPr dirty="0" sz="2900" spc="1150">
                <a:solidFill>
                  <a:srgbClr val="010101"/>
                </a:solidFill>
                <a:latin typeface="宋体"/>
                <a:cs typeface="宋体"/>
              </a:rPr>
              <a:t> </a:t>
            </a:r>
            <a:r>
              <a:rPr dirty="0" sz="2900" spc="-2465">
                <a:solidFill>
                  <a:srgbClr val="010101"/>
                </a:solidFill>
                <a:latin typeface="宋体"/>
                <a:cs typeface="宋体"/>
              </a:rPr>
              <a:t>供预结</a:t>
            </a:r>
            <a:r>
              <a:rPr dirty="0" sz="2900" spc="6245">
                <a:solidFill>
                  <a:srgbClr val="010101"/>
                </a:solidFill>
                <a:latin typeface="宋体"/>
                <a:cs typeface="宋体"/>
              </a:rPr>
              <a:t> </a:t>
            </a:r>
            <a:r>
              <a:rPr dirty="0" sz="2900" spc="-2465">
                <a:solidFill>
                  <a:srgbClr val="010101"/>
                </a:solidFill>
                <a:latin typeface="宋体"/>
                <a:cs typeface="宋体"/>
              </a:rPr>
              <a:t>算单或结</a:t>
            </a:r>
            <a:r>
              <a:rPr dirty="0" sz="2900" spc="8840">
                <a:solidFill>
                  <a:srgbClr val="010101"/>
                </a:solidFill>
                <a:latin typeface="宋体"/>
                <a:cs typeface="宋体"/>
              </a:rPr>
              <a:t> </a:t>
            </a:r>
            <a:r>
              <a:rPr dirty="0" sz="2900" spc="-2465">
                <a:solidFill>
                  <a:srgbClr val="010101"/>
                </a:solidFill>
                <a:latin typeface="宋体"/>
                <a:cs typeface="宋体"/>
              </a:rPr>
              <a:t>算单</a:t>
            </a:r>
            <a:r>
              <a:rPr dirty="0" sz="2900" spc="3704">
                <a:solidFill>
                  <a:srgbClr val="010101"/>
                </a:solidFill>
                <a:latin typeface="宋体"/>
                <a:cs typeface="宋体"/>
              </a:rPr>
              <a:t> </a:t>
            </a:r>
            <a:r>
              <a:rPr dirty="0" sz="2900" spc="-2465">
                <a:solidFill>
                  <a:srgbClr val="010101"/>
                </a:solidFill>
                <a:latin typeface="宋体"/>
                <a:cs typeface="宋体"/>
              </a:rPr>
              <a:t>作</a:t>
            </a:r>
            <a:r>
              <a:rPr dirty="0" sz="2900" spc="1100">
                <a:solidFill>
                  <a:srgbClr val="010101"/>
                </a:solidFill>
                <a:latin typeface="宋体"/>
                <a:cs typeface="宋体"/>
              </a:rPr>
              <a:t> </a:t>
            </a:r>
            <a:r>
              <a:rPr dirty="0" sz="2900" spc="270">
                <a:solidFill>
                  <a:srgbClr val="010101"/>
                </a:solidFill>
                <a:latin typeface="宋体"/>
                <a:cs typeface="宋体"/>
              </a:rPr>
              <a:t>为</a:t>
            </a:r>
            <a:r>
              <a:rPr dirty="0" sz="2900" spc="-20">
                <a:solidFill>
                  <a:srgbClr val="010101"/>
                </a:solidFill>
                <a:latin typeface="宋体"/>
                <a:cs typeface="宋体"/>
              </a:rPr>
              <a:t>分</a:t>
            </a:r>
            <a:r>
              <a:rPr dirty="0" sz="2900" spc="270">
                <a:solidFill>
                  <a:srgbClr val="010101"/>
                </a:solidFill>
                <a:latin typeface="宋体"/>
                <a:cs typeface="宋体"/>
              </a:rPr>
              <a:t>包</a:t>
            </a:r>
            <a:r>
              <a:rPr dirty="0" sz="2900" spc="-90">
                <a:solidFill>
                  <a:srgbClr val="010101"/>
                </a:solidFill>
                <a:latin typeface="宋体"/>
                <a:cs typeface="宋体"/>
              </a:rPr>
              <a:t>、</a:t>
            </a:r>
            <a:r>
              <a:rPr dirty="0" sz="2900" spc="140">
                <a:solidFill>
                  <a:srgbClr val="010101"/>
                </a:solidFill>
                <a:latin typeface="宋体"/>
                <a:cs typeface="宋体"/>
              </a:rPr>
              <a:t>分</a:t>
            </a:r>
            <a:r>
              <a:rPr dirty="0" sz="2900" spc="270">
                <a:solidFill>
                  <a:srgbClr val="010101"/>
                </a:solidFill>
                <a:latin typeface="宋体"/>
                <a:cs typeface="宋体"/>
              </a:rPr>
              <a:t>供 </a:t>
            </a:r>
            <a:r>
              <a:rPr dirty="0" sz="2900" spc="125">
                <a:solidFill>
                  <a:srgbClr val="010101"/>
                </a:solidFill>
                <a:latin typeface="宋体"/>
                <a:cs typeface="宋体"/>
              </a:rPr>
              <a:t>付款支付依据的规定及审核流程。分包、分供款支付申请时需提供预 结算或结算单明细，公司按流程进行审核，原则上分包分供付款比例 不能超过合同付款比例，对于特殊情况需要超合同约定支付的，须要 </a:t>
            </a:r>
            <a:r>
              <a:rPr dirty="0" sz="2900" spc="-50">
                <a:solidFill>
                  <a:srgbClr val="010101"/>
                </a:solidFill>
                <a:latin typeface="宋体"/>
                <a:cs typeface="宋体"/>
              </a:rPr>
              <a:t>履行公司规定的审批流程。</a:t>
            </a:r>
            <a:endParaRPr sz="2900">
              <a:latin typeface="宋体"/>
              <a:cs typeface="宋体"/>
            </a:endParaRPr>
          </a:p>
        </p:txBody>
      </p:sp>
      <p:sp>
        <p:nvSpPr>
          <p:cNvPr id="13" name="object 13"/>
          <p:cNvSpPr/>
          <p:nvPr/>
        </p:nvSpPr>
        <p:spPr>
          <a:xfrm>
            <a:off x="783694" y="7859679"/>
            <a:ext cx="5137150" cy="339090"/>
          </a:xfrm>
          <a:custGeom>
            <a:avLst/>
            <a:gdLst/>
            <a:ahLst/>
            <a:cxnLst/>
            <a:rect l="l" t="t" r="r" b="b"/>
            <a:pathLst>
              <a:path w="5137150" h="339090">
                <a:moveTo>
                  <a:pt x="0" y="0"/>
                </a:moveTo>
                <a:lnTo>
                  <a:pt x="5137057" y="0"/>
                </a:lnTo>
                <a:lnTo>
                  <a:pt x="5137057" y="338544"/>
                </a:lnTo>
                <a:lnTo>
                  <a:pt x="0" y="338544"/>
                </a:lnTo>
                <a:lnTo>
                  <a:pt x="0" y="0"/>
                </a:lnTo>
                <a:close/>
              </a:path>
            </a:pathLst>
          </a:custGeom>
          <a:solidFill>
            <a:srgbClr val="0C0C0C"/>
          </a:solidFill>
        </p:spPr>
        <p:txBody>
          <a:bodyPr wrap="square" lIns="0" tIns="0" rIns="0" bIns="0" rtlCol="0"/>
          <a:lstStyle/>
          <a:p/>
        </p:txBody>
      </p:sp>
      <p:sp>
        <p:nvSpPr>
          <p:cNvPr id="14" name="object 14"/>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5" name="object 15"/>
          <p:cNvSpPr txBox="1"/>
          <p:nvPr/>
        </p:nvSpPr>
        <p:spPr>
          <a:xfrm>
            <a:off x="770993" y="7821428"/>
            <a:ext cx="5244465" cy="364490"/>
          </a:xfrm>
          <a:prstGeom prst="rect">
            <a:avLst/>
          </a:prstGeom>
        </p:spPr>
        <p:txBody>
          <a:bodyPr wrap="square" lIns="0" tIns="0" rIns="0" bIns="0" rtlCol="0" vert="horz">
            <a:spAutoFit/>
          </a:bodyPr>
          <a:lstStyle/>
          <a:p>
            <a:pPr marL="12700">
              <a:lnSpc>
                <a:spcPts val="2865"/>
              </a:lnSpc>
            </a:pPr>
            <a:r>
              <a:rPr dirty="0" sz="2650" spc="85">
                <a:solidFill>
                  <a:srgbClr val="F9FBFB"/>
                </a:solidFill>
                <a:latin typeface="宋体"/>
                <a:cs typeface="宋体"/>
              </a:rPr>
              <a:t>四、顶目成本盘点及月结月清管理</a:t>
            </a:r>
            <a:endParaRPr sz="2650">
              <a:latin typeface="宋体"/>
              <a:cs typeface="宋体"/>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626841"/>
            <a:ext cx="13716000" cy="945658"/>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12339135" y="4739621"/>
            <a:ext cx="841375" cy="0"/>
          </a:xfrm>
          <a:custGeom>
            <a:avLst/>
            <a:gdLst/>
            <a:ahLst/>
            <a:cxnLst/>
            <a:rect l="l" t="t" r="r" b="b"/>
            <a:pathLst>
              <a:path w="841375" h="0">
                <a:moveTo>
                  <a:pt x="0" y="0"/>
                </a:moveTo>
                <a:lnTo>
                  <a:pt x="841304" y="0"/>
                </a:lnTo>
              </a:path>
            </a:pathLst>
          </a:custGeom>
          <a:ln w="12775">
            <a:solidFill>
              <a:srgbClr val="000000"/>
            </a:solidFill>
          </a:ln>
        </p:spPr>
        <p:txBody>
          <a:bodyPr wrap="square" lIns="0" tIns="0" rIns="0" bIns="0" rtlCol="0"/>
          <a:lstStyle/>
          <a:p/>
        </p:txBody>
      </p:sp>
      <p:sp>
        <p:nvSpPr>
          <p:cNvPr id="4" name="object 4"/>
          <p:cNvSpPr/>
          <p:nvPr/>
        </p:nvSpPr>
        <p:spPr>
          <a:xfrm>
            <a:off x="12237158" y="6259877"/>
            <a:ext cx="943610" cy="0"/>
          </a:xfrm>
          <a:custGeom>
            <a:avLst/>
            <a:gdLst/>
            <a:ahLst/>
            <a:cxnLst/>
            <a:rect l="l" t="t" r="r" b="b"/>
            <a:pathLst>
              <a:path w="943609" h="0">
                <a:moveTo>
                  <a:pt x="0" y="0"/>
                </a:moveTo>
                <a:lnTo>
                  <a:pt x="943280"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698395" y="1117911"/>
            <a:ext cx="11837670" cy="646430"/>
          </a:xfrm>
          <a:prstGeom prst="rect"/>
        </p:spPr>
        <p:txBody>
          <a:bodyPr wrap="square" lIns="0" tIns="15875" rIns="0" bIns="0" rtlCol="0" vert="horz">
            <a:spAutoFit/>
          </a:bodyPr>
          <a:lstStyle/>
          <a:p>
            <a:pPr marL="12700">
              <a:lnSpc>
                <a:spcPct val="100000"/>
              </a:lnSpc>
              <a:spcBef>
                <a:spcPts val="125"/>
              </a:spcBef>
            </a:pPr>
            <a:r>
              <a:rPr dirty="0" sz="4050" spc="175"/>
              <a:t>一、公司按规定与项目部签订项目目标责任书，及</a:t>
            </a:r>
            <a:endParaRPr sz="4050"/>
          </a:p>
        </p:txBody>
      </p:sp>
      <p:sp>
        <p:nvSpPr>
          <p:cNvPr id="6" name="object 6"/>
          <p:cNvSpPr txBox="1"/>
          <p:nvPr/>
        </p:nvSpPr>
        <p:spPr>
          <a:xfrm>
            <a:off x="702428" y="1738788"/>
            <a:ext cx="12209780" cy="4377055"/>
          </a:xfrm>
          <a:prstGeom prst="rect">
            <a:avLst/>
          </a:prstGeom>
        </p:spPr>
        <p:txBody>
          <a:bodyPr wrap="square" lIns="0" tIns="12065" rIns="0" bIns="0" rtlCol="0" vert="horz">
            <a:spAutoFit/>
          </a:bodyPr>
          <a:lstStyle/>
          <a:p>
            <a:pPr marL="12700" marR="598805" indent="5080">
              <a:lnSpc>
                <a:spcPct val="155200"/>
              </a:lnSpc>
              <a:spcBef>
                <a:spcPts val="95"/>
              </a:spcBef>
            </a:pPr>
            <a:r>
              <a:rPr dirty="0" sz="4050" spc="90">
                <a:solidFill>
                  <a:srgbClr val="BA0103"/>
                </a:solidFill>
                <a:latin typeface="宋体"/>
                <a:cs typeface="宋体"/>
              </a:rPr>
              <a:t>时进行考核、兑现，项目部对目标进行分解落实， </a:t>
            </a:r>
            <a:r>
              <a:rPr dirty="0" sz="4050" spc="-70">
                <a:solidFill>
                  <a:srgbClr val="BA0103"/>
                </a:solidFill>
                <a:latin typeface="宋体"/>
                <a:cs typeface="宋体"/>
              </a:rPr>
              <a:t>按规定足额缴纳风险抵押金。</a:t>
            </a:r>
            <a:endParaRPr sz="4050">
              <a:latin typeface="宋体"/>
              <a:cs typeface="宋体"/>
            </a:endParaRPr>
          </a:p>
          <a:p>
            <a:pPr>
              <a:lnSpc>
                <a:spcPct val="100000"/>
              </a:lnSpc>
            </a:pPr>
            <a:endParaRPr sz="4000">
              <a:latin typeface="Times New Roman"/>
              <a:cs typeface="Times New Roman"/>
            </a:endParaRPr>
          </a:p>
          <a:p>
            <a:pPr>
              <a:lnSpc>
                <a:spcPct val="100000"/>
              </a:lnSpc>
              <a:spcBef>
                <a:spcPts val="30"/>
              </a:spcBef>
            </a:pPr>
            <a:endParaRPr sz="3200">
              <a:latin typeface="Times New Roman"/>
              <a:cs typeface="Times New Roman"/>
            </a:endParaRPr>
          </a:p>
          <a:p>
            <a:pPr marL="339725" marR="5080" indent="-1905">
              <a:lnSpc>
                <a:spcPct val="158800"/>
              </a:lnSpc>
              <a:spcBef>
                <a:spcPts val="5"/>
              </a:spcBef>
              <a:tabLst>
                <a:tab pos="8926830" algn="l"/>
              </a:tabLst>
            </a:pPr>
            <a:r>
              <a:rPr dirty="0" sz="2850" spc="95">
                <a:solidFill>
                  <a:srgbClr val="010305"/>
                </a:solidFill>
                <a:latin typeface="宋体"/>
                <a:cs typeface="宋体"/>
              </a:rPr>
              <a:t>参考文件：集团下发的《项目预收益报表要求》、</a:t>
            </a:r>
            <a:r>
              <a:rPr dirty="0" sz="2850" spc="95">
                <a:solidFill>
                  <a:srgbClr val="010305"/>
                </a:solidFill>
                <a:latin typeface="宋体"/>
                <a:cs typeface="宋体"/>
              </a:rPr>
              <a:t>	</a:t>
            </a:r>
            <a:r>
              <a:rPr dirty="0" sz="2850" spc="10">
                <a:solidFill>
                  <a:srgbClr val="010305"/>
                </a:solidFill>
                <a:latin typeface="宋体"/>
                <a:cs typeface="宋体"/>
              </a:rPr>
              <a:t>《关于下发《项目目 </a:t>
            </a:r>
            <a:r>
              <a:rPr dirty="0" sz="2850" spc="125">
                <a:solidFill>
                  <a:srgbClr val="010305"/>
                </a:solidFill>
                <a:latin typeface="宋体"/>
                <a:cs typeface="宋体"/>
              </a:rPr>
              <a:t>标责任书（范本）》的通知》和《工程项目风险抵押管理办法》。</a:t>
            </a:r>
            <a:endParaRPr sz="2850">
              <a:latin typeface="宋体"/>
              <a:cs typeface="宋体"/>
            </a:endParaRP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6029923"/>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865263"/>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7" name="object 7"/>
          <p:cNvSpPr/>
          <p:nvPr/>
        </p:nvSpPr>
        <p:spPr>
          <a:xfrm>
            <a:off x="666708" y="3038634"/>
            <a:ext cx="0" cy="505459"/>
          </a:xfrm>
          <a:custGeom>
            <a:avLst/>
            <a:gdLst/>
            <a:ahLst/>
            <a:cxnLst/>
            <a:rect l="l" t="t" r="r" b="b"/>
            <a:pathLst>
              <a:path w="0" h="505460">
                <a:moveTo>
                  <a:pt x="0" y="0"/>
                </a:moveTo>
                <a:lnTo>
                  <a:pt x="0" y="505433"/>
                </a:lnTo>
              </a:path>
            </a:pathLst>
          </a:custGeom>
          <a:ln w="25494">
            <a:solidFill>
              <a:srgbClr val="031F5B"/>
            </a:solidFill>
          </a:ln>
        </p:spPr>
        <p:txBody>
          <a:bodyPr wrap="square" lIns="0" tIns="0" rIns="0" bIns="0" rtlCol="0"/>
          <a:lstStyle/>
          <a:p/>
        </p:txBody>
      </p:sp>
      <p:sp>
        <p:nvSpPr>
          <p:cNvPr id="8" name="object 8"/>
          <p:cNvSpPr/>
          <p:nvPr/>
        </p:nvSpPr>
        <p:spPr>
          <a:xfrm>
            <a:off x="1157813" y="2905828"/>
            <a:ext cx="229870" cy="671195"/>
          </a:xfrm>
          <a:custGeom>
            <a:avLst/>
            <a:gdLst/>
            <a:ahLst/>
            <a:cxnLst/>
            <a:rect l="l" t="t" r="r" b="b"/>
            <a:pathLst>
              <a:path w="229869" h="671195">
                <a:moveTo>
                  <a:pt x="0" y="0"/>
                </a:moveTo>
                <a:lnTo>
                  <a:pt x="229446" y="0"/>
                </a:lnTo>
                <a:lnTo>
                  <a:pt x="229446" y="670719"/>
                </a:lnTo>
                <a:lnTo>
                  <a:pt x="0" y="670719"/>
                </a:lnTo>
                <a:lnTo>
                  <a:pt x="0" y="0"/>
                </a:lnTo>
                <a:close/>
              </a:path>
            </a:pathLst>
          </a:custGeom>
          <a:solidFill>
            <a:srgbClr val="031F5B"/>
          </a:solidFill>
        </p:spPr>
        <p:txBody>
          <a:bodyPr wrap="square" lIns="0" tIns="0" rIns="0" bIns="0" rtlCol="0"/>
          <a:lstStyle/>
          <a:p/>
        </p:txBody>
      </p:sp>
      <p:sp>
        <p:nvSpPr>
          <p:cNvPr id="9" name="object 9"/>
          <p:cNvSpPr txBox="1"/>
          <p:nvPr/>
        </p:nvSpPr>
        <p:spPr>
          <a:xfrm>
            <a:off x="641261" y="2912833"/>
            <a:ext cx="677545" cy="623570"/>
          </a:xfrm>
          <a:prstGeom prst="rect">
            <a:avLst/>
          </a:prstGeom>
        </p:spPr>
        <p:txBody>
          <a:bodyPr wrap="square" lIns="0" tIns="15240" rIns="0" bIns="0" rtlCol="0" vert="horz">
            <a:spAutoFit/>
          </a:bodyPr>
          <a:lstStyle/>
          <a:p>
            <a:pPr marL="12700">
              <a:lnSpc>
                <a:spcPct val="100000"/>
              </a:lnSpc>
              <a:spcBef>
                <a:spcPts val="120"/>
              </a:spcBef>
              <a:tabLst>
                <a:tab pos="516255" algn="l"/>
              </a:tabLst>
            </a:pPr>
            <a:r>
              <a:rPr dirty="0" sz="2900" spc="55">
                <a:solidFill>
                  <a:srgbClr val="F9FBFB"/>
                </a:solidFill>
                <a:latin typeface="Arial"/>
                <a:cs typeface="Arial"/>
              </a:rPr>
              <a:t>I</a:t>
            </a:r>
            <a:r>
              <a:rPr dirty="0" sz="2900" spc="55">
                <a:solidFill>
                  <a:srgbClr val="F9FBFB"/>
                </a:solidFill>
                <a:latin typeface="Arial"/>
                <a:cs typeface="Arial"/>
              </a:rPr>
              <a:t>	</a:t>
            </a:r>
            <a:r>
              <a:rPr dirty="0" sz="3900" spc="80">
                <a:solidFill>
                  <a:srgbClr val="F9FBFB"/>
                </a:solidFill>
                <a:latin typeface="Times New Roman"/>
                <a:cs typeface="Times New Roman"/>
              </a:rPr>
              <a:t>i</a:t>
            </a:r>
            <a:endParaRPr sz="3900">
              <a:latin typeface="Times New Roman"/>
              <a:cs typeface="Times New Roman"/>
            </a:endParaRPr>
          </a:p>
        </p:txBody>
      </p:sp>
      <p:sp>
        <p:nvSpPr>
          <p:cNvPr id="10" name="object 10"/>
          <p:cNvSpPr txBox="1"/>
          <p:nvPr/>
        </p:nvSpPr>
        <p:spPr>
          <a:xfrm>
            <a:off x="1422739" y="3034024"/>
            <a:ext cx="7920990" cy="454025"/>
          </a:xfrm>
          <a:prstGeom prst="rect">
            <a:avLst/>
          </a:prstGeom>
          <a:solidFill>
            <a:srgbClr val="031F5B"/>
          </a:solidFill>
        </p:spPr>
        <p:txBody>
          <a:bodyPr wrap="square" lIns="0" tIns="0" rIns="0" bIns="0" rtlCol="0" vert="horz">
            <a:spAutoFit/>
          </a:bodyPr>
          <a:lstStyle/>
          <a:p>
            <a:pPr>
              <a:lnSpc>
                <a:spcPts val="3570"/>
              </a:lnSpc>
            </a:pPr>
            <a:r>
              <a:rPr dirty="0" sz="3550" spc="580">
                <a:solidFill>
                  <a:srgbClr val="F9FBFB"/>
                </a:solidFill>
                <a:latin typeface="宋体"/>
                <a:cs typeface="宋体"/>
              </a:rPr>
              <a:t>顶</a:t>
            </a:r>
            <a:r>
              <a:rPr dirty="0" sz="3550" spc="395">
                <a:solidFill>
                  <a:srgbClr val="F9FBFB"/>
                </a:solidFill>
                <a:latin typeface="宋体"/>
                <a:cs typeface="宋体"/>
              </a:rPr>
              <a:t>目</a:t>
            </a:r>
            <a:r>
              <a:rPr dirty="0" sz="3550" spc="365">
                <a:solidFill>
                  <a:srgbClr val="F9FBFB"/>
                </a:solidFill>
                <a:latin typeface="宋体"/>
                <a:cs typeface="宋体"/>
              </a:rPr>
              <a:t>分供在施工过程</a:t>
            </a:r>
            <a:r>
              <a:rPr dirty="0" sz="3550" spc="-2075">
                <a:solidFill>
                  <a:srgbClr val="F9FBFB"/>
                </a:solidFill>
                <a:latin typeface="宋体"/>
                <a:cs typeface="宋体"/>
              </a:rPr>
              <a:t>中</a:t>
            </a:r>
            <a:r>
              <a:rPr dirty="0" sz="3550" spc="260">
                <a:solidFill>
                  <a:srgbClr val="F9FBFB"/>
                </a:solidFill>
                <a:latin typeface="宋体"/>
                <a:cs typeface="宋体"/>
              </a:rPr>
              <a:t>按月度进</a:t>
            </a:r>
            <a:r>
              <a:rPr dirty="0" sz="3550" spc="-695">
                <a:solidFill>
                  <a:srgbClr val="F9FBFB"/>
                </a:solidFill>
                <a:latin typeface="宋体"/>
                <a:cs typeface="宋体"/>
              </a:rPr>
              <a:t>行</a:t>
            </a:r>
            <a:r>
              <a:rPr dirty="0" sz="3550" spc="295">
                <a:solidFill>
                  <a:srgbClr val="F9FBFB"/>
                </a:solidFill>
                <a:latin typeface="宋体"/>
                <a:cs typeface="宋体"/>
              </a:rPr>
              <a:t>对</a:t>
            </a:r>
            <a:endParaRPr sz="3550">
              <a:latin typeface="宋体"/>
              <a:cs typeface="宋体"/>
            </a:endParaRPr>
          </a:p>
        </p:txBody>
      </p:sp>
      <p:sp>
        <p:nvSpPr>
          <p:cNvPr id="11" name="object 11"/>
          <p:cNvSpPr txBox="1"/>
          <p:nvPr/>
        </p:nvSpPr>
        <p:spPr>
          <a:xfrm>
            <a:off x="8898651" y="2957547"/>
            <a:ext cx="514350" cy="570230"/>
          </a:xfrm>
          <a:prstGeom prst="rect">
            <a:avLst/>
          </a:prstGeom>
        </p:spPr>
        <p:txBody>
          <a:bodyPr wrap="square" lIns="0" tIns="15240" rIns="0" bIns="0" rtlCol="0" vert="horz">
            <a:spAutoFit/>
          </a:bodyPr>
          <a:lstStyle/>
          <a:p>
            <a:pPr marL="12700">
              <a:lnSpc>
                <a:spcPct val="100000"/>
              </a:lnSpc>
              <a:spcBef>
                <a:spcPts val="120"/>
              </a:spcBef>
            </a:pPr>
            <a:r>
              <a:rPr dirty="0" sz="3550" spc="295">
                <a:solidFill>
                  <a:srgbClr val="F9FBFB"/>
                </a:solidFill>
                <a:latin typeface="宋体"/>
                <a:cs typeface="宋体"/>
              </a:rPr>
              <a:t>帐</a:t>
            </a:r>
            <a:endParaRPr sz="3550">
              <a:latin typeface="宋体"/>
              <a:cs typeface="宋体"/>
            </a:endParaRPr>
          </a:p>
        </p:txBody>
      </p:sp>
      <p:sp>
        <p:nvSpPr>
          <p:cNvPr id="12" name="object 12"/>
          <p:cNvSpPr/>
          <p:nvPr/>
        </p:nvSpPr>
        <p:spPr>
          <a:xfrm>
            <a:off x="13012216" y="3038634"/>
            <a:ext cx="0" cy="505459"/>
          </a:xfrm>
          <a:custGeom>
            <a:avLst/>
            <a:gdLst/>
            <a:ahLst/>
            <a:cxnLst/>
            <a:rect l="l" t="t" r="r" b="b"/>
            <a:pathLst>
              <a:path w="0" h="505460">
                <a:moveTo>
                  <a:pt x="0" y="0"/>
                </a:moveTo>
                <a:lnTo>
                  <a:pt x="0" y="505433"/>
                </a:lnTo>
              </a:path>
            </a:pathLst>
          </a:custGeom>
          <a:ln w="12747">
            <a:solidFill>
              <a:srgbClr val="465780"/>
            </a:solidFill>
          </a:ln>
        </p:spPr>
        <p:txBody>
          <a:bodyPr wrap="square" lIns="0" tIns="0" rIns="0" bIns="0" rtlCol="0"/>
          <a:lstStyle/>
          <a:p/>
        </p:txBody>
      </p:sp>
      <p:sp>
        <p:nvSpPr>
          <p:cNvPr id="13" name="object 13"/>
          <p:cNvSpPr txBox="1"/>
          <p:nvPr/>
        </p:nvSpPr>
        <p:spPr>
          <a:xfrm>
            <a:off x="12993141" y="3040586"/>
            <a:ext cx="98425" cy="470534"/>
          </a:xfrm>
          <a:prstGeom prst="rect">
            <a:avLst/>
          </a:prstGeom>
        </p:spPr>
        <p:txBody>
          <a:bodyPr wrap="square" lIns="0" tIns="14604" rIns="0" bIns="0" rtlCol="0" vert="horz">
            <a:spAutoFit/>
          </a:bodyPr>
          <a:lstStyle/>
          <a:p>
            <a:pPr marL="12700">
              <a:lnSpc>
                <a:spcPct val="100000"/>
              </a:lnSpc>
              <a:spcBef>
                <a:spcPts val="114"/>
              </a:spcBef>
            </a:pPr>
            <a:r>
              <a:rPr dirty="0" sz="2900" spc="-235">
                <a:solidFill>
                  <a:srgbClr val="AFC1E2"/>
                </a:solidFill>
                <a:latin typeface="Arial"/>
                <a:cs typeface="Arial"/>
              </a:rPr>
              <a:t>I</a:t>
            </a:r>
            <a:endParaRPr sz="2900">
              <a:latin typeface="Arial"/>
              <a:cs typeface="Arial"/>
            </a:endParaRPr>
          </a:p>
        </p:txBody>
      </p:sp>
      <p:sp>
        <p:nvSpPr>
          <p:cNvPr id="14" name="object 14"/>
          <p:cNvSpPr txBox="1"/>
          <p:nvPr/>
        </p:nvSpPr>
        <p:spPr>
          <a:xfrm>
            <a:off x="738080" y="3689570"/>
            <a:ext cx="11939905" cy="2120900"/>
          </a:xfrm>
          <a:prstGeom prst="rect">
            <a:avLst/>
          </a:prstGeom>
        </p:spPr>
        <p:txBody>
          <a:bodyPr wrap="square" lIns="0" tIns="18415" rIns="0" bIns="0" rtlCol="0" vert="horz">
            <a:spAutoFit/>
          </a:bodyPr>
          <a:lstStyle/>
          <a:p>
            <a:pPr algn="just" marL="391795" marR="5080" indent="-379095">
              <a:lnSpc>
                <a:spcPct val="157500"/>
              </a:lnSpc>
              <a:spcBef>
                <a:spcPts val="145"/>
              </a:spcBef>
              <a:buClr>
                <a:srgbClr val="282828"/>
              </a:buClr>
              <a:buChar char="·"/>
              <a:tabLst>
                <a:tab pos="403225" algn="l"/>
              </a:tabLst>
            </a:pPr>
            <a:r>
              <a:rPr dirty="0" sz="2900" spc="-835">
                <a:solidFill>
                  <a:srgbClr val="010101"/>
                </a:solidFill>
                <a:latin typeface="宋体"/>
                <a:cs typeface="宋体"/>
              </a:rPr>
              <a:t>分</a:t>
            </a:r>
            <a:r>
              <a:rPr dirty="0" sz="2900" spc="-515">
                <a:solidFill>
                  <a:srgbClr val="010101"/>
                </a:solidFill>
                <a:latin typeface="宋体"/>
                <a:cs typeface="宋体"/>
              </a:rPr>
              <a:t> </a:t>
            </a:r>
            <a:r>
              <a:rPr dirty="0" sz="2900" spc="300">
                <a:solidFill>
                  <a:srgbClr val="010101"/>
                </a:solidFill>
                <a:latin typeface="宋体"/>
                <a:cs typeface="宋体"/>
              </a:rPr>
              <a:t>供</a:t>
            </a:r>
            <a:r>
              <a:rPr dirty="0" sz="2900" spc="-70">
                <a:solidFill>
                  <a:srgbClr val="010101"/>
                </a:solidFill>
                <a:latin typeface="宋体"/>
                <a:cs typeface="宋体"/>
              </a:rPr>
              <a:t>月</a:t>
            </a:r>
            <a:r>
              <a:rPr dirty="0" sz="2900" spc="300">
                <a:solidFill>
                  <a:srgbClr val="010101"/>
                </a:solidFill>
                <a:latin typeface="宋体"/>
                <a:cs typeface="宋体"/>
              </a:rPr>
              <a:t>度对账是</a:t>
            </a:r>
            <a:r>
              <a:rPr dirty="0" sz="2900" spc="-715">
                <a:solidFill>
                  <a:srgbClr val="010101"/>
                </a:solidFill>
                <a:latin typeface="宋体"/>
                <a:cs typeface="宋体"/>
              </a:rPr>
              <a:t>指</a:t>
            </a:r>
            <a:r>
              <a:rPr dirty="0" sz="2900" spc="300">
                <a:solidFill>
                  <a:srgbClr val="010101"/>
                </a:solidFill>
                <a:latin typeface="宋体"/>
                <a:cs typeface="宋体"/>
              </a:rPr>
              <a:t>项</a:t>
            </a:r>
            <a:r>
              <a:rPr dirty="0" sz="2900" spc="-95">
                <a:solidFill>
                  <a:srgbClr val="010101"/>
                </a:solidFill>
                <a:latin typeface="宋体"/>
                <a:cs typeface="宋体"/>
              </a:rPr>
              <a:t>目</a:t>
            </a:r>
            <a:r>
              <a:rPr dirty="0" sz="2900" spc="130">
                <a:solidFill>
                  <a:srgbClr val="010101"/>
                </a:solidFill>
                <a:latin typeface="宋体"/>
                <a:cs typeface="宋体"/>
              </a:rPr>
              <a:t>与</a:t>
            </a:r>
            <a:r>
              <a:rPr dirty="0" sz="2900" spc="140">
                <a:solidFill>
                  <a:srgbClr val="010101"/>
                </a:solidFill>
                <a:latin typeface="宋体"/>
                <a:cs typeface="宋体"/>
              </a:rPr>
              <a:t>分</a:t>
            </a:r>
            <a:r>
              <a:rPr dirty="0" sz="2900" spc="300">
                <a:solidFill>
                  <a:srgbClr val="010101"/>
                </a:solidFill>
                <a:latin typeface="宋体"/>
                <a:cs typeface="宋体"/>
              </a:rPr>
              <a:t>供</a:t>
            </a:r>
            <a:r>
              <a:rPr dirty="0" sz="2900" spc="-70">
                <a:solidFill>
                  <a:srgbClr val="010101"/>
                </a:solidFill>
                <a:latin typeface="宋体"/>
                <a:cs typeface="宋体"/>
              </a:rPr>
              <a:t>商</a:t>
            </a:r>
            <a:r>
              <a:rPr dirty="0" sz="2900" spc="300">
                <a:solidFill>
                  <a:srgbClr val="010101"/>
                </a:solidFill>
                <a:latin typeface="宋体"/>
                <a:cs typeface="宋体"/>
              </a:rPr>
              <a:t>共</a:t>
            </a:r>
            <a:r>
              <a:rPr dirty="0" sz="2900" spc="-130">
                <a:solidFill>
                  <a:srgbClr val="010101"/>
                </a:solidFill>
                <a:latin typeface="宋体"/>
                <a:cs typeface="宋体"/>
              </a:rPr>
              <a:t>同</a:t>
            </a:r>
            <a:r>
              <a:rPr dirty="0" sz="2900" spc="150">
                <a:solidFill>
                  <a:srgbClr val="010101"/>
                </a:solidFill>
                <a:latin typeface="宋体"/>
                <a:cs typeface="宋体"/>
              </a:rPr>
              <a:t>核</a:t>
            </a:r>
            <a:r>
              <a:rPr dirty="0" sz="2900" spc="300">
                <a:solidFill>
                  <a:srgbClr val="010101"/>
                </a:solidFill>
                <a:latin typeface="宋体"/>
                <a:cs typeface="宋体"/>
              </a:rPr>
              <a:t>对确认</a:t>
            </a:r>
            <a:r>
              <a:rPr dirty="0" sz="2900" spc="-445">
                <a:solidFill>
                  <a:srgbClr val="010101"/>
                </a:solidFill>
                <a:latin typeface="宋体"/>
                <a:cs typeface="宋体"/>
              </a:rPr>
              <a:t>当</a:t>
            </a:r>
            <a:r>
              <a:rPr dirty="0" sz="2900" spc="300">
                <a:solidFill>
                  <a:srgbClr val="010101"/>
                </a:solidFill>
                <a:latin typeface="宋体"/>
                <a:cs typeface="宋体"/>
              </a:rPr>
              <a:t>月所供应材料</a:t>
            </a:r>
            <a:r>
              <a:rPr dirty="0" sz="2900" spc="-1090">
                <a:solidFill>
                  <a:srgbClr val="010101"/>
                </a:solidFill>
                <a:latin typeface="宋体"/>
                <a:cs typeface="宋体"/>
              </a:rPr>
              <a:t>的</a:t>
            </a:r>
            <a:r>
              <a:rPr dirty="0" sz="2900" spc="130">
                <a:solidFill>
                  <a:srgbClr val="010101"/>
                </a:solidFill>
                <a:latin typeface="宋体"/>
                <a:cs typeface="宋体"/>
              </a:rPr>
              <a:t>数</a:t>
            </a:r>
            <a:r>
              <a:rPr dirty="0" sz="2900" spc="300">
                <a:solidFill>
                  <a:srgbClr val="010101"/>
                </a:solidFill>
                <a:latin typeface="宋体"/>
                <a:cs typeface="宋体"/>
              </a:rPr>
              <a:t>量 </a:t>
            </a:r>
            <a:r>
              <a:rPr dirty="0" sz="2900" spc="125">
                <a:solidFill>
                  <a:srgbClr val="010101"/>
                </a:solidFill>
                <a:latin typeface="宋体"/>
                <a:cs typeface="宋体"/>
              </a:rPr>
              <a:t>和金额，并签署对帐单，如果过程中双方确认签字手续齐全，可以不 </a:t>
            </a:r>
            <a:r>
              <a:rPr dirty="0" sz="2900" spc="35">
                <a:solidFill>
                  <a:srgbClr val="010101"/>
                </a:solidFill>
                <a:latin typeface="宋体"/>
                <a:cs typeface="宋体"/>
              </a:rPr>
              <a:t>再单独签署月度对帐单，但需要有月度汇总。</a:t>
            </a:r>
            <a:endParaRPr sz="2900">
              <a:latin typeface="宋体"/>
              <a:cs typeface="宋体"/>
            </a:endParaRPr>
          </a:p>
        </p:txBody>
      </p:sp>
      <p:sp>
        <p:nvSpPr>
          <p:cNvPr id="15" name="object 15"/>
          <p:cNvSpPr/>
          <p:nvPr/>
        </p:nvSpPr>
        <p:spPr>
          <a:xfrm>
            <a:off x="783694" y="7859679"/>
            <a:ext cx="5137150" cy="339090"/>
          </a:xfrm>
          <a:custGeom>
            <a:avLst/>
            <a:gdLst/>
            <a:ahLst/>
            <a:cxnLst/>
            <a:rect l="l" t="t" r="r" b="b"/>
            <a:pathLst>
              <a:path w="5137150" h="339090">
                <a:moveTo>
                  <a:pt x="0" y="0"/>
                </a:moveTo>
                <a:lnTo>
                  <a:pt x="5137057" y="0"/>
                </a:lnTo>
                <a:lnTo>
                  <a:pt x="5137057" y="338544"/>
                </a:lnTo>
                <a:lnTo>
                  <a:pt x="0" y="338544"/>
                </a:lnTo>
                <a:lnTo>
                  <a:pt x="0" y="0"/>
                </a:lnTo>
                <a:close/>
              </a:path>
            </a:pathLst>
          </a:custGeom>
          <a:solidFill>
            <a:srgbClr val="0C0C0C"/>
          </a:solidFill>
        </p:spPr>
        <p:txBody>
          <a:bodyPr wrap="square" lIns="0" tIns="0" rIns="0" bIns="0" rtlCol="0"/>
          <a:lstStyle/>
          <a:p/>
        </p:txBody>
      </p:sp>
      <p:sp>
        <p:nvSpPr>
          <p:cNvPr id="16" name="object 16"/>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7" name="object 17"/>
          <p:cNvSpPr txBox="1"/>
          <p:nvPr/>
        </p:nvSpPr>
        <p:spPr>
          <a:xfrm>
            <a:off x="770993" y="7821428"/>
            <a:ext cx="5244465" cy="364490"/>
          </a:xfrm>
          <a:prstGeom prst="rect">
            <a:avLst/>
          </a:prstGeom>
        </p:spPr>
        <p:txBody>
          <a:bodyPr wrap="square" lIns="0" tIns="0" rIns="0" bIns="0" rtlCol="0" vert="horz">
            <a:spAutoFit/>
          </a:bodyPr>
          <a:lstStyle/>
          <a:p>
            <a:pPr marL="12700">
              <a:lnSpc>
                <a:spcPts val="2865"/>
              </a:lnSpc>
            </a:pPr>
            <a:r>
              <a:rPr dirty="0" sz="2650" spc="85">
                <a:solidFill>
                  <a:srgbClr val="F9FBFB"/>
                </a:solidFill>
                <a:latin typeface="宋体"/>
                <a:cs typeface="宋体"/>
              </a:rPr>
              <a:t>四、顶目成本盘点及月结月清管理</a:t>
            </a:r>
            <a:endParaRPr sz="2650">
              <a:latin typeface="宋体"/>
              <a:cs typeface="宋体"/>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356917" y="7230797"/>
            <a:ext cx="12976860" cy="0"/>
          </a:xfrm>
          <a:custGeom>
            <a:avLst/>
            <a:gdLst/>
            <a:ahLst/>
            <a:cxnLst/>
            <a:rect l="l" t="t" r="r" b="b"/>
            <a:pathLst>
              <a:path w="12976860" h="0">
                <a:moveTo>
                  <a:pt x="0" y="0"/>
                </a:moveTo>
                <a:lnTo>
                  <a:pt x="12976486"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30303"/>
                </a:solidFill>
                <a:latin typeface="宋体"/>
                <a:cs typeface="宋体"/>
              </a:rPr>
              <a:t>（二）项目部层面</a:t>
            </a:r>
            <a:endParaRPr sz="4150">
              <a:latin typeface="宋体"/>
              <a:cs typeface="宋体"/>
            </a:endParaRPr>
          </a:p>
        </p:txBody>
      </p:sp>
      <p:sp>
        <p:nvSpPr>
          <p:cNvPr id="7" name="object 7"/>
          <p:cNvSpPr/>
          <p:nvPr/>
        </p:nvSpPr>
        <p:spPr>
          <a:xfrm>
            <a:off x="233561" y="2474501"/>
            <a:ext cx="0" cy="575310"/>
          </a:xfrm>
          <a:custGeom>
            <a:avLst/>
            <a:gdLst/>
            <a:ahLst/>
            <a:cxnLst/>
            <a:rect l="l" t="t" r="r" b="b"/>
            <a:pathLst>
              <a:path w="0" h="575310">
                <a:moveTo>
                  <a:pt x="0" y="0"/>
                </a:moveTo>
                <a:lnTo>
                  <a:pt x="0" y="575148"/>
                </a:lnTo>
              </a:path>
            </a:pathLst>
          </a:custGeom>
          <a:ln w="25494">
            <a:solidFill>
              <a:srgbClr val="031F5B"/>
            </a:solidFill>
          </a:ln>
        </p:spPr>
        <p:txBody>
          <a:bodyPr wrap="square" lIns="0" tIns="0" rIns="0" bIns="0" rtlCol="0"/>
          <a:lstStyle/>
          <a:p/>
        </p:txBody>
      </p:sp>
      <p:sp>
        <p:nvSpPr>
          <p:cNvPr id="8" name="object 8"/>
          <p:cNvSpPr txBox="1"/>
          <p:nvPr/>
        </p:nvSpPr>
        <p:spPr>
          <a:xfrm>
            <a:off x="208114" y="2478475"/>
            <a:ext cx="40640" cy="531495"/>
          </a:xfrm>
          <a:prstGeom prst="rect">
            <a:avLst/>
          </a:prstGeom>
        </p:spPr>
        <p:txBody>
          <a:bodyPr wrap="square" lIns="0" tIns="15240" rIns="0" bIns="0" rtlCol="0" vert="horz">
            <a:spAutoFit/>
          </a:bodyPr>
          <a:lstStyle/>
          <a:p>
            <a:pPr marL="12700">
              <a:lnSpc>
                <a:spcPct val="100000"/>
              </a:lnSpc>
              <a:spcBef>
                <a:spcPts val="120"/>
              </a:spcBef>
            </a:pPr>
            <a:r>
              <a:rPr dirty="0" sz="3300" spc="-800">
                <a:solidFill>
                  <a:srgbClr val="F9FBFB"/>
                </a:solidFill>
                <a:latin typeface="Arial"/>
                <a:cs typeface="Arial"/>
              </a:rPr>
              <a:t>I</a:t>
            </a:r>
            <a:endParaRPr sz="3300">
              <a:latin typeface="Arial"/>
              <a:cs typeface="Arial"/>
            </a:endParaRPr>
          </a:p>
        </p:txBody>
      </p:sp>
      <p:sp>
        <p:nvSpPr>
          <p:cNvPr id="9" name="object 9"/>
          <p:cNvSpPr txBox="1"/>
          <p:nvPr/>
        </p:nvSpPr>
        <p:spPr>
          <a:xfrm>
            <a:off x="819723" y="2474501"/>
            <a:ext cx="306070" cy="567690"/>
          </a:xfrm>
          <a:prstGeom prst="rect">
            <a:avLst/>
          </a:prstGeom>
          <a:solidFill>
            <a:srgbClr val="031F5B"/>
          </a:solidFill>
        </p:spPr>
        <p:txBody>
          <a:bodyPr wrap="square" lIns="0" tIns="19050" rIns="0" bIns="0" rtlCol="0" vert="horz">
            <a:spAutoFit/>
          </a:bodyPr>
          <a:lstStyle/>
          <a:p>
            <a:pPr>
              <a:lnSpc>
                <a:spcPct val="100000"/>
              </a:lnSpc>
              <a:spcBef>
                <a:spcPts val="150"/>
              </a:spcBef>
            </a:pPr>
            <a:r>
              <a:rPr dirty="0" sz="3300" spc="-1080">
                <a:solidFill>
                  <a:srgbClr val="F9FBFB"/>
                </a:solidFill>
                <a:latin typeface="Times New Roman"/>
                <a:cs typeface="Times New Roman"/>
              </a:rPr>
              <a:t>2.</a:t>
            </a:r>
            <a:endParaRPr sz="3300">
              <a:latin typeface="Times New Roman"/>
              <a:cs typeface="Times New Roman"/>
            </a:endParaRPr>
          </a:p>
        </p:txBody>
      </p:sp>
      <p:sp>
        <p:nvSpPr>
          <p:cNvPr id="10" name="object 10"/>
          <p:cNvSpPr/>
          <p:nvPr/>
        </p:nvSpPr>
        <p:spPr>
          <a:xfrm>
            <a:off x="1139764" y="2594375"/>
            <a:ext cx="11875135" cy="370840"/>
          </a:xfrm>
          <a:custGeom>
            <a:avLst/>
            <a:gdLst/>
            <a:ahLst/>
            <a:cxnLst/>
            <a:rect l="l" t="t" r="r" b="b"/>
            <a:pathLst>
              <a:path w="11875135" h="370839">
                <a:moveTo>
                  <a:pt x="0" y="0"/>
                </a:moveTo>
                <a:lnTo>
                  <a:pt x="11874714" y="0"/>
                </a:lnTo>
                <a:lnTo>
                  <a:pt x="11874714" y="370482"/>
                </a:lnTo>
                <a:lnTo>
                  <a:pt x="0" y="370482"/>
                </a:lnTo>
                <a:lnTo>
                  <a:pt x="0" y="0"/>
                </a:lnTo>
                <a:close/>
              </a:path>
            </a:pathLst>
          </a:custGeom>
          <a:solidFill>
            <a:srgbClr val="031F5B"/>
          </a:solidFill>
        </p:spPr>
        <p:txBody>
          <a:bodyPr wrap="square" lIns="0" tIns="0" rIns="0" bIns="0" rtlCol="0"/>
          <a:lstStyle/>
          <a:p/>
        </p:txBody>
      </p:sp>
      <p:sp>
        <p:nvSpPr>
          <p:cNvPr id="11" name="object 11"/>
          <p:cNvSpPr/>
          <p:nvPr/>
        </p:nvSpPr>
        <p:spPr>
          <a:xfrm>
            <a:off x="13184556" y="2474501"/>
            <a:ext cx="0" cy="575310"/>
          </a:xfrm>
          <a:custGeom>
            <a:avLst/>
            <a:gdLst/>
            <a:ahLst/>
            <a:cxnLst/>
            <a:rect l="l" t="t" r="r" b="b"/>
            <a:pathLst>
              <a:path w="0" h="575310">
                <a:moveTo>
                  <a:pt x="0" y="0"/>
                </a:moveTo>
                <a:lnTo>
                  <a:pt x="0" y="575148"/>
                </a:lnTo>
              </a:path>
            </a:pathLst>
          </a:custGeom>
          <a:ln w="25494">
            <a:solidFill>
              <a:srgbClr val="031F5B"/>
            </a:solidFill>
          </a:ln>
        </p:spPr>
        <p:txBody>
          <a:bodyPr wrap="square" lIns="0" tIns="0" rIns="0" bIns="0" rtlCol="0"/>
          <a:lstStyle/>
          <a:p/>
        </p:txBody>
      </p:sp>
      <p:sp>
        <p:nvSpPr>
          <p:cNvPr id="12" name="object 12"/>
          <p:cNvSpPr txBox="1"/>
          <p:nvPr/>
        </p:nvSpPr>
        <p:spPr>
          <a:xfrm>
            <a:off x="1139764" y="2478475"/>
            <a:ext cx="12060555" cy="531495"/>
          </a:xfrm>
          <a:prstGeom prst="rect">
            <a:avLst/>
          </a:prstGeom>
        </p:spPr>
        <p:txBody>
          <a:bodyPr wrap="square" lIns="0" tIns="15240" rIns="0" bIns="0" rtlCol="0" vert="horz">
            <a:spAutoFit/>
          </a:bodyPr>
          <a:lstStyle/>
          <a:p>
            <a:pPr>
              <a:lnSpc>
                <a:spcPct val="100000"/>
              </a:lnSpc>
              <a:spcBef>
                <a:spcPts val="120"/>
              </a:spcBef>
              <a:tabLst>
                <a:tab pos="765810" algn="l"/>
                <a:tab pos="1152525" algn="l"/>
                <a:tab pos="1536700" algn="l"/>
                <a:tab pos="2693670" algn="l"/>
                <a:tab pos="3079115" algn="l"/>
              </a:tabLst>
            </a:pPr>
            <a:r>
              <a:rPr dirty="0" sz="2900" spc="-2525">
                <a:solidFill>
                  <a:srgbClr val="F9FBFB"/>
                </a:solidFill>
                <a:latin typeface="宋体"/>
                <a:cs typeface="宋体"/>
              </a:rPr>
              <a:t>项目	分	包	在施工	过	</a:t>
            </a:r>
            <a:r>
              <a:rPr dirty="0" sz="2900" spc="270">
                <a:solidFill>
                  <a:srgbClr val="F9FBFB"/>
                </a:solidFill>
                <a:latin typeface="宋体"/>
                <a:cs typeface="宋体"/>
              </a:rPr>
              <a:t>程</a:t>
            </a:r>
            <a:r>
              <a:rPr dirty="0" sz="2900" spc="-90">
                <a:solidFill>
                  <a:srgbClr val="F9FBFB"/>
                </a:solidFill>
                <a:latin typeface="宋体"/>
                <a:cs typeface="宋体"/>
              </a:rPr>
              <a:t>中</a:t>
            </a:r>
            <a:r>
              <a:rPr dirty="0" sz="2900" spc="160">
                <a:solidFill>
                  <a:srgbClr val="F9FBFB"/>
                </a:solidFill>
                <a:latin typeface="宋体"/>
                <a:cs typeface="宋体"/>
              </a:rPr>
              <a:t>按</a:t>
            </a:r>
            <a:r>
              <a:rPr dirty="0" sz="2900" spc="270">
                <a:solidFill>
                  <a:srgbClr val="F9FBFB"/>
                </a:solidFill>
                <a:latin typeface="宋体"/>
                <a:cs typeface="宋体"/>
              </a:rPr>
              <a:t>月做</a:t>
            </a:r>
            <a:r>
              <a:rPr dirty="0" sz="2900" spc="-270">
                <a:solidFill>
                  <a:srgbClr val="F9FBFB"/>
                </a:solidFill>
                <a:latin typeface="宋体"/>
                <a:cs typeface="宋体"/>
              </a:rPr>
              <a:t>结</a:t>
            </a:r>
            <a:r>
              <a:rPr dirty="0" sz="2900" spc="270">
                <a:solidFill>
                  <a:srgbClr val="F9FBFB"/>
                </a:solidFill>
                <a:latin typeface="宋体"/>
                <a:cs typeface="宋体"/>
              </a:rPr>
              <a:t>算</a:t>
            </a:r>
            <a:r>
              <a:rPr dirty="0" sz="2900" spc="-830">
                <a:solidFill>
                  <a:srgbClr val="F9FBFB"/>
                </a:solidFill>
                <a:latin typeface="宋体"/>
                <a:cs typeface="宋体"/>
              </a:rPr>
              <a:t> </a:t>
            </a:r>
            <a:r>
              <a:rPr dirty="0" sz="2900" spc="-340">
                <a:solidFill>
                  <a:srgbClr val="F9FBFB"/>
                </a:solidFill>
                <a:latin typeface="宋体"/>
                <a:cs typeface="宋体"/>
              </a:rPr>
              <a:t>，结算的</a:t>
            </a:r>
            <a:r>
              <a:rPr dirty="0" sz="2900" spc="-445">
                <a:solidFill>
                  <a:srgbClr val="F9FBFB"/>
                </a:solidFill>
                <a:latin typeface="宋体"/>
                <a:cs typeface="宋体"/>
              </a:rPr>
              <a:t> </a:t>
            </a:r>
            <a:r>
              <a:rPr dirty="0" sz="2900" spc="-340">
                <a:solidFill>
                  <a:srgbClr val="F9FBFB"/>
                </a:solidFill>
                <a:latin typeface="宋体"/>
                <a:cs typeface="宋体"/>
              </a:rPr>
              <a:t>要依</a:t>
            </a:r>
            <a:r>
              <a:rPr dirty="0" sz="2900" spc="-535">
                <a:solidFill>
                  <a:srgbClr val="F9FBFB"/>
                </a:solidFill>
                <a:latin typeface="宋体"/>
                <a:cs typeface="宋体"/>
              </a:rPr>
              <a:t> </a:t>
            </a:r>
            <a:r>
              <a:rPr dirty="0" sz="2900" spc="160">
                <a:solidFill>
                  <a:srgbClr val="F9FBFB"/>
                </a:solidFill>
                <a:latin typeface="宋体"/>
                <a:cs typeface="宋体"/>
              </a:rPr>
              <a:t>据</a:t>
            </a:r>
            <a:r>
              <a:rPr dirty="0" sz="2900" spc="-340">
                <a:solidFill>
                  <a:srgbClr val="F9FBFB"/>
                </a:solidFill>
                <a:latin typeface="宋体"/>
                <a:cs typeface="宋体"/>
              </a:rPr>
              <a:t>充分、</a:t>
            </a:r>
            <a:r>
              <a:rPr dirty="0" sz="2900" spc="-200">
                <a:solidFill>
                  <a:srgbClr val="F9FBFB"/>
                </a:solidFill>
                <a:latin typeface="宋体"/>
                <a:cs typeface="宋体"/>
              </a:rPr>
              <a:t> </a:t>
            </a:r>
            <a:r>
              <a:rPr dirty="0" sz="2900" spc="130">
                <a:solidFill>
                  <a:srgbClr val="F9FBFB"/>
                </a:solidFill>
                <a:latin typeface="宋体"/>
                <a:cs typeface="宋体"/>
              </a:rPr>
              <a:t>准</a:t>
            </a:r>
            <a:r>
              <a:rPr dirty="0" sz="2900" spc="-340">
                <a:solidFill>
                  <a:srgbClr val="F9FBFB"/>
                </a:solidFill>
                <a:latin typeface="宋体"/>
                <a:cs typeface="宋体"/>
              </a:rPr>
              <a:t>确。</a:t>
            </a:r>
            <a:r>
              <a:rPr dirty="0" sz="2900" spc="-495">
                <a:solidFill>
                  <a:srgbClr val="F9FBFB"/>
                </a:solidFill>
                <a:latin typeface="宋体"/>
                <a:cs typeface="宋体"/>
              </a:rPr>
              <a:t> </a:t>
            </a:r>
            <a:r>
              <a:rPr dirty="0" sz="2900" spc="-340">
                <a:solidFill>
                  <a:srgbClr val="F9FBFB"/>
                </a:solidFill>
                <a:latin typeface="宋体"/>
                <a:cs typeface="宋体"/>
              </a:rPr>
              <a:t>分包</a:t>
            </a:r>
            <a:r>
              <a:rPr dirty="0" sz="2900" spc="-515">
                <a:solidFill>
                  <a:srgbClr val="F9FBFB"/>
                </a:solidFill>
                <a:latin typeface="宋体"/>
                <a:cs typeface="宋体"/>
              </a:rPr>
              <a:t> </a:t>
            </a:r>
            <a:r>
              <a:rPr dirty="0" sz="2900" spc="-340">
                <a:solidFill>
                  <a:srgbClr val="F9FBFB"/>
                </a:solidFill>
                <a:latin typeface="宋体"/>
                <a:cs typeface="宋体"/>
              </a:rPr>
              <a:t>施</a:t>
            </a:r>
            <a:r>
              <a:rPr dirty="0" sz="2900" spc="125">
                <a:solidFill>
                  <a:srgbClr val="F9FBFB"/>
                </a:solidFill>
                <a:latin typeface="宋体"/>
                <a:cs typeface="宋体"/>
              </a:rPr>
              <a:t> </a:t>
            </a:r>
            <a:r>
              <a:rPr dirty="0" sz="3300" spc="-800">
                <a:solidFill>
                  <a:srgbClr val="F9FBFB"/>
                </a:solidFill>
                <a:latin typeface="Arial"/>
                <a:cs typeface="Arial"/>
              </a:rPr>
              <a:t>I</a:t>
            </a:r>
            <a:endParaRPr sz="3300">
              <a:latin typeface="Arial"/>
              <a:cs typeface="Arial"/>
            </a:endParaRPr>
          </a:p>
        </p:txBody>
      </p:sp>
      <p:sp>
        <p:nvSpPr>
          <p:cNvPr id="13" name="object 13"/>
          <p:cNvSpPr/>
          <p:nvPr/>
        </p:nvSpPr>
        <p:spPr>
          <a:xfrm>
            <a:off x="797038" y="3105386"/>
            <a:ext cx="3065780" cy="370840"/>
          </a:xfrm>
          <a:custGeom>
            <a:avLst/>
            <a:gdLst/>
            <a:ahLst/>
            <a:cxnLst/>
            <a:rect l="l" t="t" r="r" b="b"/>
            <a:pathLst>
              <a:path w="3065779" h="370839">
                <a:moveTo>
                  <a:pt x="0" y="0"/>
                </a:moveTo>
                <a:lnTo>
                  <a:pt x="3065315" y="0"/>
                </a:lnTo>
                <a:lnTo>
                  <a:pt x="3065315" y="370482"/>
                </a:lnTo>
                <a:lnTo>
                  <a:pt x="0" y="370482"/>
                </a:lnTo>
                <a:lnTo>
                  <a:pt x="0" y="0"/>
                </a:lnTo>
                <a:close/>
              </a:path>
            </a:pathLst>
          </a:custGeom>
          <a:solidFill>
            <a:srgbClr val="031F5B"/>
          </a:solidFill>
        </p:spPr>
        <p:txBody>
          <a:bodyPr wrap="square" lIns="0" tIns="0" rIns="0" bIns="0" rtlCol="0"/>
          <a:lstStyle/>
          <a:p/>
        </p:txBody>
      </p:sp>
      <p:sp>
        <p:nvSpPr>
          <p:cNvPr id="14" name="object 14"/>
          <p:cNvSpPr txBox="1"/>
          <p:nvPr/>
        </p:nvSpPr>
        <p:spPr>
          <a:xfrm>
            <a:off x="784338" y="3040586"/>
            <a:ext cx="2430780" cy="470534"/>
          </a:xfrm>
          <a:prstGeom prst="rect">
            <a:avLst/>
          </a:prstGeom>
        </p:spPr>
        <p:txBody>
          <a:bodyPr wrap="square" lIns="0" tIns="14604" rIns="0" bIns="0" rtlCol="0" vert="horz">
            <a:spAutoFit/>
          </a:bodyPr>
          <a:lstStyle/>
          <a:p>
            <a:pPr marL="12700">
              <a:lnSpc>
                <a:spcPct val="100000"/>
              </a:lnSpc>
              <a:spcBef>
                <a:spcPts val="114"/>
              </a:spcBef>
              <a:tabLst>
                <a:tab pos="777240" algn="l"/>
                <a:tab pos="1165225" algn="l"/>
                <a:tab pos="2320925" algn="l"/>
              </a:tabLst>
            </a:pPr>
            <a:r>
              <a:rPr dirty="0" sz="2900" spc="-2525">
                <a:solidFill>
                  <a:srgbClr val="F9FBFB"/>
                </a:solidFill>
                <a:latin typeface="宋体"/>
                <a:cs typeface="宋体"/>
              </a:rPr>
              <a:t>工内</a:t>
            </a:r>
            <a:r>
              <a:rPr dirty="0" sz="2900" spc="-2525">
                <a:solidFill>
                  <a:srgbClr val="F9FBFB"/>
                </a:solidFill>
                <a:latin typeface="宋体"/>
                <a:cs typeface="宋体"/>
              </a:rPr>
              <a:t>	</a:t>
            </a:r>
            <a:r>
              <a:rPr dirty="0" sz="2900" spc="-2525">
                <a:solidFill>
                  <a:srgbClr val="F9FBFB"/>
                </a:solidFill>
                <a:latin typeface="宋体"/>
                <a:cs typeface="宋体"/>
              </a:rPr>
              <a:t>容</a:t>
            </a:r>
            <a:r>
              <a:rPr dirty="0" sz="2900" spc="-2525">
                <a:solidFill>
                  <a:srgbClr val="F9FBFB"/>
                </a:solidFill>
                <a:latin typeface="宋体"/>
                <a:cs typeface="宋体"/>
              </a:rPr>
              <a:t>	</a:t>
            </a:r>
            <a:r>
              <a:rPr dirty="0" sz="2900" spc="-2525">
                <a:solidFill>
                  <a:srgbClr val="F9FBFB"/>
                </a:solidFill>
                <a:latin typeface="宋体"/>
                <a:cs typeface="宋体"/>
              </a:rPr>
              <a:t>在履行</a:t>
            </a:r>
            <a:r>
              <a:rPr dirty="0" sz="2900" spc="-2525">
                <a:solidFill>
                  <a:srgbClr val="F9FBFB"/>
                </a:solidFill>
                <a:latin typeface="宋体"/>
                <a:cs typeface="宋体"/>
              </a:rPr>
              <a:t>	</a:t>
            </a:r>
            <a:r>
              <a:rPr dirty="0" sz="2900" spc="-2525">
                <a:solidFill>
                  <a:srgbClr val="F9FBFB"/>
                </a:solidFill>
                <a:latin typeface="宋体"/>
                <a:cs typeface="宋体"/>
              </a:rPr>
              <a:t>完后</a:t>
            </a:r>
            <a:endParaRPr sz="2900">
              <a:latin typeface="宋体"/>
              <a:cs typeface="宋体"/>
            </a:endParaRPr>
          </a:p>
        </p:txBody>
      </p:sp>
      <p:sp>
        <p:nvSpPr>
          <p:cNvPr id="15" name="object 15"/>
          <p:cNvSpPr txBox="1"/>
          <p:nvPr/>
        </p:nvSpPr>
        <p:spPr>
          <a:xfrm>
            <a:off x="3896744" y="3012072"/>
            <a:ext cx="217170" cy="540385"/>
          </a:xfrm>
          <a:prstGeom prst="rect">
            <a:avLst/>
          </a:prstGeom>
          <a:solidFill>
            <a:srgbClr val="031F5B"/>
          </a:solidFill>
        </p:spPr>
        <p:txBody>
          <a:bodyPr wrap="square" lIns="0" tIns="17780" rIns="0" bIns="0" rtlCol="0" vert="horz">
            <a:spAutoFit/>
          </a:bodyPr>
          <a:lstStyle/>
          <a:p>
            <a:pPr>
              <a:lnSpc>
                <a:spcPct val="100000"/>
              </a:lnSpc>
              <a:spcBef>
                <a:spcPts val="140"/>
              </a:spcBef>
            </a:pPr>
            <a:r>
              <a:rPr dirty="0" sz="3100" spc="-110">
                <a:solidFill>
                  <a:srgbClr val="F9FBFB"/>
                </a:solidFill>
                <a:latin typeface="Arial"/>
                <a:cs typeface="Arial"/>
              </a:rPr>
              <a:t>3</a:t>
            </a:r>
            <a:endParaRPr sz="3100">
              <a:latin typeface="Arial"/>
              <a:cs typeface="Arial"/>
            </a:endParaRPr>
          </a:p>
        </p:txBody>
      </p:sp>
      <p:sp>
        <p:nvSpPr>
          <p:cNvPr id="16" name="object 16"/>
          <p:cNvSpPr txBox="1"/>
          <p:nvPr/>
        </p:nvSpPr>
        <p:spPr>
          <a:xfrm>
            <a:off x="4102854" y="3105386"/>
            <a:ext cx="3583940" cy="370840"/>
          </a:xfrm>
          <a:prstGeom prst="rect">
            <a:avLst/>
          </a:prstGeom>
          <a:solidFill>
            <a:srgbClr val="031F5B"/>
          </a:solidFill>
        </p:spPr>
        <p:txBody>
          <a:bodyPr wrap="square" lIns="0" tIns="0" rIns="0" bIns="0" rtlCol="0" vert="horz">
            <a:spAutoFit/>
          </a:bodyPr>
          <a:lstStyle/>
          <a:p>
            <a:pPr>
              <a:lnSpc>
                <a:spcPts val="2915"/>
              </a:lnSpc>
            </a:pPr>
            <a:r>
              <a:rPr dirty="0" sz="2900" spc="135">
                <a:solidFill>
                  <a:srgbClr val="F9FBFB"/>
                </a:solidFill>
                <a:latin typeface="宋体"/>
                <a:cs typeface="宋体"/>
              </a:rPr>
              <a:t>个</a:t>
            </a:r>
            <a:r>
              <a:rPr dirty="0" sz="2900" spc="35">
                <a:solidFill>
                  <a:srgbClr val="F9FBFB"/>
                </a:solidFill>
                <a:latin typeface="宋体"/>
                <a:cs typeface="宋体"/>
              </a:rPr>
              <a:t>月</a:t>
            </a:r>
            <a:r>
              <a:rPr dirty="0" sz="2900" spc="120">
                <a:solidFill>
                  <a:srgbClr val="F9FBFB"/>
                </a:solidFill>
                <a:latin typeface="宋体"/>
                <a:cs typeface="宋体"/>
              </a:rPr>
              <a:t>内</a:t>
            </a:r>
            <a:r>
              <a:rPr dirty="0" sz="2900" spc="35">
                <a:solidFill>
                  <a:srgbClr val="F9FBFB"/>
                </a:solidFill>
                <a:latin typeface="宋体"/>
                <a:cs typeface="宋体"/>
              </a:rPr>
              <a:t>完成</a:t>
            </a:r>
            <a:r>
              <a:rPr dirty="0" sz="2900" spc="245">
                <a:solidFill>
                  <a:srgbClr val="F9FBFB"/>
                </a:solidFill>
                <a:latin typeface="宋体"/>
                <a:cs typeface="宋体"/>
              </a:rPr>
              <a:t>结</a:t>
            </a:r>
            <a:r>
              <a:rPr dirty="0" sz="2900" spc="35">
                <a:solidFill>
                  <a:srgbClr val="F9FBFB"/>
                </a:solidFill>
                <a:latin typeface="宋体"/>
                <a:cs typeface="宋体"/>
              </a:rPr>
              <a:t>算</a:t>
            </a:r>
            <a:r>
              <a:rPr dirty="0" sz="2900" spc="185">
                <a:solidFill>
                  <a:srgbClr val="F9FBFB"/>
                </a:solidFill>
                <a:latin typeface="宋体"/>
                <a:cs typeface="宋体"/>
              </a:rPr>
              <a:t>工</a:t>
            </a:r>
            <a:r>
              <a:rPr dirty="0" sz="2900" spc="35">
                <a:solidFill>
                  <a:srgbClr val="F9FBFB"/>
                </a:solidFill>
                <a:latin typeface="宋体"/>
                <a:cs typeface="宋体"/>
              </a:rPr>
              <a:t>作</a:t>
            </a:r>
            <a:endParaRPr sz="2900">
              <a:latin typeface="宋体"/>
              <a:cs typeface="宋体"/>
            </a:endParaRPr>
          </a:p>
        </p:txBody>
      </p:sp>
      <p:sp>
        <p:nvSpPr>
          <p:cNvPr id="17" name="object 17"/>
          <p:cNvSpPr txBox="1"/>
          <p:nvPr/>
        </p:nvSpPr>
        <p:spPr>
          <a:xfrm>
            <a:off x="7521358" y="3040586"/>
            <a:ext cx="398780" cy="470534"/>
          </a:xfrm>
          <a:prstGeom prst="rect">
            <a:avLst/>
          </a:prstGeom>
        </p:spPr>
        <p:txBody>
          <a:bodyPr wrap="square" lIns="0" tIns="14604" rIns="0" bIns="0" rtlCol="0" vert="horz">
            <a:spAutoFit/>
          </a:bodyPr>
          <a:lstStyle/>
          <a:p>
            <a:pPr marL="12700">
              <a:lnSpc>
                <a:spcPct val="100000"/>
              </a:lnSpc>
              <a:spcBef>
                <a:spcPts val="114"/>
              </a:spcBef>
            </a:pPr>
            <a:r>
              <a:rPr dirty="0" sz="2900" spc="35">
                <a:solidFill>
                  <a:srgbClr val="F9FBFB"/>
                </a:solidFill>
                <a:latin typeface="宋体"/>
                <a:cs typeface="宋体"/>
              </a:rPr>
              <a:t>。</a:t>
            </a:r>
            <a:endParaRPr sz="2900">
              <a:latin typeface="宋体"/>
              <a:cs typeface="宋体"/>
            </a:endParaRPr>
          </a:p>
        </p:txBody>
      </p:sp>
      <p:sp>
        <p:nvSpPr>
          <p:cNvPr id="18" name="object 18"/>
          <p:cNvSpPr txBox="1"/>
          <p:nvPr/>
        </p:nvSpPr>
        <p:spPr>
          <a:xfrm>
            <a:off x="421296" y="3784107"/>
            <a:ext cx="12502515" cy="3373120"/>
          </a:xfrm>
          <a:prstGeom prst="rect">
            <a:avLst/>
          </a:prstGeom>
        </p:spPr>
        <p:txBody>
          <a:bodyPr wrap="square" lIns="0" tIns="5715" rIns="0" bIns="0" rtlCol="0" vert="horz">
            <a:spAutoFit/>
          </a:bodyPr>
          <a:lstStyle/>
          <a:p>
            <a:pPr algn="just" marL="386080" marR="37465" indent="-373380">
              <a:lnSpc>
                <a:spcPct val="114500"/>
              </a:lnSpc>
              <a:spcBef>
                <a:spcPts val="45"/>
              </a:spcBef>
              <a:buClr>
                <a:srgbClr val="282828"/>
              </a:buClr>
              <a:buChar char="·"/>
              <a:tabLst>
                <a:tab pos="394335" algn="l"/>
              </a:tabLst>
            </a:pPr>
            <a:r>
              <a:rPr dirty="0" sz="2600" spc="35">
                <a:solidFill>
                  <a:srgbClr val="030303"/>
                </a:solidFill>
                <a:latin typeface="宋体"/>
                <a:cs typeface="宋体"/>
              </a:rPr>
              <a:t>集</a:t>
            </a:r>
            <a:r>
              <a:rPr dirty="0" sz="2600" spc="170">
                <a:solidFill>
                  <a:srgbClr val="030303"/>
                </a:solidFill>
                <a:latin typeface="宋体"/>
                <a:cs typeface="宋体"/>
              </a:rPr>
              <a:t>团</a:t>
            </a:r>
            <a:r>
              <a:rPr dirty="0" sz="2600" spc="35">
                <a:solidFill>
                  <a:srgbClr val="030303"/>
                </a:solidFill>
                <a:latin typeface="宋体"/>
                <a:cs typeface="宋体"/>
              </a:rPr>
              <a:t>提</a:t>
            </a:r>
            <a:r>
              <a:rPr dirty="0" sz="2600" spc="200">
                <a:solidFill>
                  <a:srgbClr val="030303"/>
                </a:solidFill>
                <a:latin typeface="宋体"/>
                <a:cs typeface="宋体"/>
              </a:rPr>
              <a:t>倡</a:t>
            </a:r>
            <a:r>
              <a:rPr dirty="0" sz="2600" spc="35">
                <a:solidFill>
                  <a:srgbClr val="030303"/>
                </a:solidFill>
                <a:latin typeface="宋体"/>
                <a:cs typeface="宋体"/>
              </a:rPr>
              <a:t>对</a:t>
            </a:r>
            <a:r>
              <a:rPr dirty="0" sz="2600" spc="170">
                <a:solidFill>
                  <a:srgbClr val="030303"/>
                </a:solidFill>
                <a:latin typeface="宋体"/>
                <a:cs typeface="宋体"/>
              </a:rPr>
              <a:t>分</a:t>
            </a:r>
            <a:r>
              <a:rPr dirty="0" sz="2600" spc="35">
                <a:solidFill>
                  <a:srgbClr val="030303"/>
                </a:solidFill>
                <a:latin typeface="宋体"/>
                <a:cs typeface="宋体"/>
              </a:rPr>
              <a:t>包</a:t>
            </a:r>
            <a:r>
              <a:rPr dirty="0" sz="2600" spc="140">
                <a:solidFill>
                  <a:srgbClr val="030303"/>
                </a:solidFill>
                <a:latin typeface="宋体"/>
                <a:cs typeface="宋体"/>
              </a:rPr>
              <a:t>实</a:t>
            </a:r>
            <a:r>
              <a:rPr dirty="0" sz="2600" spc="125">
                <a:solidFill>
                  <a:srgbClr val="030303"/>
                </a:solidFill>
                <a:latin typeface="宋体"/>
                <a:cs typeface="宋体"/>
              </a:rPr>
              <a:t>行</a:t>
            </a:r>
            <a:r>
              <a:rPr dirty="0" sz="2600" spc="165">
                <a:solidFill>
                  <a:srgbClr val="030303"/>
                </a:solidFill>
                <a:latin typeface="宋体"/>
                <a:cs typeface="宋体"/>
              </a:rPr>
              <a:t>按</a:t>
            </a:r>
            <a:r>
              <a:rPr dirty="0" sz="2600" spc="35">
                <a:solidFill>
                  <a:srgbClr val="030303"/>
                </a:solidFill>
                <a:latin typeface="宋体"/>
                <a:cs typeface="宋体"/>
              </a:rPr>
              <a:t>月结算</a:t>
            </a:r>
            <a:r>
              <a:rPr dirty="0" sz="2600" spc="-440">
                <a:solidFill>
                  <a:srgbClr val="030303"/>
                </a:solidFill>
                <a:latin typeface="宋体"/>
                <a:cs typeface="宋体"/>
              </a:rPr>
              <a:t> </a:t>
            </a:r>
            <a:r>
              <a:rPr dirty="0" sz="2600" spc="-45">
                <a:solidFill>
                  <a:srgbClr val="030303"/>
                </a:solidFill>
                <a:latin typeface="宋体"/>
                <a:cs typeface="宋体"/>
              </a:rPr>
              <a:t>，</a:t>
            </a:r>
            <a:r>
              <a:rPr dirty="0" sz="2600" spc="-465">
                <a:solidFill>
                  <a:srgbClr val="030303"/>
                </a:solidFill>
                <a:latin typeface="宋体"/>
                <a:cs typeface="宋体"/>
              </a:rPr>
              <a:t>如</a:t>
            </a:r>
            <a:r>
              <a:rPr dirty="0" sz="2600" spc="-45">
                <a:solidFill>
                  <a:srgbClr val="030303"/>
                </a:solidFill>
                <a:latin typeface="宋体"/>
                <a:cs typeface="宋体"/>
              </a:rPr>
              <a:t>部分分</a:t>
            </a:r>
            <a:r>
              <a:rPr dirty="0" sz="2600" spc="-819">
                <a:solidFill>
                  <a:srgbClr val="030303"/>
                </a:solidFill>
                <a:latin typeface="宋体"/>
                <a:cs typeface="宋体"/>
              </a:rPr>
              <a:t> </a:t>
            </a:r>
            <a:r>
              <a:rPr dirty="0" sz="2600" spc="-45">
                <a:solidFill>
                  <a:srgbClr val="030303"/>
                </a:solidFill>
                <a:latin typeface="宋体"/>
                <a:cs typeface="宋体"/>
              </a:rPr>
              <a:t>包</a:t>
            </a:r>
            <a:r>
              <a:rPr dirty="0" sz="2600" spc="245">
                <a:solidFill>
                  <a:srgbClr val="030303"/>
                </a:solidFill>
                <a:latin typeface="宋体"/>
                <a:cs typeface="宋体"/>
              </a:rPr>
              <a:t>无</a:t>
            </a:r>
            <a:r>
              <a:rPr dirty="0" sz="2600" spc="114">
                <a:solidFill>
                  <a:srgbClr val="030303"/>
                </a:solidFill>
                <a:latin typeface="宋体"/>
                <a:cs typeface="宋体"/>
              </a:rPr>
              <a:t>法</a:t>
            </a:r>
            <a:r>
              <a:rPr dirty="0" sz="2600" spc="-45">
                <a:solidFill>
                  <a:srgbClr val="030303"/>
                </a:solidFill>
                <a:latin typeface="宋体"/>
                <a:cs typeface="宋体"/>
              </a:rPr>
              <a:t>做</a:t>
            </a:r>
            <a:r>
              <a:rPr dirty="0" sz="2600" spc="295">
                <a:solidFill>
                  <a:srgbClr val="030303"/>
                </a:solidFill>
                <a:latin typeface="宋体"/>
                <a:cs typeface="宋体"/>
              </a:rPr>
              <a:t>到</a:t>
            </a:r>
            <a:r>
              <a:rPr dirty="0" sz="2600" spc="-45">
                <a:solidFill>
                  <a:srgbClr val="030303"/>
                </a:solidFill>
                <a:latin typeface="宋体"/>
                <a:cs typeface="宋体"/>
              </a:rPr>
              <a:t>月度结算的</a:t>
            </a:r>
            <a:r>
              <a:rPr dirty="0" sz="2600" spc="100">
                <a:solidFill>
                  <a:srgbClr val="030303"/>
                </a:solidFill>
                <a:latin typeface="宋体"/>
                <a:cs typeface="宋体"/>
              </a:rPr>
              <a:t> </a:t>
            </a:r>
            <a:r>
              <a:rPr dirty="0" sz="2600" spc="-45">
                <a:solidFill>
                  <a:srgbClr val="030303"/>
                </a:solidFill>
                <a:latin typeface="宋体"/>
                <a:cs typeface="宋体"/>
              </a:rPr>
              <a:t>，应</a:t>
            </a:r>
            <a:r>
              <a:rPr dirty="0" sz="2600" spc="-245">
                <a:solidFill>
                  <a:srgbClr val="030303"/>
                </a:solidFill>
                <a:latin typeface="宋体"/>
                <a:cs typeface="宋体"/>
              </a:rPr>
              <a:t>按</a:t>
            </a:r>
            <a:r>
              <a:rPr dirty="0" sz="2600" spc="-45">
                <a:solidFill>
                  <a:srgbClr val="030303"/>
                </a:solidFill>
                <a:latin typeface="宋体"/>
                <a:cs typeface="宋体"/>
              </a:rPr>
              <a:t>月对</a:t>
            </a:r>
            <a:r>
              <a:rPr dirty="0" sz="2600" spc="350">
                <a:solidFill>
                  <a:srgbClr val="030303"/>
                </a:solidFill>
                <a:latin typeface="宋体"/>
                <a:cs typeface="宋体"/>
              </a:rPr>
              <a:t>发</a:t>
            </a:r>
            <a:r>
              <a:rPr dirty="0" sz="2600" spc="-45">
                <a:solidFill>
                  <a:srgbClr val="030303"/>
                </a:solidFill>
                <a:latin typeface="宋体"/>
                <a:cs typeface="宋体"/>
              </a:rPr>
              <a:t>生 </a:t>
            </a:r>
            <a:r>
              <a:rPr dirty="0" sz="2600" spc="110">
                <a:solidFill>
                  <a:srgbClr val="030303"/>
                </a:solidFill>
                <a:latin typeface="宋体"/>
                <a:cs typeface="宋体"/>
              </a:rPr>
              <a:t>零星用工进行结算确认，对合同约定费用及无争议的变更、签证、索赔费用进行 结算确认，有争议的需明确差异井锁定争议项相关资料，且分包商需出具月度再 无过程签证、索赔事项及费用的承诺函。分包完成结算是指与分包商已经确定结 </a:t>
            </a:r>
            <a:r>
              <a:rPr dirty="0" sz="2600" spc="60">
                <a:solidFill>
                  <a:srgbClr val="030303"/>
                </a:solidFill>
                <a:latin typeface="宋体"/>
                <a:cs typeface="宋体"/>
              </a:rPr>
              <a:t>算金额，井按公司规定履行完双方签字盖章手续。</a:t>
            </a:r>
            <a:endParaRPr sz="2600">
              <a:latin typeface="宋体"/>
              <a:cs typeface="宋体"/>
            </a:endParaRPr>
          </a:p>
          <a:p>
            <a:pPr algn="just" marL="392430" marR="5080" indent="-379730">
              <a:lnSpc>
                <a:spcPct val="116100"/>
              </a:lnSpc>
              <a:spcBef>
                <a:spcPts val="1305"/>
              </a:spcBef>
              <a:buClr>
                <a:srgbClr val="282828"/>
              </a:buClr>
              <a:buChar char="·"/>
              <a:tabLst>
                <a:tab pos="394335" algn="l"/>
              </a:tabLst>
            </a:pPr>
            <a:r>
              <a:rPr dirty="0" sz="2600" spc="114">
                <a:solidFill>
                  <a:srgbClr val="030303"/>
                </a:solidFill>
                <a:latin typeface="宋体"/>
                <a:cs typeface="宋体"/>
              </a:rPr>
              <a:t>应</a:t>
            </a:r>
            <a:r>
              <a:rPr dirty="0" sz="2600" spc="60">
                <a:solidFill>
                  <a:srgbClr val="030303"/>
                </a:solidFill>
                <a:latin typeface="宋体"/>
                <a:cs typeface="宋体"/>
              </a:rPr>
              <a:t>在</a:t>
            </a:r>
            <a:r>
              <a:rPr dirty="0" sz="2600" spc="145">
                <a:solidFill>
                  <a:srgbClr val="030303"/>
                </a:solidFill>
                <a:latin typeface="宋体"/>
                <a:cs typeface="宋体"/>
              </a:rPr>
              <a:t>分</a:t>
            </a:r>
            <a:r>
              <a:rPr dirty="0" sz="2600" spc="60">
                <a:solidFill>
                  <a:srgbClr val="030303"/>
                </a:solidFill>
                <a:latin typeface="宋体"/>
                <a:cs typeface="宋体"/>
              </a:rPr>
              <a:t>包合同</a:t>
            </a:r>
            <a:r>
              <a:rPr dirty="0" sz="2600" spc="190">
                <a:solidFill>
                  <a:srgbClr val="030303"/>
                </a:solidFill>
                <a:latin typeface="宋体"/>
                <a:cs typeface="宋体"/>
              </a:rPr>
              <a:t>中</a:t>
            </a:r>
            <a:r>
              <a:rPr dirty="0" sz="2600" spc="60">
                <a:solidFill>
                  <a:srgbClr val="030303"/>
                </a:solidFill>
                <a:latin typeface="宋体"/>
                <a:cs typeface="宋体"/>
              </a:rPr>
              <a:t>约定</a:t>
            </a:r>
            <a:r>
              <a:rPr dirty="0" sz="2600" spc="235">
                <a:solidFill>
                  <a:srgbClr val="030303"/>
                </a:solidFill>
                <a:latin typeface="宋体"/>
                <a:cs typeface="宋体"/>
              </a:rPr>
              <a:t>：</a:t>
            </a:r>
            <a:r>
              <a:rPr dirty="0" sz="2600" spc="135">
                <a:solidFill>
                  <a:srgbClr val="030303"/>
                </a:solidFill>
                <a:latin typeface="宋体"/>
                <a:cs typeface="宋体"/>
              </a:rPr>
              <a:t>分</a:t>
            </a:r>
            <a:r>
              <a:rPr dirty="0" sz="2600" spc="60">
                <a:solidFill>
                  <a:srgbClr val="030303"/>
                </a:solidFill>
                <a:latin typeface="宋体"/>
                <a:cs typeface="宋体"/>
              </a:rPr>
              <a:t>包</a:t>
            </a:r>
            <a:r>
              <a:rPr dirty="0" sz="2600" spc="155">
                <a:solidFill>
                  <a:srgbClr val="030303"/>
                </a:solidFill>
                <a:latin typeface="宋体"/>
                <a:cs typeface="宋体"/>
              </a:rPr>
              <a:t>商</a:t>
            </a:r>
            <a:r>
              <a:rPr dirty="0" sz="2600" spc="114">
                <a:solidFill>
                  <a:srgbClr val="030303"/>
                </a:solidFill>
                <a:latin typeface="宋体"/>
                <a:cs typeface="宋体"/>
              </a:rPr>
              <a:t>应</a:t>
            </a:r>
            <a:r>
              <a:rPr dirty="0" sz="2600" spc="60">
                <a:solidFill>
                  <a:srgbClr val="030303"/>
                </a:solidFill>
                <a:latin typeface="宋体"/>
                <a:cs typeface="宋体"/>
              </a:rPr>
              <a:t>在规定期限</a:t>
            </a:r>
            <a:r>
              <a:rPr dirty="0" sz="2600" spc="315">
                <a:solidFill>
                  <a:srgbClr val="030303"/>
                </a:solidFill>
                <a:latin typeface="宋体"/>
                <a:cs typeface="宋体"/>
              </a:rPr>
              <a:t>内</a:t>
            </a:r>
            <a:r>
              <a:rPr dirty="0" sz="2600" spc="145">
                <a:solidFill>
                  <a:srgbClr val="030303"/>
                </a:solidFill>
                <a:latin typeface="宋体"/>
                <a:cs typeface="宋体"/>
              </a:rPr>
              <a:t>上</a:t>
            </a:r>
            <a:r>
              <a:rPr dirty="0" sz="2600" spc="60">
                <a:solidFill>
                  <a:srgbClr val="030303"/>
                </a:solidFill>
                <a:latin typeface="宋体"/>
                <a:cs typeface="宋体"/>
              </a:rPr>
              <a:t>报所有现</a:t>
            </a:r>
            <a:r>
              <a:rPr dirty="0" sz="2600" spc="280">
                <a:solidFill>
                  <a:srgbClr val="030303"/>
                </a:solidFill>
                <a:latin typeface="宋体"/>
                <a:cs typeface="宋体"/>
              </a:rPr>
              <a:t>场</a:t>
            </a:r>
            <a:r>
              <a:rPr dirty="0" sz="2600" spc="60">
                <a:solidFill>
                  <a:srgbClr val="030303"/>
                </a:solidFill>
                <a:latin typeface="宋体"/>
                <a:cs typeface="宋体"/>
              </a:rPr>
              <a:t>签证</a:t>
            </a:r>
            <a:r>
              <a:rPr dirty="0" sz="2600" spc="150">
                <a:solidFill>
                  <a:srgbClr val="030303"/>
                </a:solidFill>
                <a:latin typeface="宋体"/>
                <a:cs typeface="宋体"/>
              </a:rPr>
              <a:t>、</a:t>
            </a:r>
            <a:r>
              <a:rPr dirty="0" sz="2600" spc="155">
                <a:solidFill>
                  <a:srgbClr val="030303"/>
                </a:solidFill>
                <a:latin typeface="宋体"/>
                <a:cs typeface="宋体"/>
              </a:rPr>
              <a:t>索</a:t>
            </a:r>
            <a:r>
              <a:rPr dirty="0" sz="2600" spc="60">
                <a:solidFill>
                  <a:srgbClr val="030303"/>
                </a:solidFill>
                <a:latin typeface="宋体"/>
                <a:cs typeface="宋体"/>
              </a:rPr>
              <a:t>赔</a:t>
            </a:r>
            <a:r>
              <a:rPr dirty="0" sz="2600" spc="155">
                <a:solidFill>
                  <a:srgbClr val="030303"/>
                </a:solidFill>
                <a:latin typeface="宋体"/>
                <a:cs typeface="宋体"/>
              </a:rPr>
              <a:t>资</a:t>
            </a:r>
            <a:r>
              <a:rPr dirty="0" sz="2600" spc="60">
                <a:solidFill>
                  <a:srgbClr val="030303"/>
                </a:solidFill>
                <a:latin typeface="宋体"/>
                <a:cs typeface="宋体"/>
              </a:rPr>
              <a:t>料</a:t>
            </a:r>
            <a:r>
              <a:rPr dirty="0" sz="2600" spc="-595">
                <a:solidFill>
                  <a:srgbClr val="030303"/>
                </a:solidFill>
                <a:latin typeface="宋体"/>
                <a:cs typeface="宋体"/>
              </a:rPr>
              <a:t> </a:t>
            </a:r>
            <a:r>
              <a:rPr dirty="0" sz="2600" spc="-45">
                <a:solidFill>
                  <a:srgbClr val="030303"/>
                </a:solidFill>
                <a:latin typeface="宋体"/>
                <a:cs typeface="宋体"/>
              </a:rPr>
              <a:t>，超 </a:t>
            </a:r>
            <a:r>
              <a:rPr dirty="0" sz="2600" spc="-70">
                <a:solidFill>
                  <a:srgbClr val="030303"/>
                </a:solidFill>
                <a:latin typeface="宋体"/>
                <a:cs typeface="宋体"/>
              </a:rPr>
              <a:t>过规定期限视为无效。</a:t>
            </a:r>
            <a:endParaRPr sz="2600">
              <a:latin typeface="宋体"/>
              <a:cs typeface="宋体"/>
            </a:endParaRPr>
          </a:p>
        </p:txBody>
      </p:sp>
      <p:sp>
        <p:nvSpPr>
          <p:cNvPr id="19" name="object 19"/>
          <p:cNvSpPr/>
          <p:nvPr/>
        </p:nvSpPr>
        <p:spPr>
          <a:xfrm>
            <a:off x="784540" y="7839617"/>
            <a:ext cx="5137150" cy="332740"/>
          </a:xfrm>
          <a:custGeom>
            <a:avLst/>
            <a:gdLst/>
            <a:ahLst/>
            <a:cxnLst/>
            <a:rect l="l" t="t" r="r" b="b"/>
            <a:pathLst>
              <a:path w="5137150" h="332740">
                <a:moveTo>
                  <a:pt x="0" y="0"/>
                </a:moveTo>
                <a:lnTo>
                  <a:pt x="5137057" y="0"/>
                </a:lnTo>
                <a:lnTo>
                  <a:pt x="5137057" y="332156"/>
                </a:lnTo>
                <a:lnTo>
                  <a:pt x="0" y="332156"/>
                </a:lnTo>
                <a:lnTo>
                  <a:pt x="0" y="0"/>
                </a:lnTo>
                <a:close/>
              </a:path>
            </a:pathLst>
          </a:custGeom>
          <a:solidFill>
            <a:srgbClr val="0C0C0C"/>
          </a:solidFill>
        </p:spPr>
        <p:txBody>
          <a:bodyPr wrap="square" lIns="0" tIns="0" rIns="0" bIns="0" rtlCol="0"/>
          <a:lstStyle/>
          <a:p/>
        </p:txBody>
      </p:sp>
      <p:sp>
        <p:nvSpPr>
          <p:cNvPr id="20" name="object 20"/>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1" name="object 21"/>
          <p:cNvSpPr txBox="1"/>
          <p:nvPr/>
        </p:nvSpPr>
        <p:spPr>
          <a:xfrm>
            <a:off x="770993" y="7821428"/>
            <a:ext cx="5244465" cy="364490"/>
          </a:xfrm>
          <a:prstGeom prst="rect">
            <a:avLst/>
          </a:prstGeom>
        </p:spPr>
        <p:txBody>
          <a:bodyPr wrap="square" lIns="0" tIns="0" rIns="0" bIns="0" rtlCol="0" vert="horz">
            <a:spAutoFit/>
          </a:bodyPr>
          <a:lstStyle/>
          <a:p>
            <a:pPr marL="12700">
              <a:lnSpc>
                <a:spcPts val="2865"/>
              </a:lnSpc>
            </a:pPr>
            <a:r>
              <a:rPr dirty="0" sz="2650" spc="85">
                <a:solidFill>
                  <a:srgbClr val="F9FBFB"/>
                </a:solidFill>
                <a:latin typeface="宋体"/>
                <a:cs typeface="宋体"/>
              </a:rPr>
              <a:t>四、顶目成本盘点及月结月清管理</a:t>
            </a:r>
            <a:endParaRPr sz="2650">
              <a:latin typeface="宋体"/>
              <a:cs typeface="宋体"/>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723079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30303"/>
                </a:solidFill>
                <a:latin typeface="宋体"/>
                <a:cs typeface="宋体"/>
              </a:rPr>
              <a:t>（二）项目部层面</a:t>
            </a:r>
            <a:endParaRPr sz="4150">
              <a:latin typeface="宋体"/>
              <a:cs typeface="宋体"/>
            </a:endParaRPr>
          </a:p>
        </p:txBody>
      </p:sp>
      <p:sp>
        <p:nvSpPr>
          <p:cNvPr id="7" name="object 7"/>
          <p:cNvSpPr txBox="1"/>
          <p:nvPr/>
        </p:nvSpPr>
        <p:spPr>
          <a:xfrm>
            <a:off x="6206286" y="2542351"/>
            <a:ext cx="2607945" cy="1129665"/>
          </a:xfrm>
          <a:prstGeom prst="rect">
            <a:avLst/>
          </a:prstGeom>
        </p:spPr>
        <p:txBody>
          <a:bodyPr wrap="square" lIns="0" tIns="11430" rIns="0" bIns="0" rtlCol="0" vert="horz">
            <a:spAutoFit/>
          </a:bodyPr>
          <a:lstStyle/>
          <a:p>
            <a:pPr marL="12700">
              <a:lnSpc>
                <a:spcPct val="100000"/>
              </a:lnSpc>
              <a:spcBef>
                <a:spcPts val="90"/>
              </a:spcBef>
            </a:pPr>
            <a:r>
              <a:rPr dirty="0" sz="7250" spc="894">
                <a:solidFill>
                  <a:srgbClr val="031F5D"/>
                </a:solidFill>
                <a:latin typeface="宋体"/>
                <a:cs typeface="宋体"/>
              </a:rPr>
              <a:t>悍</a:t>
            </a:r>
            <a:r>
              <a:rPr dirty="0" sz="7250" spc="-2295">
                <a:solidFill>
                  <a:srgbClr val="031F5D"/>
                </a:solidFill>
                <a:latin typeface="宋体"/>
                <a:cs typeface="宋体"/>
              </a:rPr>
              <a:t>共</a:t>
            </a:r>
            <a:r>
              <a:rPr dirty="0" sz="7250" spc="-25">
                <a:solidFill>
                  <a:srgbClr val="031F5D"/>
                </a:solidFill>
                <a:latin typeface="宋体"/>
                <a:cs typeface="宋体"/>
              </a:rPr>
              <a:t>一</a:t>
            </a:r>
            <a:endParaRPr sz="7250">
              <a:latin typeface="宋体"/>
              <a:cs typeface="宋体"/>
            </a:endParaRPr>
          </a:p>
        </p:txBody>
      </p:sp>
      <p:sp>
        <p:nvSpPr>
          <p:cNvPr id="8" name="object 8"/>
          <p:cNvSpPr txBox="1"/>
          <p:nvPr/>
        </p:nvSpPr>
        <p:spPr>
          <a:xfrm>
            <a:off x="12945312" y="3244990"/>
            <a:ext cx="65405" cy="286385"/>
          </a:xfrm>
          <a:prstGeom prst="rect">
            <a:avLst/>
          </a:prstGeom>
        </p:spPr>
        <p:txBody>
          <a:bodyPr wrap="square" lIns="0" tIns="13970" rIns="0" bIns="0" rtlCol="0" vert="horz">
            <a:spAutoFit/>
          </a:bodyPr>
          <a:lstStyle/>
          <a:p>
            <a:pPr marL="12700">
              <a:lnSpc>
                <a:spcPct val="100000"/>
              </a:lnSpc>
              <a:spcBef>
                <a:spcPts val="110"/>
              </a:spcBef>
            </a:pPr>
            <a:r>
              <a:rPr dirty="0" sz="1700" spc="-635">
                <a:solidFill>
                  <a:srgbClr val="647290"/>
                </a:solidFill>
                <a:latin typeface="Arial"/>
                <a:cs typeface="Arial"/>
              </a:rPr>
              <a:t>1</a:t>
            </a:r>
            <a:endParaRPr sz="1700">
              <a:latin typeface="Arial"/>
              <a:cs typeface="Arial"/>
            </a:endParaRPr>
          </a:p>
        </p:txBody>
      </p:sp>
      <p:sp>
        <p:nvSpPr>
          <p:cNvPr id="9" name="object 9"/>
          <p:cNvSpPr txBox="1"/>
          <p:nvPr/>
        </p:nvSpPr>
        <p:spPr>
          <a:xfrm>
            <a:off x="648718" y="2886691"/>
            <a:ext cx="2377440" cy="1753235"/>
          </a:xfrm>
          <a:prstGeom prst="rect">
            <a:avLst/>
          </a:prstGeom>
        </p:spPr>
        <p:txBody>
          <a:bodyPr wrap="square" lIns="0" tIns="181610" rIns="0" bIns="0" rtlCol="0" vert="horz">
            <a:spAutoFit/>
          </a:bodyPr>
          <a:lstStyle/>
          <a:p>
            <a:pPr marL="12700">
              <a:lnSpc>
                <a:spcPct val="100000"/>
              </a:lnSpc>
              <a:spcBef>
                <a:spcPts val="1430"/>
              </a:spcBef>
            </a:pPr>
            <a:r>
              <a:rPr dirty="0" sz="3200" spc="-45">
                <a:solidFill>
                  <a:srgbClr val="031F5D"/>
                </a:solidFill>
                <a:latin typeface="宋体"/>
                <a:cs typeface="宋体"/>
              </a:rPr>
              <a:t>.,</a:t>
            </a:r>
            <a:endParaRPr sz="3200">
              <a:latin typeface="宋体"/>
              <a:cs typeface="宋体"/>
            </a:endParaRPr>
          </a:p>
          <a:p>
            <a:pPr marL="495300" marR="5080" indent="-391795">
              <a:lnSpc>
                <a:spcPts val="4220"/>
              </a:lnSpc>
              <a:spcBef>
                <a:spcPts val="310"/>
              </a:spcBef>
              <a:buClr>
                <a:srgbClr val="262626"/>
              </a:buClr>
              <a:buChar char="·"/>
              <a:tabLst>
                <a:tab pos="495300" algn="l"/>
                <a:tab pos="495934" algn="l"/>
                <a:tab pos="1522730" algn="l"/>
                <a:tab pos="2205990" algn="l"/>
              </a:tabLst>
            </a:pPr>
            <a:r>
              <a:rPr dirty="0" sz="2600" spc="-1739">
                <a:solidFill>
                  <a:srgbClr val="030303"/>
                </a:solidFill>
                <a:latin typeface="宋体"/>
                <a:cs typeface="宋体"/>
              </a:rPr>
              <a:t>成</a:t>
            </a:r>
            <a:r>
              <a:rPr dirty="0" sz="2600" spc="555">
                <a:solidFill>
                  <a:srgbClr val="030303"/>
                </a:solidFill>
                <a:latin typeface="宋体"/>
                <a:cs typeface="宋体"/>
              </a:rPr>
              <a:t> </a:t>
            </a:r>
            <a:r>
              <a:rPr dirty="0" sz="2600" spc="-1739">
                <a:solidFill>
                  <a:srgbClr val="030303"/>
                </a:solidFill>
                <a:latin typeface="宋体"/>
                <a:cs typeface="宋体"/>
              </a:rPr>
              <a:t>本锁	定指	根 </a:t>
            </a:r>
            <a:r>
              <a:rPr dirty="0" sz="2600" spc="-409">
                <a:solidFill>
                  <a:srgbClr val="030303"/>
                </a:solidFill>
                <a:latin typeface="宋体"/>
                <a:cs typeface="宋体"/>
              </a:rPr>
              <a:t>完</a:t>
            </a:r>
            <a:r>
              <a:rPr dirty="0" sz="2600" spc="-795">
                <a:solidFill>
                  <a:srgbClr val="030303"/>
                </a:solidFill>
                <a:latin typeface="宋体"/>
                <a:cs typeface="宋体"/>
              </a:rPr>
              <a:t> </a:t>
            </a:r>
            <a:r>
              <a:rPr dirty="0" sz="2600" spc="-409">
                <a:solidFill>
                  <a:srgbClr val="030303"/>
                </a:solidFill>
                <a:latin typeface="宋体"/>
                <a:cs typeface="宋体"/>
              </a:rPr>
              <a:t>全成</a:t>
            </a:r>
            <a:r>
              <a:rPr dirty="0" sz="2600" spc="-335">
                <a:solidFill>
                  <a:srgbClr val="030303"/>
                </a:solidFill>
                <a:latin typeface="宋体"/>
                <a:cs typeface="宋体"/>
              </a:rPr>
              <a:t> </a:t>
            </a:r>
            <a:r>
              <a:rPr dirty="0" sz="2600" spc="-409">
                <a:solidFill>
                  <a:srgbClr val="030303"/>
                </a:solidFill>
                <a:latin typeface="宋体"/>
                <a:cs typeface="宋体"/>
              </a:rPr>
              <a:t>本值。</a:t>
            </a:r>
            <a:endParaRPr sz="2600">
              <a:latin typeface="宋体"/>
              <a:cs typeface="宋体"/>
            </a:endParaRPr>
          </a:p>
        </p:txBody>
      </p:sp>
      <p:sp>
        <p:nvSpPr>
          <p:cNvPr id="10" name="object 10"/>
          <p:cNvSpPr txBox="1"/>
          <p:nvPr/>
        </p:nvSpPr>
        <p:spPr>
          <a:xfrm>
            <a:off x="3089775" y="2886691"/>
            <a:ext cx="1998980" cy="1753235"/>
          </a:xfrm>
          <a:prstGeom prst="rect">
            <a:avLst/>
          </a:prstGeom>
        </p:spPr>
        <p:txBody>
          <a:bodyPr wrap="square" lIns="0" tIns="181610" rIns="0" bIns="0" rtlCol="0" vert="horz">
            <a:spAutoFit/>
          </a:bodyPr>
          <a:lstStyle/>
          <a:p>
            <a:pPr marL="12700">
              <a:lnSpc>
                <a:spcPct val="100000"/>
              </a:lnSpc>
              <a:spcBef>
                <a:spcPts val="1430"/>
              </a:spcBef>
            </a:pPr>
            <a:r>
              <a:rPr dirty="0" sz="3200" spc="-85">
                <a:solidFill>
                  <a:srgbClr val="031F5D"/>
                </a:solidFill>
                <a:latin typeface="宋体"/>
                <a:cs typeface="宋体"/>
              </a:rPr>
              <a:t>们</a:t>
            </a:r>
            <a:endParaRPr sz="3200">
              <a:latin typeface="宋体"/>
              <a:cs typeface="宋体"/>
            </a:endParaRPr>
          </a:p>
          <a:p>
            <a:pPr marL="123189" marR="5080" indent="-13335">
              <a:lnSpc>
                <a:spcPts val="4220"/>
              </a:lnSpc>
              <a:spcBef>
                <a:spcPts val="310"/>
              </a:spcBef>
              <a:tabLst>
                <a:tab pos="1651635" algn="l"/>
              </a:tabLst>
            </a:pPr>
            <a:r>
              <a:rPr dirty="0" sz="2600" spc="-1739">
                <a:solidFill>
                  <a:srgbClr val="030303"/>
                </a:solidFill>
                <a:latin typeface="宋体"/>
                <a:cs typeface="宋体"/>
              </a:rPr>
              <a:t>据</a:t>
            </a:r>
            <a:r>
              <a:rPr dirty="0" sz="2600" spc="605">
                <a:solidFill>
                  <a:srgbClr val="030303"/>
                </a:solidFill>
                <a:latin typeface="宋体"/>
                <a:cs typeface="宋体"/>
              </a:rPr>
              <a:t> </a:t>
            </a:r>
            <a:r>
              <a:rPr dirty="0" sz="2600" spc="-1739">
                <a:solidFill>
                  <a:srgbClr val="030303"/>
                </a:solidFill>
                <a:latin typeface="宋体"/>
                <a:cs typeface="宋体"/>
              </a:rPr>
              <a:t>分</a:t>
            </a:r>
            <a:r>
              <a:rPr dirty="0" sz="2600" spc="575">
                <a:solidFill>
                  <a:srgbClr val="030303"/>
                </a:solidFill>
                <a:latin typeface="宋体"/>
                <a:cs typeface="宋体"/>
              </a:rPr>
              <a:t> </a:t>
            </a:r>
            <a:r>
              <a:rPr dirty="0" sz="2600" spc="-1739">
                <a:solidFill>
                  <a:srgbClr val="030303"/>
                </a:solidFill>
                <a:latin typeface="宋体"/>
                <a:cs typeface="宋体"/>
              </a:rPr>
              <a:t>包／分	供结 </a:t>
            </a:r>
            <a:r>
              <a:rPr dirty="0" sz="2600" spc="-409">
                <a:solidFill>
                  <a:srgbClr val="030303"/>
                </a:solidFill>
                <a:latin typeface="宋体"/>
                <a:cs typeface="宋体"/>
              </a:rPr>
              <a:t>对千具</a:t>
            </a:r>
            <a:r>
              <a:rPr dirty="0" sz="2600" spc="120">
                <a:solidFill>
                  <a:srgbClr val="030303"/>
                </a:solidFill>
                <a:latin typeface="宋体"/>
                <a:cs typeface="宋体"/>
              </a:rPr>
              <a:t> </a:t>
            </a:r>
            <a:r>
              <a:rPr dirty="0" sz="2600" spc="-409">
                <a:solidFill>
                  <a:srgbClr val="030303"/>
                </a:solidFill>
                <a:latin typeface="宋体"/>
                <a:cs typeface="宋体"/>
              </a:rPr>
              <a:t>备单项</a:t>
            </a:r>
            <a:endParaRPr sz="2600">
              <a:latin typeface="宋体"/>
              <a:cs typeface="宋体"/>
            </a:endParaRPr>
          </a:p>
        </p:txBody>
      </p:sp>
      <p:sp>
        <p:nvSpPr>
          <p:cNvPr id="11" name="object 11"/>
          <p:cNvSpPr txBox="1"/>
          <p:nvPr/>
        </p:nvSpPr>
        <p:spPr>
          <a:xfrm>
            <a:off x="5260489" y="3541377"/>
            <a:ext cx="7210425" cy="1098550"/>
          </a:xfrm>
          <a:prstGeom prst="rect">
            <a:avLst/>
          </a:prstGeom>
        </p:spPr>
        <p:txBody>
          <a:bodyPr wrap="square" lIns="0" tIns="12065" rIns="0" bIns="0" rtlCol="0" vert="horz">
            <a:spAutoFit/>
          </a:bodyPr>
          <a:lstStyle/>
          <a:p>
            <a:pPr marL="12700" marR="5080" indent="153670">
              <a:lnSpc>
                <a:spcPct val="135400"/>
              </a:lnSpc>
              <a:spcBef>
                <a:spcPts val="95"/>
              </a:spcBef>
              <a:tabLst>
                <a:tab pos="1198880" algn="l"/>
                <a:tab pos="1887220" algn="l"/>
                <a:tab pos="3263900" algn="l"/>
                <a:tab pos="3964940" algn="l"/>
                <a:tab pos="4984750" algn="l"/>
                <a:tab pos="5776595" algn="l"/>
              </a:tabLst>
            </a:pPr>
            <a:r>
              <a:rPr dirty="0" sz="2600" spc="-1739">
                <a:solidFill>
                  <a:srgbClr val="030303"/>
                </a:solidFill>
                <a:latin typeface="宋体"/>
                <a:cs typeface="宋体"/>
              </a:rPr>
              <a:t>算</a:t>
            </a:r>
            <a:r>
              <a:rPr dirty="0" sz="2600" spc="565">
                <a:solidFill>
                  <a:srgbClr val="030303"/>
                </a:solidFill>
                <a:latin typeface="宋体"/>
                <a:cs typeface="宋体"/>
              </a:rPr>
              <a:t> </a:t>
            </a:r>
            <a:r>
              <a:rPr dirty="0" sz="2600" spc="-1739">
                <a:solidFill>
                  <a:srgbClr val="030303"/>
                </a:solidFill>
                <a:latin typeface="宋体"/>
                <a:cs typeface="宋体"/>
              </a:rPr>
              <a:t>确定</a:t>
            </a:r>
            <a:r>
              <a:rPr dirty="0" sz="2600">
                <a:solidFill>
                  <a:srgbClr val="030303"/>
                </a:solidFill>
                <a:latin typeface="宋体"/>
                <a:cs typeface="宋体"/>
              </a:rPr>
              <a:t>	</a:t>
            </a:r>
            <a:r>
              <a:rPr dirty="0" sz="2600" spc="-1739">
                <a:solidFill>
                  <a:srgbClr val="030303"/>
                </a:solidFill>
                <a:latin typeface="宋体"/>
                <a:cs typeface="宋体"/>
              </a:rPr>
              <a:t>数、</a:t>
            </a:r>
            <a:r>
              <a:rPr dirty="0" sz="2600">
                <a:solidFill>
                  <a:srgbClr val="030303"/>
                </a:solidFill>
                <a:latin typeface="宋体"/>
                <a:cs typeface="宋体"/>
              </a:rPr>
              <a:t>	</a:t>
            </a:r>
            <a:r>
              <a:rPr dirty="0" sz="2600" spc="-1739">
                <a:solidFill>
                  <a:srgbClr val="030303"/>
                </a:solidFill>
                <a:latin typeface="宋体"/>
                <a:cs typeface="宋体"/>
              </a:rPr>
              <a:t>预</a:t>
            </a:r>
            <a:r>
              <a:rPr dirty="0" sz="2600" spc="565">
                <a:solidFill>
                  <a:srgbClr val="030303"/>
                </a:solidFill>
                <a:latin typeface="宋体"/>
                <a:cs typeface="宋体"/>
              </a:rPr>
              <a:t> </a:t>
            </a:r>
            <a:r>
              <a:rPr dirty="0" sz="2600" spc="-1739">
                <a:solidFill>
                  <a:srgbClr val="030303"/>
                </a:solidFill>
                <a:latin typeface="宋体"/>
                <a:cs typeface="宋体"/>
              </a:rPr>
              <a:t>计</a:t>
            </a:r>
            <a:r>
              <a:rPr dirty="0" sz="2600" spc="565">
                <a:solidFill>
                  <a:srgbClr val="030303"/>
                </a:solidFill>
                <a:latin typeface="宋体"/>
                <a:cs typeface="宋体"/>
              </a:rPr>
              <a:t> </a:t>
            </a:r>
            <a:r>
              <a:rPr dirty="0" sz="2600" spc="-1739">
                <a:solidFill>
                  <a:srgbClr val="030303"/>
                </a:solidFill>
                <a:latin typeface="宋体"/>
                <a:cs typeface="宋体"/>
              </a:rPr>
              <a:t>将发</a:t>
            </a:r>
            <a:r>
              <a:rPr dirty="0" sz="2600">
                <a:solidFill>
                  <a:srgbClr val="030303"/>
                </a:solidFill>
                <a:latin typeface="宋体"/>
                <a:cs typeface="宋体"/>
              </a:rPr>
              <a:t>	</a:t>
            </a:r>
            <a:r>
              <a:rPr dirty="0" sz="2600" spc="-1739">
                <a:solidFill>
                  <a:srgbClr val="030303"/>
                </a:solidFill>
                <a:latin typeface="宋体"/>
                <a:cs typeface="宋体"/>
              </a:rPr>
              <a:t>生费</a:t>
            </a:r>
            <a:r>
              <a:rPr dirty="0" sz="2600">
                <a:solidFill>
                  <a:srgbClr val="030303"/>
                </a:solidFill>
                <a:latin typeface="宋体"/>
                <a:cs typeface="宋体"/>
              </a:rPr>
              <a:t>	</a:t>
            </a:r>
            <a:r>
              <a:rPr dirty="0" sz="2600" spc="-1739">
                <a:solidFill>
                  <a:srgbClr val="030303"/>
                </a:solidFill>
                <a:latin typeface="宋体"/>
                <a:cs typeface="宋体"/>
              </a:rPr>
              <a:t>用进行</a:t>
            </a:r>
            <a:r>
              <a:rPr dirty="0" sz="2600">
                <a:solidFill>
                  <a:srgbClr val="030303"/>
                </a:solidFill>
                <a:latin typeface="宋体"/>
                <a:cs typeface="宋体"/>
              </a:rPr>
              <a:t>	</a:t>
            </a:r>
            <a:r>
              <a:rPr dirty="0" sz="2600" spc="-1739">
                <a:solidFill>
                  <a:srgbClr val="030303"/>
                </a:solidFill>
                <a:latin typeface="宋体"/>
                <a:cs typeface="宋体"/>
              </a:rPr>
              <a:t>预</a:t>
            </a:r>
            <a:r>
              <a:rPr dirty="0" sz="2600" spc="565">
                <a:solidFill>
                  <a:srgbClr val="030303"/>
                </a:solidFill>
                <a:latin typeface="宋体"/>
                <a:cs typeface="宋体"/>
              </a:rPr>
              <a:t> </a:t>
            </a:r>
            <a:r>
              <a:rPr dirty="0" sz="2600" spc="-1739">
                <a:solidFill>
                  <a:srgbClr val="030303"/>
                </a:solidFill>
                <a:latin typeface="宋体"/>
                <a:cs typeface="宋体"/>
              </a:rPr>
              <a:t>估</a:t>
            </a:r>
            <a:r>
              <a:rPr dirty="0" sz="2600">
                <a:solidFill>
                  <a:srgbClr val="030303"/>
                </a:solidFill>
                <a:latin typeface="宋体"/>
                <a:cs typeface="宋体"/>
              </a:rPr>
              <a:t>	</a:t>
            </a:r>
            <a:r>
              <a:rPr dirty="0" sz="2600" spc="-409">
                <a:solidFill>
                  <a:srgbClr val="030303"/>
                </a:solidFill>
                <a:latin typeface="宋体"/>
                <a:cs typeface="宋体"/>
              </a:rPr>
              <a:t>，</a:t>
            </a:r>
            <a:r>
              <a:rPr dirty="0" sz="2600" spc="-190">
                <a:solidFill>
                  <a:srgbClr val="030303"/>
                </a:solidFill>
                <a:latin typeface="宋体"/>
                <a:cs typeface="宋体"/>
              </a:rPr>
              <a:t>形</a:t>
            </a:r>
            <a:r>
              <a:rPr dirty="0" sz="2600" spc="-360">
                <a:solidFill>
                  <a:srgbClr val="030303"/>
                </a:solidFill>
                <a:latin typeface="宋体"/>
                <a:cs typeface="宋体"/>
              </a:rPr>
              <a:t>成项目 </a:t>
            </a:r>
            <a:r>
              <a:rPr dirty="0" sz="2600" spc="-409">
                <a:solidFill>
                  <a:srgbClr val="030303"/>
                </a:solidFill>
                <a:latin typeface="宋体"/>
                <a:cs typeface="宋体"/>
              </a:rPr>
              <a:t>工程</a:t>
            </a:r>
            <a:r>
              <a:rPr dirty="0" sz="2600" spc="-260">
                <a:solidFill>
                  <a:srgbClr val="030303"/>
                </a:solidFill>
                <a:latin typeface="宋体"/>
                <a:cs typeface="宋体"/>
              </a:rPr>
              <a:t> </a:t>
            </a:r>
            <a:r>
              <a:rPr dirty="0" sz="2600" spc="-409">
                <a:solidFill>
                  <a:srgbClr val="030303"/>
                </a:solidFill>
                <a:latin typeface="宋体"/>
                <a:cs typeface="宋体"/>
              </a:rPr>
              <a:t>成</a:t>
            </a:r>
            <a:r>
              <a:rPr dirty="0" sz="2600" spc="-775">
                <a:solidFill>
                  <a:srgbClr val="030303"/>
                </a:solidFill>
                <a:latin typeface="宋体"/>
                <a:cs typeface="宋体"/>
              </a:rPr>
              <a:t> </a:t>
            </a:r>
            <a:r>
              <a:rPr dirty="0" sz="2600" spc="-409">
                <a:solidFill>
                  <a:srgbClr val="030303"/>
                </a:solidFill>
                <a:latin typeface="宋体"/>
                <a:cs typeface="宋体"/>
              </a:rPr>
              <a:t>本锁</a:t>
            </a:r>
            <a:r>
              <a:rPr dirty="0" sz="2600" spc="-325">
                <a:solidFill>
                  <a:srgbClr val="030303"/>
                </a:solidFill>
                <a:latin typeface="宋体"/>
                <a:cs typeface="宋体"/>
              </a:rPr>
              <a:t> </a:t>
            </a:r>
            <a:r>
              <a:rPr dirty="0" sz="2600" spc="-409">
                <a:solidFill>
                  <a:srgbClr val="030303"/>
                </a:solidFill>
                <a:latin typeface="宋体"/>
                <a:cs typeface="宋体"/>
              </a:rPr>
              <a:t>定的</a:t>
            </a:r>
            <a:endParaRPr sz="2600">
              <a:latin typeface="宋体"/>
              <a:cs typeface="宋体"/>
            </a:endParaRPr>
          </a:p>
        </p:txBody>
      </p:sp>
      <p:sp>
        <p:nvSpPr>
          <p:cNvPr id="12" name="object 12"/>
          <p:cNvSpPr txBox="1"/>
          <p:nvPr/>
        </p:nvSpPr>
        <p:spPr>
          <a:xfrm>
            <a:off x="7761509" y="4203136"/>
            <a:ext cx="4912360" cy="439420"/>
          </a:xfrm>
          <a:prstGeom prst="rect">
            <a:avLst/>
          </a:prstGeom>
        </p:spPr>
        <p:txBody>
          <a:bodyPr wrap="square" lIns="0" tIns="14604" rIns="0" bIns="0" rtlCol="0" vert="horz">
            <a:spAutoFit/>
          </a:bodyPr>
          <a:lstStyle/>
          <a:p>
            <a:pPr marL="12700">
              <a:lnSpc>
                <a:spcPct val="100000"/>
              </a:lnSpc>
              <a:spcBef>
                <a:spcPts val="114"/>
              </a:spcBef>
            </a:pPr>
            <a:r>
              <a:rPr dirty="0" sz="2600" spc="-45">
                <a:solidFill>
                  <a:srgbClr val="030303"/>
                </a:solidFill>
                <a:latin typeface="宋体"/>
                <a:cs typeface="宋体"/>
              </a:rPr>
              <a:t>，</a:t>
            </a:r>
            <a:r>
              <a:rPr dirty="0" sz="2600" spc="-545">
                <a:solidFill>
                  <a:srgbClr val="030303"/>
                </a:solidFill>
                <a:latin typeface="宋体"/>
                <a:cs typeface="宋体"/>
              </a:rPr>
              <a:t>按</a:t>
            </a:r>
            <a:r>
              <a:rPr dirty="0" sz="2600" spc="155">
                <a:solidFill>
                  <a:srgbClr val="030303"/>
                </a:solidFill>
                <a:latin typeface="宋体"/>
                <a:cs typeface="宋体"/>
              </a:rPr>
              <a:t>规</a:t>
            </a:r>
            <a:r>
              <a:rPr dirty="0" sz="2600" spc="175">
                <a:solidFill>
                  <a:srgbClr val="030303"/>
                </a:solidFill>
                <a:latin typeface="宋体"/>
                <a:cs typeface="宋体"/>
              </a:rPr>
              <a:t>定</a:t>
            </a:r>
            <a:r>
              <a:rPr dirty="0" sz="2600" spc="-45">
                <a:solidFill>
                  <a:srgbClr val="030303"/>
                </a:solidFill>
                <a:latin typeface="宋体"/>
                <a:cs typeface="宋体"/>
              </a:rPr>
              <a:t>在完</a:t>
            </a:r>
            <a:r>
              <a:rPr dirty="0" sz="2600" spc="380">
                <a:solidFill>
                  <a:srgbClr val="030303"/>
                </a:solidFill>
                <a:latin typeface="宋体"/>
                <a:cs typeface="宋体"/>
              </a:rPr>
              <a:t>工</a:t>
            </a:r>
            <a:r>
              <a:rPr dirty="0" sz="2600" spc="215">
                <a:solidFill>
                  <a:srgbClr val="030303"/>
                </a:solidFill>
                <a:latin typeface="宋体"/>
                <a:cs typeface="宋体"/>
              </a:rPr>
              <a:t>后</a:t>
            </a:r>
            <a:r>
              <a:rPr dirty="0" sz="2700" spc="15">
                <a:solidFill>
                  <a:srgbClr val="030303"/>
                </a:solidFill>
                <a:latin typeface="Arial"/>
                <a:cs typeface="Arial"/>
              </a:rPr>
              <a:t>3</a:t>
            </a:r>
            <a:r>
              <a:rPr dirty="0" sz="2600" spc="145">
                <a:solidFill>
                  <a:srgbClr val="030303"/>
                </a:solidFill>
                <a:latin typeface="宋体"/>
                <a:cs typeface="宋体"/>
              </a:rPr>
              <a:t>个</a:t>
            </a:r>
            <a:r>
              <a:rPr dirty="0" sz="2600" spc="-45">
                <a:solidFill>
                  <a:srgbClr val="030303"/>
                </a:solidFill>
                <a:latin typeface="宋体"/>
                <a:cs typeface="宋体"/>
              </a:rPr>
              <a:t>月</a:t>
            </a:r>
            <a:r>
              <a:rPr dirty="0" sz="2600" spc="300">
                <a:solidFill>
                  <a:srgbClr val="030303"/>
                </a:solidFill>
                <a:latin typeface="宋体"/>
                <a:cs typeface="宋体"/>
              </a:rPr>
              <a:t>内</a:t>
            </a:r>
            <a:r>
              <a:rPr dirty="0" sz="2600" spc="-45">
                <a:solidFill>
                  <a:srgbClr val="030303"/>
                </a:solidFill>
                <a:latin typeface="宋体"/>
                <a:cs typeface="宋体"/>
              </a:rPr>
              <a:t>完成成</a:t>
            </a:r>
            <a:endParaRPr sz="2600">
              <a:latin typeface="宋体"/>
              <a:cs typeface="宋体"/>
            </a:endParaRPr>
          </a:p>
        </p:txBody>
      </p:sp>
      <p:sp>
        <p:nvSpPr>
          <p:cNvPr id="13" name="object 13"/>
          <p:cNvSpPr txBox="1"/>
          <p:nvPr/>
        </p:nvSpPr>
        <p:spPr>
          <a:xfrm>
            <a:off x="1133039" y="4752471"/>
            <a:ext cx="4396740" cy="424180"/>
          </a:xfrm>
          <a:prstGeom prst="rect">
            <a:avLst/>
          </a:prstGeom>
        </p:spPr>
        <p:txBody>
          <a:bodyPr wrap="square" lIns="0" tIns="14604" rIns="0" bIns="0" rtlCol="0" vert="horz">
            <a:spAutoFit/>
          </a:bodyPr>
          <a:lstStyle/>
          <a:p>
            <a:pPr marL="12700">
              <a:lnSpc>
                <a:spcPct val="100000"/>
              </a:lnSpc>
              <a:spcBef>
                <a:spcPts val="114"/>
              </a:spcBef>
              <a:tabLst>
                <a:tab pos="2761615" algn="l"/>
                <a:tab pos="3451225" algn="l"/>
              </a:tabLst>
            </a:pPr>
            <a:r>
              <a:rPr dirty="0" sz="2600" spc="-45">
                <a:solidFill>
                  <a:srgbClr val="030303"/>
                </a:solidFill>
                <a:latin typeface="宋体"/>
                <a:cs typeface="宋体"/>
              </a:rPr>
              <a:t>本</a:t>
            </a:r>
            <a:r>
              <a:rPr dirty="0" sz="2600" spc="204">
                <a:solidFill>
                  <a:srgbClr val="030303"/>
                </a:solidFill>
                <a:latin typeface="宋体"/>
                <a:cs typeface="宋体"/>
              </a:rPr>
              <a:t>锁</a:t>
            </a:r>
            <a:r>
              <a:rPr dirty="0" sz="2600" spc="135">
                <a:solidFill>
                  <a:srgbClr val="030303"/>
                </a:solidFill>
                <a:latin typeface="宋体"/>
                <a:cs typeface="宋体"/>
              </a:rPr>
              <a:t>定</a:t>
            </a:r>
            <a:r>
              <a:rPr dirty="0" sz="2600" spc="125">
                <a:solidFill>
                  <a:srgbClr val="030303"/>
                </a:solidFill>
                <a:latin typeface="宋体"/>
                <a:cs typeface="宋体"/>
              </a:rPr>
              <a:t>工</a:t>
            </a:r>
            <a:r>
              <a:rPr dirty="0" sz="2600" spc="-45">
                <a:solidFill>
                  <a:srgbClr val="030303"/>
                </a:solidFill>
                <a:latin typeface="宋体"/>
                <a:cs typeface="宋体"/>
              </a:rPr>
              <a:t>作</a:t>
            </a:r>
            <a:r>
              <a:rPr dirty="0" sz="2600" spc="-475">
                <a:solidFill>
                  <a:srgbClr val="030303"/>
                </a:solidFill>
                <a:latin typeface="宋体"/>
                <a:cs typeface="宋体"/>
              </a:rPr>
              <a:t> </a:t>
            </a:r>
            <a:r>
              <a:rPr dirty="0" sz="2600" spc="-1065">
                <a:solidFill>
                  <a:srgbClr val="030303"/>
                </a:solidFill>
                <a:latin typeface="宋体"/>
                <a:cs typeface="宋体"/>
              </a:rPr>
              <a:t>；对千	不具	备</a:t>
            </a:r>
            <a:r>
              <a:rPr dirty="0" sz="2600" spc="-900">
                <a:solidFill>
                  <a:srgbClr val="030303"/>
                </a:solidFill>
                <a:latin typeface="宋体"/>
                <a:cs typeface="宋体"/>
              </a:rPr>
              <a:t> </a:t>
            </a:r>
            <a:r>
              <a:rPr dirty="0" sz="2600" spc="-1065">
                <a:solidFill>
                  <a:srgbClr val="030303"/>
                </a:solidFill>
                <a:latin typeface="宋体"/>
                <a:cs typeface="宋体"/>
              </a:rPr>
              <a:t>条 件 的</a:t>
            </a:r>
            <a:endParaRPr sz="2600">
              <a:latin typeface="宋体"/>
              <a:cs typeface="宋体"/>
            </a:endParaRPr>
          </a:p>
        </p:txBody>
      </p:sp>
      <p:sp>
        <p:nvSpPr>
          <p:cNvPr id="14" name="object 14"/>
          <p:cNvSpPr txBox="1"/>
          <p:nvPr/>
        </p:nvSpPr>
        <p:spPr>
          <a:xfrm>
            <a:off x="6040659" y="4739695"/>
            <a:ext cx="6653530" cy="439420"/>
          </a:xfrm>
          <a:prstGeom prst="rect">
            <a:avLst/>
          </a:prstGeom>
        </p:spPr>
        <p:txBody>
          <a:bodyPr wrap="square" lIns="0" tIns="14604" rIns="0" bIns="0" rtlCol="0" vert="horz">
            <a:spAutoFit/>
          </a:bodyPr>
          <a:lstStyle/>
          <a:p>
            <a:pPr marL="12700">
              <a:lnSpc>
                <a:spcPct val="100000"/>
              </a:lnSpc>
              <a:spcBef>
                <a:spcPts val="114"/>
              </a:spcBef>
            </a:pPr>
            <a:r>
              <a:rPr dirty="0" sz="2600" spc="-45">
                <a:solidFill>
                  <a:srgbClr val="030303"/>
                </a:solidFill>
                <a:latin typeface="宋体"/>
                <a:cs typeface="宋体"/>
              </a:rPr>
              <a:t>，可</a:t>
            </a:r>
            <a:r>
              <a:rPr dirty="0" sz="2600" spc="-270">
                <a:solidFill>
                  <a:srgbClr val="030303"/>
                </a:solidFill>
                <a:latin typeface="宋体"/>
                <a:cs typeface="宋体"/>
              </a:rPr>
              <a:t>以</a:t>
            </a:r>
            <a:r>
              <a:rPr dirty="0" sz="2600" spc="-45">
                <a:solidFill>
                  <a:srgbClr val="030303"/>
                </a:solidFill>
                <a:latin typeface="宋体"/>
                <a:cs typeface="宋体"/>
              </a:rPr>
              <a:t>在整体工</a:t>
            </a:r>
            <a:r>
              <a:rPr dirty="0" sz="2600" spc="-840">
                <a:solidFill>
                  <a:srgbClr val="030303"/>
                </a:solidFill>
                <a:latin typeface="宋体"/>
                <a:cs typeface="宋体"/>
              </a:rPr>
              <a:t> </a:t>
            </a:r>
            <a:r>
              <a:rPr dirty="0" sz="2600" spc="-45">
                <a:solidFill>
                  <a:srgbClr val="030303"/>
                </a:solidFill>
                <a:latin typeface="宋体"/>
                <a:cs typeface="宋体"/>
              </a:rPr>
              <a:t>程</a:t>
            </a:r>
            <a:r>
              <a:rPr dirty="0" sz="2600" spc="315">
                <a:solidFill>
                  <a:srgbClr val="030303"/>
                </a:solidFill>
                <a:latin typeface="宋体"/>
                <a:cs typeface="宋体"/>
              </a:rPr>
              <a:t>竣</a:t>
            </a:r>
            <a:r>
              <a:rPr dirty="0" sz="2600" spc="114">
                <a:solidFill>
                  <a:srgbClr val="030303"/>
                </a:solidFill>
                <a:latin typeface="宋体"/>
                <a:cs typeface="宋体"/>
              </a:rPr>
              <a:t>工</a:t>
            </a:r>
            <a:r>
              <a:rPr dirty="0" sz="2600" spc="215">
                <a:solidFill>
                  <a:srgbClr val="030303"/>
                </a:solidFill>
                <a:latin typeface="宋体"/>
                <a:cs typeface="宋体"/>
              </a:rPr>
              <a:t>后</a:t>
            </a:r>
            <a:r>
              <a:rPr dirty="0" sz="2700" spc="15">
                <a:solidFill>
                  <a:srgbClr val="030303"/>
                </a:solidFill>
                <a:latin typeface="Arial"/>
                <a:cs typeface="Arial"/>
              </a:rPr>
              <a:t>3</a:t>
            </a:r>
            <a:r>
              <a:rPr dirty="0" sz="2600" spc="145">
                <a:solidFill>
                  <a:srgbClr val="030303"/>
                </a:solidFill>
                <a:latin typeface="宋体"/>
                <a:cs typeface="宋体"/>
              </a:rPr>
              <a:t>个</a:t>
            </a:r>
            <a:r>
              <a:rPr dirty="0" sz="2600" spc="-45">
                <a:solidFill>
                  <a:srgbClr val="030303"/>
                </a:solidFill>
                <a:latin typeface="宋体"/>
                <a:cs typeface="宋体"/>
              </a:rPr>
              <a:t>月</a:t>
            </a:r>
            <a:r>
              <a:rPr dirty="0" sz="2600" spc="300">
                <a:solidFill>
                  <a:srgbClr val="030303"/>
                </a:solidFill>
                <a:latin typeface="宋体"/>
                <a:cs typeface="宋体"/>
              </a:rPr>
              <a:t>内</a:t>
            </a:r>
            <a:r>
              <a:rPr dirty="0" sz="2600" spc="-45">
                <a:solidFill>
                  <a:srgbClr val="030303"/>
                </a:solidFill>
                <a:latin typeface="宋体"/>
                <a:cs typeface="宋体"/>
              </a:rPr>
              <a:t>完成</a:t>
            </a:r>
            <a:r>
              <a:rPr dirty="0" sz="2600" spc="420">
                <a:solidFill>
                  <a:srgbClr val="030303"/>
                </a:solidFill>
                <a:latin typeface="宋体"/>
                <a:cs typeface="宋体"/>
              </a:rPr>
              <a:t>成</a:t>
            </a:r>
            <a:r>
              <a:rPr dirty="0" sz="2600" spc="-45">
                <a:solidFill>
                  <a:srgbClr val="030303"/>
                </a:solidFill>
                <a:latin typeface="宋体"/>
                <a:cs typeface="宋体"/>
              </a:rPr>
              <a:t>本锁</a:t>
            </a:r>
            <a:endParaRPr sz="2600">
              <a:latin typeface="宋体"/>
              <a:cs typeface="宋体"/>
            </a:endParaRPr>
          </a:p>
        </p:txBody>
      </p:sp>
      <p:sp>
        <p:nvSpPr>
          <p:cNvPr id="15" name="object 15"/>
          <p:cNvSpPr txBox="1"/>
          <p:nvPr/>
        </p:nvSpPr>
        <p:spPr>
          <a:xfrm>
            <a:off x="825417" y="5289032"/>
            <a:ext cx="11706225" cy="1714500"/>
          </a:xfrm>
          <a:prstGeom prst="rect">
            <a:avLst/>
          </a:prstGeom>
        </p:spPr>
        <p:txBody>
          <a:bodyPr wrap="square" lIns="0" tIns="14604" rIns="0" bIns="0" rtlCol="0" vert="horz">
            <a:spAutoFit/>
          </a:bodyPr>
          <a:lstStyle/>
          <a:p>
            <a:pPr marL="313690">
              <a:lnSpc>
                <a:spcPct val="100000"/>
              </a:lnSpc>
              <a:spcBef>
                <a:spcPts val="114"/>
              </a:spcBef>
            </a:pPr>
            <a:r>
              <a:rPr dirty="0" sz="2600" spc="60">
                <a:solidFill>
                  <a:srgbClr val="030303"/>
                </a:solidFill>
                <a:latin typeface="宋体"/>
                <a:cs typeface="宋体"/>
              </a:rPr>
              <a:t>定工作。成本锁定后要报公司主管部门根据规定进行审核确认。</a:t>
            </a:r>
            <a:endParaRPr sz="2600">
              <a:latin typeface="宋体"/>
              <a:cs typeface="宋体"/>
            </a:endParaRPr>
          </a:p>
          <a:p>
            <a:pPr marL="309880" marR="5080" indent="-297180">
              <a:lnSpc>
                <a:spcPct val="145100"/>
              </a:lnSpc>
              <a:spcBef>
                <a:spcPts val="1105"/>
              </a:spcBef>
              <a:buClr>
                <a:srgbClr val="262626"/>
              </a:buClr>
              <a:buChar char="•"/>
              <a:tabLst>
                <a:tab pos="319405" algn="l"/>
              </a:tabLst>
            </a:pPr>
            <a:r>
              <a:rPr dirty="0" sz="2600" spc="110">
                <a:solidFill>
                  <a:srgbClr val="030303"/>
                </a:solidFill>
                <a:latin typeface="宋体"/>
                <a:cs typeface="宋体"/>
              </a:rPr>
              <a:t>完全成本是指包括项目的直接费、间接费、税金、财务费用、营销费用、过 </a:t>
            </a:r>
            <a:r>
              <a:rPr dirty="0" sz="2600" spc="60">
                <a:solidFill>
                  <a:srgbClr val="030303"/>
                </a:solidFill>
                <a:latin typeface="宋体"/>
                <a:cs typeface="宋体"/>
              </a:rPr>
              <a:t>程奖励、竣工兑现、计提的保修费用等全部费用。</a:t>
            </a:r>
            <a:endParaRPr sz="2600">
              <a:latin typeface="宋体"/>
              <a:cs typeface="宋体"/>
            </a:endParaRPr>
          </a:p>
        </p:txBody>
      </p:sp>
      <p:sp>
        <p:nvSpPr>
          <p:cNvPr id="16" name="object 16"/>
          <p:cNvSpPr/>
          <p:nvPr/>
        </p:nvSpPr>
        <p:spPr>
          <a:xfrm>
            <a:off x="784540" y="7865167"/>
            <a:ext cx="5137150" cy="332740"/>
          </a:xfrm>
          <a:custGeom>
            <a:avLst/>
            <a:gdLst/>
            <a:ahLst/>
            <a:cxnLst/>
            <a:rect l="l" t="t" r="r" b="b"/>
            <a:pathLst>
              <a:path w="5137150" h="332740">
                <a:moveTo>
                  <a:pt x="0" y="0"/>
                </a:moveTo>
                <a:lnTo>
                  <a:pt x="5137057" y="0"/>
                </a:lnTo>
                <a:lnTo>
                  <a:pt x="5137057" y="332156"/>
                </a:lnTo>
                <a:lnTo>
                  <a:pt x="0" y="332156"/>
                </a:lnTo>
                <a:lnTo>
                  <a:pt x="0" y="0"/>
                </a:lnTo>
                <a:close/>
              </a:path>
            </a:pathLst>
          </a:custGeom>
          <a:solidFill>
            <a:srgbClr val="0C0C0C"/>
          </a:solidFill>
        </p:spPr>
        <p:txBody>
          <a:bodyPr wrap="square" lIns="0" tIns="0" rIns="0" bIns="0" rtlCol="0"/>
          <a:lstStyle/>
          <a:p/>
        </p:txBody>
      </p:sp>
      <p:sp>
        <p:nvSpPr>
          <p:cNvPr id="17" name="object 17"/>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8" name="object 18"/>
          <p:cNvSpPr txBox="1"/>
          <p:nvPr/>
        </p:nvSpPr>
        <p:spPr>
          <a:xfrm>
            <a:off x="770993" y="7821428"/>
            <a:ext cx="5244465" cy="364490"/>
          </a:xfrm>
          <a:prstGeom prst="rect">
            <a:avLst/>
          </a:prstGeom>
        </p:spPr>
        <p:txBody>
          <a:bodyPr wrap="square" lIns="0" tIns="0" rIns="0" bIns="0" rtlCol="0" vert="horz">
            <a:spAutoFit/>
          </a:bodyPr>
          <a:lstStyle/>
          <a:p>
            <a:pPr marL="12700">
              <a:lnSpc>
                <a:spcPts val="2865"/>
              </a:lnSpc>
            </a:pPr>
            <a:r>
              <a:rPr dirty="0" sz="2650" spc="85">
                <a:solidFill>
                  <a:srgbClr val="F9FBFB"/>
                </a:solidFill>
                <a:latin typeface="宋体"/>
                <a:cs typeface="宋体"/>
              </a:rPr>
              <a:t>四、顶目成本盘点及月结月清管理</a:t>
            </a:r>
            <a:endParaRPr sz="2650">
              <a:latin typeface="宋体"/>
              <a:cs typeface="宋体"/>
            </a:endParaRP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560869" y="7115819"/>
            <a:ext cx="12390120" cy="0"/>
          </a:xfrm>
          <a:custGeom>
            <a:avLst/>
            <a:gdLst/>
            <a:ahLst/>
            <a:cxnLst/>
            <a:rect l="l" t="t" r="r" b="b"/>
            <a:pathLst>
              <a:path w="12390120"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10101"/>
                </a:solidFill>
                <a:latin typeface="宋体"/>
                <a:cs typeface="宋体"/>
              </a:rPr>
              <a:t>（二）项目部层面</a:t>
            </a:r>
            <a:endParaRPr sz="4150">
              <a:latin typeface="宋体"/>
              <a:cs typeface="宋体"/>
            </a:endParaRPr>
          </a:p>
        </p:txBody>
      </p:sp>
      <p:sp>
        <p:nvSpPr>
          <p:cNvPr id="7" name="object 7"/>
          <p:cNvSpPr/>
          <p:nvPr/>
        </p:nvSpPr>
        <p:spPr>
          <a:xfrm>
            <a:off x="516437" y="2718170"/>
            <a:ext cx="0" cy="322580"/>
          </a:xfrm>
          <a:custGeom>
            <a:avLst/>
            <a:gdLst/>
            <a:ahLst/>
            <a:cxnLst/>
            <a:rect l="l" t="t" r="r" b="b"/>
            <a:pathLst>
              <a:path w="0" h="322580">
                <a:moveTo>
                  <a:pt x="0" y="0"/>
                </a:moveTo>
                <a:lnTo>
                  <a:pt x="0" y="322431"/>
                </a:lnTo>
              </a:path>
            </a:pathLst>
          </a:custGeom>
          <a:ln w="12747">
            <a:solidFill>
              <a:srgbClr val="051F5B"/>
            </a:solidFill>
          </a:ln>
        </p:spPr>
        <p:txBody>
          <a:bodyPr wrap="square" lIns="0" tIns="0" rIns="0" bIns="0" rtlCol="0"/>
          <a:lstStyle/>
          <a:p/>
        </p:txBody>
      </p:sp>
      <p:sp>
        <p:nvSpPr>
          <p:cNvPr id="8" name="object 8"/>
          <p:cNvSpPr txBox="1"/>
          <p:nvPr/>
        </p:nvSpPr>
        <p:spPr>
          <a:xfrm>
            <a:off x="497363" y="2714817"/>
            <a:ext cx="35560" cy="309245"/>
          </a:xfrm>
          <a:prstGeom prst="rect">
            <a:avLst/>
          </a:prstGeom>
        </p:spPr>
        <p:txBody>
          <a:bodyPr wrap="square" lIns="0" tIns="13970" rIns="0" bIns="0" rtlCol="0" vert="horz">
            <a:spAutoFit/>
          </a:bodyPr>
          <a:lstStyle/>
          <a:p>
            <a:pPr algn="ctr">
              <a:lnSpc>
                <a:spcPct val="100000"/>
              </a:lnSpc>
              <a:spcBef>
                <a:spcPts val="110"/>
              </a:spcBef>
            </a:pPr>
            <a:r>
              <a:rPr dirty="0" sz="1850" spc="-440">
                <a:solidFill>
                  <a:srgbClr val="F9FBFB"/>
                </a:solidFill>
                <a:latin typeface="Arial"/>
                <a:cs typeface="Arial"/>
              </a:rPr>
              <a:t>I</a:t>
            </a:r>
            <a:endParaRPr sz="1850">
              <a:latin typeface="Arial"/>
              <a:cs typeface="Arial"/>
            </a:endParaRPr>
          </a:p>
        </p:txBody>
      </p:sp>
      <p:sp>
        <p:nvSpPr>
          <p:cNvPr id="9" name="object 9"/>
          <p:cNvSpPr txBox="1"/>
          <p:nvPr/>
        </p:nvSpPr>
        <p:spPr>
          <a:xfrm>
            <a:off x="1013489" y="2525602"/>
            <a:ext cx="343535" cy="541655"/>
          </a:xfrm>
          <a:prstGeom prst="rect">
            <a:avLst/>
          </a:prstGeom>
          <a:solidFill>
            <a:srgbClr val="051F5B"/>
          </a:solidFill>
        </p:spPr>
        <p:txBody>
          <a:bodyPr wrap="square" lIns="0" tIns="19050" rIns="0" bIns="0" rtlCol="0" vert="horz">
            <a:spAutoFit/>
          </a:bodyPr>
          <a:lstStyle/>
          <a:p>
            <a:pPr marL="12065">
              <a:lnSpc>
                <a:spcPct val="100000"/>
              </a:lnSpc>
              <a:spcBef>
                <a:spcPts val="150"/>
              </a:spcBef>
            </a:pPr>
            <a:r>
              <a:rPr dirty="0" sz="3300" spc="-1055">
                <a:solidFill>
                  <a:srgbClr val="F9FBFB"/>
                </a:solidFill>
                <a:latin typeface="Times New Roman"/>
                <a:cs typeface="Times New Roman"/>
              </a:rPr>
              <a:t>4.</a:t>
            </a:r>
            <a:endParaRPr sz="3300">
              <a:latin typeface="Times New Roman"/>
              <a:cs typeface="Times New Roman"/>
            </a:endParaRPr>
          </a:p>
        </p:txBody>
      </p:sp>
      <p:sp>
        <p:nvSpPr>
          <p:cNvPr id="10" name="object 10"/>
          <p:cNvSpPr/>
          <p:nvPr/>
        </p:nvSpPr>
        <p:spPr>
          <a:xfrm>
            <a:off x="1356464" y="2645476"/>
            <a:ext cx="11480165" cy="370840"/>
          </a:xfrm>
          <a:custGeom>
            <a:avLst/>
            <a:gdLst/>
            <a:ahLst/>
            <a:cxnLst/>
            <a:rect l="l" t="t" r="r" b="b"/>
            <a:pathLst>
              <a:path w="11480165" h="370839">
                <a:moveTo>
                  <a:pt x="0" y="0"/>
                </a:moveTo>
                <a:lnTo>
                  <a:pt x="11479556" y="0"/>
                </a:lnTo>
                <a:lnTo>
                  <a:pt x="11479556" y="370482"/>
                </a:lnTo>
                <a:lnTo>
                  <a:pt x="0" y="370482"/>
                </a:lnTo>
                <a:lnTo>
                  <a:pt x="0" y="0"/>
                </a:lnTo>
                <a:close/>
              </a:path>
            </a:pathLst>
          </a:custGeom>
          <a:solidFill>
            <a:srgbClr val="051F5B"/>
          </a:solidFill>
        </p:spPr>
        <p:txBody>
          <a:bodyPr wrap="square" lIns="0" tIns="0" rIns="0" bIns="0" rtlCol="0"/>
          <a:lstStyle/>
          <a:p/>
        </p:txBody>
      </p:sp>
      <p:sp>
        <p:nvSpPr>
          <p:cNvPr id="11" name="object 11"/>
          <p:cNvSpPr txBox="1"/>
          <p:nvPr/>
        </p:nvSpPr>
        <p:spPr>
          <a:xfrm>
            <a:off x="1356464" y="2580677"/>
            <a:ext cx="2866390" cy="470534"/>
          </a:xfrm>
          <a:prstGeom prst="rect">
            <a:avLst/>
          </a:prstGeom>
        </p:spPr>
        <p:txBody>
          <a:bodyPr wrap="square" lIns="0" tIns="14604" rIns="0" bIns="0" rtlCol="0" vert="horz">
            <a:spAutoFit/>
          </a:bodyPr>
          <a:lstStyle/>
          <a:p>
            <a:pPr>
              <a:lnSpc>
                <a:spcPct val="100000"/>
              </a:lnSpc>
              <a:spcBef>
                <a:spcPts val="114"/>
              </a:spcBef>
              <a:tabLst>
                <a:tab pos="767080" algn="l"/>
                <a:tab pos="1151255" algn="l"/>
                <a:tab pos="1534795" algn="l"/>
                <a:tab pos="2296795" algn="l"/>
                <a:tab pos="2686050" algn="l"/>
              </a:tabLst>
            </a:pPr>
            <a:r>
              <a:rPr dirty="0" sz="2900" spc="-2465">
                <a:solidFill>
                  <a:srgbClr val="F9FBFB"/>
                </a:solidFill>
                <a:latin typeface="宋体"/>
                <a:cs typeface="宋体"/>
              </a:rPr>
              <a:t>项目</a:t>
            </a:r>
            <a:r>
              <a:rPr dirty="0" sz="2900" spc="-2465">
                <a:solidFill>
                  <a:srgbClr val="F9FBFB"/>
                </a:solidFill>
                <a:latin typeface="宋体"/>
                <a:cs typeface="宋体"/>
              </a:rPr>
              <a:t>	</a:t>
            </a:r>
            <a:r>
              <a:rPr dirty="0" sz="2900" spc="-2465">
                <a:solidFill>
                  <a:srgbClr val="F9FBFB"/>
                </a:solidFill>
                <a:latin typeface="宋体"/>
                <a:cs typeface="宋体"/>
              </a:rPr>
              <a:t>成</a:t>
            </a:r>
            <a:r>
              <a:rPr dirty="0" sz="2900" spc="-2465">
                <a:solidFill>
                  <a:srgbClr val="F9FBFB"/>
                </a:solidFill>
                <a:latin typeface="宋体"/>
                <a:cs typeface="宋体"/>
              </a:rPr>
              <a:t>	</a:t>
            </a:r>
            <a:r>
              <a:rPr dirty="0" sz="2900" spc="-2465">
                <a:solidFill>
                  <a:srgbClr val="F9FBFB"/>
                </a:solidFill>
                <a:latin typeface="宋体"/>
                <a:cs typeface="宋体"/>
              </a:rPr>
              <a:t>本</a:t>
            </a:r>
            <a:r>
              <a:rPr dirty="0" sz="2900" spc="-2465">
                <a:solidFill>
                  <a:srgbClr val="F9FBFB"/>
                </a:solidFill>
                <a:latin typeface="宋体"/>
                <a:cs typeface="宋体"/>
              </a:rPr>
              <a:t>	</a:t>
            </a:r>
            <a:r>
              <a:rPr dirty="0" sz="2900" spc="-2465">
                <a:solidFill>
                  <a:srgbClr val="F9FBFB"/>
                </a:solidFill>
                <a:latin typeface="宋体"/>
                <a:cs typeface="宋体"/>
              </a:rPr>
              <a:t>盘点</a:t>
            </a:r>
            <a:r>
              <a:rPr dirty="0" sz="2900" spc="-2465">
                <a:solidFill>
                  <a:srgbClr val="F9FBFB"/>
                </a:solidFill>
                <a:latin typeface="宋体"/>
                <a:cs typeface="宋体"/>
              </a:rPr>
              <a:t>	</a:t>
            </a:r>
            <a:r>
              <a:rPr dirty="0" sz="2900" spc="-2465">
                <a:solidFill>
                  <a:srgbClr val="F9FBFB"/>
                </a:solidFill>
                <a:latin typeface="宋体"/>
                <a:cs typeface="宋体"/>
              </a:rPr>
              <a:t>按</a:t>
            </a:r>
            <a:r>
              <a:rPr dirty="0" sz="2900" spc="-2465">
                <a:solidFill>
                  <a:srgbClr val="F9FBFB"/>
                </a:solidFill>
                <a:latin typeface="宋体"/>
                <a:cs typeface="宋体"/>
              </a:rPr>
              <a:t>	</a:t>
            </a:r>
            <a:r>
              <a:rPr dirty="0" sz="2900" spc="-2465">
                <a:solidFill>
                  <a:srgbClr val="F9FBFB"/>
                </a:solidFill>
                <a:latin typeface="宋体"/>
                <a:cs typeface="宋体"/>
              </a:rPr>
              <a:t>月进行</a:t>
            </a:r>
            <a:endParaRPr sz="2900">
              <a:latin typeface="宋体"/>
              <a:cs typeface="宋体"/>
            </a:endParaRPr>
          </a:p>
        </p:txBody>
      </p:sp>
      <p:sp>
        <p:nvSpPr>
          <p:cNvPr id="12" name="object 12"/>
          <p:cNvSpPr txBox="1"/>
          <p:nvPr/>
        </p:nvSpPr>
        <p:spPr>
          <a:xfrm>
            <a:off x="5296699" y="2580677"/>
            <a:ext cx="1122045" cy="470534"/>
          </a:xfrm>
          <a:prstGeom prst="rect">
            <a:avLst/>
          </a:prstGeom>
        </p:spPr>
        <p:txBody>
          <a:bodyPr wrap="square" lIns="0" tIns="14604" rIns="0" bIns="0" rtlCol="0" vert="horz">
            <a:spAutoFit/>
          </a:bodyPr>
          <a:lstStyle/>
          <a:p>
            <a:pPr>
              <a:lnSpc>
                <a:spcPct val="100000"/>
              </a:lnSpc>
              <a:spcBef>
                <a:spcPts val="114"/>
              </a:spcBef>
            </a:pPr>
            <a:r>
              <a:rPr dirty="0" sz="2900" spc="-720">
                <a:solidFill>
                  <a:srgbClr val="F9FBFB"/>
                </a:solidFill>
                <a:latin typeface="宋体"/>
                <a:cs typeface="宋体"/>
              </a:rPr>
              <a:t>，对材料</a:t>
            </a:r>
            <a:endParaRPr sz="2900">
              <a:latin typeface="宋体"/>
              <a:cs typeface="宋体"/>
            </a:endParaRPr>
          </a:p>
        </p:txBody>
      </p:sp>
      <p:sp>
        <p:nvSpPr>
          <p:cNvPr id="13" name="object 13"/>
          <p:cNvSpPr txBox="1"/>
          <p:nvPr/>
        </p:nvSpPr>
        <p:spPr>
          <a:xfrm>
            <a:off x="6720078" y="2580677"/>
            <a:ext cx="2479675" cy="470534"/>
          </a:xfrm>
          <a:prstGeom prst="rect">
            <a:avLst/>
          </a:prstGeom>
        </p:spPr>
        <p:txBody>
          <a:bodyPr wrap="square" lIns="0" tIns="14604" rIns="0" bIns="0" rtlCol="0" vert="horz">
            <a:spAutoFit/>
          </a:bodyPr>
          <a:lstStyle/>
          <a:p>
            <a:pPr>
              <a:lnSpc>
                <a:spcPct val="100000"/>
              </a:lnSpc>
              <a:spcBef>
                <a:spcPts val="114"/>
              </a:spcBef>
              <a:tabLst>
                <a:tab pos="1137285" algn="l"/>
              </a:tabLst>
            </a:pPr>
            <a:r>
              <a:rPr dirty="0" sz="2900" spc="-720">
                <a:solidFill>
                  <a:srgbClr val="F9FBFB"/>
                </a:solidFill>
                <a:latin typeface="宋体"/>
                <a:cs typeface="宋体"/>
              </a:rPr>
              <a:t>实行收	发</a:t>
            </a:r>
            <a:r>
              <a:rPr dirty="0" sz="2900" spc="-615">
                <a:solidFill>
                  <a:srgbClr val="F9FBFB"/>
                </a:solidFill>
                <a:latin typeface="宋体"/>
                <a:cs typeface="宋体"/>
              </a:rPr>
              <a:t> </a:t>
            </a:r>
            <a:r>
              <a:rPr dirty="0" sz="2900" spc="-720">
                <a:solidFill>
                  <a:srgbClr val="F9FBFB"/>
                </a:solidFill>
                <a:latin typeface="宋体"/>
                <a:cs typeface="宋体"/>
              </a:rPr>
              <a:t>存</a:t>
            </a:r>
            <a:r>
              <a:rPr dirty="0" sz="2900" spc="-645">
                <a:solidFill>
                  <a:srgbClr val="F9FBFB"/>
                </a:solidFill>
                <a:latin typeface="宋体"/>
                <a:cs typeface="宋体"/>
              </a:rPr>
              <a:t> </a:t>
            </a:r>
            <a:r>
              <a:rPr dirty="0" sz="2900" spc="-720">
                <a:solidFill>
                  <a:srgbClr val="F9FBFB"/>
                </a:solidFill>
                <a:latin typeface="宋体"/>
                <a:cs typeface="宋体"/>
              </a:rPr>
              <a:t>管理</a:t>
            </a:r>
            <a:endParaRPr sz="2900">
              <a:latin typeface="宋体"/>
              <a:cs typeface="宋体"/>
            </a:endParaRPr>
          </a:p>
        </p:txBody>
      </p:sp>
      <p:sp>
        <p:nvSpPr>
          <p:cNvPr id="14" name="object 14"/>
          <p:cNvSpPr/>
          <p:nvPr/>
        </p:nvSpPr>
        <p:spPr>
          <a:xfrm>
            <a:off x="12922146" y="2890817"/>
            <a:ext cx="0" cy="95885"/>
          </a:xfrm>
          <a:custGeom>
            <a:avLst/>
            <a:gdLst/>
            <a:ahLst/>
            <a:cxnLst/>
            <a:rect l="l" t="t" r="r" b="b"/>
            <a:pathLst>
              <a:path w="0" h="95885">
                <a:moveTo>
                  <a:pt x="0" y="0"/>
                </a:moveTo>
                <a:lnTo>
                  <a:pt x="0" y="95858"/>
                </a:lnTo>
              </a:path>
            </a:pathLst>
          </a:custGeom>
          <a:ln w="12747">
            <a:solidFill>
              <a:srgbClr val="051F5B"/>
            </a:solidFill>
          </a:ln>
        </p:spPr>
        <p:txBody>
          <a:bodyPr wrap="square" lIns="0" tIns="0" rIns="0" bIns="0" rtlCol="0"/>
          <a:lstStyle/>
          <a:p/>
        </p:txBody>
      </p:sp>
      <p:sp>
        <p:nvSpPr>
          <p:cNvPr id="15" name="object 15"/>
          <p:cNvSpPr txBox="1"/>
          <p:nvPr/>
        </p:nvSpPr>
        <p:spPr>
          <a:xfrm>
            <a:off x="9503223" y="2580677"/>
            <a:ext cx="3444875" cy="470534"/>
          </a:xfrm>
          <a:prstGeom prst="rect">
            <a:avLst/>
          </a:prstGeom>
        </p:spPr>
        <p:txBody>
          <a:bodyPr wrap="square" lIns="0" tIns="14604" rIns="0" bIns="0" rtlCol="0" vert="horz">
            <a:spAutoFit/>
          </a:bodyPr>
          <a:lstStyle/>
          <a:p>
            <a:pPr>
              <a:lnSpc>
                <a:spcPct val="100000"/>
              </a:lnSpc>
              <a:spcBef>
                <a:spcPts val="114"/>
              </a:spcBef>
              <a:tabLst>
                <a:tab pos="2566035" algn="l"/>
              </a:tabLst>
            </a:pPr>
            <a:r>
              <a:rPr dirty="0" sz="2900" spc="-720">
                <a:solidFill>
                  <a:srgbClr val="F9FBFB"/>
                </a:solidFill>
                <a:latin typeface="宋体"/>
                <a:cs typeface="宋体"/>
              </a:rPr>
              <a:t>，材料 </a:t>
            </a:r>
            <a:r>
              <a:rPr dirty="0" sz="2900" spc="-545">
                <a:solidFill>
                  <a:srgbClr val="F9FBFB"/>
                </a:solidFill>
                <a:latin typeface="宋体"/>
                <a:cs typeface="宋体"/>
              </a:rPr>
              <a:t> </a:t>
            </a:r>
            <a:r>
              <a:rPr dirty="0" sz="2900" spc="-720">
                <a:solidFill>
                  <a:srgbClr val="F9FBFB"/>
                </a:solidFill>
                <a:latin typeface="宋体"/>
                <a:cs typeface="宋体"/>
              </a:rPr>
              <a:t>摊销、回	盘 及</a:t>
            </a:r>
            <a:r>
              <a:rPr dirty="0" sz="2900" spc="-710">
                <a:solidFill>
                  <a:srgbClr val="F9FBFB"/>
                </a:solidFill>
                <a:latin typeface="宋体"/>
                <a:cs typeface="宋体"/>
              </a:rPr>
              <a:t> </a:t>
            </a:r>
            <a:r>
              <a:rPr dirty="0" sz="550" spc="-160">
                <a:solidFill>
                  <a:srgbClr val="F9FBFB"/>
                </a:solidFill>
                <a:latin typeface="Arial"/>
                <a:cs typeface="Arial"/>
              </a:rPr>
              <a:t>1</a:t>
            </a:r>
            <a:endParaRPr sz="550">
              <a:latin typeface="Arial"/>
              <a:cs typeface="Arial"/>
            </a:endParaRPr>
          </a:p>
        </p:txBody>
      </p:sp>
      <p:sp>
        <p:nvSpPr>
          <p:cNvPr id="16" name="object 16"/>
          <p:cNvSpPr txBox="1"/>
          <p:nvPr/>
        </p:nvSpPr>
        <p:spPr>
          <a:xfrm>
            <a:off x="1013489" y="3067060"/>
            <a:ext cx="1249680" cy="370840"/>
          </a:xfrm>
          <a:prstGeom prst="rect">
            <a:avLst/>
          </a:prstGeom>
          <a:solidFill>
            <a:srgbClr val="051F5B"/>
          </a:solidFill>
        </p:spPr>
        <p:txBody>
          <a:bodyPr wrap="square" lIns="0" tIns="0" rIns="0" bIns="0" rtlCol="0" vert="horz">
            <a:spAutoFit/>
          </a:bodyPr>
          <a:lstStyle/>
          <a:p>
            <a:pPr>
              <a:lnSpc>
                <a:spcPts val="2915"/>
              </a:lnSpc>
            </a:pPr>
            <a:r>
              <a:rPr dirty="0" sz="2900" spc="-340">
                <a:solidFill>
                  <a:srgbClr val="F9FBFB"/>
                </a:solidFill>
                <a:latin typeface="宋体"/>
                <a:cs typeface="宋体"/>
              </a:rPr>
              <a:t>时准确</a:t>
            </a:r>
            <a:endParaRPr sz="2900">
              <a:latin typeface="宋体"/>
              <a:cs typeface="宋体"/>
            </a:endParaRPr>
          </a:p>
        </p:txBody>
      </p:sp>
      <p:sp>
        <p:nvSpPr>
          <p:cNvPr id="17" name="object 17"/>
          <p:cNvSpPr txBox="1"/>
          <p:nvPr/>
        </p:nvSpPr>
        <p:spPr>
          <a:xfrm>
            <a:off x="1976702" y="3002261"/>
            <a:ext cx="351155" cy="470534"/>
          </a:xfrm>
          <a:prstGeom prst="rect">
            <a:avLst/>
          </a:prstGeom>
        </p:spPr>
        <p:txBody>
          <a:bodyPr wrap="square" lIns="0" tIns="14604" rIns="0" bIns="0" rtlCol="0" vert="horz">
            <a:spAutoFit/>
          </a:bodyPr>
          <a:lstStyle/>
          <a:p>
            <a:pPr marL="12700">
              <a:lnSpc>
                <a:spcPct val="100000"/>
              </a:lnSpc>
              <a:spcBef>
                <a:spcPts val="114"/>
              </a:spcBef>
            </a:pPr>
            <a:r>
              <a:rPr dirty="0" sz="2900" spc="-340">
                <a:solidFill>
                  <a:srgbClr val="F9FBFB"/>
                </a:solidFill>
                <a:latin typeface="宋体"/>
                <a:cs typeface="宋体"/>
              </a:rPr>
              <a:t>。</a:t>
            </a:r>
            <a:endParaRPr sz="2900">
              <a:latin typeface="宋体"/>
              <a:cs typeface="宋体"/>
            </a:endParaRPr>
          </a:p>
        </p:txBody>
      </p:sp>
      <p:sp>
        <p:nvSpPr>
          <p:cNvPr id="18" name="object 18"/>
          <p:cNvSpPr txBox="1"/>
          <p:nvPr/>
        </p:nvSpPr>
        <p:spPr>
          <a:xfrm>
            <a:off x="636104" y="3612918"/>
            <a:ext cx="11944350" cy="3474720"/>
          </a:xfrm>
          <a:prstGeom prst="rect">
            <a:avLst/>
          </a:prstGeom>
        </p:spPr>
        <p:txBody>
          <a:bodyPr wrap="square" lIns="0" tIns="12065" rIns="0" bIns="0" rtlCol="0" vert="horz">
            <a:spAutoFit/>
          </a:bodyPr>
          <a:lstStyle/>
          <a:p>
            <a:pPr marL="379730" marR="5080" indent="-367030">
              <a:lnSpc>
                <a:spcPct val="156100"/>
              </a:lnSpc>
              <a:spcBef>
                <a:spcPts val="95"/>
              </a:spcBef>
              <a:buClr>
                <a:srgbClr val="282828"/>
              </a:buClr>
              <a:buChar char="·"/>
              <a:tabLst>
                <a:tab pos="389255" algn="l"/>
              </a:tabLst>
            </a:pPr>
            <a:r>
              <a:rPr dirty="0" sz="2900" spc="-340">
                <a:solidFill>
                  <a:srgbClr val="010101"/>
                </a:solidFill>
                <a:latin typeface="宋体"/>
                <a:cs typeface="宋体"/>
              </a:rPr>
              <a:t>项目</a:t>
            </a:r>
            <a:r>
              <a:rPr dirty="0" sz="2900" spc="-535">
                <a:solidFill>
                  <a:srgbClr val="010101"/>
                </a:solidFill>
                <a:latin typeface="宋体"/>
                <a:cs typeface="宋体"/>
              </a:rPr>
              <a:t> </a:t>
            </a:r>
            <a:r>
              <a:rPr dirty="0" sz="2900" spc="120">
                <a:solidFill>
                  <a:srgbClr val="010101"/>
                </a:solidFill>
                <a:latin typeface="宋体"/>
                <a:cs typeface="宋体"/>
              </a:rPr>
              <a:t>成本</a:t>
            </a:r>
            <a:r>
              <a:rPr dirty="0" sz="2900" spc="-340">
                <a:solidFill>
                  <a:srgbClr val="010101"/>
                </a:solidFill>
                <a:latin typeface="宋体"/>
                <a:cs typeface="宋体"/>
              </a:rPr>
              <a:t>盘点是</a:t>
            </a:r>
            <a:r>
              <a:rPr dirty="0" sz="2900" spc="-150">
                <a:solidFill>
                  <a:srgbClr val="010101"/>
                </a:solidFill>
                <a:latin typeface="宋体"/>
                <a:cs typeface="宋体"/>
              </a:rPr>
              <a:t> </a:t>
            </a:r>
            <a:r>
              <a:rPr dirty="0" sz="2900" spc="155">
                <a:solidFill>
                  <a:srgbClr val="010101"/>
                </a:solidFill>
                <a:latin typeface="宋体"/>
                <a:cs typeface="宋体"/>
              </a:rPr>
              <a:t>指</a:t>
            </a:r>
            <a:r>
              <a:rPr dirty="0" sz="2900" spc="160">
                <a:solidFill>
                  <a:srgbClr val="010101"/>
                </a:solidFill>
                <a:latin typeface="宋体"/>
                <a:cs typeface="宋体"/>
              </a:rPr>
              <a:t>对</a:t>
            </a:r>
            <a:r>
              <a:rPr dirty="0" sz="2900" spc="140">
                <a:solidFill>
                  <a:srgbClr val="010101"/>
                </a:solidFill>
                <a:latin typeface="宋体"/>
                <a:cs typeface="宋体"/>
              </a:rPr>
              <a:t>分</a:t>
            </a:r>
            <a:r>
              <a:rPr dirty="0" sz="2900" spc="-340">
                <a:solidFill>
                  <a:srgbClr val="010101"/>
                </a:solidFill>
                <a:latin typeface="宋体"/>
                <a:cs typeface="宋体"/>
              </a:rPr>
              <a:t>包（</a:t>
            </a:r>
            <a:r>
              <a:rPr dirty="0" sz="2900" spc="-560">
                <a:solidFill>
                  <a:srgbClr val="010101"/>
                </a:solidFill>
                <a:latin typeface="宋体"/>
                <a:cs typeface="宋体"/>
              </a:rPr>
              <a:t> </a:t>
            </a:r>
            <a:r>
              <a:rPr dirty="0" sz="2900" spc="-340">
                <a:solidFill>
                  <a:srgbClr val="010101"/>
                </a:solidFill>
                <a:latin typeface="宋体"/>
                <a:cs typeface="宋体"/>
              </a:rPr>
              <a:t>含劳务</a:t>
            </a:r>
            <a:r>
              <a:rPr dirty="0" sz="2900" spc="409">
                <a:solidFill>
                  <a:srgbClr val="010101"/>
                </a:solidFill>
                <a:latin typeface="宋体"/>
                <a:cs typeface="宋体"/>
              </a:rPr>
              <a:t> </a:t>
            </a:r>
            <a:r>
              <a:rPr dirty="0" sz="2900" spc="-340">
                <a:solidFill>
                  <a:srgbClr val="010101"/>
                </a:solidFill>
                <a:latin typeface="宋体"/>
                <a:cs typeface="宋体"/>
              </a:rPr>
              <a:t>）实际</a:t>
            </a:r>
            <a:r>
              <a:rPr dirty="0" sz="2900" spc="-650">
                <a:solidFill>
                  <a:srgbClr val="010101"/>
                </a:solidFill>
                <a:latin typeface="宋体"/>
                <a:cs typeface="宋体"/>
              </a:rPr>
              <a:t> </a:t>
            </a:r>
            <a:r>
              <a:rPr dirty="0" sz="2900" spc="-340">
                <a:solidFill>
                  <a:srgbClr val="010101"/>
                </a:solidFill>
                <a:latin typeface="宋体"/>
                <a:cs typeface="宋体"/>
              </a:rPr>
              <a:t>完成量、</a:t>
            </a:r>
            <a:r>
              <a:rPr dirty="0" sz="2900" spc="260">
                <a:solidFill>
                  <a:srgbClr val="010101"/>
                </a:solidFill>
                <a:latin typeface="宋体"/>
                <a:cs typeface="宋体"/>
              </a:rPr>
              <a:t> </a:t>
            </a:r>
            <a:r>
              <a:rPr dirty="0" sz="2900" spc="-340">
                <a:solidFill>
                  <a:srgbClr val="010101"/>
                </a:solidFill>
                <a:latin typeface="宋体"/>
                <a:cs typeface="宋体"/>
              </a:rPr>
              <a:t>材料</a:t>
            </a:r>
            <a:r>
              <a:rPr dirty="0" sz="2900" spc="-525">
                <a:solidFill>
                  <a:srgbClr val="010101"/>
                </a:solidFill>
                <a:latin typeface="宋体"/>
                <a:cs typeface="宋体"/>
              </a:rPr>
              <a:t> </a:t>
            </a:r>
            <a:r>
              <a:rPr dirty="0" sz="2900" spc="-340">
                <a:solidFill>
                  <a:srgbClr val="010101"/>
                </a:solidFill>
                <a:latin typeface="宋体"/>
                <a:cs typeface="宋体"/>
              </a:rPr>
              <a:t>实际</a:t>
            </a:r>
            <a:r>
              <a:rPr dirty="0" sz="2900" spc="-545">
                <a:solidFill>
                  <a:srgbClr val="010101"/>
                </a:solidFill>
                <a:latin typeface="宋体"/>
                <a:cs typeface="宋体"/>
              </a:rPr>
              <a:t> </a:t>
            </a:r>
            <a:r>
              <a:rPr dirty="0" sz="2900" spc="-340">
                <a:solidFill>
                  <a:srgbClr val="010101"/>
                </a:solidFill>
                <a:latin typeface="宋体"/>
                <a:cs typeface="宋体"/>
              </a:rPr>
              <a:t>消耗、</a:t>
            </a:r>
            <a:r>
              <a:rPr dirty="0" sz="2900" spc="-165">
                <a:solidFill>
                  <a:srgbClr val="010101"/>
                </a:solidFill>
                <a:latin typeface="宋体"/>
                <a:cs typeface="宋体"/>
              </a:rPr>
              <a:t> </a:t>
            </a:r>
            <a:r>
              <a:rPr dirty="0" sz="2900" spc="-340">
                <a:solidFill>
                  <a:srgbClr val="010101"/>
                </a:solidFill>
                <a:latin typeface="宋体"/>
                <a:cs typeface="宋体"/>
              </a:rPr>
              <a:t>架 </a:t>
            </a:r>
            <a:r>
              <a:rPr dirty="0" sz="2900" spc="125">
                <a:solidFill>
                  <a:srgbClr val="010101"/>
                </a:solidFill>
                <a:latin typeface="宋体"/>
                <a:cs typeface="宋体"/>
              </a:rPr>
              <a:t>料和机械租赁费用、其它直接费和间接费等实际发生成本及时、如实 进行清点。对临建费用、周转材料应按项目施工期进行合理摊销，不 能一次性进入当月成本。材料的回盘是指已领料但未用于实体消耗的 </a:t>
            </a:r>
            <a:r>
              <a:rPr dirty="0" sz="2900" spc="65">
                <a:solidFill>
                  <a:srgbClr val="010101"/>
                </a:solidFill>
                <a:latin typeface="宋体"/>
                <a:cs typeface="宋体"/>
              </a:rPr>
              <a:t>原材料和半成品不能计入当月实际消耗量，应从领用量中扣除。</a:t>
            </a:r>
            <a:endParaRPr sz="2900">
              <a:latin typeface="宋体"/>
              <a:cs typeface="宋体"/>
            </a:endParaRPr>
          </a:p>
        </p:txBody>
      </p:sp>
      <p:sp>
        <p:nvSpPr>
          <p:cNvPr id="19" name="object 19"/>
          <p:cNvSpPr/>
          <p:nvPr/>
        </p:nvSpPr>
        <p:spPr>
          <a:xfrm>
            <a:off x="783694" y="7834129"/>
            <a:ext cx="5137150" cy="339090"/>
          </a:xfrm>
          <a:custGeom>
            <a:avLst/>
            <a:gdLst/>
            <a:ahLst/>
            <a:cxnLst/>
            <a:rect l="l" t="t" r="r" b="b"/>
            <a:pathLst>
              <a:path w="5137150" h="339090">
                <a:moveTo>
                  <a:pt x="0" y="0"/>
                </a:moveTo>
                <a:lnTo>
                  <a:pt x="5137057" y="0"/>
                </a:lnTo>
                <a:lnTo>
                  <a:pt x="5137057" y="338544"/>
                </a:lnTo>
                <a:lnTo>
                  <a:pt x="0" y="338544"/>
                </a:lnTo>
                <a:lnTo>
                  <a:pt x="0" y="0"/>
                </a:lnTo>
                <a:close/>
              </a:path>
            </a:pathLst>
          </a:custGeom>
          <a:solidFill>
            <a:srgbClr val="0C0C0C"/>
          </a:solidFill>
        </p:spPr>
        <p:txBody>
          <a:bodyPr wrap="square" lIns="0" tIns="0" rIns="0" bIns="0" rtlCol="0"/>
          <a:lstStyle/>
          <a:p/>
        </p:txBody>
      </p:sp>
      <p:sp>
        <p:nvSpPr>
          <p:cNvPr id="20" name="object 20"/>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1" name="object 21"/>
          <p:cNvSpPr txBox="1"/>
          <p:nvPr/>
        </p:nvSpPr>
        <p:spPr>
          <a:xfrm>
            <a:off x="770993" y="7821428"/>
            <a:ext cx="5244465" cy="364490"/>
          </a:xfrm>
          <a:prstGeom prst="rect">
            <a:avLst/>
          </a:prstGeom>
        </p:spPr>
        <p:txBody>
          <a:bodyPr wrap="square" lIns="0" tIns="0" rIns="0" bIns="0" rtlCol="0" vert="horz">
            <a:spAutoFit/>
          </a:bodyPr>
          <a:lstStyle/>
          <a:p>
            <a:pPr marL="12700">
              <a:lnSpc>
                <a:spcPts val="2865"/>
              </a:lnSpc>
            </a:pPr>
            <a:r>
              <a:rPr dirty="0" sz="2650" spc="85">
                <a:solidFill>
                  <a:srgbClr val="F9FBFB"/>
                </a:solidFill>
                <a:latin typeface="宋体"/>
                <a:cs typeface="宋体"/>
              </a:rPr>
              <a:t>四、顶目成本盘点及月结月清管理</a:t>
            </a:r>
            <a:endParaRPr sz="2650">
              <a:latin typeface="宋体"/>
              <a:cs typeface="宋体"/>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94268" y="3206590"/>
            <a:ext cx="5404744" cy="830391"/>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6500988" y="3168263"/>
            <a:ext cx="841304" cy="843167"/>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7444270" y="3193814"/>
            <a:ext cx="739328" cy="817616"/>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8311067" y="3219364"/>
            <a:ext cx="815810" cy="792066"/>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9254349" y="3193814"/>
            <a:ext cx="764822" cy="843167"/>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10172136" y="3206589"/>
            <a:ext cx="1733596" cy="855942"/>
          </a:xfrm>
          <a:prstGeom prst="rect">
            <a:avLst/>
          </a:prstGeom>
          <a:blipFill>
            <a:blip r:embed="rId7" cstate="print"/>
            <a:stretch>
              <a:fillRect/>
            </a:stretch>
          </a:blipFill>
        </p:spPr>
        <p:txBody>
          <a:bodyPr wrap="square" lIns="0" tIns="0" rIns="0" bIns="0" rtlCol="0"/>
          <a:lstStyle/>
          <a:p/>
        </p:txBody>
      </p:sp>
      <p:sp>
        <p:nvSpPr>
          <p:cNvPr id="8" name="object 8"/>
          <p:cNvSpPr/>
          <p:nvPr/>
        </p:nvSpPr>
        <p:spPr>
          <a:xfrm>
            <a:off x="12007708" y="3244916"/>
            <a:ext cx="815810" cy="740964"/>
          </a:xfrm>
          <a:prstGeom prst="rect">
            <a:avLst/>
          </a:prstGeom>
          <a:blipFill>
            <a:blip r:embed="rId8" cstate="print"/>
            <a:stretch>
              <a:fillRect/>
            </a:stretch>
          </a:blipFill>
        </p:spPr>
        <p:txBody>
          <a:bodyPr wrap="square" lIns="0" tIns="0" rIns="0" bIns="0" rtlCol="0"/>
          <a:lstStyle/>
          <a:p/>
        </p:txBody>
      </p:sp>
      <p:sp>
        <p:nvSpPr>
          <p:cNvPr id="9" name="object 9"/>
          <p:cNvSpPr txBox="1"/>
          <p:nvPr/>
        </p:nvSpPr>
        <p:spPr>
          <a:xfrm>
            <a:off x="945419" y="792142"/>
            <a:ext cx="1877060" cy="746125"/>
          </a:xfrm>
          <a:prstGeom prst="rect">
            <a:avLst/>
          </a:prstGeom>
        </p:spPr>
        <p:txBody>
          <a:bodyPr wrap="square" lIns="0" tIns="15875" rIns="0" bIns="0" rtlCol="0" vert="horz">
            <a:spAutoFit/>
          </a:bodyPr>
          <a:lstStyle/>
          <a:p>
            <a:pPr marL="12700">
              <a:lnSpc>
                <a:spcPct val="100000"/>
              </a:lnSpc>
              <a:spcBef>
                <a:spcPts val="125"/>
              </a:spcBef>
            </a:pPr>
            <a:r>
              <a:rPr dirty="0" sz="4700" spc="155">
                <a:solidFill>
                  <a:srgbClr val="BA0103"/>
                </a:solidFill>
                <a:latin typeface="宋体"/>
                <a:cs typeface="宋体"/>
              </a:rPr>
              <a:t>第五篇</a:t>
            </a:r>
            <a:endParaRPr sz="4700">
              <a:latin typeface="宋体"/>
              <a:cs typeface="宋体"/>
            </a:endParaRPr>
          </a:p>
        </p:txBody>
      </p:sp>
      <p:sp>
        <p:nvSpPr>
          <p:cNvPr id="10" name="object 10"/>
          <p:cNvSpPr txBox="1"/>
          <p:nvPr/>
        </p:nvSpPr>
        <p:spPr>
          <a:xfrm>
            <a:off x="606729" y="7649386"/>
            <a:ext cx="4232275" cy="523875"/>
          </a:xfrm>
          <a:prstGeom prst="rect">
            <a:avLst/>
          </a:prstGeom>
          <a:solidFill>
            <a:srgbClr val="0C0C0C"/>
          </a:solidFill>
        </p:spPr>
        <p:txBody>
          <a:bodyPr wrap="square" lIns="0" tIns="0" rIns="0" bIns="0" rtlCol="0" vert="horz">
            <a:spAutoFit/>
          </a:bodyPr>
          <a:lstStyle/>
          <a:p>
            <a:pPr>
              <a:lnSpc>
                <a:spcPts val="4125"/>
              </a:lnSpc>
            </a:pPr>
            <a:r>
              <a:rPr dirty="0" sz="4100" spc="95">
                <a:solidFill>
                  <a:srgbClr val="FDFDFD"/>
                </a:solidFill>
                <a:latin typeface="宋体"/>
                <a:cs typeface="宋体"/>
              </a:rPr>
              <a:t>商务管理规定培</a:t>
            </a:r>
            <a:endParaRPr sz="4100">
              <a:latin typeface="宋体"/>
              <a:cs typeface="宋体"/>
            </a:endParaRPr>
          </a:p>
        </p:txBody>
      </p:sp>
      <p:sp>
        <p:nvSpPr>
          <p:cNvPr id="11" name="object 11"/>
          <p:cNvSpPr txBox="1"/>
          <p:nvPr/>
        </p:nvSpPr>
        <p:spPr>
          <a:xfrm>
            <a:off x="4325597" y="7563029"/>
            <a:ext cx="558800" cy="654050"/>
          </a:xfrm>
          <a:prstGeom prst="rect">
            <a:avLst/>
          </a:prstGeom>
        </p:spPr>
        <p:txBody>
          <a:bodyPr wrap="square" lIns="0" tIns="15875" rIns="0" bIns="0" rtlCol="0" vert="horz">
            <a:spAutoFit/>
          </a:bodyPr>
          <a:lstStyle/>
          <a:p>
            <a:pPr marL="12700">
              <a:lnSpc>
                <a:spcPct val="100000"/>
              </a:lnSpc>
              <a:spcBef>
                <a:spcPts val="125"/>
              </a:spcBef>
            </a:pPr>
            <a:r>
              <a:rPr dirty="0" sz="4100" spc="95">
                <a:solidFill>
                  <a:srgbClr val="FDFDFD"/>
                </a:solidFill>
                <a:latin typeface="宋体"/>
                <a:cs typeface="宋体"/>
              </a:rPr>
              <a:t>训</a:t>
            </a:r>
            <a:endParaRPr sz="4100">
              <a:latin typeface="宋体"/>
              <a:cs typeface="宋体"/>
            </a:endParaRPr>
          </a:p>
        </p:txBody>
      </p:sp>
      <p:sp>
        <p:nvSpPr>
          <p:cNvPr id="12" name="object 12"/>
          <p:cNvSpPr txBox="1"/>
          <p:nvPr/>
        </p:nvSpPr>
        <p:spPr>
          <a:xfrm>
            <a:off x="12159356" y="7575804"/>
            <a:ext cx="1318260" cy="439420"/>
          </a:xfrm>
          <a:prstGeom prst="rect">
            <a:avLst/>
          </a:prstGeom>
        </p:spPr>
        <p:txBody>
          <a:bodyPr wrap="square" lIns="0" tIns="14604" rIns="0" bIns="0" rtlCol="0" vert="horz">
            <a:spAutoFit/>
          </a:bodyPr>
          <a:lstStyle/>
          <a:p>
            <a:pPr marL="12700">
              <a:lnSpc>
                <a:spcPct val="100000"/>
              </a:lnSpc>
              <a:spcBef>
                <a:spcPts val="114"/>
              </a:spcBef>
            </a:pPr>
            <a:r>
              <a:rPr dirty="0" sz="2700" spc="1639">
                <a:solidFill>
                  <a:srgbClr val="0C0A0A"/>
                </a:solidFill>
                <a:latin typeface="Times New Roman"/>
                <a:cs typeface="Times New Roman"/>
              </a:rPr>
              <a:t>(II</a:t>
            </a:r>
            <a:r>
              <a:rPr dirty="0" sz="2700" spc="1645">
                <a:solidFill>
                  <a:srgbClr val="0C0A0A"/>
                </a:solidFill>
                <a:latin typeface="Times New Roman"/>
                <a:cs typeface="Times New Roman"/>
              </a:rPr>
              <a:t>)</a:t>
            </a:r>
            <a:endParaRPr sz="2700">
              <a:latin typeface="Times New Roman"/>
              <a:cs typeface="Times New Roman"/>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0121149" y="6157675"/>
            <a:ext cx="2932430" cy="0"/>
          </a:xfrm>
          <a:custGeom>
            <a:avLst/>
            <a:gdLst/>
            <a:ahLst/>
            <a:cxnLst/>
            <a:rect l="l" t="t" r="r" b="b"/>
            <a:pathLst>
              <a:path w="2932430" h="0">
                <a:moveTo>
                  <a:pt x="0" y="0"/>
                </a:moveTo>
                <a:lnTo>
                  <a:pt x="2931819" y="0"/>
                </a:lnTo>
              </a:path>
            </a:pathLst>
          </a:custGeom>
          <a:ln w="12775">
            <a:solidFill>
              <a:srgbClr val="000000"/>
            </a:solidFill>
          </a:ln>
        </p:spPr>
        <p:txBody>
          <a:bodyPr wrap="square" lIns="0" tIns="0" rIns="0" bIns="0" rtlCol="0"/>
          <a:lstStyle/>
          <a:p/>
        </p:txBody>
      </p:sp>
      <p:sp>
        <p:nvSpPr>
          <p:cNvPr id="3" name="object 3"/>
          <p:cNvSpPr txBox="1">
            <a:spLocks noGrp="1"/>
          </p:cNvSpPr>
          <p:nvPr>
            <p:ph type="title"/>
          </p:nvPr>
        </p:nvSpPr>
        <p:spPr>
          <a:xfrm>
            <a:off x="762130" y="1654470"/>
            <a:ext cx="12255500" cy="646430"/>
          </a:xfrm>
          <a:prstGeom prst="rect"/>
        </p:spPr>
        <p:txBody>
          <a:bodyPr wrap="square" lIns="0" tIns="15875" rIns="0" bIns="0" rtlCol="0" vert="horz">
            <a:spAutoFit/>
          </a:bodyPr>
          <a:lstStyle/>
          <a:p>
            <a:pPr marL="12700">
              <a:lnSpc>
                <a:spcPct val="100000"/>
              </a:lnSpc>
              <a:spcBef>
                <a:spcPts val="125"/>
              </a:spcBef>
            </a:pPr>
            <a:r>
              <a:rPr dirty="0" sz="4050" spc="135"/>
              <a:t>五、项目中标后，项目部组织编制现金流量分析表，</a:t>
            </a:r>
            <a:endParaRPr sz="4050"/>
          </a:p>
        </p:txBody>
      </p:sp>
      <p:sp>
        <p:nvSpPr>
          <p:cNvPr id="4" name="object 4"/>
          <p:cNvSpPr txBox="1"/>
          <p:nvPr/>
        </p:nvSpPr>
        <p:spPr>
          <a:xfrm>
            <a:off x="766811" y="2612615"/>
            <a:ext cx="9411335" cy="646430"/>
          </a:xfrm>
          <a:prstGeom prst="rect">
            <a:avLst/>
          </a:prstGeom>
        </p:spPr>
        <p:txBody>
          <a:bodyPr wrap="square" lIns="0" tIns="15875" rIns="0" bIns="0" rtlCol="0" vert="horz">
            <a:spAutoFit/>
          </a:bodyPr>
          <a:lstStyle/>
          <a:p>
            <a:pPr marL="12700">
              <a:lnSpc>
                <a:spcPct val="100000"/>
              </a:lnSpc>
              <a:spcBef>
                <a:spcPts val="125"/>
              </a:spcBef>
            </a:pPr>
            <a:r>
              <a:rPr dirty="0" sz="4050" spc="55">
                <a:solidFill>
                  <a:srgbClr val="BA0103"/>
                </a:solidFill>
                <a:latin typeface="宋体"/>
                <a:cs typeface="宋体"/>
              </a:rPr>
              <a:t>公司对现金流量表的实施情况进行管理。</a:t>
            </a:r>
            <a:endParaRPr sz="4050">
              <a:latin typeface="宋体"/>
              <a:cs typeface="宋体"/>
            </a:endParaRPr>
          </a:p>
        </p:txBody>
      </p:sp>
      <p:sp>
        <p:nvSpPr>
          <p:cNvPr id="5" name="object 5"/>
          <p:cNvSpPr txBox="1"/>
          <p:nvPr/>
        </p:nvSpPr>
        <p:spPr>
          <a:xfrm>
            <a:off x="786081" y="4608110"/>
            <a:ext cx="11963400" cy="1405255"/>
          </a:xfrm>
          <a:prstGeom prst="rect">
            <a:avLst/>
          </a:prstGeom>
        </p:spPr>
        <p:txBody>
          <a:bodyPr wrap="square" lIns="0" tIns="267335" rIns="0" bIns="0" rtlCol="0" vert="horz">
            <a:spAutoFit/>
          </a:bodyPr>
          <a:lstStyle/>
          <a:p>
            <a:pPr marL="12700">
              <a:lnSpc>
                <a:spcPct val="100000"/>
              </a:lnSpc>
              <a:spcBef>
                <a:spcPts val="2105"/>
              </a:spcBef>
            </a:pPr>
            <a:r>
              <a:rPr dirty="0" sz="2850" spc="180">
                <a:solidFill>
                  <a:srgbClr val="030305"/>
                </a:solidFill>
                <a:latin typeface="宋体"/>
                <a:cs typeface="宋体"/>
              </a:rPr>
              <a:t>参考文件：集团公司《关于工程投标报价阶段管理工作实施要求的通知</a:t>
            </a:r>
            <a:endParaRPr sz="2850">
              <a:latin typeface="宋体"/>
              <a:cs typeface="宋体"/>
            </a:endParaRPr>
          </a:p>
          <a:p>
            <a:pPr marL="131445">
              <a:lnSpc>
                <a:spcPct val="100000"/>
              </a:lnSpc>
              <a:spcBef>
                <a:spcPts val="2014"/>
              </a:spcBef>
              <a:tabLst>
                <a:tab pos="2469515" algn="l"/>
              </a:tabLst>
            </a:pPr>
            <a:r>
              <a:rPr dirty="0" sz="2850" spc="-305">
                <a:solidFill>
                  <a:srgbClr val="030305"/>
                </a:solidFill>
                <a:latin typeface="宋体"/>
                <a:cs typeface="宋体"/>
              </a:rPr>
              <a:t>（补充）》、	</a:t>
            </a:r>
            <a:r>
              <a:rPr dirty="0" sz="2850" spc="10">
                <a:solidFill>
                  <a:srgbClr val="030305"/>
                </a:solidFill>
                <a:latin typeface="宋体"/>
                <a:cs typeface="宋体"/>
              </a:rPr>
              <a:t>《关于加强项目资金管理的重要规定》。</a:t>
            </a:r>
            <a:endParaRPr sz="2850">
              <a:latin typeface="宋体"/>
              <a:cs typeface="宋体"/>
            </a:endParaRPr>
          </a:p>
        </p:txBody>
      </p:sp>
      <p:sp>
        <p:nvSpPr>
          <p:cNvPr id="6" name="object 6"/>
          <p:cNvSpPr txBox="1"/>
          <p:nvPr/>
        </p:nvSpPr>
        <p:spPr>
          <a:xfrm>
            <a:off x="797685" y="7980145"/>
            <a:ext cx="5149850" cy="332740"/>
          </a:xfrm>
          <a:prstGeom prst="rect">
            <a:avLst/>
          </a:prstGeom>
          <a:solidFill>
            <a:srgbClr val="0F0F0F"/>
          </a:solidFill>
        </p:spPr>
        <p:txBody>
          <a:bodyPr wrap="square" lIns="0" tIns="0" rIns="0" bIns="0" rtlCol="0" vert="horz">
            <a:spAutoFit/>
          </a:bodyPr>
          <a:lstStyle/>
          <a:p>
            <a:pPr>
              <a:lnSpc>
                <a:spcPts val="2615"/>
              </a:lnSpc>
            </a:pPr>
            <a:r>
              <a:rPr dirty="0" sz="2600" spc="110">
                <a:solidFill>
                  <a:srgbClr val="FBFBFB"/>
                </a:solidFill>
                <a:latin typeface="宋体"/>
                <a:cs typeface="宋体"/>
              </a:rPr>
              <a:t>五、现金流量分析表的编制及管</a:t>
            </a:r>
            <a:endParaRPr sz="2600">
              <a:latin typeface="宋体"/>
              <a:cs typeface="宋体"/>
            </a:endParaRPr>
          </a:p>
        </p:txBody>
      </p:sp>
      <p:sp>
        <p:nvSpPr>
          <p:cNvPr id="7" name="object 7"/>
          <p:cNvSpPr txBox="1"/>
          <p:nvPr/>
        </p:nvSpPr>
        <p:spPr>
          <a:xfrm>
            <a:off x="5610505" y="7920735"/>
            <a:ext cx="370205" cy="424180"/>
          </a:xfrm>
          <a:prstGeom prst="rect">
            <a:avLst/>
          </a:prstGeom>
        </p:spPr>
        <p:txBody>
          <a:bodyPr wrap="square" lIns="0" tIns="14604" rIns="0" bIns="0" rtlCol="0" vert="horz">
            <a:spAutoFit/>
          </a:bodyPr>
          <a:lstStyle/>
          <a:p>
            <a:pPr marL="12700">
              <a:lnSpc>
                <a:spcPct val="100000"/>
              </a:lnSpc>
              <a:spcBef>
                <a:spcPts val="114"/>
              </a:spcBef>
            </a:pPr>
            <a:r>
              <a:rPr dirty="0" sz="2600" spc="110">
                <a:solidFill>
                  <a:srgbClr val="FBFBFB"/>
                </a:solidFill>
                <a:latin typeface="宋体"/>
                <a:cs typeface="宋体"/>
              </a:rPr>
              <a:t>理</a:t>
            </a:r>
            <a:endParaRPr sz="2600">
              <a:latin typeface="宋体"/>
              <a:cs typeface="宋体"/>
            </a:endParaRPr>
          </a:p>
        </p:txBody>
      </p:sp>
      <p:sp>
        <p:nvSpPr>
          <p:cNvPr id="8" name="object 8"/>
          <p:cNvSpPr txBox="1"/>
          <p:nvPr/>
        </p:nvSpPr>
        <p:spPr>
          <a:xfrm>
            <a:off x="12258936" y="7652455"/>
            <a:ext cx="1015365" cy="561975"/>
          </a:xfrm>
          <a:prstGeom prst="rect">
            <a:avLst/>
          </a:prstGeom>
        </p:spPr>
        <p:txBody>
          <a:bodyPr wrap="square" lIns="0" tIns="15240" rIns="0" bIns="0" rtlCol="0" vert="horz">
            <a:spAutoFit/>
          </a:bodyPr>
          <a:lstStyle/>
          <a:p>
            <a:pPr marL="12700">
              <a:lnSpc>
                <a:spcPct val="100000"/>
              </a:lnSpc>
              <a:spcBef>
                <a:spcPts val="120"/>
              </a:spcBef>
              <a:tabLst>
                <a:tab pos="693420" algn="l"/>
              </a:tabLst>
            </a:pPr>
            <a:r>
              <a:rPr dirty="0" sz="3500" spc="95">
                <a:solidFill>
                  <a:srgbClr val="030305"/>
                </a:solidFill>
                <a:latin typeface="Times New Roman"/>
                <a:cs typeface="Times New Roman"/>
              </a:rPr>
              <a:t>C</a:t>
            </a:r>
            <a:r>
              <a:rPr dirty="0" sz="3500" spc="50">
                <a:solidFill>
                  <a:srgbClr val="030305"/>
                </a:solidFill>
                <a:latin typeface="Times New Roman"/>
                <a:cs typeface="Times New Roman"/>
              </a:rPr>
              <a:t>I</a:t>
            </a:r>
            <a:r>
              <a:rPr dirty="0" sz="3500">
                <a:solidFill>
                  <a:srgbClr val="030305"/>
                </a:solidFill>
                <a:latin typeface="Times New Roman"/>
                <a:cs typeface="Times New Roman"/>
              </a:rPr>
              <a:t>	</a:t>
            </a:r>
            <a:r>
              <a:rPr dirty="0" sz="3500" spc="50">
                <a:solidFill>
                  <a:srgbClr val="030305"/>
                </a:solidFill>
                <a:latin typeface="Times New Roman"/>
                <a:cs typeface="Times New Roman"/>
              </a:rPr>
              <a:t>I)</a:t>
            </a:r>
            <a:endParaRPr sz="3500">
              <a:latin typeface="Times New Roman"/>
              <a:cs typeface="Times New Roman"/>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5812743"/>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87803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30101"/>
                </a:solidFill>
                <a:latin typeface="宋体"/>
                <a:cs typeface="宋体"/>
              </a:rPr>
              <a:t>（一）公司层面</a:t>
            </a:r>
            <a:endParaRPr sz="4200">
              <a:latin typeface="宋体"/>
              <a:cs typeface="宋体"/>
            </a:endParaRPr>
          </a:p>
        </p:txBody>
      </p:sp>
      <p:sp>
        <p:nvSpPr>
          <p:cNvPr id="7" name="object 7"/>
          <p:cNvSpPr/>
          <p:nvPr/>
        </p:nvSpPr>
        <p:spPr>
          <a:xfrm>
            <a:off x="644777" y="3125100"/>
            <a:ext cx="0" cy="828040"/>
          </a:xfrm>
          <a:custGeom>
            <a:avLst/>
            <a:gdLst/>
            <a:ahLst/>
            <a:cxnLst/>
            <a:rect l="l" t="t" r="r" b="b"/>
            <a:pathLst>
              <a:path w="0" h="828039">
                <a:moveTo>
                  <a:pt x="0" y="0"/>
                </a:moveTo>
                <a:lnTo>
                  <a:pt x="0" y="827865"/>
                </a:lnTo>
              </a:path>
            </a:pathLst>
          </a:custGeom>
          <a:ln w="25494">
            <a:solidFill>
              <a:srgbClr val="056EBA"/>
            </a:solidFill>
          </a:ln>
        </p:spPr>
        <p:txBody>
          <a:bodyPr wrap="square" lIns="0" tIns="0" rIns="0" bIns="0" rtlCol="0"/>
          <a:lstStyle/>
          <a:p/>
        </p:txBody>
      </p:sp>
      <p:sp>
        <p:nvSpPr>
          <p:cNvPr id="8" name="object 8"/>
          <p:cNvSpPr/>
          <p:nvPr/>
        </p:nvSpPr>
        <p:spPr>
          <a:xfrm>
            <a:off x="1113581" y="3224705"/>
            <a:ext cx="229870" cy="688340"/>
          </a:xfrm>
          <a:custGeom>
            <a:avLst/>
            <a:gdLst/>
            <a:ahLst/>
            <a:cxnLst/>
            <a:rect l="l" t="t" r="r" b="b"/>
            <a:pathLst>
              <a:path w="229869" h="688339">
                <a:moveTo>
                  <a:pt x="0" y="0"/>
                </a:moveTo>
                <a:lnTo>
                  <a:pt x="229446" y="0"/>
                </a:lnTo>
                <a:lnTo>
                  <a:pt x="229446" y="687917"/>
                </a:lnTo>
                <a:lnTo>
                  <a:pt x="0" y="687917"/>
                </a:lnTo>
                <a:lnTo>
                  <a:pt x="0" y="0"/>
                </a:lnTo>
                <a:close/>
              </a:path>
            </a:pathLst>
          </a:custGeom>
          <a:solidFill>
            <a:srgbClr val="056EBA"/>
          </a:solidFill>
        </p:spPr>
        <p:txBody>
          <a:bodyPr wrap="square" lIns="0" tIns="0" rIns="0" bIns="0" rtlCol="0"/>
          <a:lstStyle/>
          <a:p/>
        </p:txBody>
      </p:sp>
      <p:sp>
        <p:nvSpPr>
          <p:cNvPr id="9" name="object 9"/>
          <p:cNvSpPr/>
          <p:nvPr/>
        </p:nvSpPr>
        <p:spPr>
          <a:xfrm>
            <a:off x="1408597" y="3366181"/>
            <a:ext cx="9312275" cy="454025"/>
          </a:xfrm>
          <a:custGeom>
            <a:avLst/>
            <a:gdLst/>
            <a:ahLst/>
            <a:cxnLst/>
            <a:rect l="l" t="t" r="r" b="b"/>
            <a:pathLst>
              <a:path w="9312275" h="454025">
                <a:moveTo>
                  <a:pt x="0" y="0"/>
                </a:moveTo>
                <a:lnTo>
                  <a:pt x="9311663" y="0"/>
                </a:lnTo>
                <a:lnTo>
                  <a:pt x="9311663" y="453521"/>
                </a:lnTo>
                <a:lnTo>
                  <a:pt x="0" y="453521"/>
                </a:lnTo>
                <a:lnTo>
                  <a:pt x="0" y="0"/>
                </a:lnTo>
                <a:close/>
              </a:path>
            </a:pathLst>
          </a:custGeom>
          <a:solidFill>
            <a:srgbClr val="056EBA"/>
          </a:solidFill>
        </p:spPr>
        <p:txBody>
          <a:bodyPr wrap="square" lIns="0" tIns="0" rIns="0" bIns="0" rtlCol="0"/>
          <a:lstStyle/>
          <a:p/>
        </p:txBody>
      </p:sp>
      <p:sp>
        <p:nvSpPr>
          <p:cNvPr id="10" name="object 10"/>
          <p:cNvSpPr txBox="1"/>
          <p:nvPr/>
        </p:nvSpPr>
        <p:spPr>
          <a:xfrm>
            <a:off x="619329" y="3136400"/>
            <a:ext cx="10517505" cy="753745"/>
          </a:xfrm>
          <a:prstGeom prst="rect">
            <a:avLst/>
          </a:prstGeom>
        </p:spPr>
        <p:txBody>
          <a:bodyPr wrap="square" lIns="0" tIns="15875" rIns="0" bIns="0" rtlCol="0" vert="horz">
            <a:spAutoFit/>
          </a:bodyPr>
          <a:lstStyle/>
          <a:p>
            <a:pPr marL="12700">
              <a:lnSpc>
                <a:spcPct val="100000"/>
              </a:lnSpc>
              <a:spcBef>
                <a:spcPts val="125"/>
              </a:spcBef>
              <a:tabLst>
                <a:tab pos="494030" algn="l"/>
              </a:tabLst>
            </a:pPr>
            <a:r>
              <a:rPr dirty="0" sz="4750" spc="-475">
                <a:solidFill>
                  <a:srgbClr val="F9FBFB"/>
                </a:solidFill>
                <a:latin typeface="Arial"/>
                <a:cs typeface="Arial"/>
              </a:rPr>
              <a:t>I	</a:t>
            </a:r>
            <a:r>
              <a:rPr dirty="0" sz="4000" spc="-720">
                <a:solidFill>
                  <a:srgbClr val="F9FBFB"/>
                </a:solidFill>
                <a:latin typeface="Times New Roman"/>
                <a:cs typeface="Times New Roman"/>
              </a:rPr>
              <a:t>1</a:t>
            </a:r>
            <a:r>
              <a:rPr dirty="0" sz="4000" spc="-535">
                <a:solidFill>
                  <a:srgbClr val="F9FBFB"/>
                </a:solidFill>
                <a:latin typeface="Times New Roman"/>
                <a:cs typeface="Times New Roman"/>
              </a:rPr>
              <a:t> </a:t>
            </a:r>
            <a:r>
              <a:rPr dirty="0" sz="3550" spc="-1270">
                <a:solidFill>
                  <a:srgbClr val="F9FBFB"/>
                </a:solidFill>
                <a:latin typeface="宋体"/>
                <a:cs typeface="宋体"/>
              </a:rPr>
              <a:t>公</a:t>
            </a:r>
            <a:r>
              <a:rPr dirty="0" sz="3550" spc="-1095">
                <a:solidFill>
                  <a:srgbClr val="F9FBFB"/>
                </a:solidFill>
                <a:latin typeface="宋体"/>
                <a:cs typeface="宋体"/>
              </a:rPr>
              <a:t> </a:t>
            </a:r>
            <a:r>
              <a:rPr dirty="0" sz="3550" spc="-1270">
                <a:solidFill>
                  <a:srgbClr val="F9FBFB"/>
                </a:solidFill>
                <a:latin typeface="宋体"/>
                <a:cs typeface="宋体"/>
              </a:rPr>
              <a:t>司</a:t>
            </a:r>
            <a:r>
              <a:rPr dirty="0" sz="3550" spc="-835">
                <a:solidFill>
                  <a:srgbClr val="F9FBFB"/>
                </a:solidFill>
                <a:latin typeface="宋体"/>
                <a:cs typeface="宋体"/>
              </a:rPr>
              <a:t> </a:t>
            </a:r>
            <a:r>
              <a:rPr dirty="0" sz="3550" spc="145">
                <a:solidFill>
                  <a:srgbClr val="F9FBFB"/>
                </a:solidFill>
                <a:latin typeface="宋体"/>
                <a:cs typeface="宋体"/>
              </a:rPr>
              <a:t>有</a:t>
            </a:r>
            <a:r>
              <a:rPr dirty="0" sz="3550" spc="260">
                <a:solidFill>
                  <a:srgbClr val="F9FBFB"/>
                </a:solidFill>
                <a:latin typeface="宋体"/>
                <a:cs typeface="宋体"/>
              </a:rPr>
              <a:t>完善</a:t>
            </a:r>
            <a:r>
              <a:rPr dirty="0" sz="3550" spc="-470">
                <a:solidFill>
                  <a:srgbClr val="F9FBFB"/>
                </a:solidFill>
                <a:latin typeface="宋体"/>
                <a:cs typeface="宋体"/>
              </a:rPr>
              <a:t>的</a:t>
            </a:r>
            <a:r>
              <a:rPr dirty="0" sz="3550" spc="365">
                <a:solidFill>
                  <a:srgbClr val="F9FBFB"/>
                </a:solidFill>
                <a:latin typeface="宋体"/>
                <a:cs typeface="宋体"/>
              </a:rPr>
              <a:t>项</a:t>
            </a:r>
            <a:r>
              <a:rPr dirty="0" sz="3550" spc="-220">
                <a:solidFill>
                  <a:srgbClr val="F9FBFB"/>
                </a:solidFill>
                <a:latin typeface="宋体"/>
                <a:cs typeface="宋体"/>
              </a:rPr>
              <a:t>目</a:t>
            </a:r>
            <a:r>
              <a:rPr dirty="0" sz="3550" spc="330">
                <a:solidFill>
                  <a:srgbClr val="F9FBFB"/>
                </a:solidFill>
                <a:latin typeface="宋体"/>
                <a:cs typeface="宋体"/>
              </a:rPr>
              <a:t>现金流编制管理要求和表样</a:t>
            </a:r>
            <a:endParaRPr sz="3550">
              <a:latin typeface="宋体"/>
              <a:cs typeface="宋体"/>
            </a:endParaRPr>
          </a:p>
        </p:txBody>
      </p:sp>
      <p:sp>
        <p:nvSpPr>
          <p:cNvPr id="11" name="object 11"/>
          <p:cNvSpPr/>
          <p:nvPr/>
        </p:nvSpPr>
        <p:spPr>
          <a:xfrm>
            <a:off x="13003038" y="3125100"/>
            <a:ext cx="0" cy="828040"/>
          </a:xfrm>
          <a:custGeom>
            <a:avLst/>
            <a:gdLst/>
            <a:ahLst/>
            <a:cxnLst/>
            <a:rect l="l" t="t" r="r" b="b"/>
            <a:pathLst>
              <a:path w="0" h="828039">
                <a:moveTo>
                  <a:pt x="0" y="0"/>
                </a:moveTo>
                <a:lnTo>
                  <a:pt x="0" y="827865"/>
                </a:lnTo>
              </a:path>
            </a:pathLst>
          </a:custGeom>
          <a:ln w="38241">
            <a:solidFill>
              <a:srgbClr val="448CBC"/>
            </a:solidFill>
          </a:ln>
        </p:spPr>
        <p:txBody>
          <a:bodyPr wrap="square" lIns="0" tIns="0" rIns="0" bIns="0" rtlCol="0"/>
          <a:lstStyle/>
          <a:p/>
        </p:txBody>
      </p:sp>
      <p:sp>
        <p:nvSpPr>
          <p:cNvPr id="12" name="object 12"/>
          <p:cNvSpPr txBox="1"/>
          <p:nvPr/>
        </p:nvSpPr>
        <p:spPr>
          <a:xfrm>
            <a:off x="12971208" y="3136400"/>
            <a:ext cx="172085" cy="753745"/>
          </a:xfrm>
          <a:prstGeom prst="rect">
            <a:avLst/>
          </a:prstGeom>
        </p:spPr>
        <p:txBody>
          <a:bodyPr wrap="square" lIns="0" tIns="15875" rIns="0" bIns="0" rtlCol="0" vert="horz">
            <a:spAutoFit/>
          </a:bodyPr>
          <a:lstStyle/>
          <a:p>
            <a:pPr marL="12700">
              <a:lnSpc>
                <a:spcPct val="100000"/>
              </a:lnSpc>
              <a:spcBef>
                <a:spcPts val="125"/>
              </a:spcBef>
            </a:pPr>
            <a:r>
              <a:rPr dirty="0" sz="4750" spc="-170">
                <a:solidFill>
                  <a:srgbClr val="CAE6FB"/>
                </a:solidFill>
                <a:latin typeface="Arial"/>
                <a:cs typeface="Arial"/>
              </a:rPr>
              <a:t>I</a:t>
            </a:r>
            <a:endParaRPr sz="4750">
              <a:latin typeface="Arial"/>
              <a:cs typeface="Arial"/>
            </a:endParaRPr>
          </a:p>
        </p:txBody>
      </p:sp>
      <p:sp>
        <p:nvSpPr>
          <p:cNvPr id="13" name="object 13"/>
          <p:cNvSpPr txBox="1"/>
          <p:nvPr/>
        </p:nvSpPr>
        <p:spPr>
          <a:xfrm>
            <a:off x="738080" y="4149479"/>
            <a:ext cx="11770995" cy="1405255"/>
          </a:xfrm>
          <a:prstGeom prst="rect">
            <a:avLst/>
          </a:prstGeom>
        </p:spPr>
        <p:txBody>
          <a:bodyPr wrap="square" lIns="0" tIns="12065" rIns="0" bIns="0" rtlCol="0" vert="horz">
            <a:spAutoFit/>
          </a:bodyPr>
          <a:lstStyle/>
          <a:p>
            <a:pPr marL="391795" marR="5080" indent="-379095">
              <a:lnSpc>
                <a:spcPct val="156100"/>
              </a:lnSpc>
              <a:spcBef>
                <a:spcPts val="95"/>
              </a:spcBef>
              <a:buClr>
                <a:srgbClr val="282828"/>
              </a:buClr>
              <a:buChar char="·"/>
              <a:tabLst>
                <a:tab pos="396240" algn="l"/>
              </a:tabLst>
            </a:pPr>
            <a:r>
              <a:rPr dirty="0" sz="2900" spc="-370">
                <a:solidFill>
                  <a:srgbClr val="030101"/>
                </a:solidFill>
                <a:latin typeface="宋体"/>
                <a:cs typeface="宋体"/>
              </a:rPr>
              <a:t>公司</a:t>
            </a:r>
            <a:r>
              <a:rPr dirty="0" sz="2900" spc="-420">
                <a:solidFill>
                  <a:srgbClr val="030101"/>
                </a:solidFill>
                <a:latin typeface="宋体"/>
                <a:cs typeface="宋体"/>
              </a:rPr>
              <a:t> </a:t>
            </a:r>
            <a:r>
              <a:rPr dirty="0" sz="2900" spc="-370">
                <a:solidFill>
                  <a:srgbClr val="030101"/>
                </a:solidFill>
                <a:latin typeface="宋体"/>
                <a:cs typeface="宋体"/>
              </a:rPr>
              <a:t>有完善的</a:t>
            </a:r>
            <a:r>
              <a:rPr dirty="0" sz="2900" spc="425">
                <a:solidFill>
                  <a:srgbClr val="030101"/>
                </a:solidFill>
                <a:latin typeface="宋体"/>
                <a:cs typeface="宋体"/>
              </a:rPr>
              <a:t> </a:t>
            </a:r>
            <a:r>
              <a:rPr dirty="0" sz="2900" spc="-370">
                <a:solidFill>
                  <a:srgbClr val="030101"/>
                </a:solidFill>
                <a:latin typeface="宋体"/>
                <a:cs typeface="宋体"/>
              </a:rPr>
              <a:t>项目</a:t>
            </a:r>
            <a:r>
              <a:rPr dirty="0" sz="2900" spc="-484">
                <a:solidFill>
                  <a:srgbClr val="030101"/>
                </a:solidFill>
                <a:latin typeface="宋体"/>
                <a:cs typeface="宋体"/>
              </a:rPr>
              <a:t> </a:t>
            </a:r>
            <a:r>
              <a:rPr dirty="0" sz="2900" spc="-370">
                <a:solidFill>
                  <a:srgbClr val="030101"/>
                </a:solidFill>
                <a:latin typeface="宋体"/>
                <a:cs typeface="宋体"/>
              </a:rPr>
              <a:t>投标</a:t>
            </a:r>
            <a:r>
              <a:rPr dirty="0" sz="2900" spc="-509">
                <a:solidFill>
                  <a:srgbClr val="030101"/>
                </a:solidFill>
                <a:latin typeface="宋体"/>
                <a:cs typeface="宋体"/>
              </a:rPr>
              <a:t> </a:t>
            </a:r>
            <a:r>
              <a:rPr dirty="0" sz="2900" spc="-370">
                <a:solidFill>
                  <a:srgbClr val="030101"/>
                </a:solidFill>
                <a:latin typeface="宋体"/>
                <a:cs typeface="宋体"/>
              </a:rPr>
              <a:t>前、中</a:t>
            </a:r>
            <a:r>
              <a:rPr dirty="0" sz="2900" spc="15">
                <a:solidFill>
                  <a:srgbClr val="030101"/>
                </a:solidFill>
                <a:latin typeface="宋体"/>
                <a:cs typeface="宋体"/>
              </a:rPr>
              <a:t> </a:t>
            </a:r>
            <a:r>
              <a:rPr dirty="0" sz="2900" spc="-370">
                <a:solidFill>
                  <a:srgbClr val="030101"/>
                </a:solidFill>
                <a:latin typeface="宋体"/>
                <a:cs typeface="宋体"/>
              </a:rPr>
              <a:t>标后的</a:t>
            </a:r>
            <a:r>
              <a:rPr dirty="0" sz="2900" spc="-30">
                <a:solidFill>
                  <a:srgbClr val="030101"/>
                </a:solidFill>
                <a:latin typeface="宋体"/>
                <a:cs typeface="宋体"/>
              </a:rPr>
              <a:t> </a:t>
            </a:r>
            <a:r>
              <a:rPr dirty="0" sz="2900" spc="-370">
                <a:solidFill>
                  <a:srgbClr val="030101"/>
                </a:solidFill>
                <a:latin typeface="宋体"/>
                <a:cs typeface="宋体"/>
              </a:rPr>
              <a:t>现金</a:t>
            </a:r>
            <a:r>
              <a:rPr dirty="0" sz="2900" spc="-490">
                <a:solidFill>
                  <a:srgbClr val="030101"/>
                </a:solidFill>
                <a:latin typeface="宋体"/>
                <a:cs typeface="宋体"/>
              </a:rPr>
              <a:t> </a:t>
            </a:r>
            <a:r>
              <a:rPr dirty="0" sz="2900" spc="120">
                <a:solidFill>
                  <a:srgbClr val="030101"/>
                </a:solidFill>
                <a:latin typeface="宋体"/>
                <a:cs typeface="宋体"/>
              </a:rPr>
              <a:t>流</a:t>
            </a:r>
            <a:r>
              <a:rPr dirty="0" sz="2900" spc="-370">
                <a:solidFill>
                  <a:srgbClr val="030101"/>
                </a:solidFill>
                <a:latin typeface="宋体"/>
                <a:cs typeface="宋体"/>
              </a:rPr>
              <a:t>量管</a:t>
            </a:r>
            <a:r>
              <a:rPr dirty="0" sz="2900" spc="-530">
                <a:solidFill>
                  <a:srgbClr val="030101"/>
                </a:solidFill>
                <a:latin typeface="宋体"/>
                <a:cs typeface="宋体"/>
              </a:rPr>
              <a:t> </a:t>
            </a:r>
            <a:r>
              <a:rPr dirty="0" sz="2900" spc="130">
                <a:solidFill>
                  <a:srgbClr val="030101"/>
                </a:solidFill>
                <a:latin typeface="宋体"/>
                <a:cs typeface="宋体"/>
              </a:rPr>
              <a:t>理</a:t>
            </a:r>
            <a:r>
              <a:rPr dirty="0" sz="2900" spc="-370">
                <a:solidFill>
                  <a:srgbClr val="030101"/>
                </a:solidFill>
                <a:latin typeface="宋体"/>
                <a:cs typeface="宋体"/>
              </a:rPr>
              <a:t>规定</a:t>
            </a:r>
            <a:r>
              <a:rPr dirty="0" sz="2900" spc="-475">
                <a:solidFill>
                  <a:srgbClr val="030101"/>
                </a:solidFill>
                <a:latin typeface="宋体"/>
                <a:cs typeface="宋体"/>
              </a:rPr>
              <a:t> </a:t>
            </a:r>
            <a:r>
              <a:rPr dirty="0" sz="2900" spc="-370">
                <a:solidFill>
                  <a:srgbClr val="030101"/>
                </a:solidFill>
                <a:latin typeface="宋体"/>
                <a:cs typeface="宋体"/>
              </a:rPr>
              <a:t>及现金</a:t>
            </a:r>
            <a:r>
              <a:rPr dirty="0" sz="2900" spc="-40">
                <a:solidFill>
                  <a:srgbClr val="030101"/>
                </a:solidFill>
                <a:latin typeface="宋体"/>
                <a:cs typeface="宋体"/>
              </a:rPr>
              <a:t> </a:t>
            </a:r>
            <a:r>
              <a:rPr dirty="0" sz="2900" spc="120">
                <a:solidFill>
                  <a:srgbClr val="030101"/>
                </a:solidFill>
                <a:latin typeface="宋体"/>
                <a:cs typeface="宋体"/>
              </a:rPr>
              <a:t>流</a:t>
            </a:r>
            <a:r>
              <a:rPr dirty="0" sz="2900" spc="-370">
                <a:solidFill>
                  <a:srgbClr val="030101"/>
                </a:solidFill>
                <a:latin typeface="宋体"/>
                <a:cs typeface="宋体"/>
              </a:rPr>
              <a:t>量测 </a:t>
            </a:r>
            <a:r>
              <a:rPr dirty="0" sz="2900" spc="-310">
                <a:solidFill>
                  <a:srgbClr val="030101"/>
                </a:solidFill>
                <a:latin typeface="宋体"/>
                <a:cs typeface="宋体"/>
              </a:rPr>
              <a:t>算表祥。</a:t>
            </a:r>
            <a:endParaRPr sz="2900">
              <a:latin typeface="宋体"/>
              <a:cs typeface="宋体"/>
            </a:endParaRPr>
          </a:p>
        </p:txBody>
      </p:sp>
      <p:sp>
        <p:nvSpPr>
          <p:cNvPr id="14" name="object 14"/>
          <p:cNvSpPr/>
          <p:nvPr/>
        </p:nvSpPr>
        <p:spPr>
          <a:xfrm>
            <a:off x="797685" y="7801292"/>
            <a:ext cx="5149850" cy="332740"/>
          </a:xfrm>
          <a:custGeom>
            <a:avLst/>
            <a:gdLst/>
            <a:ahLst/>
            <a:cxnLst/>
            <a:rect l="l" t="t" r="r" b="b"/>
            <a:pathLst>
              <a:path w="5149850" h="332740">
                <a:moveTo>
                  <a:pt x="0" y="0"/>
                </a:moveTo>
                <a:lnTo>
                  <a:pt x="5149804" y="0"/>
                </a:lnTo>
                <a:lnTo>
                  <a:pt x="5149804" y="332156"/>
                </a:lnTo>
                <a:lnTo>
                  <a:pt x="0" y="332156"/>
                </a:lnTo>
                <a:lnTo>
                  <a:pt x="0" y="0"/>
                </a:lnTo>
                <a:close/>
              </a:path>
            </a:pathLst>
          </a:custGeom>
          <a:solidFill>
            <a:srgbClr val="0F0F0F"/>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101"/>
                </a:solidFill>
              </a:rPr>
              <a:t>(II</a:t>
            </a:r>
            <a:r>
              <a:rPr dirty="0" spc="1645">
                <a:solidFill>
                  <a:srgbClr val="030101"/>
                </a:solidFill>
              </a:rPr>
              <a:t>)</a:t>
            </a:r>
          </a:p>
        </p:txBody>
      </p:sp>
      <p:sp>
        <p:nvSpPr>
          <p:cNvPr id="16" name="object 16"/>
          <p:cNvSpPr txBox="1"/>
          <p:nvPr/>
        </p:nvSpPr>
        <p:spPr>
          <a:xfrm>
            <a:off x="784985" y="7788592"/>
            <a:ext cx="5196205"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五、现金流量分析表的编制及管理</a:t>
            </a:r>
            <a:endParaRPr sz="2600">
              <a:latin typeface="宋体"/>
              <a:cs typeface="宋体"/>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6796438"/>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87803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505182" y="2792944"/>
            <a:ext cx="0" cy="828040"/>
          </a:xfrm>
          <a:custGeom>
            <a:avLst/>
            <a:gdLst/>
            <a:ahLst/>
            <a:cxnLst/>
            <a:rect l="l" t="t" r="r" b="b"/>
            <a:pathLst>
              <a:path w="0" h="828039">
                <a:moveTo>
                  <a:pt x="0" y="0"/>
                </a:moveTo>
                <a:lnTo>
                  <a:pt x="0" y="827865"/>
                </a:lnTo>
              </a:path>
            </a:pathLst>
          </a:custGeom>
          <a:ln w="25494">
            <a:solidFill>
              <a:srgbClr val="056EBA"/>
            </a:solidFill>
          </a:ln>
        </p:spPr>
        <p:txBody>
          <a:bodyPr wrap="square" lIns="0" tIns="0" rIns="0" bIns="0" rtlCol="0"/>
          <a:lstStyle/>
          <a:p/>
        </p:txBody>
      </p:sp>
      <p:sp>
        <p:nvSpPr>
          <p:cNvPr id="8" name="object 8"/>
          <p:cNvSpPr txBox="1"/>
          <p:nvPr/>
        </p:nvSpPr>
        <p:spPr>
          <a:xfrm>
            <a:off x="479735" y="2804244"/>
            <a:ext cx="40640" cy="753745"/>
          </a:xfrm>
          <a:prstGeom prst="rect">
            <a:avLst/>
          </a:prstGeom>
        </p:spPr>
        <p:txBody>
          <a:bodyPr wrap="square" lIns="0" tIns="15875" rIns="0" bIns="0" rtlCol="0" vert="horz">
            <a:spAutoFit/>
          </a:bodyPr>
          <a:lstStyle/>
          <a:p>
            <a:pPr marL="12700">
              <a:lnSpc>
                <a:spcPct val="100000"/>
              </a:lnSpc>
              <a:spcBef>
                <a:spcPts val="125"/>
              </a:spcBef>
            </a:pPr>
            <a:r>
              <a:rPr dirty="0" sz="4750" spc="-1205">
                <a:solidFill>
                  <a:srgbClr val="F9FBFB"/>
                </a:solidFill>
                <a:latin typeface="Arial"/>
                <a:cs typeface="Arial"/>
              </a:rPr>
              <a:t>I</a:t>
            </a:r>
            <a:endParaRPr sz="4750">
              <a:latin typeface="Arial"/>
              <a:cs typeface="Arial"/>
            </a:endParaRPr>
          </a:p>
        </p:txBody>
      </p:sp>
      <p:sp>
        <p:nvSpPr>
          <p:cNvPr id="9" name="object 9"/>
          <p:cNvSpPr txBox="1"/>
          <p:nvPr/>
        </p:nvSpPr>
        <p:spPr>
          <a:xfrm>
            <a:off x="1149273" y="2892548"/>
            <a:ext cx="379730" cy="688340"/>
          </a:xfrm>
          <a:prstGeom prst="rect">
            <a:avLst/>
          </a:prstGeom>
          <a:solidFill>
            <a:srgbClr val="056EBA"/>
          </a:solidFill>
        </p:spPr>
        <p:txBody>
          <a:bodyPr wrap="square" lIns="0" tIns="22860" rIns="0" bIns="0" rtlCol="0" vert="horz">
            <a:spAutoFit/>
          </a:bodyPr>
          <a:lstStyle/>
          <a:p>
            <a:pPr>
              <a:lnSpc>
                <a:spcPct val="100000"/>
              </a:lnSpc>
              <a:spcBef>
                <a:spcPts val="180"/>
              </a:spcBef>
            </a:pPr>
            <a:r>
              <a:rPr dirty="0" sz="4000" spc="-1365">
                <a:solidFill>
                  <a:srgbClr val="F9FBFB"/>
                </a:solidFill>
                <a:latin typeface="Times New Roman"/>
                <a:cs typeface="Times New Roman"/>
              </a:rPr>
              <a:t>2.</a:t>
            </a:r>
            <a:endParaRPr sz="4000">
              <a:latin typeface="Times New Roman"/>
              <a:cs typeface="Times New Roman"/>
            </a:endParaRPr>
          </a:p>
        </p:txBody>
      </p:sp>
      <p:sp>
        <p:nvSpPr>
          <p:cNvPr id="10" name="object 10"/>
          <p:cNvSpPr/>
          <p:nvPr/>
        </p:nvSpPr>
        <p:spPr>
          <a:xfrm>
            <a:off x="1528375" y="3045003"/>
            <a:ext cx="11467465" cy="441325"/>
          </a:xfrm>
          <a:custGeom>
            <a:avLst/>
            <a:gdLst/>
            <a:ahLst/>
            <a:cxnLst/>
            <a:rect l="l" t="t" r="r" b="b"/>
            <a:pathLst>
              <a:path w="11467465" h="441325">
                <a:moveTo>
                  <a:pt x="0" y="0"/>
                </a:moveTo>
                <a:lnTo>
                  <a:pt x="11467456" y="0"/>
                </a:lnTo>
                <a:lnTo>
                  <a:pt x="11467456" y="440746"/>
                </a:lnTo>
                <a:lnTo>
                  <a:pt x="0" y="440746"/>
                </a:lnTo>
                <a:lnTo>
                  <a:pt x="0" y="0"/>
                </a:lnTo>
                <a:close/>
              </a:path>
            </a:pathLst>
          </a:custGeom>
          <a:solidFill>
            <a:srgbClr val="056EBA"/>
          </a:solidFill>
        </p:spPr>
        <p:txBody>
          <a:bodyPr wrap="square" lIns="0" tIns="0" rIns="0" bIns="0" rtlCol="0"/>
          <a:lstStyle/>
          <a:p/>
        </p:txBody>
      </p:sp>
      <p:sp>
        <p:nvSpPr>
          <p:cNvPr id="11" name="object 11"/>
          <p:cNvSpPr/>
          <p:nvPr/>
        </p:nvSpPr>
        <p:spPr>
          <a:xfrm>
            <a:off x="12863433" y="2792944"/>
            <a:ext cx="0" cy="828040"/>
          </a:xfrm>
          <a:custGeom>
            <a:avLst/>
            <a:gdLst/>
            <a:ahLst/>
            <a:cxnLst/>
            <a:rect l="l" t="t" r="r" b="b"/>
            <a:pathLst>
              <a:path w="0" h="828039">
                <a:moveTo>
                  <a:pt x="0" y="0"/>
                </a:moveTo>
                <a:lnTo>
                  <a:pt x="0" y="827865"/>
                </a:lnTo>
              </a:path>
            </a:pathLst>
          </a:custGeom>
          <a:ln w="38241">
            <a:solidFill>
              <a:srgbClr val="468CBC"/>
            </a:solidFill>
          </a:ln>
        </p:spPr>
        <p:txBody>
          <a:bodyPr wrap="square" lIns="0" tIns="0" rIns="0" bIns="0" rtlCol="0"/>
          <a:lstStyle/>
          <a:p/>
        </p:txBody>
      </p:sp>
      <p:sp>
        <p:nvSpPr>
          <p:cNvPr id="12" name="object 12"/>
          <p:cNvSpPr txBox="1"/>
          <p:nvPr/>
        </p:nvSpPr>
        <p:spPr>
          <a:xfrm>
            <a:off x="1528375" y="2804244"/>
            <a:ext cx="11349355" cy="753745"/>
          </a:xfrm>
          <a:prstGeom prst="rect">
            <a:avLst/>
          </a:prstGeom>
        </p:spPr>
        <p:txBody>
          <a:bodyPr wrap="square" lIns="0" tIns="15875" rIns="0" bIns="0" rtlCol="0" vert="horz">
            <a:spAutoFit/>
          </a:bodyPr>
          <a:lstStyle/>
          <a:p>
            <a:pPr>
              <a:lnSpc>
                <a:spcPct val="100000"/>
              </a:lnSpc>
              <a:spcBef>
                <a:spcPts val="125"/>
              </a:spcBef>
              <a:tabLst>
                <a:tab pos="462915" algn="l"/>
                <a:tab pos="920115" algn="l"/>
                <a:tab pos="1403350" algn="l"/>
              </a:tabLst>
            </a:pPr>
            <a:r>
              <a:rPr dirty="0" sz="3450" spc="-3140">
                <a:solidFill>
                  <a:srgbClr val="F9FBFB"/>
                </a:solidFill>
                <a:latin typeface="宋体"/>
                <a:cs typeface="宋体"/>
              </a:rPr>
              <a:t>审	核	项	</a:t>
            </a:r>
            <a:r>
              <a:rPr dirty="0" sz="3450" spc="-25">
                <a:solidFill>
                  <a:srgbClr val="F9FBFB"/>
                </a:solidFill>
                <a:latin typeface="宋体"/>
                <a:cs typeface="宋体"/>
              </a:rPr>
              <a:t>目</a:t>
            </a:r>
            <a:r>
              <a:rPr dirty="0" sz="3450" spc="190">
                <a:solidFill>
                  <a:srgbClr val="F9FBFB"/>
                </a:solidFill>
                <a:latin typeface="宋体"/>
                <a:cs typeface="宋体"/>
              </a:rPr>
              <a:t>编</a:t>
            </a:r>
            <a:r>
              <a:rPr dirty="0" sz="3450" spc="320">
                <a:solidFill>
                  <a:srgbClr val="F9FBFB"/>
                </a:solidFill>
                <a:latin typeface="宋体"/>
                <a:cs typeface="宋体"/>
              </a:rPr>
              <a:t>制</a:t>
            </a:r>
            <a:r>
              <a:rPr dirty="0" sz="3450" spc="-30">
                <a:solidFill>
                  <a:srgbClr val="F9FBFB"/>
                </a:solidFill>
                <a:latin typeface="宋体"/>
                <a:cs typeface="宋体"/>
              </a:rPr>
              <a:t>的</a:t>
            </a:r>
            <a:r>
              <a:rPr dirty="0" sz="3450" spc="150">
                <a:solidFill>
                  <a:srgbClr val="F9FBFB"/>
                </a:solidFill>
                <a:latin typeface="宋体"/>
                <a:cs typeface="宋体"/>
              </a:rPr>
              <a:t>各</a:t>
            </a:r>
            <a:r>
              <a:rPr dirty="0" sz="3450" spc="190">
                <a:solidFill>
                  <a:srgbClr val="F9FBFB"/>
                </a:solidFill>
                <a:latin typeface="宋体"/>
                <a:cs typeface="宋体"/>
              </a:rPr>
              <a:t>阶</a:t>
            </a:r>
            <a:r>
              <a:rPr dirty="0" sz="3450" spc="320">
                <a:solidFill>
                  <a:srgbClr val="F9FBFB"/>
                </a:solidFill>
                <a:latin typeface="宋体"/>
                <a:cs typeface="宋体"/>
              </a:rPr>
              <a:t>段</a:t>
            </a:r>
            <a:r>
              <a:rPr dirty="0" sz="3450" spc="145">
                <a:solidFill>
                  <a:srgbClr val="F9FBFB"/>
                </a:solidFill>
                <a:latin typeface="宋体"/>
                <a:cs typeface="宋体"/>
              </a:rPr>
              <a:t>项</a:t>
            </a:r>
            <a:r>
              <a:rPr dirty="0" sz="3450" spc="-25">
                <a:solidFill>
                  <a:srgbClr val="F9FBFB"/>
                </a:solidFill>
                <a:latin typeface="宋体"/>
                <a:cs typeface="宋体"/>
              </a:rPr>
              <a:t>目</a:t>
            </a:r>
            <a:r>
              <a:rPr dirty="0" sz="3450" spc="204">
                <a:solidFill>
                  <a:srgbClr val="F9FBFB"/>
                </a:solidFill>
                <a:latin typeface="宋体"/>
                <a:cs typeface="宋体"/>
              </a:rPr>
              <a:t>现</a:t>
            </a:r>
            <a:r>
              <a:rPr dirty="0" sz="3450" spc="145">
                <a:solidFill>
                  <a:srgbClr val="F9FBFB"/>
                </a:solidFill>
                <a:latin typeface="宋体"/>
                <a:cs typeface="宋体"/>
              </a:rPr>
              <a:t>金</a:t>
            </a:r>
            <a:r>
              <a:rPr dirty="0" sz="3450" spc="170">
                <a:solidFill>
                  <a:srgbClr val="F9FBFB"/>
                </a:solidFill>
                <a:latin typeface="宋体"/>
                <a:cs typeface="宋体"/>
              </a:rPr>
              <a:t>流</a:t>
            </a:r>
            <a:r>
              <a:rPr dirty="0" sz="3450" spc="145">
                <a:solidFill>
                  <a:srgbClr val="F9FBFB"/>
                </a:solidFill>
                <a:latin typeface="宋体"/>
                <a:cs typeface="宋体"/>
              </a:rPr>
              <a:t>量</a:t>
            </a:r>
            <a:r>
              <a:rPr dirty="0" sz="3450" spc="-25">
                <a:solidFill>
                  <a:srgbClr val="F9FBFB"/>
                </a:solidFill>
                <a:latin typeface="宋体"/>
                <a:cs typeface="宋体"/>
              </a:rPr>
              <a:t>表</a:t>
            </a:r>
            <a:r>
              <a:rPr dirty="0" sz="3450" spc="-509">
                <a:solidFill>
                  <a:srgbClr val="F9FBFB"/>
                </a:solidFill>
                <a:latin typeface="宋体"/>
                <a:cs typeface="宋体"/>
              </a:rPr>
              <a:t> </a:t>
            </a:r>
            <a:r>
              <a:rPr dirty="0" sz="3450" spc="-165">
                <a:solidFill>
                  <a:srgbClr val="F9FBFB"/>
                </a:solidFill>
                <a:latin typeface="宋体"/>
                <a:cs typeface="宋体"/>
              </a:rPr>
              <a:t>，</a:t>
            </a:r>
            <a:r>
              <a:rPr dirty="0" sz="3450" spc="-570">
                <a:solidFill>
                  <a:srgbClr val="F9FBFB"/>
                </a:solidFill>
                <a:latin typeface="宋体"/>
                <a:cs typeface="宋体"/>
              </a:rPr>
              <a:t>并</a:t>
            </a:r>
            <a:r>
              <a:rPr dirty="0" sz="3450" spc="-165">
                <a:solidFill>
                  <a:srgbClr val="F9FBFB"/>
                </a:solidFill>
                <a:latin typeface="宋体"/>
                <a:cs typeface="宋体"/>
              </a:rPr>
              <a:t>按</a:t>
            </a:r>
            <a:r>
              <a:rPr dirty="0" sz="3450" spc="430">
                <a:solidFill>
                  <a:srgbClr val="F9FBFB"/>
                </a:solidFill>
                <a:latin typeface="宋体"/>
                <a:cs typeface="宋体"/>
              </a:rPr>
              <a:t>照</a:t>
            </a:r>
            <a:r>
              <a:rPr dirty="0" sz="3450" spc="190">
                <a:solidFill>
                  <a:srgbClr val="F9FBFB"/>
                </a:solidFill>
                <a:latin typeface="宋体"/>
                <a:cs typeface="宋体"/>
              </a:rPr>
              <a:t>审</a:t>
            </a:r>
            <a:r>
              <a:rPr dirty="0" sz="3450" spc="195">
                <a:solidFill>
                  <a:srgbClr val="F9FBFB"/>
                </a:solidFill>
                <a:latin typeface="宋体"/>
                <a:cs typeface="宋体"/>
              </a:rPr>
              <a:t>核</a:t>
            </a:r>
            <a:r>
              <a:rPr dirty="0" sz="3450" spc="145">
                <a:solidFill>
                  <a:srgbClr val="F9FBFB"/>
                </a:solidFill>
                <a:latin typeface="宋体"/>
                <a:cs typeface="宋体"/>
              </a:rPr>
              <a:t>通</a:t>
            </a:r>
            <a:r>
              <a:rPr dirty="0" sz="3450" spc="-1135">
                <a:solidFill>
                  <a:srgbClr val="F9FBFB"/>
                </a:solidFill>
                <a:latin typeface="宋体"/>
                <a:cs typeface="宋体"/>
              </a:rPr>
              <a:t>过</a:t>
            </a:r>
            <a:r>
              <a:rPr dirty="0" sz="4750" spc="-1165">
                <a:solidFill>
                  <a:srgbClr val="CAE6F9"/>
                </a:solidFill>
                <a:latin typeface="Arial"/>
                <a:cs typeface="Arial"/>
              </a:rPr>
              <a:t>I</a:t>
            </a:r>
            <a:endParaRPr sz="4750">
              <a:latin typeface="Arial"/>
              <a:cs typeface="Arial"/>
            </a:endParaRPr>
          </a:p>
        </p:txBody>
      </p:sp>
      <p:sp>
        <p:nvSpPr>
          <p:cNvPr id="13" name="object 13"/>
          <p:cNvSpPr/>
          <p:nvPr/>
        </p:nvSpPr>
        <p:spPr>
          <a:xfrm>
            <a:off x="1106726" y="3798744"/>
            <a:ext cx="7317105" cy="441325"/>
          </a:xfrm>
          <a:custGeom>
            <a:avLst/>
            <a:gdLst/>
            <a:ahLst/>
            <a:cxnLst/>
            <a:rect l="l" t="t" r="r" b="b"/>
            <a:pathLst>
              <a:path w="7317105" h="441325">
                <a:moveTo>
                  <a:pt x="0" y="0"/>
                </a:moveTo>
                <a:lnTo>
                  <a:pt x="7316801" y="0"/>
                </a:lnTo>
                <a:lnTo>
                  <a:pt x="7316801" y="440746"/>
                </a:lnTo>
                <a:lnTo>
                  <a:pt x="0" y="440746"/>
                </a:lnTo>
                <a:lnTo>
                  <a:pt x="0" y="0"/>
                </a:lnTo>
                <a:close/>
              </a:path>
            </a:pathLst>
          </a:custGeom>
          <a:solidFill>
            <a:srgbClr val="056EBA"/>
          </a:solidFill>
        </p:spPr>
        <p:txBody>
          <a:bodyPr wrap="square" lIns="0" tIns="0" rIns="0" bIns="0" rtlCol="0"/>
          <a:lstStyle/>
          <a:p/>
        </p:txBody>
      </p:sp>
      <p:sp>
        <p:nvSpPr>
          <p:cNvPr id="14" name="object 14"/>
          <p:cNvSpPr txBox="1"/>
          <p:nvPr/>
        </p:nvSpPr>
        <p:spPr>
          <a:xfrm>
            <a:off x="1094026" y="3724063"/>
            <a:ext cx="7413625" cy="554355"/>
          </a:xfrm>
          <a:prstGeom prst="rect">
            <a:avLst/>
          </a:prstGeom>
        </p:spPr>
        <p:txBody>
          <a:bodyPr wrap="square" lIns="0" tIns="15240" rIns="0" bIns="0" rtlCol="0" vert="horz">
            <a:spAutoFit/>
          </a:bodyPr>
          <a:lstStyle/>
          <a:p>
            <a:pPr marL="12700">
              <a:lnSpc>
                <a:spcPct val="100000"/>
              </a:lnSpc>
              <a:spcBef>
                <a:spcPts val="120"/>
              </a:spcBef>
            </a:pPr>
            <a:r>
              <a:rPr dirty="0" sz="3450" spc="185">
                <a:solidFill>
                  <a:srgbClr val="F9FBFB"/>
                </a:solidFill>
                <a:latin typeface="宋体"/>
                <a:cs typeface="宋体"/>
              </a:rPr>
              <a:t>的项目现金流童表控制项目资金支付</a:t>
            </a:r>
            <a:endParaRPr sz="3450">
              <a:latin typeface="宋体"/>
              <a:cs typeface="宋体"/>
            </a:endParaRPr>
          </a:p>
        </p:txBody>
      </p:sp>
      <p:sp>
        <p:nvSpPr>
          <p:cNvPr id="15" name="object 15"/>
          <p:cNvSpPr txBox="1"/>
          <p:nvPr/>
        </p:nvSpPr>
        <p:spPr>
          <a:xfrm>
            <a:off x="738080" y="4852118"/>
            <a:ext cx="11895455" cy="1405255"/>
          </a:xfrm>
          <a:prstGeom prst="rect">
            <a:avLst/>
          </a:prstGeom>
        </p:spPr>
        <p:txBody>
          <a:bodyPr wrap="square" lIns="0" tIns="12065" rIns="0" bIns="0" rtlCol="0" vert="horz">
            <a:spAutoFit/>
          </a:bodyPr>
          <a:lstStyle/>
          <a:p>
            <a:pPr marL="394335" marR="5080" indent="-381635">
              <a:lnSpc>
                <a:spcPct val="156100"/>
              </a:lnSpc>
              <a:spcBef>
                <a:spcPts val="95"/>
              </a:spcBef>
              <a:buClr>
                <a:srgbClr val="282828"/>
              </a:buClr>
              <a:buSzPct val="96551"/>
              <a:buChar char="·"/>
              <a:tabLst>
                <a:tab pos="401955" algn="l"/>
              </a:tabLst>
            </a:pPr>
            <a:r>
              <a:rPr dirty="0" sz="2900" spc="155">
                <a:solidFill>
                  <a:srgbClr val="010101"/>
                </a:solidFill>
                <a:latin typeface="宋体"/>
                <a:cs typeface="宋体"/>
              </a:rPr>
              <a:t>公司</a:t>
            </a:r>
            <a:r>
              <a:rPr dirty="0" sz="2900" spc="95">
                <a:solidFill>
                  <a:srgbClr val="010101"/>
                </a:solidFill>
                <a:latin typeface="宋体"/>
                <a:cs typeface="宋体"/>
              </a:rPr>
              <a:t>按</a:t>
            </a:r>
            <a:r>
              <a:rPr dirty="0" sz="2900" spc="130">
                <a:solidFill>
                  <a:srgbClr val="010101"/>
                </a:solidFill>
                <a:latin typeface="宋体"/>
                <a:cs typeface="宋体"/>
              </a:rPr>
              <a:t>制</a:t>
            </a:r>
            <a:r>
              <a:rPr dirty="0" sz="2900" spc="155">
                <a:solidFill>
                  <a:srgbClr val="010101"/>
                </a:solidFill>
                <a:latin typeface="宋体"/>
                <a:cs typeface="宋体"/>
              </a:rPr>
              <a:t>度</a:t>
            </a:r>
            <a:r>
              <a:rPr dirty="0" sz="2900" spc="60">
                <a:solidFill>
                  <a:srgbClr val="010101"/>
                </a:solidFill>
                <a:latin typeface="宋体"/>
                <a:cs typeface="宋体"/>
              </a:rPr>
              <a:t>文</a:t>
            </a:r>
            <a:r>
              <a:rPr dirty="0" sz="2900" spc="155">
                <a:solidFill>
                  <a:srgbClr val="010101"/>
                </a:solidFill>
                <a:latin typeface="宋体"/>
                <a:cs typeface="宋体"/>
              </a:rPr>
              <a:t>件</a:t>
            </a:r>
            <a:r>
              <a:rPr dirty="0" sz="2900" spc="-15">
                <a:solidFill>
                  <a:srgbClr val="010101"/>
                </a:solidFill>
                <a:latin typeface="宋体"/>
                <a:cs typeface="宋体"/>
              </a:rPr>
              <a:t>规</a:t>
            </a:r>
            <a:r>
              <a:rPr dirty="0" sz="2900" spc="185">
                <a:solidFill>
                  <a:srgbClr val="010101"/>
                </a:solidFill>
                <a:latin typeface="宋体"/>
                <a:cs typeface="宋体"/>
              </a:rPr>
              <a:t>定</a:t>
            </a:r>
            <a:r>
              <a:rPr dirty="0" sz="2900" spc="155">
                <a:solidFill>
                  <a:srgbClr val="010101"/>
                </a:solidFill>
                <a:latin typeface="宋体"/>
                <a:cs typeface="宋体"/>
              </a:rPr>
              <a:t>对</a:t>
            </a:r>
            <a:r>
              <a:rPr dirty="0" sz="2900" spc="40">
                <a:solidFill>
                  <a:srgbClr val="010101"/>
                </a:solidFill>
                <a:latin typeface="宋体"/>
                <a:cs typeface="宋体"/>
              </a:rPr>
              <a:t>中</a:t>
            </a:r>
            <a:r>
              <a:rPr dirty="0" sz="2900" spc="155">
                <a:solidFill>
                  <a:srgbClr val="010101"/>
                </a:solidFill>
                <a:latin typeface="宋体"/>
                <a:cs typeface="宋体"/>
              </a:rPr>
              <a:t>标后项</a:t>
            </a:r>
            <a:r>
              <a:rPr dirty="0" sz="2900" spc="-40">
                <a:solidFill>
                  <a:srgbClr val="010101"/>
                </a:solidFill>
                <a:latin typeface="宋体"/>
                <a:cs typeface="宋体"/>
              </a:rPr>
              <a:t>目</a:t>
            </a:r>
            <a:r>
              <a:rPr dirty="0" sz="2900" spc="120">
                <a:solidFill>
                  <a:srgbClr val="010101"/>
                </a:solidFill>
                <a:latin typeface="宋体"/>
                <a:cs typeface="宋体"/>
              </a:rPr>
              <a:t>编</a:t>
            </a:r>
            <a:r>
              <a:rPr dirty="0" sz="2900" spc="155">
                <a:solidFill>
                  <a:srgbClr val="010101"/>
                </a:solidFill>
                <a:latin typeface="宋体"/>
                <a:cs typeface="宋体"/>
              </a:rPr>
              <a:t>制</a:t>
            </a:r>
            <a:r>
              <a:rPr dirty="0" sz="2900" spc="75">
                <a:solidFill>
                  <a:srgbClr val="010101"/>
                </a:solidFill>
                <a:latin typeface="宋体"/>
                <a:cs typeface="宋体"/>
              </a:rPr>
              <a:t>的</a:t>
            </a:r>
            <a:r>
              <a:rPr dirty="0" sz="2900" spc="155">
                <a:solidFill>
                  <a:srgbClr val="010101"/>
                </a:solidFill>
                <a:latin typeface="宋体"/>
                <a:cs typeface="宋体"/>
              </a:rPr>
              <a:t>全周</a:t>
            </a:r>
            <a:r>
              <a:rPr dirty="0" sz="2900" spc="-5">
                <a:solidFill>
                  <a:srgbClr val="010101"/>
                </a:solidFill>
                <a:latin typeface="宋体"/>
                <a:cs typeface="宋体"/>
              </a:rPr>
              <a:t>期</a:t>
            </a:r>
            <a:r>
              <a:rPr dirty="0" sz="2900" spc="155">
                <a:solidFill>
                  <a:srgbClr val="010101"/>
                </a:solidFill>
                <a:latin typeface="宋体"/>
                <a:cs typeface="宋体"/>
              </a:rPr>
              <a:t>现</a:t>
            </a:r>
            <a:r>
              <a:rPr dirty="0" sz="2900" spc="75">
                <a:solidFill>
                  <a:srgbClr val="010101"/>
                </a:solidFill>
                <a:latin typeface="宋体"/>
                <a:cs typeface="宋体"/>
              </a:rPr>
              <a:t>金</a:t>
            </a:r>
            <a:r>
              <a:rPr dirty="0" sz="2900" spc="120">
                <a:solidFill>
                  <a:srgbClr val="010101"/>
                </a:solidFill>
                <a:latin typeface="宋体"/>
                <a:cs typeface="宋体"/>
              </a:rPr>
              <a:t>流</a:t>
            </a:r>
            <a:r>
              <a:rPr dirty="0" sz="2900" spc="155">
                <a:solidFill>
                  <a:srgbClr val="010101"/>
                </a:solidFill>
                <a:latin typeface="宋体"/>
                <a:cs typeface="宋体"/>
              </a:rPr>
              <a:t>量</a:t>
            </a:r>
            <a:r>
              <a:rPr dirty="0" sz="2900" spc="95">
                <a:solidFill>
                  <a:srgbClr val="010101"/>
                </a:solidFill>
                <a:latin typeface="宋体"/>
                <a:cs typeface="宋体"/>
              </a:rPr>
              <a:t>、</a:t>
            </a:r>
            <a:r>
              <a:rPr dirty="0" sz="2900" spc="155">
                <a:solidFill>
                  <a:srgbClr val="010101"/>
                </a:solidFill>
                <a:latin typeface="宋体"/>
                <a:cs typeface="宋体"/>
              </a:rPr>
              <a:t>月度</a:t>
            </a:r>
            <a:r>
              <a:rPr dirty="0" sz="2900" spc="-40">
                <a:solidFill>
                  <a:srgbClr val="010101"/>
                </a:solidFill>
                <a:latin typeface="宋体"/>
                <a:cs typeface="宋体"/>
              </a:rPr>
              <a:t>资</a:t>
            </a:r>
            <a:r>
              <a:rPr dirty="0" sz="2900" spc="114">
                <a:solidFill>
                  <a:srgbClr val="010101"/>
                </a:solidFill>
                <a:latin typeface="宋体"/>
                <a:cs typeface="宋体"/>
              </a:rPr>
              <a:t>金 </a:t>
            </a:r>
            <a:r>
              <a:rPr dirty="0" sz="2900" spc="65">
                <a:solidFill>
                  <a:srgbClr val="010101"/>
                </a:solidFill>
                <a:latin typeface="宋体"/>
                <a:cs typeface="宋体"/>
              </a:rPr>
              <a:t>计划进行审核和评价，井严格按照资金计划进行支付。</a:t>
            </a:r>
            <a:endParaRPr sz="2900">
              <a:latin typeface="宋体"/>
              <a:cs typeface="宋体"/>
            </a:endParaRPr>
          </a:p>
        </p:txBody>
      </p:sp>
      <p:sp>
        <p:nvSpPr>
          <p:cNvPr id="16" name="object 16"/>
          <p:cNvSpPr/>
          <p:nvPr/>
        </p:nvSpPr>
        <p:spPr>
          <a:xfrm>
            <a:off x="797685" y="7801292"/>
            <a:ext cx="5149850" cy="332740"/>
          </a:xfrm>
          <a:custGeom>
            <a:avLst/>
            <a:gdLst/>
            <a:ahLst/>
            <a:cxnLst/>
            <a:rect l="l" t="t" r="r" b="b"/>
            <a:pathLst>
              <a:path w="5149850" h="332740">
                <a:moveTo>
                  <a:pt x="0" y="0"/>
                </a:moveTo>
                <a:lnTo>
                  <a:pt x="5149804" y="0"/>
                </a:lnTo>
                <a:lnTo>
                  <a:pt x="5149804" y="332156"/>
                </a:lnTo>
                <a:lnTo>
                  <a:pt x="0" y="332156"/>
                </a:lnTo>
                <a:lnTo>
                  <a:pt x="0" y="0"/>
                </a:lnTo>
                <a:close/>
              </a:path>
            </a:pathLst>
          </a:custGeom>
          <a:solidFill>
            <a:srgbClr val="0F0F0F"/>
          </a:solidFill>
        </p:spPr>
        <p:txBody>
          <a:bodyPr wrap="square" lIns="0" tIns="0" rIns="0" bIns="0" rtlCol="0"/>
          <a:lstStyle/>
          <a:p/>
        </p:txBody>
      </p:sp>
      <p:sp>
        <p:nvSpPr>
          <p:cNvPr id="17" name="object 17"/>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101"/>
                </a:solidFill>
              </a:rPr>
              <a:t>(II</a:t>
            </a:r>
            <a:r>
              <a:rPr dirty="0" spc="1645">
                <a:solidFill>
                  <a:srgbClr val="030101"/>
                </a:solidFill>
              </a:rPr>
              <a:t>)</a:t>
            </a:r>
          </a:p>
        </p:txBody>
      </p:sp>
      <p:sp>
        <p:nvSpPr>
          <p:cNvPr id="18" name="object 18"/>
          <p:cNvSpPr txBox="1"/>
          <p:nvPr/>
        </p:nvSpPr>
        <p:spPr>
          <a:xfrm>
            <a:off x="784985" y="7788592"/>
            <a:ext cx="5196205"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五、现金流量分析表的编制及管理</a:t>
            </a:r>
            <a:endParaRPr sz="2600">
              <a:latin typeface="宋体"/>
              <a:cs typeface="宋体"/>
            </a:endParaRP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701361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C0C0C"/>
                </a:solidFill>
                <a:latin typeface="宋体"/>
                <a:cs typeface="宋体"/>
              </a:rPr>
              <a:t>（二）项目部层面</a:t>
            </a:r>
            <a:endParaRPr sz="4150">
              <a:latin typeface="宋体"/>
              <a:cs typeface="宋体"/>
            </a:endParaRPr>
          </a:p>
        </p:txBody>
      </p:sp>
      <p:sp>
        <p:nvSpPr>
          <p:cNvPr id="7" name="object 7"/>
          <p:cNvSpPr/>
          <p:nvPr/>
        </p:nvSpPr>
        <p:spPr>
          <a:xfrm>
            <a:off x="581482" y="2744803"/>
            <a:ext cx="0" cy="505459"/>
          </a:xfrm>
          <a:custGeom>
            <a:avLst/>
            <a:gdLst/>
            <a:ahLst/>
            <a:cxnLst/>
            <a:rect l="l" t="t" r="r" b="b"/>
            <a:pathLst>
              <a:path w="0" h="505460">
                <a:moveTo>
                  <a:pt x="0" y="0"/>
                </a:moveTo>
                <a:lnTo>
                  <a:pt x="0" y="505433"/>
                </a:lnTo>
              </a:path>
            </a:pathLst>
          </a:custGeom>
          <a:ln w="25494">
            <a:solidFill>
              <a:srgbClr val="051F5B"/>
            </a:solidFill>
          </a:ln>
        </p:spPr>
        <p:txBody>
          <a:bodyPr wrap="square" lIns="0" tIns="0" rIns="0" bIns="0" rtlCol="0"/>
          <a:lstStyle/>
          <a:p/>
        </p:txBody>
      </p:sp>
      <p:sp>
        <p:nvSpPr>
          <p:cNvPr id="8" name="object 8"/>
          <p:cNvSpPr txBox="1"/>
          <p:nvPr/>
        </p:nvSpPr>
        <p:spPr>
          <a:xfrm>
            <a:off x="556034" y="2746755"/>
            <a:ext cx="40005" cy="470534"/>
          </a:xfrm>
          <a:prstGeom prst="rect">
            <a:avLst/>
          </a:prstGeom>
        </p:spPr>
        <p:txBody>
          <a:bodyPr wrap="square" lIns="0" tIns="14604" rIns="0" bIns="0" rtlCol="0" vert="horz">
            <a:spAutoFit/>
          </a:bodyPr>
          <a:lstStyle/>
          <a:p>
            <a:pPr marL="12700">
              <a:lnSpc>
                <a:spcPct val="100000"/>
              </a:lnSpc>
              <a:spcBef>
                <a:spcPts val="114"/>
              </a:spcBef>
            </a:pPr>
            <a:r>
              <a:rPr dirty="0" sz="2900" spc="-695">
                <a:solidFill>
                  <a:srgbClr val="F9FBFB"/>
                </a:solidFill>
                <a:latin typeface="Arial"/>
                <a:cs typeface="Arial"/>
              </a:rPr>
              <a:t>I</a:t>
            </a:r>
            <a:endParaRPr sz="2900">
              <a:latin typeface="Arial"/>
              <a:cs typeface="Arial"/>
            </a:endParaRPr>
          </a:p>
        </p:txBody>
      </p:sp>
      <p:sp>
        <p:nvSpPr>
          <p:cNvPr id="9" name="object 9"/>
          <p:cNvSpPr txBox="1"/>
          <p:nvPr/>
        </p:nvSpPr>
        <p:spPr>
          <a:xfrm>
            <a:off x="1123932" y="2691680"/>
            <a:ext cx="191770" cy="541655"/>
          </a:xfrm>
          <a:prstGeom prst="rect">
            <a:avLst/>
          </a:prstGeom>
          <a:solidFill>
            <a:srgbClr val="051F5B"/>
          </a:solidFill>
        </p:spPr>
        <p:txBody>
          <a:bodyPr wrap="square" lIns="0" tIns="19050" rIns="0" bIns="0" rtlCol="0" vert="horz">
            <a:spAutoFit/>
          </a:bodyPr>
          <a:lstStyle/>
          <a:p>
            <a:pPr>
              <a:lnSpc>
                <a:spcPct val="100000"/>
              </a:lnSpc>
              <a:spcBef>
                <a:spcPts val="150"/>
              </a:spcBef>
            </a:pPr>
            <a:r>
              <a:rPr dirty="0" sz="3300" spc="-1420">
                <a:solidFill>
                  <a:srgbClr val="F9FBFB"/>
                </a:solidFill>
                <a:latin typeface="Times New Roman"/>
                <a:cs typeface="Times New Roman"/>
              </a:rPr>
              <a:t>1</a:t>
            </a:r>
            <a:endParaRPr sz="3300">
              <a:latin typeface="Times New Roman"/>
              <a:cs typeface="Times New Roman"/>
            </a:endParaRPr>
          </a:p>
        </p:txBody>
      </p:sp>
      <p:sp>
        <p:nvSpPr>
          <p:cNvPr id="10" name="object 10"/>
          <p:cNvSpPr/>
          <p:nvPr/>
        </p:nvSpPr>
        <p:spPr>
          <a:xfrm>
            <a:off x="1363684" y="2811554"/>
            <a:ext cx="11572875" cy="370840"/>
          </a:xfrm>
          <a:custGeom>
            <a:avLst/>
            <a:gdLst/>
            <a:ahLst/>
            <a:cxnLst/>
            <a:rect l="l" t="t" r="r" b="b"/>
            <a:pathLst>
              <a:path w="11572875" h="370839">
                <a:moveTo>
                  <a:pt x="0" y="0"/>
                </a:moveTo>
                <a:lnTo>
                  <a:pt x="11572868" y="0"/>
                </a:lnTo>
                <a:lnTo>
                  <a:pt x="11572868" y="370482"/>
                </a:lnTo>
                <a:lnTo>
                  <a:pt x="0" y="370482"/>
                </a:lnTo>
                <a:lnTo>
                  <a:pt x="0" y="0"/>
                </a:lnTo>
                <a:close/>
              </a:path>
            </a:pathLst>
          </a:custGeom>
          <a:solidFill>
            <a:srgbClr val="051F5B"/>
          </a:solidFill>
        </p:spPr>
        <p:txBody>
          <a:bodyPr wrap="square" lIns="0" tIns="0" rIns="0" bIns="0" rtlCol="0"/>
          <a:lstStyle/>
          <a:p/>
        </p:txBody>
      </p:sp>
      <p:sp>
        <p:nvSpPr>
          <p:cNvPr id="11" name="object 11"/>
          <p:cNvSpPr/>
          <p:nvPr/>
        </p:nvSpPr>
        <p:spPr>
          <a:xfrm>
            <a:off x="12926990" y="2744803"/>
            <a:ext cx="0" cy="505459"/>
          </a:xfrm>
          <a:custGeom>
            <a:avLst/>
            <a:gdLst/>
            <a:ahLst/>
            <a:cxnLst/>
            <a:rect l="l" t="t" r="r" b="b"/>
            <a:pathLst>
              <a:path w="0" h="505460">
                <a:moveTo>
                  <a:pt x="0" y="0"/>
                </a:moveTo>
                <a:lnTo>
                  <a:pt x="0" y="505433"/>
                </a:lnTo>
              </a:path>
            </a:pathLst>
          </a:custGeom>
          <a:ln w="12747">
            <a:solidFill>
              <a:srgbClr val="465780"/>
            </a:solidFill>
          </a:ln>
        </p:spPr>
        <p:txBody>
          <a:bodyPr wrap="square" lIns="0" tIns="0" rIns="0" bIns="0" rtlCol="0"/>
          <a:lstStyle/>
          <a:p/>
        </p:txBody>
      </p:sp>
      <p:sp>
        <p:nvSpPr>
          <p:cNvPr id="12" name="object 12"/>
          <p:cNvSpPr txBox="1"/>
          <p:nvPr/>
        </p:nvSpPr>
        <p:spPr>
          <a:xfrm>
            <a:off x="1350984" y="2746755"/>
            <a:ext cx="11593195" cy="470534"/>
          </a:xfrm>
          <a:prstGeom prst="rect">
            <a:avLst/>
          </a:prstGeom>
        </p:spPr>
        <p:txBody>
          <a:bodyPr wrap="square" lIns="0" tIns="14604" rIns="0" bIns="0" rtlCol="0" vert="horz">
            <a:spAutoFit/>
          </a:bodyPr>
          <a:lstStyle/>
          <a:p>
            <a:pPr marL="12700">
              <a:lnSpc>
                <a:spcPct val="100000"/>
              </a:lnSpc>
              <a:spcBef>
                <a:spcPts val="114"/>
              </a:spcBef>
              <a:tabLst>
                <a:tab pos="489584" algn="l"/>
                <a:tab pos="1250950" algn="l"/>
                <a:tab pos="1653539" algn="l"/>
                <a:tab pos="3946525" algn="l"/>
                <a:tab pos="4712970" algn="l"/>
                <a:tab pos="5488940" algn="l"/>
              </a:tabLst>
            </a:pPr>
            <a:r>
              <a:rPr dirty="0" sz="2900" spc="-2495">
                <a:solidFill>
                  <a:srgbClr val="F9FBFB"/>
                </a:solidFill>
                <a:latin typeface="宋体"/>
                <a:cs typeface="宋体"/>
              </a:rPr>
              <a:t>在	项目	中	标后完成项目	现金	流的	</a:t>
            </a:r>
            <a:r>
              <a:rPr dirty="0" sz="2900" spc="270">
                <a:solidFill>
                  <a:srgbClr val="F9FBFB"/>
                </a:solidFill>
                <a:latin typeface="宋体"/>
                <a:cs typeface="宋体"/>
              </a:rPr>
              <a:t>完</a:t>
            </a:r>
            <a:r>
              <a:rPr dirty="0" sz="2900" spc="635">
                <a:solidFill>
                  <a:srgbClr val="F9FBFB"/>
                </a:solidFill>
                <a:latin typeface="宋体"/>
                <a:cs typeface="宋体"/>
              </a:rPr>
              <a:t>善</a:t>
            </a:r>
            <a:r>
              <a:rPr dirty="0" sz="2900" spc="-340">
                <a:solidFill>
                  <a:srgbClr val="F9FBFB"/>
                </a:solidFill>
                <a:latin typeface="宋体"/>
                <a:cs typeface="宋体"/>
              </a:rPr>
              <a:t>，确定资</a:t>
            </a:r>
            <a:r>
              <a:rPr dirty="0" sz="2900" spc="-465">
                <a:solidFill>
                  <a:srgbClr val="F9FBFB"/>
                </a:solidFill>
                <a:latin typeface="宋体"/>
                <a:cs typeface="宋体"/>
              </a:rPr>
              <a:t> </a:t>
            </a:r>
            <a:r>
              <a:rPr dirty="0" sz="2900" spc="120">
                <a:solidFill>
                  <a:srgbClr val="F9FBFB"/>
                </a:solidFill>
                <a:latin typeface="宋体"/>
                <a:cs typeface="宋体"/>
              </a:rPr>
              <a:t>金</a:t>
            </a:r>
            <a:r>
              <a:rPr dirty="0" sz="2900" spc="-340">
                <a:solidFill>
                  <a:srgbClr val="F9FBFB"/>
                </a:solidFill>
                <a:latin typeface="宋体"/>
                <a:cs typeface="宋体"/>
              </a:rPr>
              <a:t>使</a:t>
            </a:r>
            <a:r>
              <a:rPr dirty="0" sz="2900" spc="-925">
                <a:solidFill>
                  <a:srgbClr val="F9FBFB"/>
                </a:solidFill>
                <a:latin typeface="宋体"/>
                <a:cs typeface="宋体"/>
              </a:rPr>
              <a:t> </a:t>
            </a:r>
            <a:r>
              <a:rPr dirty="0" sz="2900" spc="-340">
                <a:solidFill>
                  <a:srgbClr val="F9FBFB"/>
                </a:solidFill>
                <a:latin typeface="宋体"/>
                <a:cs typeface="宋体"/>
              </a:rPr>
              <a:t>用高</a:t>
            </a:r>
            <a:r>
              <a:rPr dirty="0" sz="2900" spc="-650">
                <a:solidFill>
                  <a:srgbClr val="F9FBFB"/>
                </a:solidFill>
                <a:latin typeface="宋体"/>
                <a:cs typeface="宋体"/>
              </a:rPr>
              <a:t> </a:t>
            </a:r>
            <a:r>
              <a:rPr dirty="0" sz="2900" spc="-340">
                <a:solidFill>
                  <a:srgbClr val="F9FBFB"/>
                </a:solidFill>
                <a:latin typeface="宋体"/>
                <a:cs typeface="宋体"/>
              </a:rPr>
              <a:t>峰期、</a:t>
            </a:r>
            <a:r>
              <a:rPr dirty="0" sz="2900" spc="-245">
                <a:solidFill>
                  <a:srgbClr val="F9FBFB"/>
                </a:solidFill>
                <a:latin typeface="宋体"/>
                <a:cs typeface="宋体"/>
              </a:rPr>
              <a:t> </a:t>
            </a:r>
            <a:r>
              <a:rPr dirty="0" sz="2900" spc="-340">
                <a:solidFill>
                  <a:srgbClr val="F9FBFB"/>
                </a:solidFill>
                <a:latin typeface="宋体"/>
                <a:cs typeface="宋体"/>
              </a:rPr>
              <a:t>资</a:t>
            </a:r>
            <a:r>
              <a:rPr dirty="0" sz="2900" spc="-910">
                <a:solidFill>
                  <a:srgbClr val="F9FBFB"/>
                </a:solidFill>
                <a:latin typeface="宋体"/>
                <a:cs typeface="宋体"/>
              </a:rPr>
              <a:t> </a:t>
            </a:r>
            <a:r>
              <a:rPr dirty="0" sz="2900" spc="130">
                <a:solidFill>
                  <a:srgbClr val="F9FBFB"/>
                </a:solidFill>
                <a:latin typeface="宋体"/>
                <a:cs typeface="宋体"/>
              </a:rPr>
              <a:t>金</a:t>
            </a:r>
            <a:r>
              <a:rPr dirty="0" sz="2900" spc="-120">
                <a:solidFill>
                  <a:srgbClr val="F9FBFB"/>
                </a:solidFill>
                <a:latin typeface="宋体"/>
                <a:cs typeface="宋体"/>
              </a:rPr>
              <a:t>缺</a:t>
            </a:r>
            <a:r>
              <a:rPr dirty="0" sz="2900" spc="-725">
                <a:solidFill>
                  <a:srgbClr val="B1C1E1"/>
                </a:solidFill>
                <a:latin typeface="Arial"/>
                <a:cs typeface="Arial"/>
              </a:rPr>
              <a:t>I</a:t>
            </a:r>
            <a:endParaRPr sz="2900">
              <a:latin typeface="Arial"/>
              <a:cs typeface="Arial"/>
            </a:endParaRPr>
          </a:p>
        </p:txBody>
      </p:sp>
      <p:sp>
        <p:nvSpPr>
          <p:cNvPr id="13" name="object 13"/>
          <p:cNvSpPr/>
          <p:nvPr/>
        </p:nvSpPr>
        <p:spPr>
          <a:xfrm>
            <a:off x="1089224" y="3233138"/>
            <a:ext cx="11064875" cy="370840"/>
          </a:xfrm>
          <a:custGeom>
            <a:avLst/>
            <a:gdLst/>
            <a:ahLst/>
            <a:cxnLst/>
            <a:rect l="l" t="t" r="r" b="b"/>
            <a:pathLst>
              <a:path w="11064875" h="370839">
                <a:moveTo>
                  <a:pt x="0" y="0"/>
                </a:moveTo>
                <a:lnTo>
                  <a:pt x="11064430" y="0"/>
                </a:lnTo>
                <a:lnTo>
                  <a:pt x="11064430" y="370482"/>
                </a:lnTo>
                <a:lnTo>
                  <a:pt x="0" y="370482"/>
                </a:lnTo>
                <a:lnTo>
                  <a:pt x="0" y="0"/>
                </a:lnTo>
                <a:close/>
              </a:path>
            </a:pathLst>
          </a:custGeom>
          <a:solidFill>
            <a:srgbClr val="051F5B"/>
          </a:solidFill>
        </p:spPr>
        <p:txBody>
          <a:bodyPr wrap="square" lIns="0" tIns="0" rIns="0" bIns="0" rtlCol="0"/>
          <a:lstStyle/>
          <a:p/>
        </p:txBody>
      </p:sp>
      <p:sp>
        <p:nvSpPr>
          <p:cNvPr id="14" name="object 14"/>
          <p:cNvSpPr txBox="1"/>
          <p:nvPr/>
        </p:nvSpPr>
        <p:spPr>
          <a:xfrm>
            <a:off x="738080" y="3168339"/>
            <a:ext cx="12209780" cy="3804920"/>
          </a:xfrm>
          <a:prstGeom prst="rect">
            <a:avLst/>
          </a:prstGeom>
        </p:spPr>
        <p:txBody>
          <a:bodyPr wrap="square" lIns="0" tIns="14604" rIns="0" bIns="0" rtlCol="0" vert="horz">
            <a:spAutoFit/>
          </a:bodyPr>
          <a:lstStyle/>
          <a:p>
            <a:pPr marL="350520">
              <a:lnSpc>
                <a:spcPct val="100000"/>
              </a:lnSpc>
              <a:spcBef>
                <a:spcPts val="114"/>
              </a:spcBef>
            </a:pPr>
            <a:r>
              <a:rPr dirty="0" sz="2900" spc="125">
                <a:solidFill>
                  <a:srgbClr val="F9FBFB"/>
                </a:solidFill>
                <a:latin typeface="宋体"/>
                <a:cs typeface="宋体"/>
              </a:rPr>
              <a:t>口最大值、项目实现正现金流时间，井报公司审核通过后按照实施</a:t>
            </a:r>
            <a:endParaRPr sz="2900">
              <a:latin typeface="宋体"/>
              <a:cs typeface="宋体"/>
            </a:endParaRPr>
          </a:p>
          <a:p>
            <a:pPr>
              <a:lnSpc>
                <a:spcPct val="100000"/>
              </a:lnSpc>
              <a:spcBef>
                <a:spcPts val="25"/>
              </a:spcBef>
            </a:pPr>
            <a:endParaRPr sz="2250">
              <a:latin typeface="Times New Roman"/>
              <a:cs typeface="Times New Roman"/>
            </a:endParaRPr>
          </a:p>
          <a:p>
            <a:pPr marL="389890" marR="5080" indent="-377825">
              <a:lnSpc>
                <a:spcPct val="135900"/>
              </a:lnSpc>
            </a:pPr>
            <a:r>
              <a:rPr dirty="0" sz="2900" spc="95">
                <a:solidFill>
                  <a:srgbClr val="1C1C1C"/>
                </a:solidFill>
                <a:latin typeface="宋体"/>
                <a:cs typeface="宋体"/>
              </a:rPr>
              <a:t>·项目中标后，在投标阶段现金流量测算的基础上，结合项目实际渭况，  </a:t>
            </a:r>
            <a:r>
              <a:rPr dirty="0" sz="2900" spc="125">
                <a:solidFill>
                  <a:srgbClr val="0C0C0C"/>
                </a:solidFill>
                <a:latin typeface="宋体"/>
                <a:cs typeface="宋体"/>
              </a:rPr>
              <a:t>编制项目全周期现金流量表，确定需公司支付资金的使用量、使用周 期，预测项目实现正现金流的时间。对于费率标、图纸不全等不具备 条件的项目，可以根据项目清况编制全周期现金流量初稿，待条件具 </a:t>
            </a:r>
            <a:r>
              <a:rPr dirty="0" sz="2900" spc="-135">
                <a:solidFill>
                  <a:srgbClr val="0C0C0C"/>
                </a:solidFill>
                <a:latin typeface="宋体"/>
                <a:cs typeface="宋体"/>
              </a:rPr>
              <a:t>备时进行调整。</a:t>
            </a:r>
            <a:endParaRPr sz="2900">
              <a:latin typeface="宋体"/>
              <a:cs typeface="宋体"/>
            </a:endParaRPr>
          </a:p>
        </p:txBody>
      </p:sp>
      <p:sp>
        <p:nvSpPr>
          <p:cNvPr id="15" name="object 15"/>
          <p:cNvSpPr/>
          <p:nvPr/>
        </p:nvSpPr>
        <p:spPr>
          <a:xfrm>
            <a:off x="797685" y="7801292"/>
            <a:ext cx="5149850" cy="332740"/>
          </a:xfrm>
          <a:custGeom>
            <a:avLst/>
            <a:gdLst/>
            <a:ahLst/>
            <a:cxnLst/>
            <a:rect l="l" t="t" r="r" b="b"/>
            <a:pathLst>
              <a:path w="5149850" h="332740">
                <a:moveTo>
                  <a:pt x="0" y="0"/>
                </a:moveTo>
                <a:lnTo>
                  <a:pt x="5149804" y="0"/>
                </a:lnTo>
                <a:lnTo>
                  <a:pt x="5149804" y="332156"/>
                </a:lnTo>
                <a:lnTo>
                  <a:pt x="0" y="332156"/>
                </a:lnTo>
                <a:lnTo>
                  <a:pt x="0" y="0"/>
                </a:lnTo>
                <a:close/>
              </a:path>
            </a:pathLst>
          </a:custGeom>
          <a:solidFill>
            <a:srgbClr val="0F0F0F"/>
          </a:solidFill>
        </p:spPr>
        <p:txBody>
          <a:bodyPr wrap="square" lIns="0" tIns="0" rIns="0" bIns="0" rtlCol="0"/>
          <a:lstStyle/>
          <a:p/>
        </p:txBody>
      </p:sp>
      <p:sp>
        <p:nvSpPr>
          <p:cNvPr id="16" name="object 16"/>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101"/>
                </a:solidFill>
              </a:rPr>
              <a:t>(II</a:t>
            </a:r>
            <a:r>
              <a:rPr dirty="0" spc="1645">
                <a:solidFill>
                  <a:srgbClr val="030101"/>
                </a:solidFill>
              </a:rPr>
              <a:t>)</a:t>
            </a:r>
          </a:p>
        </p:txBody>
      </p:sp>
      <p:sp>
        <p:nvSpPr>
          <p:cNvPr id="17" name="object 17"/>
          <p:cNvSpPr txBox="1"/>
          <p:nvPr/>
        </p:nvSpPr>
        <p:spPr>
          <a:xfrm>
            <a:off x="784985" y="7788592"/>
            <a:ext cx="5196205"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五、现金流量分析表的编制及管理</a:t>
            </a:r>
            <a:endParaRPr sz="2600">
              <a:latin typeface="宋体"/>
              <a:cs typeface="宋体"/>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356917" y="6144900"/>
            <a:ext cx="12976860" cy="0"/>
          </a:xfrm>
          <a:custGeom>
            <a:avLst/>
            <a:gdLst/>
            <a:ahLst/>
            <a:cxnLst/>
            <a:rect l="l" t="t" r="r" b="b"/>
            <a:pathLst>
              <a:path w="12976860" h="0">
                <a:moveTo>
                  <a:pt x="0" y="0"/>
                </a:moveTo>
                <a:lnTo>
                  <a:pt x="12976486"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p:nvPr/>
        </p:nvSpPr>
        <p:spPr>
          <a:xfrm>
            <a:off x="321505" y="2761764"/>
            <a:ext cx="0" cy="802005"/>
          </a:xfrm>
          <a:custGeom>
            <a:avLst/>
            <a:gdLst/>
            <a:ahLst/>
            <a:cxnLst/>
            <a:rect l="l" t="t" r="r" b="b"/>
            <a:pathLst>
              <a:path w="0" h="802004">
                <a:moveTo>
                  <a:pt x="0" y="0"/>
                </a:moveTo>
                <a:lnTo>
                  <a:pt x="0" y="801722"/>
                </a:lnTo>
              </a:path>
            </a:pathLst>
          </a:custGeom>
          <a:ln w="38241">
            <a:solidFill>
              <a:srgbClr val="031F5B"/>
            </a:solidFill>
          </a:ln>
        </p:spPr>
        <p:txBody>
          <a:bodyPr wrap="square" lIns="0" tIns="0" rIns="0" bIns="0" rtlCol="0"/>
          <a:lstStyle/>
          <a:p/>
        </p:txBody>
      </p:sp>
      <p:sp>
        <p:nvSpPr>
          <p:cNvPr id="7" name="object 7"/>
          <p:cNvSpPr/>
          <p:nvPr/>
        </p:nvSpPr>
        <p:spPr>
          <a:xfrm>
            <a:off x="815370" y="2887929"/>
            <a:ext cx="12339955" cy="636270"/>
          </a:xfrm>
          <a:custGeom>
            <a:avLst/>
            <a:gdLst/>
            <a:ahLst/>
            <a:cxnLst/>
            <a:rect l="l" t="t" r="r" b="b"/>
            <a:pathLst>
              <a:path w="12339955" h="636270">
                <a:moveTo>
                  <a:pt x="0" y="0"/>
                </a:moveTo>
                <a:lnTo>
                  <a:pt x="12339574" y="0"/>
                </a:lnTo>
                <a:lnTo>
                  <a:pt x="12339574" y="636149"/>
                </a:lnTo>
                <a:lnTo>
                  <a:pt x="0" y="636149"/>
                </a:lnTo>
                <a:lnTo>
                  <a:pt x="0" y="0"/>
                </a:lnTo>
                <a:close/>
              </a:path>
            </a:pathLst>
          </a:custGeom>
          <a:solidFill>
            <a:srgbClr val="031F5B"/>
          </a:solidFill>
        </p:spPr>
        <p:txBody>
          <a:bodyPr wrap="square" lIns="0" tIns="0" rIns="0" bIns="0" rtlCol="0"/>
          <a:lstStyle/>
          <a:p/>
        </p:txBody>
      </p:sp>
      <p:sp>
        <p:nvSpPr>
          <p:cNvPr id="8" name="object 8"/>
          <p:cNvSpPr/>
          <p:nvPr/>
        </p:nvSpPr>
        <p:spPr>
          <a:xfrm>
            <a:off x="13231835" y="2761764"/>
            <a:ext cx="0" cy="802005"/>
          </a:xfrm>
          <a:custGeom>
            <a:avLst/>
            <a:gdLst/>
            <a:ahLst/>
            <a:cxnLst/>
            <a:rect l="l" t="t" r="r" b="b"/>
            <a:pathLst>
              <a:path w="0" h="802004">
                <a:moveTo>
                  <a:pt x="0" y="0"/>
                </a:moveTo>
                <a:lnTo>
                  <a:pt x="0" y="801722"/>
                </a:lnTo>
              </a:path>
            </a:pathLst>
          </a:custGeom>
          <a:ln w="76482">
            <a:solidFill>
              <a:srgbClr val="031F5B"/>
            </a:solidFill>
          </a:ln>
        </p:spPr>
        <p:txBody>
          <a:bodyPr wrap="square" lIns="0" tIns="0" rIns="0" bIns="0" rtlCol="0"/>
          <a:lstStyle/>
          <a:p/>
        </p:txBody>
      </p:sp>
      <p:sp>
        <p:nvSpPr>
          <p:cNvPr id="9" name="object 9"/>
          <p:cNvSpPr txBox="1"/>
          <p:nvPr/>
        </p:nvSpPr>
        <p:spPr>
          <a:xfrm>
            <a:off x="289685" y="1552269"/>
            <a:ext cx="13099415" cy="1950720"/>
          </a:xfrm>
          <a:prstGeom prst="rect">
            <a:avLst/>
          </a:prstGeom>
        </p:spPr>
        <p:txBody>
          <a:bodyPr wrap="square" lIns="0" tIns="15875" rIns="0" bIns="0" rtlCol="0" vert="horz">
            <a:spAutoFit/>
          </a:bodyPr>
          <a:lstStyle/>
          <a:p>
            <a:pPr marL="572135">
              <a:lnSpc>
                <a:spcPct val="100000"/>
              </a:lnSpc>
              <a:spcBef>
                <a:spcPts val="125"/>
              </a:spcBef>
            </a:pPr>
            <a:r>
              <a:rPr dirty="0" sz="4150" spc="-110">
                <a:solidFill>
                  <a:srgbClr val="010101"/>
                </a:solidFill>
                <a:latin typeface="宋体"/>
                <a:cs typeface="宋体"/>
              </a:rPr>
              <a:t>（二）项目部层面</a:t>
            </a:r>
            <a:endParaRPr sz="4150">
              <a:latin typeface="宋体"/>
              <a:cs typeface="宋体"/>
            </a:endParaRPr>
          </a:p>
          <a:p>
            <a:pPr>
              <a:lnSpc>
                <a:spcPct val="100000"/>
              </a:lnSpc>
              <a:spcBef>
                <a:spcPts val="25"/>
              </a:spcBef>
            </a:pPr>
            <a:endParaRPr sz="4000">
              <a:latin typeface="Times New Roman"/>
              <a:cs typeface="Times New Roman"/>
            </a:endParaRPr>
          </a:p>
          <a:p>
            <a:pPr marL="12700">
              <a:lnSpc>
                <a:spcPct val="100000"/>
              </a:lnSpc>
              <a:spcBef>
                <a:spcPts val="5"/>
              </a:spcBef>
              <a:tabLst>
                <a:tab pos="525145" algn="l"/>
              </a:tabLst>
            </a:pPr>
            <a:r>
              <a:rPr dirty="0" sz="4600" spc="-125">
                <a:solidFill>
                  <a:srgbClr val="F9FBFB"/>
                </a:solidFill>
                <a:latin typeface="Arial"/>
                <a:cs typeface="Arial"/>
              </a:rPr>
              <a:t>I	</a:t>
            </a:r>
            <a:r>
              <a:rPr dirty="0" sz="3650" spc="110">
                <a:solidFill>
                  <a:srgbClr val="F9FBFB"/>
                </a:solidFill>
                <a:latin typeface="Arial"/>
                <a:cs typeface="Arial"/>
              </a:rPr>
              <a:t>2</a:t>
            </a:r>
            <a:r>
              <a:rPr dirty="0" sz="3550" spc="1005">
                <a:solidFill>
                  <a:srgbClr val="F9FBFB"/>
                </a:solidFill>
                <a:latin typeface="宋体"/>
                <a:cs typeface="宋体"/>
              </a:rPr>
              <a:t>按</a:t>
            </a:r>
            <a:r>
              <a:rPr dirty="0" sz="3550" spc="295">
                <a:solidFill>
                  <a:srgbClr val="F9FBFB"/>
                </a:solidFill>
                <a:latin typeface="宋体"/>
                <a:cs typeface="宋体"/>
              </a:rPr>
              <a:t>月度编制项</a:t>
            </a:r>
            <a:r>
              <a:rPr dirty="0" sz="3550" spc="-1185">
                <a:solidFill>
                  <a:srgbClr val="F9FBFB"/>
                </a:solidFill>
                <a:latin typeface="宋体"/>
                <a:cs typeface="宋体"/>
              </a:rPr>
              <a:t>目</a:t>
            </a:r>
            <a:r>
              <a:rPr dirty="0" sz="3550" spc="365">
                <a:solidFill>
                  <a:srgbClr val="F9FBFB"/>
                </a:solidFill>
                <a:latin typeface="宋体"/>
                <a:cs typeface="宋体"/>
              </a:rPr>
              <a:t>资金</a:t>
            </a:r>
            <a:r>
              <a:rPr dirty="0" sz="3550" spc="-390">
                <a:solidFill>
                  <a:srgbClr val="F9FBFB"/>
                </a:solidFill>
                <a:latin typeface="宋体"/>
                <a:cs typeface="宋体"/>
              </a:rPr>
              <a:t>计</a:t>
            </a:r>
            <a:r>
              <a:rPr dirty="0" sz="3550" spc="225">
                <a:solidFill>
                  <a:srgbClr val="F9FBFB"/>
                </a:solidFill>
                <a:latin typeface="宋体"/>
                <a:cs typeface="宋体"/>
              </a:rPr>
              <a:t>划</a:t>
            </a:r>
            <a:r>
              <a:rPr dirty="0" sz="3550" spc="-950">
                <a:solidFill>
                  <a:srgbClr val="F9FBFB"/>
                </a:solidFill>
                <a:latin typeface="宋体"/>
                <a:cs typeface="宋体"/>
              </a:rPr>
              <a:t> </a:t>
            </a:r>
            <a:r>
              <a:rPr dirty="0" sz="3550" spc="-930">
                <a:solidFill>
                  <a:srgbClr val="F9FBFB"/>
                </a:solidFill>
                <a:latin typeface="宋体"/>
                <a:cs typeface="宋体"/>
              </a:rPr>
              <a:t>，</a:t>
            </a:r>
            <a:r>
              <a:rPr dirty="0" sz="3550" spc="295">
                <a:solidFill>
                  <a:srgbClr val="F9FBFB"/>
                </a:solidFill>
                <a:latin typeface="宋体"/>
                <a:cs typeface="宋体"/>
              </a:rPr>
              <a:t>报公司审核后作为</a:t>
            </a:r>
            <a:r>
              <a:rPr dirty="0" sz="3550" spc="-1875">
                <a:solidFill>
                  <a:srgbClr val="F9FBFB"/>
                </a:solidFill>
                <a:latin typeface="宋体"/>
                <a:cs typeface="宋体"/>
              </a:rPr>
              <a:t>资</a:t>
            </a:r>
            <a:r>
              <a:rPr dirty="0" sz="3550" spc="330">
                <a:solidFill>
                  <a:srgbClr val="F9FBFB"/>
                </a:solidFill>
                <a:latin typeface="宋体"/>
                <a:cs typeface="宋体"/>
              </a:rPr>
              <a:t>金支付依</a:t>
            </a:r>
            <a:r>
              <a:rPr dirty="0" sz="3550" spc="-655">
                <a:solidFill>
                  <a:srgbClr val="F9FBFB"/>
                </a:solidFill>
                <a:latin typeface="宋体"/>
                <a:cs typeface="宋体"/>
              </a:rPr>
              <a:t>据</a:t>
            </a:r>
            <a:r>
              <a:rPr dirty="0" sz="4600" spc="-1125">
                <a:solidFill>
                  <a:srgbClr val="F9FBFB"/>
                </a:solidFill>
                <a:latin typeface="Arial"/>
                <a:cs typeface="Arial"/>
              </a:rPr>
              <a:t>1</a:t>
            </a:r>
            <a:endParaRPr sz="4600">
              <a:latin typeface="Arial"/>
              <a:cs typeface="Arial"/>
            </a:endParaRPr>
          </a:p>
        </p:txBody>
      </p:sp>
      <p:sp>
        <p:nvSpPr>
          <p:cNvPr id="10" name="object 10"/>
          <p:cNvSpPr txBox="1"/>
          <p:nvPr/>
        </p:nvSpPr>
        <p:spPr>
          <a:xfrm>
            <a:off x="419404" y="4241461"/>
            <a:ext cx="12537440" cy="1390015"/>
          </a:xfrm>
          <a:prstGeom prst="rect">
            <a:avLst/>
          </a:prstGeom>
        </p:spPr>
        <p:txBody>
          <a:bodyPr wrap="square" lIns="0" tIns="14604" rIns="0" bIns="0" rtlCol="0" vert="horz">
            <a:spAutoFit/>
          </a:bodyPr>
          <a:lstStyle/>
          <a:p>
            <a:pPr marL="388620" indent="-375920">
              <a:lnSpc>
                <a:spcPct val="100000"/>
              </a:lnSpc>
              <a:spcBef>
                <a:spcPts val="114"/>
              </a:spcBef>
              <a:buClr>
                <a:srgbClr val="262626"/>
              </a:buClr>
              <a:buChar char="·"/>
              <a:tabLst>
                <a:tab pos="389255" algn="l"/>
                <a:tab pos="1158875" algn="l"/>
              </a:tabLst>
            </a:pPr>
            <a:r>
              <a:rPr dirty="0" sz="2900" spc="-1270">
                <a:solidFill>
                  <a:srgbClr val="010101"/>
                </a:solidFill>
                <a:latin typeface="宋体"/>
                <a:cs typeface="宋体"/>
              </a:rPr>
              <a:t>项目	</a:t>
            </a:r>
            <a:r>
              <a:rPr dirty="0" sz="2900" spc="120">
                <a:solidFill>
                  <a:srgbClr val="010101"/>
                </a:solidFill>
                <a:latin typeface="宋体"/>
                <a:cs typeface="宋体"/>
              </a:rPr>
              <a:t>根</a:t>
            </a:r>
            <a:r>
              <a:rPr dirty="0" sz="2900" spc="300">
                <a:solidFill>
                  <a:srgbClr val="010101"/>
                </a:solidFill>
                <a:latin typeface="宋体"/>
                <a:cs typeface="宋体"/>
              </a:rPr>
              <a:t>据现</a:t>
            </a:r>
            <a:r>
              <a:rPr dirty="0" sz="2900" spc="-295">
                <a:solidFill>
                  <a:srgbClr val="010101"/>
                </a:solidFill>
                <a:latin typeface="宋体"/>
                <a:cs typeface="宋体"/>
              </a:rPr>
              <a:t>金</a:t>
            </a:r>
            <a:r>
              <a:rPr dirty="0" sz="2900" spc="120">
                <a:solidFill>
                  <a:srgbClr val="010101"/>
                </a:solidFill>
                <a:latin typeface="宋体"/>
                <a:cs typeface="宋体"/>
              </a:rPr>
              <a:t>流</a:t>
            </a:r>
            <a:r>
              <a:rPr dirty="0" sz="2900" spc="300">
                <a:solidFill>
                  <a:srgbClr val="010101"/>
                </a:solidFill>
                <a:latin typeface="宋体"/>
                <a:cs typeface="宋体"/>
              </a:rPr>
              <a:t>量预</a:t>
            </a:r>
            <a:r>
              <a:rPr dirty="0" sz="2900" spc="-185">
                <a:solidFill>
                  <a:srgbClr val="010101"/>
                </a:solidFill>
                <a:latin typeface="宋体"/>
                <a:cs typeface="宋体"/>
              </a:rPr>
              <a:t>算</a:t>
            </a:r>
            <a:r>
              <a:rPr dirty="0" sz="2900" spc="300">
                <a:solidFill>
                  <a:srgbClr val="010101"/>
                </a:solidFill>
                <a:latin typeface="宋体"/>
                <a:cs typeface="宋体"/>
              </a:rPr>
              <a:t>和</a:t>
            </a:r>
            <a:r>
              <a:rPr dirty="0" sz="2900" spc="-140">
                <a:solidFill>
                  <a:srgbClr val="010101"/>
                </a:solidFill>
                <a:latin typeface="宋体"/>
                <a:cs typeface="宋体"/>
              </a:rPr>
              <a:t>当</a:t>
            </a:r>
            <a:r>
              <a:rPr dirty="0" sz="2900" spc="300">
                <a:solidFill>
                  <a:srgbClr val="010101"/>
                </a:solidFill>
                <a:latin typeface="宋体"/>
                <a:cs typeface="宋体"/>
              </a:rPr>
              <a:t>月资</a:t>
            </a:r>
            <a:r>
              <a:rPr dirty="0" sz="2900" spc="-275">
                <a:solidFill>
                  <a:srgbClr val="010101"/>
                </a:solidFill>
                <a:latin typeface="宋体"/>
                <a:cs typeface="宋体"/>
              </a:rPr>
              <a:t>金</a:t>
            </a:r>
            <a:r>
              <a:rPr dirty="0" sz="2900" spc="300">
                <a:solidFill>
                  <a:srgbClr val="010101"/>
                </a:solidFill>
                <a:latin typeface="宋体"/>
                <a:cs typeface="宋体"/>
              </a:rPr>
              <a:t>实际</a:t>
            </a:r>
            <a:r>
              <a:rPr dirty="0" sz="2900" spc="-310">
                <a:solidFill>
                  <a:srgbClr val="010101"/>
                </a:solidFill>
                <a:latin typeface="宋体"/>
                <a:cs typeface="宋体"/>
              </a:rPr>
              <a:t>回</a:t>
            </a:r>
            <a:r>
              <a:rPr dirty="0" sz="2900" spc="300">
                <a:solidFill>
                  <a:srgbClr val="010101"/>
                </a:solidFill>
                <a:latin typeface="宋体"/>
                <a:cs typeface="宋体"/>
              </a:rPr>
              <a:t>收情</a:t>
            </a:r>
            <a:r>
              <a:rPr dirty="0" sz="2900" spc="595">
                <a:solidFill>
                  <a:srgbClr val="010101"/>
                </a:solidFill>
                <a:latin typeface="宋体"/>
                <a:cs typeface="宋体"/>
              </a:rPr>
              <a:t>况</a:t>
            </a:r>
            <a:r>
              <a:rPr dirty="0" sz="2900" spc="-340">
                <a:solidFill>
                  <a:srgbClr val="010101"/>
                </a:solidFill>
                <a:latin typeface="宋体"/>
                <a:cs typeface="宋体"/>
              </a:rPr>
              <a:t>，按月</a:t>
            </a:r>
            <a:r>
              <a:rPr dirty="0" sz="2900" spc="-875">
                <a:solidFill>
                  <a:srgbClr val="010101"/>
                </a:solidFill>
                <a:latin typeface="宋体"/>
                <a:cs typeface="宋体"/>
              </a:rPr>
              <a:t> </a:t>
            </a:r>
            <a:r>
              <a:rPr dirty="0" sz="2900" spc="-340">
                <a:solidFill>
                  <a:srgbClr val="010101"/>
                </a:solidFill>
                <a:latin typeface="宋体"/>
                <a:cs typeface="宋体"/>
              </a:rPr>
              <a:t>在支付前</a:t>
            </a:r>
            <a:r>
              <a:rPr dirty="0" sz="2900" spc="175">
                <a:solidFill>
                  <a:srgbClr val="010101"/>
                </a:solidFill>
                <a:latin typeface="宋体"/>
                <a:cs typeface="宋体"/>
              </a:rPr>
              <a:t> </a:t>
            </a:r>
            <a:r>
              <a:rPr dirty="0" sz="2900" spc="120">
                <a:solidFill>
                  <a:srgbClr val="010101"/>
                </a:solidFill>
                <a:latin typeface="宋体"/>
                <a:cs typeface="宋体"/>
              </a:rPr>
              <a:t>编</a:t>
            </a:r>
            <a:r>
              <a:rPr dirty="0" sz="2900" spc="175">
                <a:solidFill>
                  <a:srgbClr val="010101"/>
                </a:solidFill>
                <a:latin typeface="宋体"/>
                <a:cs typeface="宋体"/>
              </a:rPr>
              <a:t>制</a:t>
            </a:r>
            <a:r>
              <a:rPr dirty="0" sz="2900" spc="-340">
                <a:solidFill>
                  <a:srgbClr val="010101"/>
                </a:solidFill>
                <a:latin typeface="宋体"/>
                <a:cs typeface="宋体"/>
              </a:rPr>
              <a:t>项目</a:t>
            </a:r>
            <a:endParaRPr sz="2900">
              <a:latin typeface="宋体"/>
              <a:cs typeface="宋体"/>
            </a:endParaRPr>
          </a:p>
          <a:p>
            <a:pPr>
              <a:lnSpc>
                <a:spcPct val="100000"/>
              </a:lnSpc>
              <a:spcBef>
                <a:spcPts val="25"/>
              </a:spcBef>
            </a:pPr>
            <a:endParaRPr sz="3250">
              <a:latin typeface="Times New Roman"/>
              <a:cs typeface="Times New Roman"/>
            </a:endParaRPr>
          </a:p>
          <a:p>
            <a:pPr marL="378460">
              <a:lnSpc>
                <a:spcPct val="100000"/>
              </a:lnSpc>
            </a:pPr>
            <a:r>
              <a:rPr dirty="0" sz="2900" spc="35">
                <a:solidFill>
                  <a:srgbClr val="010101"/>
                </a:solidFill>
                <a:latin typeface="宋体"/>
                <a:cs typeface="宋体"/>
              </a:rPr>
              <a:t>资金计划，经公司审核后作为项目资金支付依据。</a:t>
            </a:r>
            <a:endParaRPr sz="2900">
              <a:latin typeface="宋体"/>
              <a:cs typeface="宋体"/>
            </a:endParaRPr>
          </a:p>
        </p:txBody>
      </p:sp>
      <p:sp>
        <p:nvSpPr>
          <p:cNvPr id="11" name="object 11"/>
          <p:cNvSpPr/>
          <p:nvPr/>
        </p:nvSpPr>
        <p:spPr>
          <a:xfrm>
            <a:off x="797685" y="7801292"/>
            <a:ext cx="5149850" cy="332740"/>
          </a:xfrm>
          <a:custGeom>
            <a:avLst/>
            <a:gdLst/>
            <a:ahLst/>
            <a:cxnLst/>
            <a:rect l="l" t="t" r="r" b="b"/>
            <a:pathLst>
              <a:path w="5149850" h="332740">
                <a:moveTo>
                  <a:pt x="0" y="0"/>
                </a:moveTo>
                <a:lnTo>
                  <a:pt x="5149804" y="0"/>
                </a:lnTo>
                <a:lnTo>
                  <a:pt x="5149804" y="332156"/>
                </a:lnTo>
                <a:lnTo>
                  <a:pt x="0" y="332156"/>
                </a:lnTo>
                <a:lnTo>
                  <a:pt x="0" y="0"/>
                </a:lnTo>
                <a:close/>
              </a:path>
            </a:pathLst>
          </a:custGeom>
          <a:solidFill>
            <a:srgbClr val="0F0F0F"/>
          </a:solidFill>
        </p:spPr>
        <p:txBody>
          <a:bodyPr wrap="square" lIns="0" tIns="0" rIns="0" bIns="0" rtlCol="0"/>
          <a:lstStyle/>
          <a:p/>
        </p:txBody>
      </p:sp>
      <p:sp>
        <p:nvSpPr>
          <p:cNvPr id="12" name="object 12"/>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101"/>
                </a:solidFill>
              </a:rPr>
              <a:t>(II</a:t>
            </a:r>
            <a:r>
              <a:rPr dirty="0" spc="1645">
                <a:solidFill>
                  <a:srgbClr val="030101"/>
                </a:solidFill>
              </a:rPr>
              <a:t>)</a:t>
            </a:r>
          </a:p>
        </p:txBody>
      </p:sp>
      <p:sp>
        <p:nvSpPr>
          <p:cNvPr id="13" name="object 13"/>
          <p:cNvSpPr txBox="1"/>
          <p:nvPr/>
        </p:nvSpPr>
        <p:spPr>
          <a:xfrm>
            <a:off x="784985" y="7788592"/>
            <a:ext cx="5196205"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五、现金流量分析表的编制及管理</a:t>
            </a:r>
            <a:endParaRPr sz="2600">
              <a:latin typeface="宋体"/>
              <a:cs typeface="宋体"/>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396874"/>
            <a:ext cx="13716000" cy="106034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6220555" y="830391"/>
            <a:ext cx="7495540" cy="0"/>
          </a:xfrm>
          <a:custGeom>
            <a:avLst/>
            <a:gdLst/>
            <a:ahLst/>
            <a:cxnLst/>
            <a:rect l="l" t="t" r="r" b="b"/>
            <a:pathLst>
              <a:path w="7495540" h="0">
                <a:moveTo>
                  <a:pt x="0" y="0"/>
                </a:moveTo>
                <a:lnTo>
                  <a:pt x="7495444" y="0"/>
                </a:lnTo>
              </a:path>
            </a:pathLst>
          </a:custGeom>
          <a:ln w="12775">
            <a:solidFill>
              <a:srgbClr val="000000"/>
            </a:solidFill>
          </a:ln>
        </p:spPr>
        <p:txBody>
          <a:bodyPr wrap="square" lIns="0" tIns="0" rIns="0" bIns="0" rtlCol="0"/>
          <a:lstStyle/>
          <a:p/>
        </p:txBody>
      </p:sp>
      <p:sp>
        <p:nvSpPr>
          <p:cNvPr id="4" name="object 4"/>
          <p:cNvSpPr/>
          <p:nvPr/>
        </p:nvSpPr>
        <p:spPr>
          <a:xfrm>
            <a:off x="0" y="830391"/>
            <a:ext cx="1784985" cy="0"/>
          </a:xfrm>
          <a:custGeom>
            <a:avLst/>
            <a:gdLst/>
            <a:ahLst/>
            <a:cxnLst/>
            <a:rect l="l" t="t" r="r" b="b"/>
            <a:pathLst>
              <a:path w="1784985" h="0">
                <a:moveTo>
                  <a:pt x="0" y="0"/>
                </a:moveTo>
                <a:lnTo>
                  <a:pt x="1784585" y="0"/>
                </a:lnTo>
              </a:path>
            </a:pathLst>
          </a:custGeom>
          <a:ln w="12775">
            <a:solidFill>
              <a:srgbClr val="000000"/>
            </a:solidFill>
          </a:ln>
        </p:spPr>
        <p:txBody>
          <a:bodyPr wrap="square" lIns="0" tIns="0" rIns="0" bIns="0" rtlCol="0"/>
          <a:lstStyle/>
          <a:p/>
        </p:txBody>
      </p:sp>
      <p:sp>
        <p:nvSpPr>
          <p:cNvPr id="5" name="object 5"/>
          <p:cNvSpPr/>
          <p:nvPr/>
        </p:nvSpPr>
        <p:spPr>
          <a:xfrm>
            <a:off x="688340" y="701361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6" name="object 6"/>
          <p:cNvSpPr txBox="1">
            <a:spLocks noGrp="1"/>
          </p:cNvSpPr>
          <p:nvPr>
            <p:ph type="title"/>
          </p:nvPr>
        </p:nvSpPr>
        <p:spPr>
          <a:xfrm>
            <a:off x="2204512" y="428046"/>
            <a:ext cx="2802255" cy="784860"/>
          </a:xfrm>
          <a:prstGeom prst="rect"/>
        </p:spPr>
        <p:txBody>
          <a:bodyPr wrap="square" lIns="0" tIns="16510" rIns="0" bIns="0" rtlCol="0" vert="horz">
            <a:spAutoFit/>
          </a:bodyPr>
          <a:lstStyle/>
          <a:p>
            <a:pPr marL="12700">
              <a:lnSpc>
                <a:spcPct val="100000"/>
              </a:lnSpc>
              <a:spcBef>
                <a:spcPts val="130"/>
              </a:spcBef>
            </a:pPr>
            <a:r>
              <a:rPr dirty="0" sz="4950" spc="-580">
                <a:solidFill>
                  <a:srgbClr val="BC0103"/>
                </a:solidFill>
              </a:rPr>
              <a:t>【关键点】</a:t>
            </a:r>
            <a:endParaRPr sz="4950"/>
          </a:p>
        </p:txBody>
      </p:sp>
      <p:sp>
        <p:nvSpPr>
          <p:cNvPr id="7" name="object 7"/>
          <p:cNvSpPr txBox="1"/>
          <p:nvPr/>
        </p:nvSpPr>
        <p:spPr>
          <a:xfrm>
            <a:off x="848621" y="182693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8" name="object 8"/>
          <p:cNvSpPr/>
          <p:nvPr/>
        </p:nvSpPr>
        <p:spPr>
          <a:xfrm>
            <a:off x="505182" y="3086774"/>
            <a:ext cx="0" cy="828040"/>
          </a:xfrm>
          <a:custGeom>
            <a:avLst/>
            <a:gdLst/>
            <a:ahLst/>
            <a:cxnLst/>
            <a:rect l="l" t="t" r="r" b="b"/>
            <a:pathLst>
              <a:path w="0" h="828039">
                <a:moveTo>
                  <a:pt x="0" y="0"/>
                </a:moveTo>
                <a:lnTo>
                  <a:pt x="0" y="827865"/>
                </a:lnTo>
              </a:path>
            </a:pathLst>
          </a:custGeom>
          <a:ln w="25494">
            <a:solidFill>
              <a:srgbClr val="036EBC"/>
            </a:solidFill>
          </a:ln>
        </p:spPr>
        <p:txBody>
          <a:bodyPr wrap="square" lIns="0" tIns="0" rIns="0" bIns="0" rtlCol="0"/>
          <a:lstStyle/>
          <a:p/>
        </p:txBody>
      </p:sp>
      <p:sp>
        <p:nvSpPr>
          <p:cNvPr id="9" name="object 9"/>
          <p:cNvSpPr txBox="1"/>
          <p:nvPr/>
        </p:nvSpPr>
        <p:spPr>
          <a:xfrm>
            <a:off x="479735" y="3098076"/>
            <a:ext cx="40640" cy="753745"/>
          </a:xfrm>
          <a:prstGeom prst="rect">
            <a:avLst/>
          </a:prstGeom>
        </p:spPr>
        <p:txBody>
          <a:bodyPr wrap="square" lIns="0" tIns="15875" rIns="0" bIns="0" rtlCol="0" vert="horz">
            <a:spAutoFit/>
          </a:bodyPr>
          <a:lstStyle/>
          <a:p>
            <a:pPr marL="12700">
              <a:lnSpc>
                <a:spcPct val="100000"/>
              </a:lnSpc>
              <a:spcBef>
                <a:spcPts val="125"/>
              </a:spcBef>
            </a:pPr>
            <a:r>
              <a:rPr dirty="0" sz="4750" spc="-1205">
                <a:solidFill>
                  <a:srgbClr val="F9FBFB"/>
                </a:solidFill>
                <a:latin typeface="Arial"/>
                <a:cs typeface="Arial"/>
              </a:rPr>
              <a:t>I</a:t>
            </a:r>
            <a:endParaRPr sz="4750">
              <a:latin typeface="Arial"/>
              <a:cs typeface="Arial"/>
            </a:endParaRPr>
          </a:p>
        </p:txBody>
      </p:sp>
      <p:sp>
        <p:nvSpPr>
          <p:cNvPr id="10" name="object 10"/>
          <p:cNvSpPr txBox="1"/>
          <p:nvPr/>
        </p:nvSpPr>
        <p:spPr>
          <a:xfrm>
            <a:off x="1114320" y="3193019"/>
            <a:ext cx="229870" cy="679450"/>
          </a:xfrm>
          <a:prstGeom prst="rect">
            <a:avLst/>
          </a:prstGeom>
          <a:solidFill>
            <a:srgbClr val="036EBC"/>
          </a:solidFill>
        </p:spPr>
        <p:txBody>
          <a:bodyPr wrap="square" lIns="0" tIns="22860" rIns="0" bIns="0" rtlCol="0" vert="horz">
            <a:spAutoFit/>
          </a:bodyPr>
          <a:lstStyle/>
          <a:p>
            <a:pPr>
              <a:lnSpc>
                <a:spcPct val="100000"/>
              </a:lnSpc>
              <a:spcBef>
                <a:spcPts val="180"/>
              </a:spcBef>
            </a:pPr>
            <a:r>
              <a:rPr dirty="0" sz="3950" spc="-1800">
                <a:solidFill>
                  <a:srgbClr val="F9FBFB"/>
                </a:solidFill>
                <a:latin typeface="Times New Roman"/>
                <a:cs typeface="Times New Roman"/>
              </a:rPr>
              <a:t>1</a:t>
            </a:r>
            <a:endParaRPr sz="3950">
              <a:latin typeface="Times New Roman"/>
              <a:cs typeface="Times New Roman"/>
            </a:endParaRPr>
          </a:p>
        </p:txBody>
      </p:sp>
      <p:sp>
        <p:nvSpPr>
          <p:cNvPr id="11" name="object 11"/>
          <p:cNvSpPr/>
          <p:nvPr/>
        </p:nvSpPr>
        <p:spPr>
          <a:xfrm>
            <a:off x="1371733" y="3333345"/>
            <a:ext cx="5057775" cy="447675"/>
          </a:xfrm>
          <a:custGeom>
            <a:avLst/>
            <a:gdLst/>
            <a:ahLst/>
            <a:cxnLst/>
            <a:rect l="l" t="t" r="r" b="b"/>
            <a:pathLst>
              <a:path w="5057775" h="447675">
                <a:moveTo>
                  <a:pt x="0" y="0"/>
                </a:moveTo>
                <a:lnTo>
                  <a:pt x="5057356" y="0"/>
                </a:lnTo>
                <a:lnTo>
                  <a:pt x="5057356" y="447134"/>
                </a:lnTo>
                <a:lnTo>
                  <a:pt x="0" y="447134"/>
                </a:lnTo>
                <a:lnTo>
                  <a:pt x="0" y="0"/>
                </a:lnTo>
                <a:close/>
              </a:path>
            </a:pathLst>
          </a:custGeom>
          <a:solidFill>
            <a:srgbClr val="036EBC"/>
          </a:solidFill>
        </p:spPr>
        <p:txBody>
          <a:bodyPr wrap="square" lIns="0" tIns="0" rIns="0" bIns="0" rtlCol="0"/>
          <a:lstStyle/>
          <a:p/>
        </p:txBody>
      </p:sp>
      <p:sp>
        <p:nvSpPr>
          <p:cNvPr id="12" name="object 12"/>
          <p:cNvSpPr txBox="1"/>
          <p:nvPr/>
        </p:nvSpPr>
        <p:spPr>
          <a:xfrm>
            <a:off x="1371732" y="3257767"/>
            <a:ext cx="4661535" cy="561975"/>
          </a:xfrm>
          <a:prstGeom prst="rect">
            <a:avLst/>
          </a:prstGeom>
        </p:spPr>
        <p:txBody>
          <a:bodyPr wrap="square" lIns="0" tIns="15240" rIns="0" bIns="0" rtlCol="0" vert="horz">
            <a:spAutoFit/>
          </a:bodyPr>
          <a:lstStyle/>
          <a:p>
            <a:pPr>
              <a:lnSpc>
                <a:spcPct val="100000"/>
              </a:lnSpc>
              <a:spcBef>
                <a:spcPts val="120"/>
              </a:spcBef>
              <a:tabLst>
                <a:tab pos="483234" algn="l"/>
                <a:tab pos="1403985" algn="l"/>
                <a:tab pos="1871980" algn="l"/>
              </a:tabLst>
            </a:pPr>
            <a:r>
              <a:rPr dirty="0" sz="3500" spc="-3185">
                <a:solidFill>
                  <a:srgbClr val="F9FBFB"/>
                </a:solidFill>
                <a:latin typeface="宋体"/>
                <a:cs typeface="宋体"/>
              </a:rPr>
              <a:t>、	公司	在	</a:t>
            </a:r>
            <a:r>
              <a:rPr dirty="0" sz="3500" spc="325">
                <a:solidFill>
                  <a:srgbClr val="F9FBFB"/>
                </a:solidFill>
                <a:latin typeface="宋体"/>
                <a:cs typeface="宋体"/>
              </a:rPr>
              <a:t>合</a:t>
            </a:r>
            <a:r>
              <a:rPr dirty="0" sz="3500" spc="-210">
                <a:solidFill>
                  <a:srgbClr val="F9FBFB"/>
                </a:solidFill>
                <a:latin typeface="宋体"/>
                <a:cs typeface="宋体"/>
              </a:rPr>
              <a:t>同</a:t>
            </a:r>
            <a:r>
              <a:rPr dirty="0" sz="3500" spc="325">
                <a:solidFill>
                  <a:srgbClr val="F9FBFB"/>
                </a:solidFill>
                <a:latin typeface="宋体"/>
                <a:cs typeface="宋体"/>
              </a:rPr>
              <a:t>签</a:t>
            </a:r>
            <a:r>
              <a:rPr dirty="0" sz="3500" spc="-120">
                <a:solidFill>
                  <a:srgbClr val="F9FBFB"/>
                </a:solidFill>
                <a:latin typeface="宋体"/>
                <a:cs typeface="宋体"/>
              </a:rPr>
              <a:t>订</a:t>
            </a:r>
            <a:r>
              <a:rPr dirty="0" sz="3500" spc="325">
                <a:solidFill>
                  <a:srgbClr val="F9FBFB"/>
                </a:solidFill>
                <a:latin typeface="宋体"/>
                <a:cs typeface="宋体"/>
              </a:rPr>
              <a:t>之</a:t>
            </a:r>
            <a:r>
              <a:rPr dirty="0" sz="3500" spc="-150">
                <a:solidFill>
                  <a:srgbClr val="F9FBFB"/>
                </a:solidFill>
                <a:latin typeface="宋体"/>
                <a:cs typeface="宋体"/>
              </a:rPr>
              <a:t>日</a:t>
            </a:r>
            <a:endParaRPr sz="3500">
              <a:latin typeface="宋体"/>
              <a:cs typeface="宋体"/>
            </a:endParaRPr>
          </a:p>
        </p:txBody>
      </p:sp>
      <p:sp>
        <p:nvSpPr>
          <p:cNvPr id="13" name="object 13"/>
          <p:cNvSpPr txBox="1"/>
          <p:nvPr/>
        </p:nvSpPr>
        <p:spPr>
          <a:xfrm>
            <a:off x="6466592" y="3193019"/>
            <a:ext cx="564515" cy="679450"/>
          </a:xfrm>
          <a:prstGeom prst="rect">
            <a:avLst/>
          </a:prstGeom>
          <a:solidFill>
            <a:srgbClr val="036EBC"/>
          </a:solidFill>
        </p:spPr>
        <p:txBody>
          <a:bodyPr wrap="square" lIns="0" tIns="22860" rIns="0" bIns="0" rtlCol="0" vert="horz">
            <a:spAutoFit/>
          </a:bodyPr>
          <a:lstStyle/>
          <a:p>
            <a:pPr>
              <a:lnSpc>
                <a:spcPct val="100000"/>
              </a:lnSpc>
              <a:spcBef>
                <a:spcPts val="180"/>
              </a:spcBef>
            </a:pPr>
            <a:r>
              <a:rPr dirty="0" sz="3500" spc="300">
                <a:solidFill>
                  <a:srgbClr val="F9FBFB"/>
                </a:solidFill>
                <a:latin typeface="宋体"/>
                <a:cs typeface="宋体"/>
              </a:rPr>
              <a:t>后</a:t>
            </a:r>
            <a:r>
              <a:rPr dirty="0" sz="3950" spc="155">
                <a:solidFill>
                  <a:srgbClr val="F9FBFB"/>
                </a:solidFill>
                <a:latin typeface="Times New Roman"/>
                <a:cs typeface="Times New Roman"/>
              </a:rPr>
              <a:t>6</a:t>
            </a:r>
            <a:r>
              <a:rPr dirty="0" sz="3950" spc="185">
                <a:solidFill>
                  <a:srgbClr val="F9FBFB"/>
                </a:solidFill>
                <a:latin typeface="Times New Roman"/>
                <a:cs typeface="Times New Roman"/>
              </a:rPr>
              <a:t>0</a:t>
            </a:r>
            <a:endParaRPr sz="3950">
              <a:latin typeface="Times New Roman"/>
              <a:cs typeface="Times New Roman"/>
            </a:endParaRPr>
          </a:p>
        </p:txBody>
      </p:sp>
      <p:sp>
        <p:nvSpPr>
          <p:cNvPr id="14" name="object 14"/>
          <p:cNvSpPr/>
          <p:nvPr/>
        </p:nvSpPr>
        <p:spPr>
          <a:xfrm>
            <a:off x="7010224" y="3333345"/>
            <a:ext cx="5979160" cy="447675"/>
          </a:xfrm>
          <a:custGeom>
            <a:avLst/>
            <a:gdLst/>
            <a:ahLst/>
            <a:cxnLst/>
            <a:rect l="l" t="t" r="r" b="b"/>
            <a:pathLst>
              <a:path w="5979159" h="447675">
                <a:moveTo>
                  <a:pt x="0" y="0"/>
                </a:moveTo>
                <a:lnTo>
                  <a:pt x="5979009" y="0"/>
                </a:lnTo>
                <a:lnTo>
                  <a:pt x="5979009" y="447134"/>
                </a:lnTo>
                <a:lnTo>
                  <a:pt x="0" y="447134"/>
                </a:lnTo>
                <a:lnTo>
                  <a:pt x="0" y="0"/>
                </a:lnTo>
                <a:close/>
              </a:path>
            </a:pathLst>
          </a:custGeom>
          <a:solidFill>
            <a:srgbClr val="036EBC"/>
          </a:solidFill>
        </p:spPr>
        <p:txBody>
          <a:bodyPr wrap="square" lIns="0" tIns="0" rIns="0" bIns="0" rtlCol="0"/>
          <a:lstStyle/>
          <a:p/>
        </p:txBody>
      </p:sp>
      <p:sp>
        <p:nvSpPr>
          <p:cNvPr id="15" name="object 15"/>
          <p:cNvSpPr/>
          <p:nvPr/>
        </p:nvSpPr>
        <p:spPr>
          <a:xfrm>
            <a:off x="12863433" y="3086774"/>
            <a:ext cx="0" cy="828040"/>
          </a:xfrm>
          <a:custGeom>
            <a:avLst/>
            <a:gdLst/>
            <a:ahLst/>
            <a:cxnLst/>
            <a:rect l="l" t="t" r="r" b="b"/>
            <a:pathLst>
              <a:path w="0" h="828039">
                <a:moveTo>
                  <a:pt x="0" y="0"/>
                </a:moveTo>
                <a:lnTo>
                  <a:pt x="0" y="827865"/>
                </a:lnTo>
              </a:path>
            </a:pathLst>
          </a:custGeom>
          <a:ln w="38241">
            <a:solidFill>
              <a:srgbClr val="428CBD"/>
            </a:solidFill>
          </a:ln>
        </p:spPr>
        <p:txBody>
          <a:bodyPr wrap="square" lIns="0" tIns="0" rIns="0" bIns="0" rtlCol="0"/>
          <a:lstStyle/>
          <a:p/>
        </p:txBody>
      </p:sp>
      <p:sp>
        <p:nvSpPr>
          <p:cNvPr id="16" name="object 16"/>
          <p:cNvSpPr txBox="1"/>
          <p:nvPr/>
        </p:nvSpPr>
        <p:spPr>
          <a:xfrm>
            <a:off x="7010224" y="3333345"/>
            <a:ext cx="5872480" cy="447675"/>
          </a:xfrm>
          <a:prstGeom prst="rect">
            <a:avLst/>
          </a:prstGeom>
          <a:solidFill>
            <a:srgbClr val="036EBC"/>
          </a:solidFill>
        </p:spPr>
        <p:txBody>
          <a:bodyPr wrap="square" lIns="0" tIns="0" rIns="0" bIns="0" rtlCol="0" vert="horz">
            <a:spAutoFit/>
          </a:bodyPr>
          <a:lstStyle/>
          <a:p>
            <a:pPr>
              <a:lnSpc>
                <a:spcPts val="3520"/>
              </a:lnSpc>
            </a:pPr>
            <a:r>
              <a:rPr dirty="0" sz="3500" spc="325">
                <a:solidFill>
                  <a:srgbClr val="F9FBFB"/>
                </a:solidFill>
                <a:latin typeface="宋体"/>
                <a:cs typeface="宋体"/>
              </a:rPr>
              <a:t>天</a:t>
            </a:r>
            <a:r>
              <a:rPr dirty="0" sz="3500" spc="-65">
                <a:solidFill>
                  <a:srgbClr val="F9FBFB"/>
                </a:solidFill>
                <a:latin typeface="宋体"/>
                <a:cs typeface="宋体"/>
              </a:rPr>
              <a:t>内</a:t>
            </a:r>
            <a:r>
              <a:rPr dirty="0" sz="3500" spc="325">
                <a:solidFill>
                  <a:srgbClr val="F9FBFB"/>
                </a:solidFill>
                <a:latin typeface="宋体"/>
                <a:cs typeface="宋体"/>
              </a:rPr>
              <a:t>与项</a:t>
            </a:r>
            <a:r>
              <a:rPr dirty="0" sz="3500" spc="-340">
                <a:solidFill>
                  <a:srgbClr val="F9FBFB"/>
                </a:solidFill>
                <a:latin typeface="宋体"/>
                <a:cs typeface="宋体"/>
              </a:rPr>
              <a:t>目</a:t>
            </a:r>
            <a:r>
              <a:rPr dirty="0" sz="3500" spc="135">
                <a:solidFill>
                  <a:srgbClr val="F9FBFB"/>
                </a:solidFill>
                <a:latin typeface="宋体"/>
                <a:cs typeface="宋体"/>
              </a:rPr>
              <a:t>部</a:t>
            </a:r>
            <a:r>
              <a:rPr dirty="0" sz="3500" spc="325">
                <a:solidFill>
                  <a:srgbClr val="F9FBFB"/>
                </a:solidFill>
                <a:latin typeface="宋体"/>
                <a:cs typeface="宋体"/>
              </a:rPr>
              <a:t>签订项目</a:t>
            </a:r>
            <a:r>
              <a:rPr dirty="0" sz="3500" spc="-755">
                <a:solidFill>
                  <a:srgbClr val="F9FBFB"/>
                </a:solidFill>
                <a:latin typeface="宋体"/>
                <a:cs typeface="宋体"/>
              </a:rPr>
              <a:t>目</a:t>
            </a:r>
            <a:r>
              <a:rPr dirty="0" sz="3500" spc="360">
                <a:solidFill>
                  <a:srgbClr val="F9FBFB"/>
                </a:solidFill>
                <a:latin typeface="宋体"/>
                <a:cs typeface="宋体"/>
              </a:rPr>
              <a:t>标</a:t>
            </a:r>
            <a:r>
              <a:rPr dirty="0" sz="3500" spc="-1235">
                <a:solidFill>
                  <a:srgbClr val="F9FBFB"/>
                </a:solidFill>
                <a:latin typeface="宋体"/>
                <a:cs typeface="宋体"/>
              </a:rPr>
              <a:t>责</a:t>
            </a:r>
            <a:r>
              <a:rPr dirty="0" sz="4750" spc="-1165">
                <a:solidFill>
                  <a:srgbClr val="CAE6F9"/>
                </a:solidFill>
                <a:latin typeface="Arial"/>
                <a:cs typeface="Arial"/>
              </a:rPr>
              <a:t>I</a:t>
            </a:r>
            <a:endParaRPr sz="4750">
              <a:latin typeface="Arial"/>
              <a:cs typeface="Arial"/>
            </a:endParaRPr>
          </a:p>
        </p:txBody>
      </p:sp>
      <p:sp>
        <p:nvSpPr>
          <p:cNvPr id="17" name="object 17"/>
          <p:cNvSpPr/>
          <p:nvPr/>
        </p:nvSpPr>
        <p:spPr>
          <a:xfrm>
            <a:off x="1118577" y="4068820"/>
            <a:ext cx="905510" cy="454025"/>
          </a:xfrm>
          <a:custGeom>
            <a:avLst/>
            <a:gdLst/>
            <a:ahLst/>
            <a:cxnLst/>
            <a:rect l="l" t="t" r="r" b="b"/>
            <a:pathLst>
              <a:path w="905510" h="454025">
                <a:moveTo>
                  <a:pt x="0" y="0"/>
                </a:moveTo>
                <a:lnTo>
                  <a:pt x="905039" y="0"/>
                </a:lnTo>
                <a:lnTo>
                  <a:pt x="905039" y="453521"/>
                </a:lnTo>
                <a:lnTo>
                  <a:pt x="0" y="453521"/>
                </a:lnTo>
                <a:lnTo>
                  <a:pt x="0" y="0"/>
                </a:lnTo>
                <a:close/>
              </a:path>
            </a:pathLst>
          </a:custGeom>
          <a:solidFill>
            <a:srgbClr val="036EBC"/>
          </a:solidFill>
        </p:spPr>
        <p:txBody>
          <a:bodyPr wrap="square" lIns="0" tIns="0" rIns="0" bIns="0" rtlCol="0"/>
          <a:lstStyle/>
          <a:p/>
        </p:txBody>
      </p:sp>
      <p:sp>
        <p:nvSpPr>
          <p:cNvPr id="18" name="object 18"/>
          <p:cNvSpPr txBox="1"/>
          <p:nvPr/>
        </p:nvSpPr>
        <p:spPr>
          <a:xfrm>
            <a:off x="738080" y="3992343"/>
            <a:ext cx="11935460" cy="2916555"/>
          </a:xfrm>
          <a:prstGeom prst="rect">
            <a:avLst/>
          </a:prstGeom>
        </p:spPr>
        <p:txBody>
          <a:bodyPr wrap="square" lIns="0" tIns="15240" rIns="0" bIns="0" rtlCol="0" vert="horz">
            <a:spAutoFit/>
          </a:bodyPr>
          <a:lstStyle/>
          <a:p>
            <a:pPr marL="380365">
              <a:lnSpc>
                <a:spcPct val="100000"/>
              </a:lnSpc>
              <a:spcBef>
                <a:spcPts val="120"/>
              </a:spcBef>
            </a:pPr>
            <a:r>
              <a:rPr dirty="0" sz="3550" spc="190">
                <a:solidFill>
                  <a:srgbClr val="F9FBFB"/>
                </a:solidFill>
                <a:latin typeface="宋体"/>
                <a:cs typeface="宋体"/>
              </a:rPr>
              <a:t>任书</a:t>
            </a:r>
            <a:endParaRPr sz="3550">
              <a:latin typeface="宋体"/>
              <a:cs typeface="宋体"/>
            </a:endParaRPr>
          </a:p>
          <a:p>
            <a:pPr marL="388620" marR="5080" indent="-375920">
              <a:lnSpc>
                <a:spcPct val="157500"/>
              </a:lnSpc>
              <a:spcBef>
                <a:spcPts val="2035"/>
              </a:spcBef>
              <a:buClr>
                <a:srgbClr val="282828"/>
              </a:buClr>
              <a:buSzPct val="96551"/>
              <a:buChar char="·"/>
              <a:tabLst>
                <a:tab pos="406400" algn="l"/>
              </a:tabLst>
            </a:pPr>
            <a:r>
              <a:rPr dirty="0" sz="2900" spc="155">
                <a:solidFill>
                  <a:srgbClr val="010101"/>
                </a:solidFill>
                <a:latin typeface="宋体"/>
                <a:cs typeface="宋体"/>
              </a:rPr>
              <a:t>合</a:t>
            </a:r>
            <a:r>
              <a:rPr dirty="0" sz="2900" spc="75">
                <a:solidFill>
                  <a:srgbClr val="010101"/>
                </a:solidFill>
                <a:latin typeface="宋体"/>
                <a:cs typeface="宋体"/>
              </a:rPr>
              <a:t>同</a:t>
            </a:r>
            <a:r>
              <a:rPr dirty="0" sz="2900" spc="155">
                <a:solidFill>
                  <a:srgbClr val="010101"/>
                </a:solidFill>
                <a:latin typeface="宋体"/>
                <a:cs typeface="宋体"/>
              </a:rPr>
              <a:t>签</a:t>
            </a:r>
            <a:r>
              <a:rPr dirty="0" sz="2900" spc="40">
                <a:solidFill>
                  <a:srgbClr val="010101"/>
                </a:solidFill>
                <a:latin typeface="宋体"/>
                <a:cs typeface="宋体"/>
              </a:rPr>
              <a:t>订</a:t>
            </a:r>
            <a:r>
              <a:rPr dirty="0" sz="2900" spc="155">
                <a:solidFill>
                  <a:srgbClr val="010101"/>
                </a:solidFill>
                <a:latin typeface="宋体"/>
                <a:cs typeface="宋体"/>
              </a:rPr>
              <a:t>之</a:t>
            </a:r>
            <a:r>
              <a:rPr dirty="0" sz="2900" spc="50">
                <a:solidFill>
                  <a:srgbClr val="010101"/>
                </a:solidFill>
                <a:latin typeface="宋体"/>
                <a:cs typeface="宋体"/>
              </a:rPr>
              <a:t>日</a:t>
            </a:r>
            <a:r>
              <a:rPr dirty="0" sz="2900" spc="120">
                <a:solidFill>
                  <a:srgbClr val="010101"/>
                </a:solidFill>
                <a:latin typeface="宋体"/>
                <a:cs typeface="宋体"/>
              </a:rPr>
              <a:t>指我</a:t>
            </a:r>
            <a:r>
              <a:rPr dirty="0" sz="2900" spc="155">
                <a:solidFill>
                  <a:srgbClr val="010101"/>
                </a:solidFill>
                <a:latin typeface="宋体"/>
                <a:cs typeface="宋体"/>
              </a:rPr>
              <a:t>方合</a:t>
            </a:r>
            <a:r>
              <a:rPr dirty="0" sz="2900" spc="40">
                <a:solidFill>
                  <a:srgbClr val="010101"/>
                </a:solidFill>
                <a:latin typeface="宋体"/>
                <a:cs typeface="宋体"/>
              </a:rPr>
              <a:t>同</a:t>
            </a:r>
            <a:r>
              <a:rPr dirty="0" sz="2900" spc="155">
                <a:solidFill>
                  <a:srgbClr val="010101"/>
                </a:solidFill>
                <a:latin typeface="宋体"/>
                <a:cs typeface="宋体"/>
              </a:rPr>
              <a:t>评审</a:t>
            </a:r>
            <a:r>
              <a:rPr dirty="0" sz="2900" spc="15">
                <a:solidFill>
                  <a:srgbClr val="010101"/>
                </a:solidFill>
                <a:latin typeface="宋体"/>
                <a:cs typeface="宋体"/>
              </a:rPr>
              <a:t>审</a:t>
            </a:r>
            <a:r>
              <a:rPr dirty="0" sz="2900" spc="175">
                <a:solidFill>
                  <a:srgbClr val="010101"/>
                </a:solidFill>
                <a:latin typeface="宋体"/>
                <a:cs typeface="宋体"/>
              </a:rPr>
              <a:t>批</a:t>
            </a:r>
            <a:r>
              <a:rPr dirty="0" sz="2900" spc="270">
                <a:solidFill>
                  <a:srgbClr val="010101"/>
                </a:solidFill>
                <a:latin typeface="宋体"/>
                <a:cs typeface="宋体"/>
              </a:rPr>
              <a:t>完签字盖</a:t>
            </a:r>
            <a:r>
              <a:rPr dirty="0" sz="2900" spc="-640">
                <a:solidFill>
                  <a:srgbClr val="010101"/>
                </a:solidFill>
                <a:latin typeface="宋体"/>
                <a:cs typeface="宋体"/>
              </a:rPr>
              <a:t>章</a:t>
            </a:r>
            <a:r>
              <a:rPr dirty="0" sz="2900" spc="270">
                <a:solidFill>
                  <a:srgbClr val="010101"/>
                </a:solidFill>
                <a:latin typeface="宋体"/>
                <a:cs typeface="宋体"/>
              </a:rPr>
              <a:t>之</a:t>
            </a:r>
            <a:r>
              <a:rPr dirty="0" sz="2900" spc="735">
                <a:solidFill>
                  <a:srgbClr val="010101"/>
                </a:solidFill>
                <a:latin typeface="宋体"/>
                <a:cs typeface="宋体"/>
              </a:rPr>
              <a:t>日</a:t>
            </a:r>
            <a:r>
              <a:rPr dirty="0" sz="2900" spc="-340">
                <a:solidFill>
                  <a:srgbClr val="010101"/>
                </a:solidFill>
                <a:latin typeface="宋体"/>
                <a:cs typeface="宋体"/>
              </a:rPr>
              <a:t>，开工时间</a:t>
            </a:r>
            <a:r>
              <a:rPr dirty="0" sz="2900" spc="-35">
                <a:solidFill>
                  <a:srgbClr val="010101"/>
                </a:solidFill>
                <a:latin typeface="宋体"/>
                <a:cs typeface="宋体"/>
              </a:rPr>
              <a:t> </a:t>
            </a:r>
            <a:r>
              <a:rPr dirty="0" sz="2900" spc="155">
                <a:solidFill>
                  <a:srgbClr val="010101"/>
                </a:solidFill>
                <a:latin typeface="宋体"/>
                <a:cs typeface="宋体"/>
              </a:rPr>
              <a:t>指</a:t>
            </a:r>
            <a:r>
              <a:rPr dirty="0" sz="2900" spc="-340">
                <a:solidFill>
                  <a:srgbClr val="010101"/>
                </a:solidFill>
                <a:latin typeface="宋体"/>
                <a:cs typeface="宋体"/>
              </a:rPr>
              <a:t>业主 </a:t>
            </a:r>
            <a:r>
              <a:rPr dirty="0" sz="2900" spc="125">
                <a:solidFill>
                  <a:srgbClr val="010101"/>
                </a:solidFill>
                <a:latin typeface="宋体"/>
                <a:cs typeface="宋体"/>
              </a:rPr>
              <a:t>发开工令之日或项目进场之日。项目目标责任书签订完成以公司领导 </a:t>
            </a:r>
            <a:r>
              <a:rPr dirty="0" sz="2900" spc="10">
                <a:solidFill>
                  <a:srgbClr val="010101"/>
                </a:solidFill>
                <a:latin typeface="宋体"/>
                <a:cs typeface="宋体"/>
              </a:rPr>
              <a:t>与项目部责任担当体签字为标准。</a:t>
            </a:r>
            <a:endParaRPr sz="2900">
              <a:latin typeface="宋体"/>
              <a:cs typeface="宋体"/>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421937" y="3423769"/>
            <a:ext cx="790316" cy="613212"/>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6093083" y="3193814"/>
            <a:ext cx="688340" cy="792066"/>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6959882" y="3168264"/>
            <a:ext cx="841304" cy="919818"/>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7903163" y="3270465"/>
            <a:ext cx="790316" cy="689863"/>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8795454" y="3232141"/>
            <a:ext cx="1733596" cy="830391"/>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10631029" y="3244916"/>
            <a:ext cx="815810" cy="740964"/>
          </a:xfrm>
          <a:prstGeom prst="rect">
            <a:avLst/>
          </a:prstGeom>
          <a:blipFill>
            <a:blip r:embed="rId7" cstate="print"/>
            <a:stretch>
              <a:fillRect/>
            </a:stretch>
          </a:blipFill>
        </p:spPr>
        <p:txBody>
          <a:bodyPr wrap="square" lIns="0" tIns="0" rIns="0" bIns="0" rtlCol="0"/>
          <a:lstStyle/>
          <a:p/>
        </p:txBody>
      </p:sp>
      <p:sp>
        <p:nvSpPr>
          <p:cNvPr id="8" name="object 8"/>
          <p:cNvSpPr txBox="1"/>
          <p:nvPr/>
        </p:nvSpPr>
        <p:spPr>
          <a:xfrm>
            <a:off x="945419" y="792142"/>
            <a:ext cx="1877060" cy="746125"/>
          </a:xfrm>
          <a:prstGeom prst="rect">
            <a:avLst/>
          </a:prstGeom>
        </p:spPr>
        <p:txBody>
          <a:bodyPr wrap="square" lIns="0" tIns="15875" rIns="0" bIns="0" rtlCol="0" vert="horz">
            <a:spAutoFit/>
          </a:bodyPr>
          <a:lstStyle/>
          <a:p>
            <a:pPr marL="12700">
              <a:lnSpc>
                <a:spcPct val="100000"/>
              </a:lnSpc>
              <a:spcBef>
                <a:spcPts val="125"/>
              </a:spcBef>
            </a:pPr>
            <a:r>
              <a:rPr dirty="0" sz="4700" spc="155">
                <a:solidFill>
                  <a:srgbClr val="BA0103"/>
                </a:solidFill>
                <a:latin typeface="宋体"/>
                <a:cs typeface="宋体"/>
              </a:rPr>
              <a:t>第六篇</a:t>
            </a:r>
            <a:endParaRPr sz="4700">
              <a:latin typeface="宋体"/>
              <a:cs typeface="宋体"/>
            </a:endParaRPr>
          </a:p>
        </p:txBody>
      </p:sp>
      <p:sp>
        <p:nvSpPr>
          <p:cNvPr id="9" name="object 9"/>
          <p:cNvSpPr txBox="1">
            <a:spLocks noGrp="1"/>
          </p:cNvSpPr>
          <p:nvPr>
            <p:ph type="title"/>
          </p:nvPr>
        </p:nvSpPr>
        <p:spPr>
          <a:xfrm>
            <a:off x="1922459" y="2906446"/>
            <a:ext cx="3897629" cy="1060450"/>
          </a:xfrm>
          <a:prstGeom prst="rect"/>
        </p:spPr>
        <p:txBody>
          <a:bodyPr wrap="square" lIns="0" tIns="11430" rIns="0" bIns="0" rtlCol="0" vert="horz">
            <a:spAutoFit/>
          </a:bodyPr>
          <a:lstStyle/>
          <a:p>
            <a:pPr marL="12700">
              <a:lnSpc>
                <a:spcPct val="100000"/>
              </a:lnSpc>
              <a:spcBef>
                <a:spcPts val="90"/>
              </a:spcBef>
            </a:pPr>
            <a:r>
              <a:rPr dirty="0" sz="6800" spc="-705">
                <a:solidFill>
                  <a:srgbClr val="B17911"/>
                </a:solidFill>
              </a:rPr>
              <a:t>、～源平台</a:t>
            </a:r>
            <a:endParaRPr sz="6800"/>
          </a:p>
        </p:txBody>
      </p:sp>
      <p:sp>
        <p:nvSpPr>
          <p:cNvPr id="10" name="object 10"/>
          <p:cNvSpPr/>
          <p:nvPr/>
        </p:nvSpPr>
        <p:spPr>
          <a:xfrm>
            <a:off x="606729" y="7649386"/>
            <a:ext cx="4232275" cy="523875"/>
          </a:xfrm>
          <a:custGeom>
            <a:avLst/>
            <a:gdLst/>
            <a:ahLst/>
            <a:cxnLst/>
            <a:rect l="l" t="t" r="r" b="b"/>
            <a:pathLst>
              <a:path w="4232275" h="523875">
                <a:moveTo>
                  <a:pt x="0" y="0"/>
                </a:moveTo>
                <a:lnTo>
                  <a:pt x="4232017" y="0"/>
                </a:lnTo>
                <a:lnTo>
                  <a:pt x="4232017" y="523785"/>
                </a:lnTo>
                <a:lnTo>
                  <a:pt x="0" y="523785"/>
                </a:lnTo>
                <a:lnTo>
                  <a:pt x="0" y="0"/>
                </a:lnTo>
                <a:close/>
              </a:path>
            </a:pathLst>
          </a:custGeom>
          <a:solidFill>
            <a:srgbClr val="0C0C0C"/>
          </a:solidFill>
        </p:spPr>
        <p:txBody>
          <a:bodyPr wrap="square" lIns="0" tIns="0" rIns="0" bIns="0" rtlCol="0"/>
          <a:lstStyle/>
          <a:p/>
        </p:txBody>
      </p:sp>
      <p:sp>
        <p:nvSpPr>
          <p:cNvPr id="11" name="object 11"/>
          <p:cNvSpPr txBox="1"/>
          <p:nvPr/>
        </p:nvSpPr>
        <p:spPr>
          <a:xfrm>
            <a:off x="12159356" y="7613362"/>
            <a:ext cx="1318260" cy="407670"/>
          </a:xfrm>
          <a:prstGeom prst="rect">
            <a:avLst/>
          </a:prstGeom>
        </p:spPr>
        <p:txBody>
          <a:bodyPr wrap="square" lIns="0" tIns="0" rIns="0" bIns="0" rtlCol="0" vert="horz">
            <a:spAutoFit/>
          </a:bodyPr>
          <a:lstStyle/>
          <a:p>
            <a:pPr marL="12700">
              <a:lnSpc>
                <a:spcPts val="3060"/>
              </a:lnSpc>
            </a:pPr>
            <a:r>
              <a:rPr dirty="0" sz="2700" spc="1639">
                <a:solidFill>
                  <a:srgbClr val="0C0A0A"/>
                </a:solidFill>
                <a:latin typeface="Times New Roman"/>
                <a:cs typeface="Times New Roman"/>
              </a:rPr>
              <a:t>(II</a:t>
            </a:r>
            <a:r>
              <a:rPr dirty="0" sz="2700" spc="1645">
                <a:solidFill>
                  <a:srgbClr val="0C0A0A"/>
                </a:solidFill>
                <a:latin typeface="Times New Roman"/>
                <a:cs typeface="Times New Roman"/>
              </a:rPr>
              <a:t>)</a:t>
            </a:r>
            <a:endParaRPr sz="2700">
              <a:latin typeface="Times New Roman"/>
              <a:cs typeface="Times New Roman"/>
            </a:endParaRPr>
          </a:p>
        </p:txBody>
      </p:sp>
      <p:sp>
        <p:nvSpPr>
          <p:cNvPr id="12" name="object 12"/>
          <p:cNvSpPr txBox="1"/>
          <p:nvPr/>
        </p:nvSpPr>
        <p:spPr>
          <a:xfrm>
            <a:off x="594029" y="7636685"/>
            <a:ext cx="4290060" cy="549275"/>
          </a:xfrm>
          <a:prstGeom prst="rect">
            <a:avLst/>
          </a:prstGeom>
        </p:spPr>
        <p:txBody>
          <a:bodyPr wrap="square" lIns="0" tIns="0" rIns="0" bIns="0" rtlCol="0" vert="horz">
            <a:spAutoFit/>
          </a:bodyPr>
          <a:lstStyle/>
          <a:p>
            <a:pPr marL="12700">
              <a:lnSpc>
                <a:spcPts val="4325"/>
              </a:lnSpc>
            </a:pPr>
            <a:r>
              <a:rPr dirty="0" sz="4100" spc="95">
                <a:solidFill>
                  <a:srgbClr val="FDFDFD"/>
                </a:solidFill>
                <a:latin typeface="宋体"/>
                <a:cs typeface="宋体"/>
              </a:rPr>
              <a:t>商务管理规定培训</a:t>
            </a:r>
            <a:endParaRPr sz="4100">
              <a:latin typeface="宋体"/>
              <a:cs typeface="宋体"/>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090514" y="6566483"/>
            <a:ext cx="10809605" cy="0"/>
          </a:xfrm>
          <a:custGeom>
            <a:avLst/>
            <a:gdLst/>
            <a:ahLst/>
            <a:cxnLst/>
            <a:rect l="l" t="t" r="r" b="b"/>
            <a:pathLst>
              <a:path w="10809605" h="0">
                <a:moveTo>
                  <a:pt x="0" y="0"/>
                </a:moveTo>
                <a:lnTo>
                  <a:pt x="10809490" y="0"/>
                </a:lnTo>
              </a:path>
            </a:pathLst>
          </a:custGeom>
          <a:ln w="12775">
            <a:solidFill>
              <a:srgbClr val="000000"/>
            </a:solidFill>
          </a:ln>
        </p:spPr>
        <p:txBody>
          <a:bodyPr wrap="square" lIns="0" tIns="0" rIns="0" bIns="0" rtlCol="0"/>
          <a:lstStyle/>
          <a:p/>
        </p:txBody>
      </p:sp>
      <p:sp>
        <p:nvSpPr>
          <p:cNvPr id="3" name="object 3"/>
          <p:cNvSpPr txBox="1">
            <a:spLocks noGrp="1"/>
          </p:cNvSpPr>
          <p:nvPr>
            <p:ph type="title"/>
          </p:nvPr>
        </p:nvSpPr>
        <p:spPr>
          <a:prstGeom prst="rect"/>
        </p:spPr>
        <p:txBody>
          <a:bodyPr wrap="square" lIns="0" tIns="15240" rIns="0" bIns="0" rtlCol="0" vert="horz">
            <a:spAutoFit/>
          </a:bodyPr>
          <a:lstStyle/>
          <a:p>
            <a:pPr marL="12700">
              <a:lnSpc>
                <a:spcPct val="100000"/>
              </a:lnSpc>
              <a:spcBef>
                <a:spcPts val="120"/>
              </a:spcBef>
            </a:pPr>
            <a:r>
              <a:rPr dirty="0" spc="200"/>
              <a:t>六、公司总部建立包括价格数据、标准文本在内的资源</a:t>
            </a:r>
          </a:p>
        </p:txBody>
      </p:sp>
      <p:sp>
        <p:nvSpPr>
          <p:cNvPr id="4" name="object 4"/>
          <p:cNvSpPr txBox="1">
            <a:spLocks noGrp="1"/>
          </p:cNvSpPr>
          <p:nvPr>
            <p:ph type="body" idx="1"/>
          </p:nvPr>
        </p:nvSpPr>
        <p:spPr>
          <a:prstGeom prst="rect"/>
        </p:spPr>
        <p:txBody>
          <a:bodyPr wrap="square" lIns="0" tIns="5715" rIns="0" bIns="0" rtlCol="0" vert="horz">
            <a:spAutoFit/>
          </a:bodyPr>
          <a:lstStyle/>
          <a:p>
            <a:pPr marL="12700" marR="5080" indent="6985">
              <a:lnSpc>
                <a:spcPct val="157600"/>
              </a:lnSpc>
              <a:spcBef>
                <a:spcPts val="45"/>
              </a:spcBef>
            </a:pPr>
            <a:r>
              <a:rPr dirty="0" spc="160"/>
              <a:t>平台，井对项目采购过程进行监管，对采购结果进行评 </a:t>
            </a:r>
            <a:r>
              <a:rPr dirty="0" spc="85"/>
              <a:t>价；项目部按照公司资源平台规则进行采购，对分包、 </a:t>
            </a:r>
            <a:r>
              <a:rPr dirty="0" spc="-65"/>
              <a:t>分供有选择权及使用权。</a:t>
            </a:r>
          </a:p>
          <a:p>
            <a:pPr>
              <a:lnSpc>
                <a:spcPct val="100000"/>
              </a:lnSpc>
              <a:spcBef>
                <a:spcPts val="15"/>
              </a:spcBef>
            </a:pPr>
            <a:endParaRPr sz="3950">
              <a:latin typeface="Times New Roman"/>
              <a:cs typeface="Times New Roman"/>
            </a:endParaRPr>
          </a:p>
          <a:p>
            <a:pPr marL="386080" marR="231775" indent="-13335">
              <a:lnSpc>
                <a:spcPct val="150400"/>
              </a:lnSpc>
            </a:pPr>
            <a:r>
              <a:rPr dirty="0" sz="3400" spc="-90">
                <a:solidFill>
                  <a:srgbClr val="030305"/>
                </a:solidFill>
              </a:rPr>
              <a:t>参考文件：集团《成本管理办法》和“三大建设“检查标准要 </a:t>
            </a:r>
            <a:r>
              <a:rPr dirty="0" sz="3400" spc="-1050">
                <a:solidFill>
                  <a:srgbClr val="030305"/>
                </a:solidFill>
              </a:rPr>
              <a:t>求。</a:t>
            </a:r>
            <a:endParaRPr sz="3400"/>
          </a:p>
        </p:txBody>
      </p:sp>
      <p:sp>
        <p:nvSpPr>
          <p:cNvPr id="5" name="object 5"/>
          <p:cNvSpPr/>
          <p:nvPr/>
        </p:nvSpPr>
        <p:spPr>
          <a:xfrm>
            <a:off x="800275" y="7980145"/>
            <a:ext cx="4117340" cy="332740"/>
          </a:xfrm>
          <a:custGeom>
            <a:avLst/>
            <a:gdLst/>
            <a:ahLst/>
            <a:cxnLst/>
            <a:rect l="l" t="t" r="r" b="b"/>
            <a:pathLst>
              <a:path w="4117340" h="332740">
                <a:moveTo>
                  <a:pt x="0" y="0"/>
                </a:moveTo>
                <a:lnTo>
                  <a:pt x="4117293" y="0"/>
                </a:lnTo>
                <a:lnTo>
                  <a:pt x="4117293" y="332156"/>
                </a:lnTo>
                <a:lnTo>
                  <a:pt x="0" y="332156"/>
                </a:lnTo>
                <a:lnTo>
                  <a:pt x="0" y="0"/>
                </a:lnTo>
                <a:close/>
              </a:path>
            </a:pathLst>
          </a:custGeom>
          <a:solidFill>
            <a:srgbClr val="0E0E0E"/>
          </a:solidFill>
        </p:spPr>
        <p:txBody>
          <a:bodyPr wrap="square" lIns="0" tIns="0" rIns="0" bIns="0" rtlCol="0"/>
          <a:lstStyle/>
          <a:p/>
        </p:txBody>
      </p:sp>
      <p:sp>
        <p:nvSpPr>
          <p:cNvPr id="6" name="object 6"/>
          <p:cNvSpPr txBox="1"/>
          <p:nvPr/>
        </p:nvSpPr>
        <p:spPr>
          <a:xfrm>
            <a:off x="12258936" y="7701142"/>
            <a:ext cx="484505" cy="520700"/>
          </a:xfrm>
          <a:prstGeom prst="rect">
            <a:avLst/>
          </a:prstGeom>
        </p:spPr>
        <p:txBody>
          <a:bodyPr wrap="square" lIns="0" tIns="0" rIns="0" bIns="0" rtlCol="0" vert="horz">
            <a:spAutoFit/>
          </a:bodyPr>
          <a:lstStyle/>
          <a:p>
            <a:pPr marL="12700">
              <a:lnSpc>
                <a:spcPts val="3935"/>
              </a:lnSpc>
            </a:pPr>
            <a:r>
              <a:rPr dirty="0" sz="3500" spc="50">
                <a:solidFill>
                  <a:srgbClr val="030305"/>
                </a:solidFill>
                <a:latin typeface="Times New Roman"/>
                <a:cs typeface="Times New Roman"/>
              </a:rPr>
              <a:t>CI</a:t>
            </a:r>
            <a:endParaRPr sz="3500">
              <a:latin typeface="Times New Roman"/>
              <a:cs typeface="Times New Roman"/>
            </a:endParaRPr>
          </a:p>
        </p:txBody>
      </p:sp>
      <p:sp>
        <p:nvSpPr>
          <p:cNvPr id="7" name="object 7"/>
          <p:cNvSpPr txBox="1"/>
          <p:nvPr/>
        </p:nvSpPr>
        <p:spPr>
          <a:xfrm>
            <a:off x="12939877" y="7701142"/>
            <a:ext cx="331470" cy="520700"/>
          </a:xfrm>
          <a:prstGeom prst="rect">
            <a:avLst/>
          </a:prstGeom>
        </p:spPr>
        <p:txBody>
          <a:bodyPr wrap="square" lIns="0" tIns="0" rIns="0" bIns="0" rtlCol="0" vert="horz">
            <a:spAutoFit/>
          </a:bodyPr>
          <a:lstStyle/>
          <a:p>
            <a:pPr marL="12700">
              <a:lnSpc>
                <a:spcPts val="3935"/>
              </a:lnSpc>
            </a:pPr>
            <a:r>
              <a:rPr dirty="0" sz="3500" spc="35">
                <a:solidFill>
                  <a:srgbClr val="030305"/>
                </a:solidFill>
                <a:latin typeface="Times New Roman"/>
                <a:cs typeface="Times New Roman"/>
              </a:rPr>
              <a:t>I)</a:t>
            </a:r>
            <a:endParaRPr sz="3500">
              <a:latin typeface="Times New Roman"/>
              <a:cs typeface="Times New Roman"/>
            </a:endParaRPr>
          </a:p>
        </p:txBody>
      </p:sp>
      <p:sp>
        <p:nvSpPr>
          <p:cNvPr id="8" name="object 8"/>
          <p:cNvSpPr txBox="1"/>
          <p:nvPr/>
        </p:nvSpPr>
        <p:spPr>
          <a:xfrm>
            <a:off x="787574" y="7967445"/>
            <a:ext cx="4121785" cy="358140"/>
          </a:xfrm>
          <a:prstGeom prst="rect">
            <a:avLst/>
          </a:prstGeom>
        </p:spPr>
        <p:txBody>
          <a:bodyPr wrap="square" lIns="0" tIns="0" rIns="0" bIns="0" rtlCol="0" vert="horz">
            <a:spAutoFit/>
          </a:bodyPr>
          <a:lstStyle/>
          <a:p>
            <a:pPr marL="12700">
              <a:lnSpc>
                <a:spcPts val="2815"/>
              </a:lnSpc>
            </a:pPr>
            <a:r>
              <a:rPr dirty="0" sz="2600" spc="85">
                <a:solidFill>
                  <a:srgbClr val="F9F9F9"/>
                </a:solidFill>
                <a:latin typeface="宋体"/>
                <a:cs typeface="宋体"/>
              </a:rPr>
              <a:t>六、资源平台的建立及管理</a:t>
            </a:r>
            <a:endParaRPr sz="2600">
              <a:latin typeface="宋体"/>
              <a:cs typeface="宋体"/>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723079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673634"/>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564984" y="2908860"/>
            <a:ext cx="0" cy="575310"/>
          </a:xfrm>
          <a:custGeom>
            <a:avLst/>
            <a:gdLst/>
            <a:ahLst/>
            <a:cxnLst/>
            <a:rect l="l" t="t" r="r" b="b"/>
            <a:pathLst>
              <a:path w="0" h="575310">
                <a:moveTo>
                  <a:pt x="0" y="0"/>
                </a:moveTo>
                <a:lnTo>
                  <a:pt x="0" y="575148"/>
                </a:lnTo>
              </a:path>
            </a:pathLst>
          </a:custGeom>
          <a:ln w="25494">
            <a:solidFill>
              <a:srgbClr val="076EB8"/>
            </a:solidFill>
          </a:ln>
        </p:spPr>
        <p:txBody>
          <a:bodyPr wrap="square" lIns="0" tIns="0" rIns="0" bIns="0" rtlCol="0"/>
          <a:lstStyle/>
          <a:p/>
        </p:txBody>
      </p:sp>
      <p:sp>
        <p:nvSpPr>
          <p:cNvPr id="8" name="object 8"/>
          <p:cNvSpPr txBox="1"/>
          <p:nvPr/>
        </p:nvSpPr>
        <p:spPr>
          <a:xfrm>
            <a:off x="539537" y="2912834"/>
            <a:ext cx="40640" cy="531495"/>
          </a:xfrm>
          <a:prstGeom prst="rect">
            <a:avLst/>
          </a:prstGeom>
        </p:spPr>
        <p:txBody>
          <a:bodyPr wrap="square" lIns="0" tIns="15240" rIns="0" bIns="0" rtlCol="0" vert="horz">
            <a:spAutoFit/>
          </a:bodyPr>
          <a:lstStyle/>
          <a:p>
            <a:pPr marL="12700">
              <a:lnSpc>
                <a:spcPct val="100000"/>
              </a:lnSpc>
              <a:spcBef>
                <a:spcPts val="120"/>
              </a:spcBef>
            </a:pPr>
            <a:r>
              <a:rPr dirty="0" sz="3300" spc="-800">
                <a:solidFill>
                  <a:srgbClr val="F6FBFB"/>
                </a:solidFill>
                <a:latin typeface="Arial"/>
                <a:cs typeface="Arial"/>
              </a:rPr>
              <a:t>I</a:t>
            </a:r>
            <a:endParaRPr sz="3300">
              <a:latin typeface="Arial"/>
              <a:cs typeface="Arial"/>
            </a:endParaRPr>
          </a:p>
        </p:txBody>
      </p:sp>
      <p:sp>
        <p:nvSpPr>
          <p:cNvPr id="9" name="object 9"/>
          <p:cNvSpPr txBox="1"/>
          <p:nvPr/>
        </p:nvSpPr>
        <p:spPr>
          <a:xfrm>
            <a:off x="1111382" y="2908860"/>
            <a:ext cx="203835" cy="541655"/>
          </a:xfrm>
          <a:prstGeom prst="rect">
            <a:avLst/>
          </a:prstGeom>
          <a:solidFill>
            <a:srgbClr val="076EB8"/>
          </a:solidFill>
        </p:spPr>
        <p:txBody>
          <a:bodyPr wrap="square" lIns="0" tIns="19050" rIns="0" bIns="0" rtlCol="0" vert="horz">
            <a:spAutoFit/>
          </a:bodyPr>
          <a:lstStyle/>
          <a:p>
            <a:pPr marL="12065">
              <a:lnSpc>
                <a:spcPct val="100000"/>
              </a:lnSpc>
              <a:spcBef>
                <a:spcPts val="150"/>
              </a:spcBef>
            </a:pPr>
            <a:r>
              <a:rPr dirty="0" sz="3300" spc="-1435">
                <a:solidFill>
                  <a:srgbClr val="F6FBFB"/>
                </a:solidFill>
                <a:latin typeface="Times New Roman"/>
                <a:cs typeface="Times New Roman"/>
              </a:rPr>
              <a:t>1</a:t>
            </a:r>
            <a:endParaRPr sz="3300">
              <a:latin typeface="Times New Roman"/>
              <a:cs typeface="Times New Roman"/>
            </a:endParaRPr>
          </a:p>
        </p:txBody>
      </p:sp>
      <p:sp>
        <p:nvSpPr>
          <p:cNvPr id="10" name="object 10"/>
          <p:cNvSpPr/>
          <p:nvPr/>
        </p:nvSpPr>
        <p:spPr>
          <a:xfrm>
            <a:off x="1350687" y="3028734"/>
            <a:ext cx="11390630" cy="370840"/>
          </a:xfrm>
          <a:custGeom>
            <a:avLst/>
            <a:gdLst/>
            <a:ahLst/>
            <a:cxnLst/>
            <a:rect l="l" t="t" r="r" b="b"/>
            <a:pathLst>
              <a:path w="11390630" h="370839">
                <a:moveTo>
                  <a:pt x="0" y="0"/>
                </a:moveTo>
                <a:lnTo>
                  <a:pt x="11390284" y="0"/>
                </a:lnTo>
                <a:lnTo>
                  <a:pt x="11390284" y="370482"/>
                </a:lnTo>
                <a:lnTo>
                  <a:pt x="0" y="370482"/>
                </a:lnTo>
                <a:lnTo>
                  <a:pt x="0" y="0"/>
                </a:lnTo>
                <a:close/>
              </a:path>
            </a:pathLst>
          </a:custGeom>
          <a:solidFill>
            <a:srgbClr val="076EB8"/>
          </a:solidFill>
        </p:spPr>
        <p:txBody>
          <a:bodyPr wrap="square" lIns="0" tIns="0" rIns="0" bIns="0" rtlCol="0"/>
          <a:lstStyle/>
          <a:p/>
        </p:txBody>
      </p:sp>
      <p:sp>
        <p:nvSpPr>
          <p:cNvPr id="11" name="object 11"/>
          <p:cNvSpPr txBox="1"/>
          <p:nvPr/>
        </p:nvSpPr>
        <p:spPr>
          <a:xfrm>
            <a:off x="1337988" y="2963935"/>
            <a:ext cx="6424295" cy="470534"/>
          </a:xfrm>
          <a:prstGeom prst="rect">
            <a:avLst/>
          </a:prstGeom>
        </p:spPr>
        <p:txBody>
          <a:bodyPr wrap="square" lIns="0" tIns="14604" rIns="0" bIns="0" rtlCol="0" vert="horz">
            <a:spAutoFit/>
          </a:bodyPr>
          <a:lstStyle/>
          <a:p>
            <a:pPr marL="12700">
              <a:lnSpc>
                <a:spcPct val="100000"/>
              </a:lnSpc>
              <a:spcBef>
                <a:spcPts val="114"/>
              </a:spcBef>
              <a:tabLst>
                <a:tab pos="506730" algn="l"/>
                <a:tab pos="1287145" algn="l"/>
              </a:tabLst>
            </a:pPr>
            <a:r>
              <a:rPr dirty="0" sz="2900" spc="-2525">
                <a:solidFill>
                  <a:srgbClr val="F6FBFB"/>
                </a:solidFill>
                <a:latin typeface="宋体"/>
                <a:cs typeface="宋体"/>
              </a:rPr>
              <a:t>公</a:t>
            </a:r>
            <a:r>
              <a:rPr dirty="0" sz="2900" spc="-2525">
                <a:solidFill>
                  <a:srgbClr val="F6FBFB"/>
                </a:solidFill>
                <a:latin typeface="宋体"/>
                <a:cs typeface="宋体"/>
              </a:rPr>
              <a:t>	</a:t>
            </a:r>
            <a:r>
              <a:rPr dirty="0" sz="2900" spc="-2525">
                <a:solidFill>
                  <a:srgbClr val="F6FBFB"/>
                </a:solidFill>
                <a:latin typeface="宋体"/>
                <a:cs typeface="宋体"/>
              </a:rPr>
              <a:t>司资</a:t>
            </a:r>
            <a:r>
              <a:rPr dirty="0" sz="2900" spc="-2525">
                <a:solidFill>
                  <a:srgbClr val="F6FBFB"/>
                </a:solidFill>
                <a:latin typeface="宋体"/>
                <a:cs typeface="宋体"/>
              </a:rPr>
              <a:t>	</a:t>
            </a:r>
            <a:r>
              <a:rPr dirty="0" sz="2900" spc="300">
                <a:solidFill>
                  <a:srgbClr val="F6FBFB"/>
                </a:solidFill>
                <a:latin typeface="宋体"/>
                <a:cs typeface="宋体"/>
              </a:rPr>
              <a:t>源平</a:t>
            </a:r>
            <a:r>
              <a:rPr dirty="0" sz="2900" spc="-295">
                <a:solidFill>
                  <a:srgbClr val="F6FBFB"/>
                </a:solidFill>
                <a:latin typeface="宋体"/>
                <a:cs typeface="宋体"/>
              </a:rPr>
              <a:t>台</a:t>
            </a:r>
            <a:r>
              <a:rPr dirty="0" sz="2900" spc="300">
                <a:solidFill>
                  <a:srgbClr val="F6FBFB"/>
                </a:solidFill>
                <a:latin typeface="宋体"/>
                <a:cs typeface="宋体"/>
              </a:rPr>
              <a:t>丰富</a:t>
            </a:r>
            <a:r>
              <a:rPr dirty="0" sz="2900" spc="-250">
                <a:solidFill>
                  <a:srgbClr val="F6FBFB"/>
                </a:solidFill>
                <a:latin typeface="宋体"/>
                <a:cs typeface="宋体"/>
              </a:rPr>
              <a:t>、</a:t>
            </a:r>
            <a:r>
              <a:rPr dirty="0" sz="2900" spc="300">
                <a:solidFill>
                  <a:srgbClr val="F6FBFB"/>
                </a:solidFill>
                <a:latin typeface="宋体"/>
                <a:cs typeface="宋体"/>
              </a:rPr>
              <a:t>优</a:t>
            </a:r>
            <a:r>
              <a:rPr dirty="0" sz="2900" spc="675">
                <a:solidFill>
                  <a:srgbClr val="F6FBFB"/>
                </a:solidFill>
                <a:latin typeface="宋体"/>
                <a:cs typeface="宋体"/>
              </a:rPr>
              <a:t>质</a:t>
            </a:r>
            <a:r>
              <a:rPr dirty="0" sz="2900" spc="-340">
                <a:solidFill>
                  <a:srgbClr val="F6FBFB"/>
                </a:solidFill>
                <a:latin typeface="宋体"/>
                <a:cs typeface="宋体"/>
              </a:rPr>
              <a:t>，</a:t>
            </a:r>
            <a:r>
              <a:rPr dirty="0" sz="2900" spc="-210">
                <a:solidFill>
                  <a:srgbClr val="F6FBFB"/>
                </a:solidFill>
                <a:latin typeface="宋体"/>
                <a:cs typeface="宋体"/>
              </a:rPr>
              <a:t>有</a:t>
            </a:r>
            <a:r>
              <a:rPr dirty="0" sz="2900" spc="-340">
                <a:solidFill>
                  <a:srgbClr val="F6FBFB"/>
                </a:solidFill>
                <a:latin typeface="宋体"/>
                <a:cs typeface="宋体"/>
              </a:rPr>
              <a:t>满足项目</a:t>
            </a:r>
            <a:endParaRPr sz="2900">
              <a:latin typeface="宋体"/>
              <a:cs typeface="宋体"/>
            </a:endParaRPr>
          </a:p>
        </p:txBody>
      </p:sp>
      <p:sp>
        <p:nvSpPr>
          <p:cNvPr id="12" name="object 12"/>
          <p:cNvSpPr/>
          <p:nvPr/>
        </p:nvSpPr>
        <p:spPr>
          <a:xfrm>
            <a:off x="12929616" y="2908860"/>
            <a:ext cx="0" cy="575310"/>
          </a:xfrm>
          <a:custGeom>
            <a:avLst/>
            <a:gdLst/>
            <a:ahLst/>
            <a:cxnLst/>
            <a:rect l="l" t="t" r="r" b="b"/>
            <a:pathLst>
              <a:path w="0" h="575310">
                <a:moveTo>
                  <a:pt x="0" y="0"/>
                </a:moveTo>
                <a:lnTo>
                  <a:pt x="0" y="575148"/>
                </a:lnTo>
              </a:path>
            </a:pathLst>
          </a:custGeom>
          <a:ln w="25494">
            <a:solidFill>
              <a:srgbClr val="649ABD"/>
            </a:solidFill>
          </a:ln>
        </p:spPr>
        <p:txBody>
          <a:bodyPr wrap="square" lIns="0" tIns="0" rIns="0" bIns="0" rtlCol="0"/>
          <a:lstStyle/>
          <a:p/>
        </p:txBody>
      </p:sp>
      <p:sp>
        <p:nvSpPr>
          <p:cNvPr id="13" name="object 13"/>
          <p:cNvSpPr txBox="1"/>
          <p:nvPr/>
        </p:nvSpPr>
        <p:spPr>
          <a:xfrm>
            <a:off x="7966695" y="2912834"/>
            <a:ext cx="4978400" cy="531495"/>
          </a:xfrm>
          <a:prstGeom prst="rect">
            <a:avLst/>
          </a:prstGeom>
        </p:spPr>
        <p:txBody>
          <a:bodyPr wrap="square" lIns="0" tIns="15240" rIns="0" bIns="0" rtlCol="0" vert="horz">
            <a:spAutoFit/>
          </a:bodyPr>
          <a:lstStyle/>
          <a:p>
            <a:pPr marL="12700">
              <a:lnSpc>
                <a:spcPct val="100000"/>
              </a:lnSpc>
              <a:spcBef>
                <a:spcPts val="120"/>
              </a:spcBef>
            </a:pPr>
            <a:r>
              <a:rPr dirty="0" sz="2900" spc="-340">
                <a:solidFill>
                  <a:srgbClr val="F6FBFB"/>
                </a:solidFill>
                <a:latin typeface="宋体"/>
                <a:cs typeface="宋体"/>
              </a:rPr>
              <a:t>施工需</a:t>
            </a:r>
            <a:r>
              <a:rPr dirty="0" sz="2900" spc="-150">
                <a:solidFill>
                  <a:srgbClr val="F6FBFB"/>
                </a:solidFill>
                <a:latin typeface="宋体"/>
                <a:cs typeface="宋体"/>
              </a:rPr>
              <a:t> </a:t>
            </a:r>
            <a:r>
              <a:rPr dirty="0" sz="2900" spc="-340">
                <a:solidFill>
                  <a:srgbClr val="F6FBFB"/>
                </a:solidFill>
                <a:latin typeface="宋体"/>
                <a:cs typeface="宋体"/>
              </a:rPr>
              <a:t>要的</a:t>
            </a:r>
            <a:r>
              <a:rPr dirty="0" sz="2900" spc="-600">
                <a:solidFill>
                  <a:srgbClr val="F6FBFB"/>
                </a:solidFill>
                <a:latin typeface="宋体"/>
                <a:cs typeface="宋体"/>
              </a:rPr>
              <a:t> </a:t>
            </a:r>
            <a:r>
              <a:rPr dirty="0" sz="2900" spc="165">
                <a:solidFill>
                  <a:srgbClr val="F6FBFB"/>
                </a:solidFill>
                <a:latin typeface="宋体"/>
                <a:cs typeface="宋体"/>
              </a:rPr>
              <a:t>足</a:t>
            </a:r>
            <a:r>
              <a:rPr dirty="0" sz="2900" spc="-340">
                <a:solidFill>
                  <a:srgbClr val="F6FBFB"/>
                </a:solidFill>
                <a:latin typeface="宋体"/>
                <a:cs typeface="宋体"/>
              </a:rPr>
              <a:t>够的</a:t>
            </a:r>
            <a:r>
              <a:rPr dirty="0" sz="2900" spc="-575">
                <a:solidFill>
                  <a:srgbClr val="F6FBFB"/>
                </a:solidFill>
                <a:latin typeface="宋体"/>
                <a:cs typeface="宋体"/>
              </a:rPr>
              <a:t> </a:t>
            </a:r>
            <a:r>
              <a:rPr dirty="0" sz="2900" spc="120">
                <a:solidFill>
                  <a:srgbClr val="F6FBFB"/>
                </a:solidFill>
                <a:latin typeface="宋体"/>
                <a:cs typeface="宋体"/>
              </a:rPr>
              <a:t>采</a:t>
            </a:r>
            <a:r>
              <a:rPr dirty="0" sz="2900" spc="-340">
                <a:solidFill>
                  <a:srgbClr val="F6FBFB"/>
                </a:solidFill>
                <a:latin typeface="宋体"/>
                <a:cs typeface="宋体"/>
              </a:rPr>
              <a:t>购资</a:t>
            </a:r>
            <a:r>
              <a:rPr dirty="0" sz="2900" spc="-580">
                <a:solidFill>
                  <a:srgbClr val="F6FBFB"/>
                </a:solidFill>
                <a:latin typeface="宋体"/>
                <a:cs typeface="宋体"/>
              </a:rPr>
              <a:t> </a:t>
            </a:r>
            <a:r>
              <a:rPr dirty="0" sz="2900" spc="865">
                <a:solidFill>
                  <a:srgbClr val="F6FBFB"/>
                </a:solidFill>
                <a:latin typeface="宋体"/>
                <a:cs typeface="宋体"/>
              </a:rPr>
              <a:t>源</a:t>
            </a:r>
            <a:r>
              <a:rPr dirty="0" sz="2900" spc="-860">
                <a:solidFill>
                  <a:srgbClr val="F6FBFB"/>
                </a:solidFill>
                <a:latin typeface="宋体"/>
                <a:cs typeface="宋体"/>
              </a:rPr>
              <a:t>，</a:t>
            </a:r>
            <a:r>
              <a:rPr dirty="0" sz="3300" spc="-860">
                <a:solidFill>
                  <a:srgbClr val="F6FBFB"/>
                </a:solidFill>
                <a:latin typeface="Arial"/>
                <a:cs typeface="Arial"/>
              </a:rPr>
              <a:t>I</a:t>
            </a:r>
            <a:endParaRPr sz="3300">
              <a:latin typeface="Arial"/>
              <a:cs typeface="Arial"/>
            </a:endParaRPr>
          </a:p>
        </p:txBody>
      </p:sp>
      <p:sp>
        <p:nvSpPr>
          <p:cNvPr id="14" name="object 14"/>
          <p:cNvSpPr txBox="1"/>
          <p:nvPr/>
        </p:nvSpPr>
        <p:spPr>
          <a:xfrm>
            <a:off x="1111382" y="3450318"/>
            <a:ext cx="11102975" cy="370840"/>
          </a:xfrm>
          <a:prstGeom prst="rect">
            <a:avLst/>
          </a:prstGeom>
          <a:solidFill>
            <a:srgbClr val="076EB8"/>
          </a:solidFill>
        </p:spPr>
        <p:txBody>
          <a:bodyPr wrap="square" lIns="0" tIns="0" rIns="0" bIns="0" rtlCol="0" vert="horz">
            <a:spAutoFit/>
          </a:bodyPr>
          <a:lstStyle/>
          <a:p>
            <a:pPr>
              <a:lnSpc>
                <a:spcPts val="2915"/>
              </a:lnSpc>
            </a:pPr>
            <a:r>
              <a:rPr dirty="0" sz="2900" spc="125">
                <a:solidFill>
                  <a:srgbClr val="F6FBFB"/>
                </a:solidFill>
                <a:latin typeface="宋体"/>
                <a:cs typeface="宋体"/>
              </a:rPr>
              <a:t>并且资源价格信息完善，能够给项目资源价格的确定提供有效支</a:t>
            </a:r>
            <a:endParaRPr sz="2900">
              <a:latin typeface="宋体"/>
              <a:cs typeface="宋体"/>
            </a:endParaRPr>
          </a:p>
        </p:txBody>
      </p:sp>
      <p:sp>
        <p:nvSpPr>
          <p:cNvPr id="15" name="object 15"/>
          <p:cNvSpPr txBox="1"/>
          <p:nvPr/>
        </p:nvSpPr>
        <p:spPr>
          <a:xfrm>
            <a:off x="11863303" y="3385518"/>
            <a:ext cx="410209" cy="470534"/>
          </a:xfrm>
          <a:prstGeom prst="rect">
            <a:avLst/>
          </a:prstGeom>
        </p:spPr>
        <p:txBody>
          <a:bodyPr wrap="square" lIns="0" tIns="14604" rIns="0" bIns="0" rtlCol="0" vert="horz">
            <a:spAutoFit/>
          </a:bodyPr>
          <a:lstStyle/>
          <a:p>
            <a:pPr marL="12700">
              <a:lnSpc>
                <a:spcPct val="100000"/>
              </a:lnSpc>
              <a:spcBef>
                <a:spcPts val="114"/>
              </a:spcBef>
            </a:pPr>
            <a:r>
              <a:rPr dirty="0" sz="2900" spc="125">
                <a:solidFill>
                  <a:srgbClr val="F6FBFB"/>
                </a:solidFill>
                <a:latin typeface="宋体"/>
                <a:cs typeface="宋体"/>
              </a:rPr>
              <a:t>撑</a:t>
            </a:r>
            <a:endParaRPr sz="2900">
              <a:latin typeface="宋体"/>
              <a:cs typeface="宋体"/>
            </a:endParaRPr>
          </a:p>
        </p:txBody>
      </p:sp>
      <p:sp>
        <p:nvSpPr>
          <p:cNvPr id="16" name="object 16"/>
          <p:cNvSpPr txBox="1"/>
          <p:nvPr/>
        </p:nvSpPr>
        <p:spPr>
          <a:xfrm>
            <a:off x="738080" y="4175030"/>
            <a:ext cx="11945620" cy="3027680"/>
          </a:xfrm>
          <a:prstGeom prst="rect">
            <a:avLst/>
          </a:prstGeom>
        </p:spPr>
        <p:txBody>
          <a:bodyPr wrap="square" lIns="0" tIns="12065" rIns="0" bIns="0" rtlCol="0" vert="horz">
            <a:spAutoFit/>
          </a:bodyPr>
          <a:lstStyle/>
          <a:p>
            <a:pPr algn="just" marL="391160" marR="5080" indent="-378460">
              <a:lnSpc>
                <a:spcPct val="135900"/>
              </a:lnSpc>
              <a:spcBef>
                <a:spcPts val="95"/>
              </a:spcBef>
              <a:buClr>
                <a:srgbClr val="282828"/>
              </a:buClr>
              <a:buSzPct val="96551"/>
              <a:buChar char="·"/>
              <a:tabLst>
                <a:tab pos="398145" algn="l"/>
              </a:tabLst>
            </a:pPr>
            <a:r>
              <a:rPr dirty="0" sz="2900" spc="245">
                <a:solidFill>
                  <a:srgbClr val="010101"/>
                </a:solidFill>
                <a:latin typeface="宋体"/>
                <a:cs typeface="宋体"/>
              </a:rPr>
              <a:t>资</a:t>
            </a:r>
            <a:r>
              <a:rPr dirty="0" sz="2900" spc="300">
                <a:solidFill>
                  <a:srgbClr val="010101"/>
                </a:solidFill>
                <a:latin typeface="宋体"/>
                <a:cs typeface="宋体"/>
              </a:rPr>
              <a:t>源</a:t>
            </a:r>
            <a:r>
              <a:rPr dirty="0" sz="2900" spc="-130">
                <a:solidFill>
                  <a:srgbClr val="010101"/>
                </a:solidFill>
                <a:latin typeface="宋体"/>
                <a:cs typeface="宋体"/>
              </a:rPr>
              <a:t>是</a:t>
            </a:r>
            <a:r>
              <a:rPr dirty="0" sz="2900" spc="300">
                <a:solidFill>
                  <a:srgbClr val="010101"/>
                </a:solidFill>
                <a:latin typeface="宋体"/>
                <a:cs typeface="宋体"/>
              </a:rPr>
              <a:t>指项</a:t>
            </a:r>
            <a:r>
              <a:rPr dirty="0" sz="2900" spc="-229">
                <a:solidFill>
                  <a:srgbClr val="010101"/>
                </a:solidFill>
                <a:latin typeface="宋体"/>
                <a:cs typeface="宋体"/>
              </a:rPr>
              <a:t>目</a:t>
            </a:r>
            <a:r>
              <a:rPr dirty="0" sz="2900" spc="300">
                <a:solidFill>
                  <a:srgbClr val="010101"/>
                </a:solidFill>
                <a:latin typeface="宋体"/>
                <a:cs typeface="宋体"/>
              </a:rPr>
              <a:t>施</a:t>
            </a:r>
            <a:r>
              <a:rPr dirty="0" sz="2900" spc="-95">
                <a:solidFill>
                  <a:srgbClr val="010101"/>
                </a:solidFill>
                <a:latin typeface="宋体"/>
                <a:cs typeface="宋体"/>
              </a:rPr>
              <a:t>工</a:t>
            </a:r>
            <a:r>
              <a:rPr dirty="0" sz="2900" spc="300">
                <a:solidFill>
                  <a:srgbClr val="010101"/>
                </a:solidFill>
                <a:latin typeface="宋体"/>
                <a:cs typeface="宋体"/>
              </a:rPr>
              <a:t>所</a:t>
            </a:r>
            <a:r>
              <a:rPr dirty="0" sz="2900" spc="-130">
                <a:solidFill>
                  <a:srgbClr val="010101"/>
                </a:solidFill>
                <a:latin typeface="宋体"/>
                <a:cs typeface="宋体"/>
              </a:rPr>
              <a:t>需</a:t>
            </a:r>
            <a:r>
              <a:rPr dirty="0" sz="2900" spc="120">
                <a:solidFill>
                  <a:srgbClr val="010101"/>
                </a:solidFill>
                <a:latin typeface="宋体"/>
                <a:cs typeface="宋体"/>
              </a:rPr>
              <a:t>必</a:t>
            </a:r>
            <a:r>
              <a:rPr dirty="0" sz="2900" spc="300">
                <a:solidFill>
                  <a:srgbClr val="010101"/>
                </a:solidFill>
                <a:latin typeface="宋体"/>
                <a:cs typeface="宋体"/>
              </a:rPr>
              <a:t>备</a:t>
            </a:r>
            <a:r>
              <a:rPr dirty="0" sz="2900" spc="-70">
                <a:solidFill>
                  <a:srgbClr val="010101"/>
                </a:solidFill>
                <a:latin typeface="宋体"/>
                <a:cs typeface="宋体"/>
              </a:rPr>
              <a:t>的</a:t>
            </a:r>
            <a:r>
              <a:rPr dirty="0" sz="2900" spc="130">
                <a:solidFill>
                  <a:srgbClr val="010101"/>
                </a:solidFill>
                <a:latin typeface="宋体"/>
                <a:cs typeface="宋体"/>
              </a:rPr>
              <a:t>生</a:t>
            </a:r>
            <a:r>
              <a:rPr dirty="0" sz="2900" spc="300">
                <a:solidFill>
                  <a:srgbClr val="010101"/>
                </a:solidFill>
                <a:latin typeface="宋体"/>
                <a:cs typeface="宋体"/>
              </a:rPr>
              <a:t>产要</a:t>
            </a:r>
            <a:r>
              <a:rPr dirty="0" sz="2900" spc="495">
                <a:solidFill>
                  <a:srgbClr val="010101"/>
                </a:solidFill>
                <a:latin typeface="宋体"/>
                <a:cs typeface="宋体"/>
              </a:rPr>
              <a:t>素</a:t>
            </a:r>
            <a:r>
              <a:rPr dirty="0" sz="2900" spc="-340">
                <a:solidFill>
                  <a:srgbClr val="010101"/>
                </a:solidFill>
                <a:latin typeface="宋体"/>
                <a:cs typeface="宋体"/>
              </a:rPr>
              <a:t>，应包含劳</a:t>
            </a:r>
            <a:r>
              <a:rPr dirty="0" sz="2900" spc="-10">
                <a:solidFill>
                  <a:srgbClr val="010101"/>
                </a:solidFill>
                <a:latin typeface="宋体"/>
                <a:cs typeface="宋体"/>
              </a:rPr>
              <a:t> </a:t>
            </a:r>
            <a:r>
              <a:rPr dirty="0" sz="2900" spc="-340">
                <a:solidFill>
                  <a:srgbClr val="010101"/>
                </a:solidFill>
                <a:latin typeface="宋体"/>
                <a:cs typeface="宋体"/>
              </a:rPr>
              <a:t>务、</a:t>
            </a:r>
            <a:r>
              <a:rPr dirty="0" sz="2900" spc="-550">
                <a:solidFill>
                  <a:srgbClr val="010101"/>
                </a:solidFill>
                <a:latin typeface="宋体"/>
                <a:cs typeface="宋体"/>
              </a:rPr>
              <a:t> </a:t>
            </a:r>
            <a:r>
              <a:rPr dirty="0" sz="2900" spc="130">
                <a:solidFill>
                  <a:srgbClr val="010101"/>
                </a:solidFill>
                <a:latin typeface="宋体"/>
                <a:cs typeface="宋体"/>
              </a:rPr>
              <a:t>专</a:t>
            </a:r>
            <a:r>
              <a:rPr dirty="0" sz="2900" spc="-340">
                <a:solidFill>
                  <a:srgbClr val="010101"/>
                </a:solidFill>
                <a:latin typeface="宋体"/>
                <a:cs typeface="宋体"/>
              </a:rPr>
              <a:t>业分</a:t>
            </a:r>
            <a:r>
              <a:rPr dirty="0" sz="2900" spc="-575">
                <a:solidFill>
                  <a:srgbClr val="010101"/>
                </a:solidFill>
                <a:latin typeface="宋体"/>
                <a:cs typeface="宋体"/>
              </a:rPr>
              <a:t> </a:t>
            </a:r>
            <a:r>
              <a:rPr dirty="0" sz="2900" spc="-340">
                <a:solidFill>
                  <a:srgbClr val="010101"/>
                </a:solidFill>
                <a:latin typeface="宋体"/>
                <a:cs typeface="宋体"/>
              </a:rPr>
              <a:t>包、</a:t>
            </a:r>
            <a:r>
              <a:rPr dirty="0" sz="2900" spc="-565">
                <a:solidFill>
                  <a:srgbClr val="010101"/>
                </a:solidFill>
                <a:latin typeface="宋体"/>
                <a:cs typeface="宋体"/>
              </a:rPr>
              <a:t> </a:t>
            </a:r>
            <a:r>
              <a:rPr dirty="0" sz="2900" spc="-340">
                <a:solidFill>
                  <a:srgbClr val="010101"/>
                </a:solidFill>
                <a:latin typeface="宋体"/>
                <a:cs typeface="宋体"/>
              </a:rPr>
              <a:t>物 </a:t>
            </a:r>
            <a:r>
              <a:rPr dirty="0" sz="2900" spc="125">
                <a:solidFill>
                  <a:srgbClr val="010101"/>
                </a:solidFill>
                <a:latin typeface="宋体"/>
                <a:cs typeface="宋体"/>
              </a:rPr>
              <a:t>资、租赁等相关方名称、资源价格、供方资信、供方评价信患等。公 司资源价格信息应按区域分类建立，能够为项目的投标、招标和成本 管理提供有效支持。井定期上报集团公司汇总发布，供所在区域项目 </a:t>
            </a:r>
            <a:r>
              <a:rPr dirty="0" sz="2900" spc="-430">
                <a:solidFill>
                  <a:srgbClr val="010101"/>
                </a:solidFill>
                <a:latin typeface="宋体"/>
                <a:cs typeface="宋体"/>
              </a:rPr>
              <a:t>使用。</a:t>
            </a:r>
            <a:endParaRPr sz="2900">
              <a:latin typeface="宋体"/>
              <a:cs typeface="宋体"/>
            </a:endParaRPr>
          </a:p>
        </p:txBody>
      </p:sp>
      <p:sp>
        <p:nvSpPr>
          <p:cNvPr id="17" name="object 17"/>
          <p:cNvSpPr/>
          <p:nvPr/>
        </p:nvSpPr>
        <p:spPr>
          <a:xfrm>
            <a:off x="800275" y="7801292"/>
            <a:ext cx="4117340" cy="332740"/>
          </a:xfrm>
          <a:custGeom>
            <a:avLst/>
            <a:gdLst/>
            <a:ahLst/>
            <a:cxnLst/>
            <a:rect l="l" t="t" r="r" b="b"/>
            <a:pathLst>
              <a:path w="4117340" h="332740">
                <a:moveTo>
                  <a:pt x="0" y="0"/>
                </a:moveTo>
                <a:lnTo>
                  <a:pt x="4117293" y="0"/>
                </a:lnTo>
                <a:lnTo>
                  <a:pt x="4117293" y="332156"/>
                </a:lnTo>
                <a:lnTo>
                  <a:pt x="0" y="332156"/>
                </a:lnTo>
                <a:lnTo>
                  <a:pt x="0" y="0"/>
                </a:lnTo>
                <a:close/>
              </a:path>
            </a:pathLst>
          </a:custGeom>
          <a:solidFill>
            <a:srgbClr val="0E0E0E"/>
          </a:solidFill>
        </p:spPr>
        <p:txBody>
          <a:bodyPr wrap="square" lIns="0" tIns="0" rIns="0" bIns="0" rtlCol="0"/>
          <a:lstStyle/>
          <a:p/>
        </p:txBody>
      </p:sp>
      <p:sp>
        <p:nvSpPr>
          <p:cNvPr id="18" name="object 18"/>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9" name="object 19"/>
          <p:cNvSpPr txBox="1"/>
          <p:nvPr/>
        </p:nvSpPr>
        <p:spPr>
          <a:xfrm>
            <a:off x="787574" y="7788592"/>
            <a:ext cx="4121785" cy="358140"/>
          </a:xfrm>
          <a:prstGeom prst="rect">
            <a:avLst/>
          </a:prstGeom>
        </p:spPr>
        <p:txBody>
          <a:bodyPr wrap="square" lIns="0" tIns="0" rIns="0" bIns="0" rtlCol="0" vert="horz">
            <a:spAutoFit/>
          </a:bodyPr>
          <a:lstStyle/>
          <a:p>
            <a:pPr marL="12700">
              <a:lnSpc>
                <a:spcPts val="2815"/>
              </a:lnSpc>
            </a:pPr>
            <a:r>
              <a:rPr dirty="0" sz="2600" spc="85">
                <a:solidFill>
                  <a:srgbClr val="F6FBFB"/>
                </a:solidFill>
                <a:latin typeface="宋体"/>
                <a:cs typeface="宋体"/>
              </a:rPr>
              <a:t>六、资源平台的建立及管理</a:t>
            </a:r>
            <a:endParaRPr sz="2600">
              <a:latin typeface="宋体"/>
              <a:cs typeface="宋体"/>
            </a:endParaRP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90316" y="2989410"/>
            <a:ext cx="12364626" cy="1022020"/>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4" name="object 4"/>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5" name="object 5"/>
          <p:cNvSpPr/>
          <p:nvPr/>
        </p:nvSpPr>
        <p:spPr>
          <a:xfrm>
            <a:off x="790316" y="6247102"/>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6" name="object 6"/>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7" name="object 7"/>
          <p:cNvSpPr txBox="1"/>
          <p:nvPr/>
        </p:nvSpPr>
        <p:spPr>
          <a:xfrm>
            <a:off x="848621" y="187803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30101"/>
                </a:solidFill>
                <a:latin typeface="宋体"/>
                <a:cs typeface="宋体"/>
              </a:rPr>
              <a:t>（一）公司层面</a:t>
            </a:r>
            <a:endParaRPr sz="4200">
              <a:latin typeface="宋体"/>
              <a:cs typeface="宋体"/>
            </a:endParaRPr>
          </a:p>
        </p:txBody>
      </p:sp>
      <p:sp>
        <p:nvSpPr>
          <p:cNvPr id="8" name="object 8"/>
          <p:cNvSpPr txBox="1"/>
          <p:nvPr/>
        </p:nvSpPr>
        <p:spPr>
          <a:xfrm>
            <a:off x="855243" y="4465028"/>
            <a:ext cx="11830050" cy="1382395"/>
          </a:xfrm>
          <a:prstGeom prst="rect">
            <a:avLst/>
          </a:prstGeom>
        </p:spPr>
        <p:txBody>
          <a:bodyPr wrap="square" lIns="0" tIns="14604" rIns="0" bIns="0" rtlCol="0" vert="horz">
            <a:spAutoFit/>
          </a:bodyPr>
          <a:lstStyle/>
          <a:p>
            <a:pPr marL="381000" indent="-368300">
              <a:lnSpc>
                <a:spcPct val="100000"/>
              </a:lnSpc>
              <a:spcBef>
                <a:spcPts val="114"/>
              </a:spcBef>
              <a:buClr>
                <a:srgbClr val="2D2D2D"/>
              </a:buClr>
              <a:buChar char="·"/>
              <a:tabLst>
                <a:tab pos="381635" algn="l"/>
              </a:tabLst>
            </a:pPr>
            <a:r>
              <a:rPr dirty="0" sz="2850" spc="135">
                <a:solidFill>
                  <a:srgbClr val="030101"/>
                </a:solidFill>
                <a:latin typeface="宋体"/>
                <a:cs typeface="宋体"/>
              </a:rPr>
              <a:t>公</a:t>
            </a:r>
            <a:r>
              <a:rPr dirty="0" sz="2850" spc="270">
                <a:solidFill>
                  <a:srgbClr val="030101"/>
                </a:solidFill>
                <a:latin typeface="宋体"/>
                <a:cs typeface="宋体"/>
              </a:rPr>
              <a:t>司</a:t>
            </a:r>
            <a:r>
              <a:rPr dirty="0" sz="2850" spc="165">
                <a:solidFill>
                  <a:srgbClr val="030101"/>
                </a:solidFill>
                <a:latin typeface="宋体"/>
                <a:cs typeface="宋体"/>
              </a:rPr>
              <a:t>根</a:t>
            </a:r>
            <a:r>
              <a:rPr dirty="0" sz="2850" spc="-135">
                <a:solidFill>
                  <a:srgbClr val="030101"/>
                </a:solidFill>
                <a:latin typeface="宋体"/>
                <a:cs typeface="宋体"/>
              </a:rPr>
              <a:t>据</a:t>
            </a:r>
            <a:r>
              <a:rPr dirty="0" sz="2850" spc="340">
                <a:solidFill>
                  <a:srgbClr val="030101"/>
                </a:solidFill>
                <a:latin typeface="宋体"/>
                <a:cs typeface="宋体"/>
              </a:rPr>
              <a:t>实</a:t>
            </a:r>
            <a:r>
              <a:rPr dirty="0" sz="2850" spc="245">
                <a:solidFill>
                  <a:srgbClr val="030101"/>
                </a:solidFill>
                <a:latin typeface="宋体"/>
                <a:cs typeface="宋体"/>
              </a:rPr>
              <a:t>际</a:t>
            </a:r>
            <a:r>
              <a:rPr dirty="0" sz="2850" spc="145">
                <a:solidFill>
                  <a:srgbClr val="030101"/>
                </a:solidFill>
                <a:latin typeface="宋体"/>
                <a:cs typeface="宋体"/>
              </a:rPr>
              <a:t>情</a:t>
            </a:r>
            <a:r>
              <a:rPr dirty="0" sz="2850" spc="-135">
                <a:solidFill>
                  <a:srgbClr val="030101"/>
                </a:solidFill>
                <a:latin typeface="宋体"/>
                <a:cs typeface="宋体"/>
              </a:rPr>
              <a:t>况</a:t>
            </a:r>
            <a:r>
              <a:rPr dirty="0" sz="2850" spc="-250">
                <a:solidFill>
                  <a:srgbClr val="030101"/>
                </a:solidFill>
                <a:latin typeface="宋体"/>
                <a:cs typeface="宋体"/>
              </a:rPr>
              <a:t> </a:t>
            </a:r>
            <a:r>
              <a:rPr dirty="0" sz="2850" spc="-305">
                <a:solidFill>
                  <a:srgbClr val="030101"/>
                </a:solidFill>
                <a:latin typeface="宋体"/>
                <a:cs typeface="宋体"/>
              </a:rPr>
              <a:t>，建立</a:t>
            </a:r>
            <a:r>
              <a:rPr dirty="0" sz="2850" spc="-830">
                <a:solidFill>
                  <a:srgbClr val="030101"/>
                </a:solidFill>
                <a:latin typeface="宋体"/>
                <a:cs typeface="宋体"/>
              </a:rPr>
              <a:t> </a:t>
            </a:r>
            <a:r>
              <a:rPr dirty="0" sz="2850" spc="-305">
                <a:solidFill>
                  <a:srgbClr val="030101"/>
                </a:solidFill>
                <a:latin typeface="宋体"/>
                <a:cs typeface="宋体"/>
              </a:rPr>
              <a:t>完善</a:t>
            </a:r>
            <a:r>
              <a:rPr dirty="0" sz="2850" spc="-525">
                <a:solidFill>
                  <a:srgbClr val="030101"/>
                </a:solidFill>
                <a:latin typeface="宋体"/>
                <a:cs typeface="宋体"/>
              </a:rPr>
              <a:t> </a:t>
            </a:r>
            <a:r>
              <a:rPr dirty="0" sz="2850" spc="-305">
                <a:solidFill>
                  <a:srgbClr val="030101"/>
                </a:solidFill>
                <a:latin typeface="宋体"/>
                <a:cs typeface="宋体"/>
              </a:rPr>
              <a:t>足够</a:t>
            </a:r>
            <a:r>
              <a:rPr dirty="0" sz="2850" spc="-500">
                <a:solidFill>
                  <a:srgbClr val="030101"/>
                </a:solidFill>
                <a:latin typeface="宋体"/>
                <a:cs typeface="宋体"/>
              </a:rPr>
              <a:t> </a:t>
            </a:r>
            <a:r>
              <a:rPr dirty="0" sz="2850" spc="-305">
                <a:solidFill>
                  <a:srgbClr val="030101"/>
                </a:solidFill>
                <a:latin typeface="宋体"/>
                <a:cs typeface="宋体"/>
              </a:rPr>
              <a:t>项目</a:t>
            </a:r>
            <a:r>
              <a:rPr dirty="0" sz="2850" spc="-570">
                <a:solidFill>
                  <a:srgbClr val="030101"/>
                </a:solidFill>
                <a:latin typeface="宋体"/>
                <a:cs typeface="宋体"/>
              </a:rPr>
              <a:t> </a:t>
            </a:r>
            <a:r>
              <a:rPr dirty="0" sz="2850" spc="-305">
                <a:solidFill>
                  <a:srgbClr val="030101"/>
                </a:solidFill>
                <a:latin typeface="宋体"/>
                <a:cs typeface="宋体"/>
              </a:rPr>
              <a:t>使</a:t>
            </a:r>
            <a:r>
              <a:rPr dirty="0" sz="2850" spc="-880">
                <a:solidFill>
                  <a:srgbClr val="030101"/>
                </a:solidFill>
                <a:latin typeface="宋体"/>
                <a:cs typeface="宋体"/>
              </a:rPr>
              <a:t> </a:t>
            </a:r>
            <a:r>
              <a:rPr dirty="0" sz="2850" spc="-305">
                <a:solidFill>
                  <a:srgbClr val="030101"/>
                </a:solidFill>
                <a:latin typeface="宋体"/>
                <a:cs typeface="宋体"/>
              </a:rPr>
              <a:t>用的</a:t>
            </a:r>
            <a:r>
              <a:rPr dirty="0" sz="2850" spc="-525">
                <a:solidFill>
                  <a:srgbClr val="030101"/>
                </a:solidFill>
                <a:latin typeface="宋体"/>
                <a:cs typeface="宋体"/>
              </a:rPr>
              <a:t> </a:t>
            </a:r>
            <a:r>
              <a:rPr dirty="0" sz="2850" spc="-305">
                <a:solidFill>
                  <a:srgbClr val="030101"/>
                </a:solidFill>
                <a:latin typeface="宋体"/>
                <a:cs typeface="宋体"/>
              </a:rPr>
              <a:t>项目</a:t>
            </a:r>
            <a:r>
              <a:rPr dirty="0" sz="2850" spc="-490">
                <a:solidFill>
                  <a:srgbClr val="030101"/>
                </a:solidFill>
                <a:latin typeface="宋体"/>
                <a:cs typeface="宋体"/>
              </a:rPr>
              <a:t> </a:t>
            </a:r>
            <a:r>
              <a:rPr dirty="0" sz="2850" spc="190">
                <a:solidFill>
                  <a:srgbClr val="030101"/>
                </a:solidFill>
                <a:latin typeface="宋体"/>
                <a:cs typeface="宋体"/>
              </a:rPr>
              <a:t>分</a:t>
            </a:r>
            <a:r>
              <a:rPr dirty="0" sz="2850" spc="-305">
                <a:solidFill>
                  <a:srgbClr val="030101"/>
                </a:solidFill>
                <a:latin typeface="宋体"/>
                <a:cs typeface="宋体"/>
              </a:rPr>
              <a:t>包、</a:t>
            </a:r>
            <a:r>
              <a:rPr dirty="0" sz="2850" spc="-535">
                <a:solidFill>
                  <a:srgbClr val="030101"/>
                </a:solidFill>
                <a:latin typeface="宋体"/>
                <a:cs typeface="宋体"/>
              </a:rPr>
              <a:t> </a:t>
            </a:r>
            <a:r>
              <a:rPr dirty="0" sz="2850" spc="190">
                <a:solidFill>
                  <a:srgbClr val="030101"/>
                </a:solidFill>
                <a:latin typeface="宋体"/>
                <a:cs typeface="宋体"/>
              </a:rPr>
              <a:t>分</a:t>
            </a:r>
            <a:r>
              <a:rPr dirty="0" sz="2850" spc="-305">
                <a:solidFill>
                  <a:srgbClr val="030101"/>
                </a:solidFill>
                <a:latin typeface="宋体"/>
                <a:cs typeface="宋体"/>
              </a:rPr>
              <a:t>供标</a:t>
            </a:r>
            <a:r>
              <a:rPr dirty="0" sz="2850" spc="-630">
                <a:solidFill>
                  <a:srgbClr val="030101"/>
                </a:solidFill>
                <a:latin typeface="宋体"/>
                <a:cs typeface="宋体"/>
              </a:rPr>
              <a:t> </a:t>
            </a:r>
            <a:r>
              <a:rPr dirty="0" sz="2850" spc="-305">
                <a:solidFill>
                  <a:srgbClr val="030101"/>
                </a:solidFill>
                <a:latin typeface="宋体"/>
                <a:cs typeface="宋体"/>
              </a:rPr>
              <a:t>准</a:t>
            </a:r>
            <a:r>
              <a:rPr dirty="0" sz="2850" spc="-850">
                <a:solidFill>
                  <a:srgbClr val="030101"/>
                </a:solidFill>
                <a:latin typeface="宋体"/>
                <a:cs typeface="宋体"/>
              </a:rPr>
              <a:t> </a:t>
            </a:r>
            <a:r>
              <a:rPr dirty="0" sz="2850" spc="-305">
                <a:solidFill>
                  <a:srgbClr val="030101"/>
                </a:solidFill>
                <a:latin typeface="宋体"/>
                <a:cs typeface="宋体"/>
              </a:rPr>
              <a:t>合</a:t>
            </a:r>
            <a:endParaRPr sz="2850">
              <a:latin typeface="宋体"/>
              <a:cs typeface="宋体"/>
            </a:endParaRPr>
          </a:p>
          <a:p>
            <a:pPr>
              <a:lnSpc>
                <a:spcPct val="100000"/>
              </a:lnSpc>
              <a:spcBef>
                <a:spcPts val="25"/>
              </a:spcBef>
            </a:pPr>
            <a:endParaRPr sz="3300">
              <a:latin typeface="Times New Roman"/>
              <a:cs typeface="Times New Roman"/>
            </a:endParaRPr>
          </a:p>
          <a:p>
            <a:pPr marL="369570">
              <a:lnSpc>
                <a:spcPct val="100000"/>
              </a:lnSpc>
              <a:spcBef>
                <a:spcPts val="5"/>
              </a:spcBef>
            </a:pPr>
            <a:r>
              <a:rPr dirty="0" sz="2850" spc="-165">
                <a:solidFill>
                  <a:srgbClr val="030101"/>
                </a:solidFill>
                <a:latin typeface="宋体"/>
                <a:cs typeface="宋体"/>
              </a:rPr>
              <a:t>同文本库。</a:t>
            </a:r>
            <a:endParaRPr sz="2850">
              <a:latin typeface="宋体"/>
              <a:cs typeface="宋体"/>
            </a:endParaRPr>
          </a:p>
        </p:txBody>
      </p:sp>
      <p:sp>
        <p:nvSpPr>
          <p:cNvPr id="9" name="object 9"/>
          <p:cNvSpPr/>
          <p:nvPr/>
        </p:nvSpPr>
        <p:spPr>
          <a:xfrm>
            <a:off x="800275" y="7801292"/>
            <a:ext cx="4117340" cy="332740"/>
          </a:xfrm>
          <a:custGeom>
            <a:avLst/>
            <a:gdLst/>
            <a:ahLst/>
            <a:cxnLst/>
            <a:rect l="l" t="t" r="r" b="b"/>
            <a:pathLst>
              <a:path w="4117340" h="332740">
                <a:moveTo>
                  <a:pt x="0" y="0"/>
                </a:moveTo>
                <a:lnTo>
                  <a:pt x="4117293" y="0"/>
                </a:lnTo>
                <a:lnTo>
                  <a:pt x="4117293" y="332156"/>
                </a:lnTo>
                <a:lnTo>
                  <a:pt x="0" y="332156"/>
                </a:lnTo>
                <a:lnTo>
                  <a:pt x="0" y="0"/>
                </a:lnTo>
                <a:close/>
              </a:path>
            </a:pathLst>
          </a:custGeom>
          <a:solidFill>
            <a:srgbClr val="0E0E0E"/>
          </a:solidFill>
        </p:spPr>
        <p:txBody>
          <a:bodyPr wrap="square" lIns="0" tIns="0" rIns="0" bIns="0" rtlCol="0"/>
          <a:lstStyle/>
          <a:p/>
        </p:txBody>
      </p:sp>
      <p:sp>
        <p:nvSpPr>
          <p:cNvPr id="10" name="object 10"/>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1" name="object 11"/>
          <p:cNvSpPr txBox="1"/>
          <p:nvPr/>
        </p:nvSpPr>
        <p:spPr>
          <a:xfrm>
            <a:off x="787574" y="7788592"/>
            <a:ext cx="4121785" cy="358140"/>
          </a:xfrm>
          <a:prstGeom prst="rect">
            <a:avLst/>
          </a:prstGeom>
        </p:spPr>
        <p:txBody>
          <a:bodyPr wrap="square" lIns="0" tIns="0" rIns="0" bIns="0" rtlCol="0" vert="horz">
            <a:spAutoFit/>
          </a:bodyPr>
          <a:lstStyle/>
          <a:p>
            <a:pPr marL="12700">
              <a:lnSpc>
                <a:spcPts val="2815"/>
              </a:lnSpc>
            </a:pPr>
            <a:r>
              <a:rPr dirty="0" sz="2600" spc="85">
                <a:solidFill>
                  <a:srgbClr val="F6FBFB"/>
                </a:solidFill>
                <a:latin typeface="宋体"/>
                <a:cs typeface="宋体"/>
              </a:rPr>
              <a:t>六、资源平台的建立及管理</a:t>
            </a:r>
            <a:endParaRPr sz="2600">
              <a:latin typeface="宋体"/>
              <a:cs typeface="宋体"/>
            </a:endParaRP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790316" y="7115819"/>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8621" y="187803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txBox="1"/>
          <p:nvPr/>
        </p:nvSpPr>
        <p:spPr>
          <a:xfrm>
            <a:off x="444723" y="2288717"/>
            <a:ext cx="179070" cy="1238250"/>
          </a:xfrm>
          <a:prstGeom prst="rect">
            <a:avLst/>
          </a:prstGeom>
          <a:solidFill>
            <a:srgbClr val="076EBA"/>
          </a:solidFill>
        </p:spPr>
        <p:txBody>
          <a:bodyPr wrap="square" lIns="0" tIns="35560" rIns="0" bIns="0" rtlCol="0" vert="horz">
            <a:spAutoFit/>
          </a:bodyPr>
          <a:lstStyle/>
          <a:p>
            <a:pPr>
              <a:lnSpc>
                <a:spcPct val="100000"/>
              </a:lnSpc>
              <a:spcBef>
                <a:spcPts val="280"/>
              </a:spcBef>
            </a:pPr>
            <a:r>
              <a:rPr dirty="0" sz="7250" spc="-1670">
                <a:solidFill>
                  <a:srgbClr val="CFE6F6"/>
                </a:solidFill>
                <a:latin typeface="Times New Roman"/>
                <a:cs typeface="Times New Roman"/>
              </a:rPr>
              <a:t>I</a:t>
            </a:r>
            <a:endParaRPr sz="7250">
              <a:latin typeface="Times New Roman"/>
              <a:cs typeface="Times New Roman"/>
            </a:endParaRPr>
          </a:p>
        </p:txBody>
      </p:sp>
      <p:sp>
        <p:nvSpPr>
          <p:cNvPr id="8" name="object 8"/>
          <p:cNvSpPr txBox="1"/>
          <p:nvPr/>
        </p:nvSpPr>
        <p:spPr>
          <a:xfrm>
            <a:off x="1259445" y="2866420"/>
            <a:ext cx="11789410" cy="497205"/>
          </a:xfrm>
          <a:prstGeom prst="rect">
            <a:avLst/>
          </a:prstGeom>
          <a:solidFill>
            <a:srgbClr val="076EBA"/>
          </a:solidFill>
        </p:spPr>
        <p:txBody>
          <a:bodyPr wrap="square" lIns="0" tIns="10160" rIns="0" bIns="0" rtlCol="0" vert="horz">
            <a:spAutoFit/>
          </a:bodyPr>
          <a:lstStyle/>
          <a:p>
            <a:pPr>
              <a:lnSpc>
                <a:spcPct val="100000"/>
              </a:lnSpc>
              <a:spcBef>
                <a:spcPts val="80"/>
              </a:spcBef>
            </a:pPr>
            <a:r>
              <a:rPr dirty="0" sz="2850" spc="35">
                <a:solidFill>
                  <a:srgbClr val="F7FBFB"/>
                </a:solidFill>
                <a:latin typeface="Arial"/>
                <a:cs typeface="Arial"/>
              </a:rPr>
              <a:t>3</a:t>
            </a:r>
            <a:r>
              <a:rPr dirty="0" sz="2900" spc="300">
                <a:solidFill>
                  <a:srgbClr val="F7FBFB"/>
                </a:solidFill>
                <a:latin typeface="宋体"/>
                <a:cs typeface="宋体"/>
              </a:rPr>
              <a:t>公</a:t>
            </a:r>
            <a:r>
              <a:rPr dirty="0" sz="2900" spc="-869">
                <a:solidFill>
                  <a:srgbClr val="F7FBFB"/>
                </a:solidFill>
                <a:latin typeface="宋体"/>
                <a:cs typeface="宋体"/>
              </a:rPr>
              <a:t> </a:t>
            </a:r>
            <a:r>
              <a:rPr dirty="0" sz="2900" spc="210">
                <a:solidFill>
                  <a:srgbClr val="F7FBFB"/>
                </a:solidFill>
                <a:latin typeface="宋体"/>
                <a:cs typeface="宋体"/>
              </a:rPr>
              <a:t>司</a:t>
            </a:r>
            <a:r>
              <a:rPr dirty="0" sz="2900" spc="300">
                <a:solidFill>
                  <a:srgbClr val="F7FBFB"/>
                </a:solidFill>
                <a:latin typeface="宋体"/>
                <a:cs typeface="宋体"/>
              </a:rPr>
              <a:t>监</a:t>
            </a:r>
            <a:r>
              <a:rPr dirty="0" sz="2900" spc="-60">
                <a:solidFill>
                  <a:srgbClr val="F7FBFB"/>
                </a:solidFill>
                <a:latin typeface="宋体"/>
                <a:cs typeface="宋体"/>
              </a:rPr>
              <a:t>督</a:t>
            </a:r>
            <a:r>
              <a:rPr dirty="0" sz="2900" spc="120">
                <a:solidFill>
                  <a:srgbClr val="F7FBFB"/>
                </a:solidFill>
                <a:latin typeface="宋体"/>
                <a:cs typeface="宋体"/>
              </a:rPr>
              <a:t>采</a:t>
            </a:r>
            <a:r>
              <a:rPr dirty="0" sz="2900" spc="300">
                <a:solidFill>
                  <a:srgbClr val="F7FBFB"/>
                </a:solidFill>
                <a:latin typeface="宋体"/>
                <a:cs typeface="宋体"/>
              </a:rPr>
              <a:t>购</a:t>
            </a:r>
            <a:r>
              <a:rPr dirty="0" sz="2900" spc="-95">
                <a:solidFill>
                  <a:srgbClr val="F7FBFB"/>
                </a:solidFill>
                <a:latin typeface="宋体"/>
                <a:cs typeface="宋体"/>
              </a:rPr>
              <a:t>过</a:t>
            </a:r>
            <a:r>
              <a:rPr dirty="0" sz="2900" spc="300">
                <a:solidFill>
                  <a:srgbClr val="F7FBFB"/>
                </a:solidFill>
                <a:latin typeface="宋体"/>
                <a:cs typeface="宋体"/>
              </a:rPr>
              <a:t>程</a:t>
            </a:r>
            <a:r>
              <a:rPr dirty="0" sz="2900" spc="-785">
                <a:solidFill>
                  <a:srgbClr val="F7FBFB"/>
                </a:solidFill>
                <a:latin typeface="宋体"/>
                <a:cs typeface="宋体"/>
              </a:rPr>
              <a:t> </a:t>
            </a:r>
            <a:r>
              <a:rPr dirty="0" sz="2900" spc="-720">
                <a:solidFill>
                  <a:srgbClr val="F7FBFB"/>
                </a:solidFill>
                <a:latin typeface="宋体"/>
                <a:cs typeface="宋体"/>
              </a:rPr>
              <a:t>，对采</a:t>
            </a:r>
            <a:r>
              <a:rPr dirty="0" sz="2900" spc="-550">
                <a:solidFill>
                  <a:srgbClr val="F7FBFB"/>
                </a:solidFill>
                <a:latin typeface="宋体"/>
                <a:cs typeface="宋体"/>
              </a:rPr>
              <a:t> </a:t>
            </a:r>
            <a:r>
              <a:rPr dirty="0" sz="2900" spc="-720">
                <a:solidFill>
                  <a:srgbClr val="F7FBFB"/>
                </a:solidFill>
                <a:latin typeface="宋体"/>
                <a:cs typeface="宋体"/>
              </a:rPr>
              <a:t>购结</a:t>
            </a:r>
            <a:r>
              <a:rPr dirty="0" sz="2900" spc="-515">
                <a:solidFill>
                  <a:srgbClr val="F7FBFB"/>
                </a:solidFill>
                <a:latin typeface="宋体"/>
                <a:cs typeface="宋体"/>
              </a:rPr>
              <a:t> </a:t>
            </a:r>
            <a:r>
              <a:rPr dirty="0" sz="2900" spc="-720">
                <a:solidFill>
                  <a:srgbClr val="F7FBFB"/>
                </a:solidFill>
                <a:latin typeface="宋体"/>
                <a:cs typeface="宋体"/>
              </a:rPr>
              <a:t>果定</a:t>
            </a:r>
            <a:r>
              <a:rPr dirty="0" sz="2900" spc="-610">
                <a:solidFill>
                  <a:srgbClr val="F7FBFB"/>
                </a:solidFill>
                <a:latin typeface="宋体"/>
                <a:cs typeface="宋体"/>
              </a:rPr>
              <a:t> </a:t>
            </a:r>
            <a:r>
              <a:rPr dirty="0" sz="2900" spc="-720">
                <a:solidFill>
                  <a:srgbClr val="F7FBFB"/>
                </a:solidFill>
                <a:latin typeface="宋体"/>
                <a:cs typeface="宋体"/>
              </a:rPr>
              <a:t>期</a:t>
            </a:r>
            <a:r>
              <a:rPr dirty="0" sz="2900" spc="-465">
                <a:solidFill>
                  <a:srgbClr val="F7FBFB"/>
                </a:solidFill>
                <a:latin typeface="宋体"/>
                <a:cs typeface="宋体"/>
              </a:rPr>
              <a:t> </a:t>
            </a:r>
            <a:r>
              <a:rPr dirty="0" sz="2900" spc="270">
                <a:solidFill>
                  <a:srgbClr val="F7FBFB"/>
                </a:solidFill>
                <a:latin typeface="宋体"/>
                <a:cs typeface="宋体"/>
              </a:rPr>
              <a:t>进</a:t>
            </a:r>
            <a:r>
              <a:rPr dirty="0" sz="2900" spc="-190">
                <a:solidFill>
                  <a:srgbClr val="F7FBFB"/>
                </a:solidFill>
                <a:latin typeface="宋体"/>
                <a:cs typeface="宋体"/>
              </a:rPr>
              <a:t>行</a:t>
            </a:r>
            <a:r>
              <a:rPr dirty="0" sz="2900" spc="150">
                <a:solidFill>
                  <a:srgbClr val="F7FBFB"/>
                </a:solidFill>
                <a:latin typeface="宋体"/>
                <a:cs typeface="宋体"/>
              </a:rPr>
              <a:t>有</a:t>
            </a:r>
            <a:r>
              <a:rPr dirty="0" sz="2900" spc="270">
                <a:solidFill>
                  <a:srgbClr val="F7FBFB"/>
                </a:solidFill>
                <a:latin typeface="宋体"/>
                <a:cs typeface="宋体"/>
              </a:rPr>
              <a:t>效</a:t>
            </a:r>
            <a:r>
              <a:rPr dirty="0" sz="2900" spc="-110">
                <a:solidFill>
                  <a:srgbClr val="F7FBFB"/>
                </a:solidFill>
                <a:latin typeface="宋体"/>
                <a:cs typeface="宋体"/>
              </a:rPr>
              <a:t>分</a:t>
            </a:r>
            <a:r>
              <a:rPr dirty="0" sz="2900" spc="270">
                <a:solidFill>
                  <a:srgbClr val="F7FBFB"/>
                </a:solidFill>
                <a:latin typeface="宋体"/>
                <a:cs typeface="宋体"/>
              </a:rPr>
              <a:t>析</a:t>
            </a:r>
            <a:r>
              <a:rPr dirty="0" sz="2900" spc="-25">
                <a:solidFill>
                  <a:srgbClr val="F7FBFB"/>
                </a:solidFill>
                <a:latin typeface="宋体"/>
                <a:cs typeface="宋体"/>
              </a:rPr>
              <a:t>、</a:t>
            </a:r>
            <a:r>
              <a:rPr dirty="0" sz="2900" spc="270">
                <a:solidFill>
                  <a:srgbClr val="F7FBFB"/>
                </a:solidFill>
                <a:latin typeface="宋体"/>
                <a:cs typeface="宋体"/>
              </a:rPr>
              <a:t>公</a:t>
            </a:r>
            <a:r>
              <a:rPr dirty="0" sz="2900" spc="805">
                <a:solidFill>
                  <a:srgbClr val="F7FBFB"/>
                </a:solidFill>
                <a:latin typeface="宋体"/>
                <a:cs typeface="宋体"/>
              </a:rPr>
              <a:t>示</a:t>
            </a:r>
            <a:r>
              <a:rPr dirty="0" sz="2900" spc="-340">
                <a:solidFill>
                  <a:srgbClr val="F7FBFB"/>
                </a:solidFill>
                <a:latin typeface="宋体"/>
                <a:cs typeface="宋体"/>
              </a:rPr>
              <a:t>，</a:t>
            </a:r>
            <a:r>
              <a:rPr dirty="0" sz="2900" spc="-300">
                <a:solidFill>
                  <a:srgbClr val="F7FBFB"/>
                </a:solidFill>
                <a:latin typeface="宋体"/>
                <a:cs typeface="宋体"/>
              </a:rPr>
              <a:t>井</a:t>
            </a:r>
            <a:r>
              <a:rPr dirty="0" sz="2900" spc="-340">
                <a:solidFill>
                  <a:srgbClr val="F7FBFB"/>
                </a:solidFill>
                <a:latin typeface="宋体"/>
                <a:cs typeface="宋体"/>
              </a:rPr>
              <a:t>对出</a:t>
            </a:r>
            <a:r>
              <a:rPr dirty="0" sz="2900" spc="-590">
                <a:solidFill>
                  <a:srgbClr val="F7FBFB"/>
                </a:solidFill>
                <a:latin typeface="宋体"/>
                <a:cs typeface="宋体"/>
              </a:rPr>
              <a:t> </a:t>
            </a:r>
            <a:r>
              <a:rPr dirty="0" sz="2900" spc="-340">
                <a:solidFill>
                  <a:srgbClr val="F7FBFB"/>
                </a:solidFill>
                <a:latin typeface="宋体"/>
                <a:cs typeface="宋体"/>
              </a:rPr>
              <a:t>现</a:t>
            </a:r>
            <a:endParaRPr sz="2900">
              <a:latin typeface="宋体"/>
              <a:cs typeface="宋体"/>
            </a:endParaRPr>
          </a:p>
        </p:txBody>
      </p:sp>
      <p:sp>
        <p:nvSpPr>
          <p:cNvPr id="9" name="object 9"/>
          <p:cNvSpPr/>
          <p:nvPr/>
        </p:nvSpPr>
        <p:spPr>
          <a:xfrm>
            <a:off x="1204445" y="3590845"/>
            <a:ext cx="6246495" cy="370840"/>
          </a:xfrm>
          <a:custGeom>
            <a:avLst/>
            <a:gdLst/>
            <a:ahLst/>
            <a:cxnLst/>
            <a:rect l="l" t="t" r="r" b="b"/>
            <a:pathLst>
              <a:path w="6246495" h="370839">
                <a:moveTo>
                  <a:pt x="0" y="0"/>
                </a:moveTo>
                <a:lnTo>
                  <a:pt x="6246049" y="0"/>
                </a:lnTo>
                <a:lnTo>
                  <a:pt x="6246049" y="370482"/>
                </a:lnTo>
                <a:lnTo>
                  <a:pt x="0" y="370482"/>
                </a:lnTo>
                <a:lnTo>
                  <a:pt x="0" y="0"/>
                </a:lnTo>
                <a:close/>
              </a:path>
            </a:pathLst>
          </a:custGeom>
          <a:solidFill>
            <a:srgbClr val="076EBA"/>
          </a:solidFill>
        </p:spPr>
        <p:txBody>
          <a:bodyPr wrap="square" lIns="0" tIns="0" rIns="0" bIns="0" rtlCol="0"/>
          <a:lstStyle/>
          <a:p/>
        </p:txBody>
      </p:sp>
      <p:sp>
        <p:nvSpPr>
          <p:cNvPr id="10" name="object 10"/>
          <p:cNvSpPr txBox="1"/>
          <p:nvPr/>
        </p:nvSpPr>
        <p:spPr>
          <a:xfrm>
            <a:off x="852803" y="3526046"/>
            <a:ext cx="11976100" cy="3523615"/>
          </a:xfrm>
          <a:prstGeom prst="rect">
            <a:avLst/>
          </a:prstGeom>
        </p:spPr>
        <p:txBody>
          <a:bodyPr wrap="square" lIns="0" tIns="14604" rIns="0" bIns="0" rtlCol="0" vert="horz">
            <a:spAutoFit/>
          </a:bodyPr>
          <a:lstStyle/>
          <a:p>
            <a:pPr marL="351155">
              <a:lnSpc>
                <a:spcPct val="100000"/>
              </a:lnSpc>
              <a:spcBef>
                <a:spcPts val="114"/>
              </a:spcBef>
            </a:pPr>
            <a:r>
              <a:rPr dirty="0" sz="2900" spc="35">
                <a:solidFill>
                  <a:srgbClr val="F7FBFB"/>
                </a:solidFill>
                <a:latin typeface="宋体"/>
                <a:cs typeface="宋体"/>
              </a:rPr>
              <a:t>的管理缺陷制定有效措施，及时纠偏。</a:t>
            </a:r>
            <a:endParaRPr sz="2900">
              <a:latin typeface="宋体"/>
              <a:cs typeface="宋体"/>
            </a:endParaRPr>
          </a:p>
          <a:p>
            <a:pPr algn="just" marL="389890" marR="5080" indent="-377190">
              <a:lnSpc>
                <a:spcPct val="156100"/>
              </a:lnSpc>
              <a:spcBef>
                <a:spcPts val="2315"/>
              </a:spcBef>
              <a:buClr>
                <a:srgbClr val="282828"/>
              </a:buClr>
              <a:buSzPct val="96551"/>
              <a:buChar char="·"/>
              <a:tabLst>
                <a:tab pos="386715" algn="l"/>
              </a:tabLst>
            </a:pPr>
            <a:r>
              <a:rPr dirty="0" sz="2900" spc="35">
                <a:solidFill>
                  <a:srgbClr val="010101"/>
                </a:solidFill>
                <a:latin typeface="宋体"/>
                <a:cs typeface="宋体"/>
              </a:rPr>
              <a:t>公</a:t>
            </a:r>
            <a:r>
              <a:rPr dirty="0" sz="2900" spc="254">
                <a:solidFill>
                  <a:srgbClr val="010101"/>
                </a:solidFill>
                <a:latin typeface="宋体"/>
                <a:cs typeface="宋体"/>
              </a:rPr>
              <a:t>司</a:t>
            </a:r>
            <a:r>
              <a:rPr dirty="0" sz="2900" spc="35">
                <a:solidFill>
                  <a:srgbClr val="010101"/>
                </a:solidFill>
                <a:latin typeface="宋体"/>
                <a:cs typeface="宋体"/>
              </a:rPr>
              <a:t>有</a:t>
            </a:r>
            <a:r>
              <a:rPr dirty="0" sz="2900" spc="185">
                <a:solidFill>
                  <a:srgbClr val="010101"/>
                </a:solidFill>
                <a:latin typeface="宋体"/>
                <a:cs typeface="宋体"/>
              </a:rPr>
              <a:t>明</a:t>
            </a:r>
            <a:r>
              <a:rPr dirty="0" sz="2900" spc="35">
                <a:solidFill>
                  <a:srgbClr val="010101"/>
                </a:solidFill>
                <a:latin typeface="宋体"/>
                <a:cs typeface="宋体"/>
              </a:rPr>
              <a:t>确</a:t>
            </a:r>
            <a:r>
              <a:rPr dirty="0" sz="2900" spc="130">
                <a:solidFill>
                  <a:srgbClr val="010101"/>
                </a:solidFill>
                <a:latin typeface="宋体"/>
                <a:cs typeface="宋体"/>
              </a:rPr>
              <a:t>的</a:t>
            </a:r>
            <a:r>
              <a:rPr dirty="0" sz="2900" spc="35">
                <a:solidFill>
                  <a:srgbClr val="010101"/>
                </a:solidFill>
                <a:latin typeface="宋体"/>
                <a:cs typeface="宋体"/>
              </a:rPr>
              <a:t>项</a:t>
            </a:r>
            <a:r>
              <a:rPr dirty="0" sz="2900" spc="195">
                <a:solidFill>
                  <a:srgbClr val="010101"/>
                </a:solidFill>
                <a:latin typeface="宋体"/>
                <a:cs typeface="宋体"/>
              </a:rPr>
              <a:t>目</a:t>
            </a:r>
            <a:r>
              <a:rPr dirty="0" sz="2900" spc="240">
                <a:solidFill>
                  <a:srgbClr val="010101"/>
                </a:solidFill>
                <a:latin typeface="宋体"/>
                <a:cs typeface="宋体"/>
              </a:rPr>
              <a:t>资</a:t>
            </a:r>
            <a:r>
              <a:rPr dirty="0" sz="2900" spc="300">
                <a:solidFill>
                  <a:srgbClr val="010101"/>
                </a:solidFill>
                <a:latin typeface="宋体"/>
                <a:cs typeface="宋体"/>
              </a:rPr>
              <a:t>源</a:t>
            </a:r>
            <a:r>
              <a:rPr dirty="0" sz="2900" spc="-70">
                <a:solidFill>
                  <a:srgbClr val="010101"/>
                </a:solidFill>
                <a:latin typeface="宋体"/>
                <a:cs typeface="宋体"/>
              </a:rPr>
              <a:t>采</a:t>
            </a:r>
            <a:r>
              <a:rPr dirty="0" sz="2900" spc="210">
                <a:solidFill>
                  <a:srgbClr val="010101"/>
                </a:solidFill>
                <a:latin typeface="宋体"/>
                <a:cs typeface="宋体"/>
              </a:rPr>
              <a:t>购</a:t>
            </a:r>
            <a:r>
              <a:rPr dirty="0" sz="2900" spc="-10">
                <a:solidFill>
                  <a:srgbClr val="010101"/>
                </a:solidFill>
                <a:latin typeface="宋体"/>
                <a:cs typeface="宋体"/>
              </a:rPr>
              <a:t>流</a:t>
            </a:r>
            <a:r>
              <a:rPr dirty="0" sz="2900" spc="270">
                <a:solidFill>
                  <a:srgbClr val="010101"/>
                </a:solidFill>
                <a:latin typeface="宋体"/>
                <a:cs typeface="宋体"/>
              </a:rPr>
              <a:t>程及权</a:t>
            </a:r>
            <a:r>
              <a:rPr dirty="0" sz="2900" spc="-500">
                <a:solidFill>
                  <a:srgbClr val="010101"/>
                </a:solidFill>
                <a:latin typeface="宋体"/>
                <a:cs typeface="宋体"/>
              </a:rPr>
              <a:t>限</a:t>
            </a:r>
            <a:r>
              <a:rPr dirty="0" sz="2900" spc="150">
                <a:solidFill>
                  <a:srgbClr val="010101"/>
                </a:solidFill>
                <a:latin typeface="宋体"/>
                <a:cs typeface="宋体"/>
              </a:rPr>
              <a:t>规</a:t>
            </a:r>
            <a:r>
              <a:rPr dirty="0" sz="2900" spc="270">
                <a:solidFill>
                  <a:srgbClr val="010101"/>
                </a:solidFill>
                <a:latin typeface="宋体"/>
                <a:cs typeface="宋体"/>
              </a:rPr>
              <a:t>定</a:t>
            </a:r>
            <a:r>
              <a:rPr dirty="0" sz="2900" spc="-780">
                <a:solidFill>
                  <a:srgbClr val="010101"/>
                </a:solidFill>
                <a:latin typeface="宋体"/>
                <a:cs typeface="宋体"/>
              </a:rPr>
              <a:t> </a:t>
            </a:r>
            <a:r>
              <a:rPr dirty="0" sz="2900" spc="-340">
                <a:solidFill>
                  <a:srgbClr val="010101"/>
                </a:solidFill>
                <a:latin typeface="宋体"/>
                <a:cs typeface="宋体"/>
              </a:rPr>
              <a:t>，项</a:t>
            </a:r>
            <a:r>
              <a:rPr dirty="0" sz="2900" spc="150">
                <a:solidFill>
                  <a:srgbClr val="010101"/>
                </a:solidFill>
                <a:latin typeface="宋体"/>
                <a:cs typeface="宋体"/>
              </a:rPr>
              <a:t>目</a:t>
            </a:r>
            <a:r>
              <a:rPr dirty="0" sz="2900" spc="-340">
                <a:solidFill>
                  <a:srgbClr val="010101"/>
                </a:solidFill>
                <a:latin typeface="宋体"/>
                <a:cs typeface="宋体"/>
              </a:rPr>
              <a:t>在采</a:t>
            </a:r>
            <a:r>
              <a:rPr dirty="0" sz="2900" spc="-440">
                <a:solidFill>
                  <a:srgbClr val="010101"/>
                </a:solidFill>
                <a:latin typeface="宋体"/>
                <a:cs typeface="宋体"/>
              </a:rPr>
              <a:t> </a:t>
            </a:r>
            <a:r>
              <a:rPr dirty="0" sz="2900" spc="210">
                <a:solidFill>
                  <a:srgbClr val="010101"/>
                </a:solidFill>
                <a:latin typeface="宋体"/>
                <a:cs typeface="宋体"/>
              </a:rPr>
              <a:t>购</a:t>
            </a:r>
            <a:r>
              <a:rPr dirty="0" sz="2900" spc="-10">
                <a:solidFill>
                  <a:srgbClr val="010101"/>
                </a:solidFill>
                <a:latin typeface="宋体"/>
                <a:cs typeface="宋体"/>
              </a:rPr>
              <a:t>过</a:t>
            </a:r>
            <a:r>
              <a:rPr dirty="0" sz="2900" spc="270">
                <a:solidFill>
                  <a:srgbClr val="010101"/>
                </a:solidFill>
                <a:latin typeface="宋体"/>
                <a:cs typeface="宋体"/>
              </a:rPr>
              <a:t>程体现公 </a:t>
            </a:r>
            <a:r>
              <a:rPr dirty="0" sz="2900" spc="125">
                <a:solidFill>
                  <a:srgbClr val="010101"/>
                </a:solidFill>
                <a:latin typeface="宋体"/>
                <a:cs typeface="宋体"/>
              </a:rPr>
              <a:t>开、公平、合理原则，井接受公司的评审和监督。公司至少按季度对 各项目的采购价格进行分析、公示，井根据公司情况，制定各项资源 </a:t>
            </a:r>
            <a:r>
              <a:rPr dirty="0" sz="2900" spc="-135">
                <a:solidFill>
                  <a:srgbClr val="010101"/>
                </a:solidFill>
                <a:latin typeface="宋体"/>
                <a:cs typeface="宋体"/>
              </a:rPr>
              <a:t>采购限价标准。</a:t>
            </a:r>
            <a:endParaRPr sz="2900">
              <a:latin typeface="宋体"/>
              <a:cs typeface="宋体"/>
            </a:endParaRPr>
          </a:p>
        </p:txBody>
      </p:sp>
      <p:sp>
        <p:nvSpPr>
          <p:cNvPr id="11" name="object 11"/>
          <p:cNvSpPr/>
          <p:nvPr/>
        </p:nvSpPr>
        <p:spPr>
          <a:xfrm>
            <a:off x="800275" y="7801292"/>
            <a:ext cx="4117340" cy="332740"/>
          </a:xfrm>
          <a:custGeom>
            <a:avLst/>
            <a:gdLst/>
            <a:ahLst/>
            <a:cxnLst/>
            <a:rect l="l" t="t" r="r" b="b"/>
            <a:pathLst>
              <a:path w="4117340" h="332740">
                <a:moveTo>
                  <a:pt x="0" y="0"/>
                </a:moveTo>
                <a:lnTo>
                  <a:pt x="4117293" y="0"/>
                </a:lnTo>
                <a:lnTo>
                  <a:pt x="4117293" y="332156"/>
                </a:lnTo>
                <a:lnTo>
                  <a:pt x="0" y="332156"/>
                </a:lnTo>
                <a:lnTo>
                  <a:pt x="0" y="0"/>
                </a:lnTo>
                <a:close/>
              </a:path>
            </a:pathLst>
          </a:custGeom>
          <a:solidFill>
            <a:srgbClr val="0E0E0E"/>
          </a:solidFill>
        </p:spPr>
        <p:txBody>
          <a:bodyPr wrap="square" lIns="0" tIns="0" rIns="0" bIns="0" rtlCol="0"/>
          <a:lstStyle/>
          <a:p/>
        </p:txBody>
      </p:sp>
      <p:sp>
        <p:nvSpPr>
          <p:cNvPr id="12" name="object 12"/>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3" name="object 13"/>
          <p:cNvSpPr txBox="1"/>
          <p:nvPr/>
        </p:nvSpPr>
        <p:spPr>
          <a:xfrm>
            <a:off x="787574" y="7788592"/>
            <a:ext cx="4121785" cy="358140"/>
          </a:xfrm>
          <a:prstGeom prst="rect">
            <a:avLst/>
          </a:prstGeom>
        </p:spPr>
        <p:txBody>
          <a:bodyPr wrap="square" lIns="0" tIns="0" rIns="0" bIns="0" rtlCol="0" vert="horz">
            <a:spAutoFit/>
          </a:bodyPr>
          <a:lstStyle/>
          <a:p>
            <a:pPr marL="12700">
              <a:lnSpc>
                <a:spcPts val="2815"/>
              </a:lnSpc>
            </a:pPr>
            <a:r>
              <a:rPr dirty="0" sz="2600" spc="85">
                <a:solidFill>
                  <a:srgbClr val="F6FBFB"/>
                </a:solidFill>
                <a:latin typeface="宋体"/>
                <a:cs typeface="宋体"/>
              </a:rPr>
              <a:t>六、资源平台的建立及管理</a:t>
            </a:r>
            <a:endParaRPr sz="2600">
              <a:latin typeface="宋体"/>
              <a:cs typeface="宋体"/>
            </a:endParaRP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560869" y="6579258"/>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10101"/>
                </a:solidFill>
                <a:latin typeface="宋体"/>
                <a:cs typeface="宋体"/>
              </a:rPr>
              <a:t>（二）项目部层面</a:t>
            </a:r>
            <a:endParaRPr sz="4150">
              <a:latin typeface="宋体"/>
              <a:cs typeface="宋体"/>
            </a:endParaRPr>
          </a:p>
        </p:txBody>
      </p:sp>
      <p:sp>
        <p:nvSpPr>
          <p:cNvPr id="7" name="object 7"/>
          <p:cNvSpPr/>
          <p:nvPr/>
        </p:nvSpPr>
        <p:spPr>
          <a:xfrm>
            <a:off x="570263" y="2878042"/>
            <a:ext cx="0" cy="95885"/>
          </a:xfrm>
          <a:custGeom>
            <a:avLst/>
            <a:gdLst/>
            <a:ahLst/>
            <a:cxnLst/>
            <a:rect l="l" t="t" r="r" b="b"/>
            <a:pathLst>
              <a:path w="0" h="95885">
                <a:moveTo>
                  <a:pt x="0" y="0"/>
                </a:moveTo>
                <a:lnTo>
                  <a:pt x="0" y="95858"/>
                </a:lnTo>
              </a:path>
            </a:pathLst>
          </a:custGeom>
          <a:ln w="12747">
            <a:solidFill>
              <a:srgbClr val="05215B"/>
            </a:solidFill>
          </a:ln>
        </p:spPr>
        <p:txBody>
          <a:bodyPr wrap="square" lIns="0" tIns="0" rIns="0" bIns="0" rtlCol="0"/>
          <a:lstStyle/>
          <a:p/>
        </p:txBody>
      </p:sp>
      <p:sp>
        <p:nvSpPr>
          <p:cNvPr id="8" name="object 8"/>
          <p:cNvSpPr txBox="1"/>
          <p:nvPr/>
        </p:nvSpPr>
        <p:spPr>
          <a:xfrm>
            <a:off x="551190" y="2868121"/>
            <a:ext cx="45085" cy="109855"/>
          </a:xfrm>
          <a:prstGeom prst="rect">
            <a:avLst/>
          </a:prstGeom>
        </p:spPr>
        <p:txBody>
          <a:bodyPr wrap="square" lIns="0" tIns="12700" rIns="0" bIns="0" rtlCol="0" vert="horz">
            <a:spAutoFit/>
          </a:bodyPr>
          <a:lstStyle/>
          <a:p>
            <a:pPr marL="12700">
              <a:lnSpc>
                <a:spcPct val="100000"/>
              </a:lnSpc>
              <a:spcBef>
                <a:spcPts val="100"/>
              </a:spcBef>
            </a:pPr>
            <a:r>
              <a:rPr dirty="0" sz="550" spc="-160">
                <a:solidFill>
                  <a:srgbClr val="F7FBFB"/>
                </a:solidFill>
                <a:latin typeface="Arial"/>
                <a:cs typeface="Arial"/>
              </a:rPr>
              <a:t>1</a:t>
            </a:r>
            <a:endParaRPr sz="550">
              <a:latin typeface="Arial"/>
              <a:cs typeface="Arial"/>
            </a:endParaRPr>
          </a:p>
        </p:txBody>
      </p:sp>
      <p:sp>
        <p:nvSpPr>
          <p:cNvPr id="9" name="object 9"/>
          <p:cNvSpPr txBox="1"/>
          <p:nvPr/>
        </p:nvSpPr>
        <p:spPr>
          <a:xfrm>
            <a:off x="1044766" y="2506186"/>
            <a:ext cx="324485" cy="576580"/>
          </a:xfrm>
          <a:prstGeom prst="rect">
            <a:avLst/>
          </a:prstGeom>
          <a:solidFill>
            <a:srgbClr val="05215B"/>
          </a:solidFill>
        </p:spPr>
        <p:txBody>
          <a:bodyPr wrap="square" lIns="0" tIns="19050" rIns="0" bIns="0" rtlCol="0" vert="horz">
            <a:spAutoFit/>
          </a:bodyPr>
          <a:lstStyle/>
          <a:p>
            <a:pPr>
              <a:lnSpc>
                <a:spcPct val="100000"/>
              </a:lnSpc>
              <a:spcBef>
                <a:spcPts val="150"/>
              </a:spcBef>
            </a:pPr>
            <a:r>
              <a:rPr dirty="0" sz="3350" spc="-475">
                <a:solidFill>
                  <a:srgbClr val="F7FBFB"/>
                </a:solidFill>
                <a:latin typeface="Times New Roman"/>
                <a:cs typeface="Times New Roman"/>
              </a:rPr>
              <a:t>l</a:t>
            </a:r>
            <a:r>
              <a:rPr dirty="0" sz="3350" spc="-445">
                <a:solidFill>
                  <a:srgbClr val="F7FBFB"/>
                </a:solidFill>
                <a:latin typeface="Times New Roman"/>
                <a:cs typeface="Times New Roman"/>
              </a:rPr>
              <a:t> </a:t>
            </a:r>
            <a:r>
              <a:rPr dirty="0" sz="3350" spc="-315">
                <a:solidFill>
                  <a:srgbClr val="F7FBFB"/>
                </a:solidFill>
                <a:latin typeface="Times New Roman"/>
                <a:cs typeface="Times New Roman"/>
              </a:rPr>
              <a:t>-</a:t>
            </a:r>
            <a:endParaRPr sz="3350">
              <a:latin typeface="Times New Roman"/>
              <a:cs typeface="Times New Roman"/>
            </a:endParaRPr>
          </a:p>
        </p:txBody>
      </p:sp>
      <p:sp>
        <p:nvSpPr>
          <p:cNvPr id="10" name="object 10"/>
          <p:cNvSpPr/>
          <p:nvPr/>
        </p:nvSpPr>
        <p:spPr>
          <a:xfrm>
            <a:off x="12660228" y="2632701"/>
            <a:ext cx="175895" cy="370840"/>
          </a:xfrm>
          <a:custGeom>
            <a:avLst/>
            <a:gdLst/>
            <a:ahLst/>
            <a:cxnLst/>
            <a:rect l="l" t="t" r="r" b="b"/>
            <a:pathLst>
              <a:path w="175895" h="370839">
                <a:moveTo>
                  <a:pt x="0" y="370482"/>
                </a:moveTo>
                <a:lnTo>
                  <a:pt x="175791" y="370482"/>
                </a:lnTo>
                <a:lnTo>
                  <a:pt x="175791" y="0"/>
                </a:lnTo>
                <a:lnTo>
                  <a:pt x="0" y="0"/>
                </a:lnTo>
                <a:lnTo>
                  <a:pt x="0" y="370482"/>
                </a:lnTo>
                <a:close/>
              </a:path>
            </a:pathLst>
          </a:custGeom>
          <a:solidFill>
            <a:srgbClr val="05215B"/>
          </a:solidFill>
        </p:spPr>
        <p:txBody>
          <a:bodyPr wrap="square" lIns="0" tIns="0" rIns="0" bIns="0" rtlCol="0"/>
          <a:lstStyle/>
          <a:p/>
        </p:txBody>
      </p:sp>
      <p:sp>
        <p:nvSpPr>
          <p:cNvPr id="11" name="object 11"/>
          <p:cNvSpPr/>
          <p:nvPr/>
        </p:nvSpPr>
        <p:spPr>
          <a:xfrm>
            <a:off x="1356464" y="2632701"/>
            <a:ext cx="11214735" cy="370840"/>
          </a:xfrm>
          <a:custGeom>
            <a:avLst/>
            <a:gdLst/>
            <a:ahLst/>
            <a:cxnLst/>
            <a:rect l="l" t="t" r="r" b="b"/>
            <a:pathLst>
              <a:path w="11214735" h="370839">
                <a:moveTo>
                  <a:pt x="0" y="370482"/>
                </a:moveTo>
                <a:lnTo>
                  <a:pt x="11214534" y="370482"/>
                </a:lnTo>
                <a:lnTo>
                  <a:pt x="11214534" y="0"/>
                </a:lnTo>
                <a:lnTo>
                  <a:pt x="0" y="0"/>
                </a:lnTo>
                <a:lnTo>
                  <a:pt x="0" y="370482"/>
                </a:lnTo>
                <a:close/>
              </a:path>
            </a:pathLst>
          </a:custGeom>
          <a:solidFill>
            <a:srgbClr val="05215B"/>
          </a:solidFill>
        </p:spPr>
        <p:txBody>
          <a:bodyPr wrap="square" lIns="0" tIns="0" rIns="0" bIns="0" rtlCol="0"/>
          <a:lstStyle/>
          <a:p/>
        </p:txBody>
      </p:sp>
      <p:sp>
        <p:nvSpPr>
          <p:cNvPr id="12" name="object 12"/>
          <p:cNvSpPr txBox="1"/>
          <p:nvPr/>
        </p:nvSpPr>
        <p:spPr>
          <a:xfrm>
            <a:off x="1356464" y="2567902"/>
            <a:ext cx="5339715" cy="470534"/>
          </a:xfrm>
          <a:prstGeom prst="rect">
            <a:avLst/>
          </a:prstGeom>
        </p:spPr>
        <p:txBody>
          <a:bodyPr wrap="square" lIns="0" tIns="14604" rIns="0" bIns="0" rtlCol="0" vert="horz">
            <a:spAutoFit/>
          </a:bodyPr>
          <a:lstStyle/>
          <a:p>
            <a:pPr>
              <a:lnSpc>
                <a:spcPct val="100000"/>
              </a:lnSpc>
              <a:spcBef>
                <a:spcPts val="114"/>
              </a:spcBef>
            </a:pPr>
            <a:r>
              <a:rPr dirty="0" sz="2900" spc="-545">
                <a:solidFill>
                  <a:srgbClr val="F7FBFB"/>
                </a:solidFill>
                <a:latin typeface="宋体"/>
                <a:cs typeface="宋体"/>
              </a:rPr>
              <a:t>项目</a:t>
            </a:r>
            <a:r>
              <a:rPr dirty="0" sz="2900" spc="-145">
                <a:solidFill>
                  <a:srgbClr val="F7FBFB"/>
                </a:solidFill>
                <a:latin typeface="宋体"/>
                <a:cs typeface="宋体"/>
              </a:rPr>
              <a:t> </a:t>
            </a:r>
            <a:r>
              <a:rPr dirty="0" sz="2900" spc="120">
                <a:solidFill>
                  <a:srgbClr val="F7FBFB"/>
                </a:solidFill>
                <a:latin typeface="宋体"/>
                <a:cs typeface="宋体"/>
              </a:rPr>
              <a:t>根</a:t>
            </a:r>
            <a:r>
              <a:rPr dirty="0" sz="2900" spc="300">
                <a:solidFill>
                  <a:srgbClr val="F7FBFB"/>
                </a:solidFill>
                <a:latin typeface="宋体"/>
                <a:cs typeface="宋体"/>
              </a:rPr>
              <a:t>据</a:t>
            </a:r>
            <a:r>
              <a:rPr dirty="0" sz="2900" spc="-85">
                <a:solidFill>
                  <a:srgbClr val="F7FBFB"/>
                </a:solidFill>
                <a:latin typeface="宋体"/>
                <a:cs typeface="宋体"/>
              </a:rPr>
              <a:t>资</a:t>
            </a:r>
            <a:r>
              <a:rPr dirty="0" sz="2900" spc="204">
                <a:solidFill>
                  <a:srgbClr val="F7FBFB"/>
                </a:solidFill>
                <a:latin typeface="宋体"/>
                <a:cs typeface="宋体"/>
              </a:rPr>
              <a:t>源</a:t>
            </a:r>
            <a:r>
              <a:rPr dirty="0" sz="2900" spc="300">
                <a:solidFill>
                  <a:srgbClr val="F7FBFB"/>
                </a:solidFill>
                <a:latin typeface="宋体"/>
                <a:cs typeface="宋体"/>
              </a:rPr>
              <a:t>平</a:t>
            </a:r>
            <a:r>
              <a:rPr dirty="0" sz="2900" spc="-204">
                <a:solidFill>
                  <a:srgbClr val="F7FBFB"/>
                </a:solidFill>
                <a:latin typeface="宋体"/>
                <a:cs typeface="宋体"/>
              </a:rPr>
              <a:t>台</a:t>
            </a:r>
            <a:r>
              <a:rPr dirty="0" sz="2900" spc="160">
                <a:solidFill>
                  <a:srgbClr val="F7FBFB"/>
                </a:solidFill>
                <a:latin typeface="宋体"/>
                <a:cs typeface="宋体"/>
              </a:rPr>
              <a:t>规</a:t>
            </a:r>
            <a:r>
              <a:rPr dirty="0" sz="2900" spc="300">
                <a:solidFill>
                  <a:srgbClr val="F7FBFB"/>
                </a:solidFill>
                <a:latin typeface="宋体"/>
                <a:cs typeface="宋体"/>
              </a:rPr>
              <a:t>则</a:t>
            </a:r>
            <a:r>
              <a:rPr dirty="0" sz="2900" spc="-840">
                <a:solidFill>
                  <a:srgbClr val="F7FBFB"/>
                </a:solidFill>
                <a:latin typeface="宋体"/>
                <a:cs typeface="宋体"/>
              </a:rPr>
              <a:t> </a:t>
            </a:r>
            <a:r>
              <a:rPr dirty="0" sz="2900" spc="-720">
                <a:solidFill>
                  <a:srgbClr val="F7FBFB"/>
                </a:solidFill>
                <a:latin typeface="宋体"/>
                <a:cs typeface="宋体"/>
              </a:rPr>
              <a:t>，在公司提</a:t>
            </a:r>
            <a:endParaRPr sz="2900">
              <a:latin typeface="宋体"/>
              <a:cs typeface="宋体"/>
            </a:endParaRPr>
          </a:p>
        </p:txBody>
      </p:sp>
      <p:sp>
        <p:nvSpPr>
          <p:cNvPr id="13" name="object 13"/>
          <p:cNvSpPr txBox="1"/>
          <p:nvPr/>
        </p:nvSpPr>
        <p:spPr>
          <a:xfrm>
            <a:off x="7098407" y="2567902"/>
            <a:ext cx="2388870" cy="470534"/>
          </a:xfrm>
          <a:prstGeom prst="rect">
            <a:avLst/>
          </a:prstGeom>
        </p:spPr>
        <p:txBody>
          <a:bodyPr wrap="square" lIns="0" tIns="14604" rIns="0" bIns="0" rtlCol="0" vert="horz">
            <a:spAutoFit/>
          </a:bodyPr>
          <a:lstStyle/>
          <a:p>
            <a:pPr>
              <a:lnSpc>
                <a:spcPct val="100000"/>
              </a:lnSpc>
              <a:spcBef>
                <a:spcPts val="114"/>
              </a:spcBef>
            </a:pPr>
            <a:r>
              <a:rPr dirty="0" sz="2900" spc="-720">
                <a:solidFill>
                  <a:srgbClr val="F7FBFB"/>
                </a:solidFill>
                <a:latin typeface="宋体"/>
                <a:cs typeface="宋体"/>
              </a:rPr>
              <a:t>供的</a:t>
            </a:r>
            <a:r>
              <a:rPr dirty="0" sz="2900" spc="-685">
                <a:solidFill>
                  <a:srgbClr val="F7FBFB"/>
                </a:solidFill>
                <a:latin typeface="宋体"/>
                <a:cs typeface="宋体"/>
              </a:rPr>
              <a:t> </a:t>
            </a:r>
            <a:r>
              <a:rPr dirty="0" sz="2900" spc="-720">
                <a:solidFill>
                  <a:srgbClr val="F7FBFB"/>
                </a:solidFill>
                <a:latin typeface="宋体"/>
                <a:cs typeface="宋体"/>
              </a:rPr>
              <a:t>资</a:t>
            </a:r>
            <a:r>
              <a:rPr dirty="0" sz="2900" spc="-515">
                <a:solidFill>
                  <a:srgbClr val="F7FBFB"/>
                </a:solidFill>
                <a:latin typeface="宋体"/>
                <a:cs typeface="宋体"/>
              </a:rPr>
              <a:t> </a:t>
            </a:r>
            <a:r>
              <a:rPr dirty="0" sz="2900" spc="-720">
                <a:solidFill>
                  <a:srgbClr val="F7FBFB"/>
                </a:solidFill>
                <a:latin typeface="宋体"/>
                <a:cs typeface="宋体"/>
              </a:rPr>
              <a:t>源</a:t>
            </a:r>
            <a:r>
              <a:rPr dirty="0" sz="2900" spc="-545">
                <a:solidFill>
                  <a:srgbClr val="F7FBFB"/>
                </a:solidFill>
                <a:latin typeface="宋体"/>
                <a:cs typeface="宋体"/>
              </a:rPr>
              <a:t> </a:t>
            </a:r>
            <a:r>
              <a:rPr dirty="0" sz="2900" spc="-720">
                <a:solidFill>
                  <a:srgbClr val="F7FBFB"/>
                </a:solidFill>
                <a:latin typeface="宋体"/>
                <a:cs typeface="宋体"/>
              </a:rPr>
              <a:t>平台内</a:t>
            </a:r>
            <a:endParaRPr sz="2900">
              <a:latin typeface="宋体"/>
              <a:cs typeface="宋体"/>
            </a:endParaRPr>
          </a:p>
        </p:txBody>
      </p:sp>
      <p:sp>
        <p:nvSpPr>
          <p:cNvPr id="14" name="object 14"/>
          <p:cNvSpPr txBox="1"/>
          <p:nvPr/>
        </p:nvSpPr>
        <p:spPr>
          <a:xfrm>
            <a:off x="9789475" y="2567902"/>
            <a:ext cx="2991485" cy="470534"/>
          </a:xfrm>
          <a:prstGeom prst="rect">
            <a:avLst/>
          </a:prstGeom>
        </p:spPr>
        <p:txBody>
          <a:bodyPr wrap="square" lIns="0" tIns="14604" rIns="0" bIns="0" rtlCol="0" vert="horz">
            <a:spAutoFit/>
          </a:bodyPr>
          <a:lstStyle/>
          <a:p>
            <a:pPr>
              <a:lnSpc>
                <a:spcPct val="100000"/>
              </a:lnSpc>
              <a:spcBef>
                <a:spcPts val="114"/>
              </a:spcBef>
            </a:pPr>
            <a:r>
              <a:rPr dirty="0" sz="2900" spc="300">
                <a:solidFill>
                  <a:srgbClr val="F7FBFB"/>
                </a:solidFill>
                <a:latin typeface="宋体"/>
                <a:cs typeface="宋体"/>
              </a:rPr>
              <a:t>选择</a:t>
            </a:r>
            <a:r>
              <a:rPr dirty="0" sz="2900" spc="-275">
                <a:solidFill>
                  <a:srgbClr val="F7FBFB"/>
                </a:solidFill>
                <a:latin typeface="宋体"/>
                <a:cs typeface="宋体"/>
              </a:rPr>
              <a:t>资</a:t>
            </a:r>
            <a:r>
              <a:rPr dirty="0" sz="2900" spc="865">
                <a:solidFill>
                  <a:srgbClr val="F7FBFB"/>
                </a:solidFill>
                <a:latin typeface="宋体"/>
                <a:cs typeface="宋体"/>
              </a:rPr>
              <a:t>源</a:t>
            </a:r>
            <a:r>
              <a:rPr dirty="0" sz="2900" spc="-720">
                <a:solidFill>
                  <a:srgbClr val="F7FBFB"/>
                </a:solidFill>
                <a:latin typeface="宋体"/>
                <a:cs typeface="宋体"/>
              </a:rPr>
              <a:t>，井且</a:t>
            </a:r>
            <a:r>
              <a:rPr dirty="0" sz="2900" spc="-600">
                <a:solidFill>
                  <a:srgbClr val="F7FBFB"/>
                </a:solidFill>
                <a:latin typeface="宋体"/>
                <a:cs typeface="宋体"/>
              </a:rPr>
              <a:t> </a:t>
            </a:r>
            <a:r>
              <a:rPr dirty="0" sz="2900" spc="-1905">
                <a:solidFill>
                  <a:srgbClr val="F7FBFB"/>
                </a:solidFill>
                <a:latin typeface="宋体"/>
                <a:cs typeface="宋体"/>
              </a:rPr>
              <a:t>在</a:t>
            </a:r>
            <a:endParaRPr sz="2900">
              <a:latin typeface="宋体"/>
              <a:cs typeface="宋体"/>
            </a:endParaRPr>
          </a:p>
        </p:txBody>
      </p:sp>
      <p:sp>
        <p:nvSpPr>
          <p:cNvPr id="15" name="object 15"/>
          <p:cNvSpPr txBox="1"/>
          <p:nvPr/>
        </p:nvSpPr>
        <p:spPr>
          <a:xfrm>
            <a:off x="12571000" y="2014808"/>
            <a:ext cx="89535" cy="1228725"/>
          </a:xfrm>
          <a:prstGeom prst="rect">
            <a:avLst/>
          </a:prstGeom>
          <a:solidFill>
            <a:srgbClr val="05215B"/>
          </a:solidFill>
        </p:spPr>
        <p:txBody>
          <a:bodyPr wrap="square" lIns="0" tIns="34290" rIns="0" bIns="0" rtlCol="0" vert="horz">
            <a:spAutoFit/>
          </a:bodyPr>
          <a:lstStyle/>
          <a:p>
            <a:pPr>
              <a:lnSpc>
                <a:spcPct val="100000"/>
              </a:lnSpc>
              <a:spcBef>
                <a:spcPts val="270"/>
              </a:spcBef>
            </a:pPr>
            <a:r>
              <a:rPr dirty="0" sz="7100" spc="-1660">
                <a:solidFill>
                  <a:srgbClr val="F7FBFB"/>
                </a:solidFill>
                <a:latin typeface="Arial"/>
                <a:cs typeface="Arial"/>
              </a:rPr>
              <a:t>I</a:t>
            </a:r>
            <a:endParaRPr sz="7100">
              <a:latin typeface="Arial"/>
              <a:cs typeface="Arial"/>
            </a:endParaRPr>
          </a:p>
        </p:txBody>
      </p:sp>
      <p:sp>
        <p:nvSpPr>
          <p:cNvPr id="16" name="object 16"/>
          <p:cNvSpPr txBox="1"/>
          <p:nvPr/>
        </p:nvSpPr>
        <p:spPr>
          <a:xfrm>
            <a:off x="1006518" y="3271464"/>
            <a:ext cx="4206875" cy="370840"/>
          </a:xfrm>
          <a:prstGeom prst="rect">
            <a:avLst/>
          </a:prstGeom>
          <a:solidFill>
            <a:srgbClr val="05215B"/>
          </a:solidFill>
        </p:spPr>
        <p:txBody>
          <a:bodyPr wrap="square" lIns="0" tIns="0" rIns="0" bIns="0" rtlCol="0" vert="horz">
            <a:spAutoFit/>
          </a:bodyPr>
          <a:lstStyle/>
          <a:p>
            <a:pPr>
              <a:lnSpc>
                <a:spcPts val="2915"/>
              </a:lnSpc>
            </a:pPr>
            <a:r>
              <a:rPr dirty="0" sz="2900" spc="95">
                <a:solidFill>
                  <a:srgbClr val="F7FBFB"/>
                </a:solidFill>
                <a:latin typeface="宋体"/>
                <a:cs typeface="宋体"/>
              </a:rPr>
              <a:t>公司资源价格内确定价格</a:t>
            </a:r>
            <a:endParaRPr sz="2900">
              <a:latin typeface="宋体"/>
              <a:cs typeface="宋体"/>
            </a:endParaRPr>
          </a:p>
        </p:txBody>
      </p:sp>
      <p:sp>
        <p:nvSpPr>
          <p:cNvPr id="17" name="object 17"/>
          <p:cNvSpPr txBox="1"/>
          <p:nvPr/>
        </p:nvSpPr>
        <p:spPr>
          <a:xfrm>
            <a:off x="636104" y="3830096"/>
            <a:ext cx="11978640" cy="2095500"/>
          </a:xfrm>
          <a:prstGeom prst="rect">
            <a:avLst/>
          </a:prstGeom>
        </p:spPr>
        <p:txBody>
          <a:bodyPr wrap="square" lIns="0" tIns="12065" rIns="0" bIns="0" rtlCol="0" vert="horz">
            <a:spAutoFit/>
          </a:bodyPr>
          <a:lstStyle/>
          <a:p>
            <a:pPr algn="just" marL="378460" marR="5080" indent="-365760">
              <a:lnSpc>
                <a:spcPct val="156100"/>
              </a:lnSpc>
              <a:spcBef>
                <a:spcPts val="95"/>
              </a:spcBef>
              <a:buClr>
                <a:srgbClr val="282828"/>
              </a:buClr>
              <a:buSzPct val="96551"/>
              <a:buChar char="·"/>
              <a:tabLst>
                <a:tab pos="394335" algn="l"/>
              </a:tabLst>
            </a:pPr>
            <a:r>
              <a:rPr dirty="0" sz="2900" spc="95">
                <a:solidFill>
                  <a:srgbClr val="010101"/>
                </a:solidFill>
                <a:latin typeface="宋体"/>
                <a:cs typeface="宋体"/>
              </a:rPr>
              <a:t>项</a:t>
            </a:r>
            <a:r>
              <a:rPr dirty="0" sz="2900" spc="40">
                <a:solidFill>
                  <a:srgbClr val="010101"/>
                </a:solidFill>
                <a:latin typeface="宋体"/>
                <a:cs typeface="宋体"/>
              </a:rPr>
              <a:t>目</a:t>
            </a:r>
            <a:r>
              <a:rPr dirty="0" sz="2900" spc="240">
                <a:solidFill>
                  <a:srgbClr val="010101"/>
                </a:solidFill>
                <a:latin typeface="宋体"/>
                <a:cs typeface="宋体"/>
              </a:rPr>
              <a:t>资</a:t>
            </a:r>
            <a:r>
              <a:rPr dirty="0" sz="2900" spc="95">
                <a:solidFill>
                  <a:srgbClr val="010101"/>
                </a:solidFill>
                <a:latin typeface="宋体"/>
                <a:cs typeface="宋体"/>
              </a:rPr>
              <a:t>源选择</a:t>
            </a:r>
            <a:r>
              <a:rPr dirty="0" sz="2900" spc="145">
                <a:solidFill>
                  <a:srgbClr val="010101"/>
                </a:solidFill>
                <a:latin typeface="宋体"/>
                <a:cs typeface="宋体"/>
              </a:rPr>
              <a:t>须</a:t>
            </a:r>
            <a:r>
              <a:rPr dirty="0" sz="2900" spc="300">
                <a:solidFill>
                  <a:srgbClr val="010101"/>
                </a:solidFill>
                <a:latin typeface="宋体"/>
                <a:cs typeface="宋体"/>
              </a:rPr>
              <a:t>在公司</a:t>
            </a:r>
            <a:r>
              <a:rPr dirty="0" sz="2900" spc="-475">
                <a:solidFill>
                  <a:srgbClr val="010101"/>
                </a:solidFill>
                <a:latin typeface="宋体"/>
                <a:cs typeface="宋体"/>
              </a:rPr>
              <a:t>提</a:t>
            </a:r>
            <a:r>
              <a:rPr dirty="0" sz="2900" spc="300">
                <a:solidFill>
                  <a:srgbClr val="010101"/>
                </a:solidFill>
                <a:latin typeface="宋体"/>
                <a:cs typeface="宋体"/>
              </a:rPr>
              <a:t>供</a:t>
            </a:r>
            <a:r>
              <a:rPr dirty="0" sz="2900" spc="30">
                <a:solidFill>
                  <a:srgbClr val="010101"/>
                </a:solidFill>
                <a:latin typeface="宋体"/>
                <a:cs typeface="宋体"/>
              </a:rPr>
              <a:t>的</a:t>
            </a:r>
            <a:r>
              <a:rPr dirty="0" sz="2900" spc="300">
                <a:solidFill>
                  <a:srgbClr val="010101"/>
                </a:solidFill>
                <a:latin typeface="宋体"/>
                <a:cs typeface="宋体"/>
              </a:rPr>
              <a:t>平台</a:t>
            </a:r>
            <a:r>
              <a:rPr dirty="0" sz="2900" spc="-275">
                <a:solidFill>
                  <a:srgbClr val="010101"/>
                </a:solidFill>
                <a:latin typeface="宋体"/>
                <a:cs typeface="宋体"/>
              </a:rPr>
              <a:t>内</a:t>
            </a:r>
            <a:r>
              <a:rPr dirty="0" sz="2900" spc="300">
                <a:solidFill>
                  <a:srgbClr val="010101"/>
                </a:solidFill>
                <a:latin typeface="宋体"/>
                <a:cs typeface="宋体"/>
              </a:rPr>
              <a:t>选</a:t>
            </a:r>
            <a:r>
              <a:rPr dirty="0" sz="2900" spc="675">
                <a:solidFill>
                  <a:srgbClr val="010101"/>
                </a:solidFill>
                <a:latin typeface="宋体"/>
                <a:cs typeface="宋体"/>
              </a:rPr>
              <a:t>择</a:t>
            </a:r>
            <a:r>
              <a:rPr dirty="0" sz="2900" spc="-340">
                <a:solidFill>
                  <a:srgbClr val="010101"/>
                </a:solidFill>
                <a:latin typeface="宋体"/>
                <a:cs typeface="宋体"/>
              </a:rPr>
              <a:t>，如项目</a:t>
            </a:r>
            <a:r>
              <a:rPr dirty="0" sz="2900" spc="-430">
                <a:solidFill>
                  <a:srgbClr val="010101"/>
                </a:solidFill>
                <a:latin typeface="宋体"/>
                <a:cs typeface="宋体"/>
              </a:rPr>
              <a:t> </a:t>
            </a:r>
            <a:r>
              <a:rPr dirty="0" sz="2900" spc="120">
                <a:solidFill>
                  <a:srgbClr val="010101"/>
                </a:solidFill>
                <a:latin typeface="宋体"/>
                <a:cs typeface="宋体"/>
              </a:rPr>
              <a:t>拟</a:t>
            </a:r>
            <a:r>
              <a:rPr dirty="0" sz="2900" spc="300">
                <a:solidFill>
                  <a:srgbClr val="010101"/>
                </a:solidFill>
                <a:latin typeface="宋体"/>
                <a:cs typeface="宋体"/>
              </a:rPr>
              <a:t>选用</a:t>
            </a:r>
            <a:r>
              <a:rPr dirty="0" sz="2900" spc="-375">
                <a:solidFill>
                  <a:srgbClr val="010101"/>
                </a:solidFill>
                <a:latin typeface="宋体"/>
                <a:cs typeface="宋体"/>
              </a:rPr>
              <a:t>资</a:t>
            </a:r>
            <a:r>
              <a:rPr dirty="0" sz="2900" spc="300">
                <a:solidFill>
                  <a:srgbClr val="010101"/>
                </a:solidFill>
                <a:latin typeface="宋体"/>
                <a:cs typeface="宋体"/>
              </a:rPr>
              <a:t>源在公 司</a:t>
            </a:r>
            <a:r>
              <a:rPr dirty="0" sz="2900" spc="125">
                <a:solidFill>
                  <a:srgbClr val="010101"/>
                </a:solidFill>
                <a:latin typeface="宋体"/>
                <a:cs typeface="宋体"/>
              </a:rPr>
              <a:t>资源平台外，须按公司规定履行完资源入库程序。项目资源采购价 格</a:t>
            </a:r>
            <a:r>
              <a:rPr dirty="0" sz="2900" spc="10">
                <a:solidFill>
                  <a:srgbClr val="010101"/>
                </a:solidFill>
                <a:latin typeface="宋体"/>
                <a:cs typeface="宋体"/>
              </a:rPr>
              <a:t>原则上不得超出公司限价规定。</a:t>
            </a:r>
            <a:endParaRPr sz="2900">
              <a:latin typeface="宋体"/>
              <a:cs typeface="宋体"/>
            </a:endParaRPr>
          </a:p>
        </p:txBody>
      </p:sp>
      <p:sp>
        <p:nvSpPr>
          <p:cNvPr id="18" name="object 18"/>
          <p:cNvSpPr/>
          <p:nvPr/>
        </p:nvSpPr>
        <p:spPr>
          <a:xfrm>
            <a:off x="800275" y="7801292"/>
            <a:ext cx="4117340" cy="332740"/>
          </a:xfrm>
          <a:custGeom>
            <a:avLst/>
            <a:gdLst/>
            <a:ahLst/>
            <a:cxnLst/>
            <a:rect l="l" t="t" r="r" b="b"/>
            <a:pathLst>
              <a:path w="4117340" h="332740">
                <a:moveTo>
                  <a:pt x="0" y="0"/>
                </a:moveTo>
                <a:lnTo>
                  <a:pt x="4117293" y="0"/>
                </a:lnTo>
                <a:lnTo>
                  <a:pt x="4117293" y="332156"/>
                </a:lnTo>
                <a:lnTo>
                  <a:pt x="0" y="332156"/>
                </a:lnTo>
                <a:lnTo>
                  <a:pt x="0" y="0"/>
                </a:lnTo>
                <a:close/>
              </a:path>
            </a:pathLst>
          </a:custGeom>
          <a:solidFill>
            <a:srgbClr val="0E0E0E"/>
          </a:solidFill>
        </p:spPr>
        <p:txBody>
          <a:bodyPr wrap="square" lIns="0" tIns="0" rIns="0" bIns="0" rtlCol="0"/>
          <a:lstStyle/>
          <a:p/>
        </p:txBody>
      </p:sp>
      <p:sp>
        <p:nvSpPr>
          <p:cNvPr id="19" name="object 19"/>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0" name="object 20"/>
          <p:cNvSpPr txBox="1"/>
          <p:nvPr/>
        </p:nvSpPr>
        <p:spPr>
          <a:xfrm>
            <a:off x="787574" y="7788592"/>
            <a:ext cx="4121785" cy="358140"/>
          </a:xfrm>
          <a:prstGeom prst="rect">
            <a:avLst/>
          </a:prstGeom>
        </p:spPr>
        <p:txBody>
          <a:bodyPr wrap="square" lIns="0" tIns="0" rIns="0" bIns="0" rtlCol="0" vert="horz">
            <a:spAutoFit/>
          </a:bodyPr>
          <a:lstStyle/>
          <a:p>
            <a:pPr marL="12700">
              <a:lnSpc>
                <a:spcPts val="2815"/>
              </a:lnSpc>
            </a:pPr>
            <a:r>
              <a:rPr dirty="0" sz="2600" spc="85">
                <a:solidFill>
                  <a:srgbClr val="F6FBFB"/>
                </a:solidFill>
                <a:latin typeface="宋体"/>
                <a:cs typeface="宋体"/>
              </a:rPr>
              <a:t>六、资源平台的建立及管理</a:t>
            </a:r>
            <a:endParaRPr sz="2600">
              <a:latin typeface="宋体"/>
              <a:cs typeface="宋体"/>
            </a:endParaRP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624604" y="2670029"/>
            <a:ext cx="12351878" cy="1111447"/>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4" name="object 4"/>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5" name="object 5"/>
          <p:cNvSpPr/>
          <p:nvPr/>
        </p:nvSpPr>
        <p:spPr>
          <a:xfrm>
            <a:off x="611857" y="6029923"/>
            <a:ext cx="12390120" cy="0"/>
          </a:xfrm>
          <a:custGeom>
            <a:avLst/>
            <a:gdLst/>
            <a:ahLst/>
            <a:cxnLst/>
            <a:rect l="l" t="t" r="r" b="b"/>
            <a:pathLst>
              <a:path w="12390120" h="0">
                <a:moveTo>
                  <a:pt x="0" y="0"/>
                </a:moveTo>
                <a:lnTo>
                  <a:pt x="12390123" y="0"/>
                </a:lnTo>
              </a:path>
            </a:pathLst>
          </a:custGeom>
          <a:ln w="12775">
            <a:solidFill>
              <a:srgbClr val="000000"/>
            </a:solidFill>
          </a:ln>
        </p:spPr>
        <p:txBody>
          <a:bodyPr wrap="square" lIns="0" tIns="0" rIns="0" bIns="0" rtlCol="0"/>
          <a:lstStyle/>
          <a:p/>
        </p:txBody>
      </p:sp>
      <p:sp>
        <p:nvSpPr>
          <p:cNvPr id="6" name="object 6"/>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7" name="object 7"/>
          <p:cNvSpPr txBox="1"/>
          <p:nvPr/>
        </p:nvSpPr>
        <p:spPr>
          <a:xfrm>
            <a:off x="849293" y="1552269"/>
            <a:ext cx="4130675" cy="661670"/>
          </a:xfrm>
          <a:prstGeom prst="rect">
            <a:avLst/>
          </a:prstGeom>
        </p:spPr>
        <p:txBody>
          <a:bodyPr wrap="square" lIns="0" tIns="15875" rIns="0" bIns="0" rtlCol="0" vert="horz">
            <a:spAutoFit/>
          </a:bodyPr>
          <a:lstStyle/>
          <a:p>
            <a:pPr marL="12700">
              <a:lnSpc>
                <a:spcPct val="100000"/>
              </a:lnSpc>
              <a:spcBef>
                <a:spcPts val="125"/>
              </a:spcBef>
            </a:pPr>
            <a:r>
              <a:rPr dirty="0" sz="4150" spc="-110">
                <a:solidFill>
                  <a:srgbClr val="010101"/>
                </a:solidFill>
                <a:latin typeface="宋体"/>
                <a:cs typeface="宋体"/>
              </a:rPr>
              <a:t>（二）项目部层面</a:t>
            </a:r>
            <a:endParaRPr sz="4150">
              <a:latin typeface="宋体"/>
              <a:cs typeface="宋体"/>
            </a:endParaRPr>
          </a:p>
        </p:txBody>
      </p:sp>
      <p:sp>
        <p:nvSpPr>
          <p:cNvPr id="8" name="object 8"/>
          <p:cNvSpPr txBox="1"/>
          <p:nvPr/>
        </p:nvSpPr>
        <p:spPr>
          <a:xfrm>
            <a:off x="661598" y="4241461"/>
            <a:ext cx="11577320" cy="1390015"/>
          </a:xfrm>
          <a:prstGeom prst="rect">
            <a:avLst/>
          </a:prstGeom>
        </p:spPr>
        <p:txBody>
          <a:bodyPr wrap="square" lIns="0" tIns="14604" rIns="0" bIns="0" rtlCol="0" vert="horz">
            <a:spAutoFit/>
          </a:bodyPr>
          <a:lstStyle/>
          <a:p>
            <a:pPr marL="388620" indent="-375920">
              <a:lnSpc>
                <a:spcPct val="100000"/>
              </a:lnSpc>
              <a:spcBef>
                <a:spcPts val="114"/>
              </a:spcBef>
              <a:buClr>
                <a:srgbClr val="262626"/>
              </a:buClr>
              <a:buChar char="·"/>
              <a:tabLst>
                <a:tab pos="389255" algn="l"/>
                <a:tab pos="10732135" algn="l"/>
              </a:tabLst>
            </a:pPr>
            <a:r>
              <a:rPr dirty="0" sz="2900" spc="-80">
                <a:solidFill>
                  <a:srgbClr val="010101"/>
                </a:solidFill>
                <a:latin typeface="宋体"/>
                <a:cs typeface="宋体"/>
              </a:rPr>
              <a:t>项</a:t>
            </a:r>
            <a:r>
              <a:rPr dirty="0" sz="2900" spc="440">
                <a:solidFill>
                  <a:srgbClr val="010101"/>
                </a:solidFill>
                <a:latin typeface="宋体"/>
                <a:cs typeface="宋体"/>
              </a:rPr>
              <a:t>目</a:t>
            </a:r>
            <a:r>
              <a:rPr dirty="0" sz="2900" spc="-80">
                <a:solidFill>
                  <a:srgbClr val="010101"/>
                </a:solidFill>
                <a:latin typeface="宋体"/>
                <a:cs typeface="宋体"/>
              </a:rPr>
              <a:t>应</a:t>
            </a:r>
            <a:r>
              <a:rPr dirty="0" sz="2900" spc="295">
                <a:solidFill>
                  <a:srgbClr val="010101"/>
                </a:solidFill>
                <a:latin typeface="宋体"/>
                <a:cs typeface="宋体"/>
              </a:rPr>
              <a:t>严</a:t>
            </a:r>
            <a:r>
              <a:rPr dirty="0" sz="2900" spc="-80">
                <a:solidFill>
                  <a:srgbClr val="010101"/>
                </a:solidFill>
                <a:latin typeface="宋体"/>
                <a:cs typeface="宋体"/>
              </a:rPr>
              <a:t>格</a:t>
            </a:r>
            <a:r>
              <a:rPr dirty="0" sz="2900" spc="300">
                <a:solidFill>
                  <a:srgbClr val="010101"/>
                </a:solidFill>
                <a:latin typeface="宋体"/>
                <a:cs typeface="宋体"/>
              </a:rPr>
              <a:t>按</a:t>
            </a:r>
            <a:r>
              <a:rPr dirty="0" sz="2900" spc="-80">
                <a:solidFill>
                  <a:srgbClr val="010101"/>
                </a:solidFill>
                <a:latin typeface="宋体"/>
                <a:cs typeface="宋体"/>
              </a:rPr>
              <a:t>照公</a:t>
            </a:r>
            <a:r>
              <a:rPr dirty="0" sz="2900" spc="459">
                <a:solidFill>
                  <a:srgbClr val="010101"/>
                </a:solidFill>
                <a:latin typeface="宋体"/>
                <a:cs typeface="宋体"/>
              </a:rPr>
              <a:t>司</a:t>
            </a:r>
            <a:r>
              <a:rPr dirty="0" sz="2900" spc="114">
                <a:solidFill>
                  <a:srgbClr val="010101"/>
                </a:solidFill>
                <a:latin typeface="宋体"/>
                <a:cs typeface="宋体"/>
              </a:rPr>
              <a:t>提</a:t>
            </a:r>
            <a:r>
              <a:rPr dirty="0" sz="2900" spc="-80">
                <a:solidFill>
                  <a:srgbClr val="010101"/>
                </a:solidFill>
                <a:latin typeface="宋体"/>
                <a:cs typeface="宋体"/>
              </a:rPr>
              <a:t>供</a:t>
            </a:r>
            <a:r>
              <a:rPr dirty="0" sz="2900" spc="280">
                <a:solidFill>
                  <a:srgbClr val="010101"/>
                </a:solidFill>
                <a:latin typeface="宋体"/>
                <a:cs typeface="宋体"/>
              </a:rPr>
              <a:t>的</a:t>
            </a:r>
            <a:r>
              <a:rPr dirty="0" sz="2900" spc="-80">
                <a:solidFill>
                  <a:srgbClr val="010101"/>
                </a:solidFill>
                <a:latin typeface="宋体"/>
                <a:cs typeface="宋体"/>
              </a:rPr>
              <a:t>标</a:t>
            </a:r>
            <a:r>
              <a:rPr dirty="0" sz="2900" spc="295">
                <a:solidFill>
                  <a:srgbClr val="010101"/>
                </a:solidFill>
                <a:latin typeface="宋体"/>
                <a:cs typeface="宋体"/>
              </a:rPr>
              <a:t>准</a:t>
            </a:r>
            <a:r>
              <a:rPr dirty="0" sz="2900" spc="-80">
                <a:solidFill>
                  <a:srgbClr val="010101"/>
                </a:solidFill>
                <a:latin typeface="宋体"/>
                <a:cs typeface="宋体"/>
              </a:rPr>
              <a:t>合</a:t>
            </a:r>
            <a:r>
              <a:rPr dirty="0" sz="2900" spc="280">
                <a:solidFill>
                  <a:srgbClr val="010101"/>
                </a:solidFill>
                <a:latin typeface="宋体"/>
                <a:cs typeface="宋体"/>
              </a:rPr>
              <a:t>同</a:t>
            </a:r>
            <a:r>
              <a:rPr dirty="0" sz="2900" spc="114">
                <a:solidFill>
                  <a:srgbClr val="010101"/>
                </a:solidFill>
                <a:latin typeface="宋体"/>
                <a:cs typeface="宋体"/>
              </a:rPr>
              <a:t>文本</a:t>
            </a:r>
            <a:r>
              <a:rPr dirty="0" sz="2900" spc="-80">
                <a:solidFill>
                  <a:srgbClr val="010101"/>
                </a:solidFill>
                <a:latin typeface="宋体"/>
                <a:cs typeface="宋体"/>
              </a:rPr>
              <a:t>签</a:t>
            </a:r>
            <a:r>
              <a:rPr dirty="0" sz="2900" spc="280">
                <a:solidFill>
                  <a:srgbClr val="010101"/>
                </a:solidFill>
                <a:latin typeface="宋体"/>
                <a:cs typeface="宋体"/>
              </a:rPr>
              <a:t>订</a:t>
            </a:r>
            <a:r>
              <a:rPr dirty="0" sz="2900" spc="-80">
                <a:solidFill>
                  <a:srgbClr val="010101"/>
                </a:solidFill>
                <a:latin typeface="宋体"/>
                <a:cs typeface="宋体"/>
              </a:rPr>
              <a:t>合同</a:t>
            </a:r>
            <a:r>
              <a:rPr dirty="0" sz="2900" spc="-195">
                <a:solidFill>
                  <a:srgbClr val="010101"/>
                </a:solidFill>
                <a:latin typeface="宋体"/>
                <a:cs typeface="宋体"/>
              </a:rPr>
              <a:t> </a:t>
            </a:r>
            <a:r>
              <a:rPr dirty="0" sz="2900" spc="-720">
                <a:solidFill>
                  <a:srgbClr val="010101"/>
                </a:solidFill>
                <a:latin typeface="宋体"/>
                <a:cs typeface="宋体"/>
              </a:rPr>
              <a:t>，对于项目</a:t>
            </a:r>
            <a:r>
              <a:rPr dirty="0" sz="2900">
                <a:solidFill>
                  <a:srgbClr val="010101"/>
                </a:solidFill>
                <a:latin typeface="宋体"/>
                <a:cs typeface="宋体"/>
              </a:rPr>
              <a:t>	</a:t>
            </a:r>
            <a:r>
              <a:rPr dirty="0" sz="2900" spc="-720">
                <a:solidFill>
                  <a:srgbClr val="010101"/>
                </a:solidFill>
                <a:latin typeface="宋体"/>
                <a:cs typeface="宋体"/>
              </a:rPr>
              <a:t>特殊规</a:t>
            </a:r>
            <a:endParaRPr sz="2900">
              <a:latin typeface="宋体"/>
              <a:cs typeface="宋体"/>
            </a:endParaRPr>
          </a:p>
          <a:p>
            <a:pPr>
              <a:lnSpc>
                <a:spcPct val="100000"/>
              </a:lnSpc>
              <a:spcBef>
                <a:spcPts val="25"/>
              </a:spcBef>
            </a:pPr>
            <a:endParaRPr sz="3250">
              <a:latin typeface="Times New Roman"/>
              <a:cs typeface="Times New Roman"/>
            </a:endParaRPr>
          </a:p>
          <a:p>
            <a:pPr marL="398780">
              <a:lnSpc>
                <a:spcPct val="100000"/>
              </a:lnSpc>
            </a:pPr>
            <a:r>
              <a:rPr dirty="0" sz="2900" spc="35">
                <a:solidFill>
                  <a:srgbClr val="010101"/>
                </a:solidFill>
                <a:latin typeface="宋体"/>
                <a:cs typeface="宋体"/>
              </a:rPr>
              <a:t>定在补充条款中明确井报公司审核。</a:t>
            </a:r>
            <a:endParaRPr sz="2900">
              <a:latin typeface="宋体"/>
              <a:cs typeface="宋体"/>
            </a:endParaRPr>
          </a:p>
        </p:txBody>
      </p:sp>
      <p:sp>
        <p:nvSpPr>
          <p:cNvPr id="9" name="object 9"/>
          <p:cNvSpPr/>
          <p:nvPr/>
        </p:nvSpPr>
        <p:spPr>
          <a:xfrm>
            <a:off x="800275" y="7801292"/>
            <a:ext cx="4117340" cy="332740"/>
          </a:xfrm>
          <a:custGeom>
            <a:avLst/>
            <a:gdLst/>
            <a:ahLst/>
            <a:cxnLst/>
            <a:rect l="l" t="t" r="r" b="b"/>
            <a:pathLst>
              <a:path w="4117340" h="332740">
                <a:moveTo>
                  <a:pt x="0" y="0"/>
                </a:moveTo>
                <a:lnTo>
                  <a:pt x="4117293" y="0"/>
                </a:lnTo>
                <a:lnTo>
                  <a:pt x="4117293" y="332156"/>
                </a:lnTo>
                <a:lnTo>
                  <a:pt x="0" y="332156"/>
                </a:lnTo>
                <a:lnTo>
                  <a:pt x="0" y="0"/>
                </a:lnTo>
                <a:close/>
              </a:path>
            </a:pathLst>
          </a:custGeom>
          <a:solidFill>
            <a:srgbClr val="0E0E0E"/>
          </a:solidFill>
        </p:spPr>
        <p:txBody>
          <a:bodyPr wrap="square" lIns="0" tIns="0" rIns="0" bIns="0" rtlCol="0"/>
          <a:lstStyle/>
          <a:p/>
        </p:txBody>
      </p:sp>
      <p:sp>
        <p:nvSpPr>
          <p:cNvPr id="10" name="object 10"/>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1" name="object 11"/>
          <p:cNvSpPr txBox="1"/>
          <p:nvPr/>
        </p:nvSpPr>
        <p:spPr>
          <a:xfrm>
            <a:off x="787574" y="7788592"/>
            <a:ext cx="4121785" cy="358140"/>
          </a:xfrm>
          <a:prstGeom prst="rect">
            <a:avLst/>
          </a:prstGeom>
        </p:spPr>
        <p:txBody>
          <a:bodyPr wrap="square" lIns="0" tIns="0" rIns="0" bIns="0" rtlCol="0" vert="horz">
            <a:spAutoFit/>
          </a:bodyPr>
          <a:lstStyle/>
          <a:p>
            <a:pPr marL="12700">
              <a:lnSpc>
                <a:spcPts val="2815"/>
              </a:lnSpc>
            </a:pPr>
            <a:r>
              <a:rPr dirty="0" sz="2600" spc="85">
                <a:solidFill>
                  <a:srgbClr val="F6FBFB"/>
                </a:solidFill>
                <a:latin typeface="宋体"/>
                <a:cs typeface="宋体"/>
              </a:rPr>
              <a:t>六、资源平台的建立及管理</a:t>
            </a:r>
            <a:endParaRPr sz="2600">
              <a:latin typeface="宋体"/>
              <a:cs typeface="宋体"/>
            </a:endParaRP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855335" y="3168264"/>
            <a:ext cx="790316" cy="81761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3747629" y="3181038"/>
            <a:ext cx="1733596" cy="830391"/>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5608696" y="3206590"/>
            <a:ext cx="1708103" cy="830391"/>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7418775" y="3244916"/>
            <a:ext cx="815810" cy="740964"/>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8362056" y="3193814"/>
            <a:ext cx="739328" cy="792066"/>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9279842" y="3181038"/>
            <a:ext cx="1784584" cy="830391"/>
          </a:xfrm>
          <a:prstGeom prst="rect">
            <a:avLst/>
          </a:prstGeom>
          <a:blipFill>
            <a:blip r:embed="rId7" cstate="print"/>
            <a:stretch>
              <a:fillRect/>
            </a:stretch>
          </a:blipFill>
        </p:spPr>
        <p:txBody>
          <a:bodyPr wrap="square" lIns="0" tIns="0" rIns="0" bIns="0" rtlCol="0"/>
          <a:lstStyle/>
          <a:p/>
        </p:txBody>
      </p:sp>
      <p:sp>
        <p:nvSpPr>
          <p:cNvPr id="8" name="object 8"/>
          <p:cNvSpPr/>
          <p:nvPr/>
        </p:nvSpPr>
        <p:spPr>
          <a:xfrm>
            <a:off x="8795454" y="4854599"/>
            <a:ext cx="866798" cy="792066"/>
          </a:xfrm>
          <a:prstGeom prst="rect">
            <a:avLst/>
          </a:prstGeom>
          <a:blipFill>
            <a:blip r:embed="rId8" cstate="print"/>
            <a:stretch>
              <a:fillRect/>
            </a:stretch>
          </a:blipFill>
        </p:spPr>
        <p:txBody>
          <a:bodyPr wrap="square" lIns="0" tIns="0" rIns="0" bIns="0" rtlCol="0"/>
          <a:lstStyle/>
          <a:p/>
        </p:txBody>
      </p:sp>
      <p:sp>
        <p:nvSpPr>
          <p:cNvPr id="9" name="object 9"/>
          <p:cNvSpPr txBox="1"/>
          <p:nvPr/>
        </p:nvSpPr>
        <p:spPr>
          <a:xfrm>
            <a:off x="945419" y="804916"/>
            <a:ext cx="1877060" cy="746125"/>
          </a:xfrm>
          <a:prstGeom prst="rect">
            <a:avLst/>
          </a:prstGeom>
        </p:spPr>
        <p:txBody>
          <a:bodyPr wrap="square" lIns="0" tIns="15875" rIns="0" bIns="0" rtlCol="0" vert="horz">
            <a:spAutoFit/>
          </a:bodyPr>
          <a:lstStyle/>
          <a:p>
            <a:pPr marL="12700">
              <a:lnSpc>
                <a:spcPct val="100000"/>
              </a:lnSpc>
              <a:spcBef>
                <a:spcPts val="125"/>
              </a:spcBef>
            </a:pPr>
            <a:r>
              <a:rPr dirty="0" sz="4700" spc="155">
                <a:solidFill>
                  <a:srgbClr val="BA0103"/>
                </a:solidFill>
                <a:latin typeface="宋体"/>
                <a:cs typeface="宋体"/>
              </a:rPr>
              <a:t>第七篇</a:t>
            </a:r>
            <a:endParaRPr sz="4700">
              <a:latin typeface="宋体"/>
              <a:cs typeface="宋体"/>
            </a:endParaRPr>
          </a:p>
        </p:txBody>
      </p:sp>
      <p:sp>
        <p:nvSpPr>
          <p:cNvPr id="10" name="object 10"/>
          <p:cNvSpPr txBox="1">
            <a:spLocks noGrp="1"/>
          </p:cNvSpPr>
          <p:nvPr>
            <p:ph type="title"/>
          </p:nvPr>
        </p:nvSpPr>
        <p:spPr>
          <a:xfrm>
            <a:off x="4140095" y="4739696"/>
            <a:ext cx="4563110" cy="991235"/>
          </a:xfrm>
          <a:prstGeom prst="rect"/>
        </p:spPr>
        <p:txBody>
          <a:bodyPr wrap="square" lIns="0" tIns="17145" rIns="0" bIns="0" rtlCol="0" vert="horz">
            <a:spAutoFit/>
          </a:bodyPr>
          <a:lstStyle/>
          <a:p>
            <a:pPr marL="12700">
              <a:lnSpc>
                <a:spcPct val="100000"/>
              </a:lnSpc>
              <a:spcBef>
                <a:spcPts val="135"/>
              </a:spcBef>
            </a:pPr>
            <a:r>
              <a:rPr dirty="0" sz="6300" spc="844">
                <a:solidFill>
                  <a:srgbClr val="B17C16"/>
                </a:solidFill>
              </a:rPr>
              <a:t>及收益的上</a:t>
            </a:r>
            <a:endParaRPr sz="6300"/>
          </a:p>
        </p:txBody>
      </p:sp>
      <p:sp>
        <p:nvSpPr>
          <p:cNvPr id="11" name="object 11"/>
          <p:cNvSpPr/>
          <p:nvPr/>
        </p:nvSpPr>
        <p:spPr>
          <a:xfrm>
            <a:off x="606729" y="7649386"/>
            <a:ext cx="4232275" cy="523875"/>
          </a:xfrm>
          <a:custGeom>
            <a:avLst/>
            <a:gdLst/>
            <a:ahLst/>
            <a:cxnLst/>
            <a:rect l="l" t="t" r="r" b="b"/>
            <a:pathLst>
              <a:path w="4232275" h="523875">
                <a:moveTo>
                  <a:pt x="0" y="0"/>
                </a:moveTo>
                <a:lnTo>
                  <a:pt x="4232017" y="0"/>
                </a:lnTo>
                <a:lnTo>
                  <a:pt x="4232017" y="523785"/>
                </a:lnTo>
                <a:lnTo>
                  <a:pt x="0" y="523785"/>
                </a:lnTo>
                <a:lnTo>
                  <a:pt x="0" y="0"/>
                </a:lnTo>
                <a:close/>
              </a:path>
            </a:pathLst>
          </a:custGeom>
          <a:solidFill>
            <a:srgbClr val="0C0C0C"/>
          </a:solidFill>
        </p:spPr>
        <p:txBody>
          <a:bodyPr wrap="square" lIns="0" tIns="0" rIns="0" bIns="0" rtlCol="0"/>
          <a:lstStyle/>
          <a:p/>
        </p:txBody>
      </p:sp>
      <p:sp>
        <p:nvSpPr>
          <p:cNvPr id="12" name="object 12"/>
          <p:cNvSpPr txBox="1"/>
          <p:nvPr/>
        </p:nvSpPr>
        <p:spPr>
          <a:xfrm>
            <a:off x="12159356" y="7613362"/>
            <a:ext cx="1318260" cy="407670"/>
          </a:xfrm>
          <a:prstGeom prst="rect">
            <a:avLst/>
          </a:prstGeom>
        </p:spPr>
        <p:txBody>
          <a:bodyPr wrap="square" lIns="0" tIns="0" rIns="0" bIns="0" rtlCol="0" vert="horz">
            <a:spAutoFit/>
          </a:bodyPr>
          <a:lstStyle/>
          <a:p>
            <a:pPr marL="12700">
              <a:lnSpc>
                <a:spcPts val="3060"/>
              </a:lnSpc>
            </a:pPr>
            <a:r>
              <a:rPr dirty="0" sz="2700" spc="1639">
                <a:solidFill>
                  <a:srgbClr val="0C0A0A"/>
                </a:solidFill>
                <a:latin typeface="Times New Roman"/>
                <a:cs typeface="Times New Roman"/>
              </a:rPr>
              <a:t>(II</a:t>
            </a:r>
            <a:r>
              <a:rPr dirty="0" sz="2700" spc="1645">
                <a:solidFill>
                  <a:srgbClr val="0C0A0A"/>
                </a:solidFill>
                <a:latin typeface="Times New Roman"/>
                <a:cs typeface="Times New Roman"/>
              </a:rPr>
              <a:t>)</a:t>
            </a:r>
            <a:endParaRPr sz="2700">
              <a:latin typeface="Times New Roman"/>
              <a:cs typeface="Times New Roman"/>
            </a:endParaRPr>
          </a:p>
        </p:txBody>
      </p:sp>
      <p:sp>
        <p:nvSpPr>
          <p:cNvPr id="13" name="object 13"/>
          <p:cNvSpPr txBox="1"/>
          <p:nvPr/>
        </p:nvSpPr>
        <p:spPr>
          <a:xfrm>
            <a:off x="594029" y="7636685"/>
            <a:ext cx="4290060" cy="549275"/>
          </a:xfrm>
          <a:prstGeom prst="rect">
            <a:avLst/>
          </a:prstGeom>
        </p:spPr>
        <p:txBody>
          <a:bodyPr wrap="square" lIns="0" tIns="0" rIns="0" bIns="0" rtlCol="0" vert="horz">
            <a:spAutoFit/>
          </a:bodyPr>
          <a:lstStyle/>
          <a:p>
            <a:pPr marL="12700">
              <a:lnSpc>
                <a:spcPts val="4325"/>
              </a:lnSpc>
            </a:pPr>
            <a:r>
              <a:rPr dirty="0" sz="4100" spc="95">
                <a:solidFill>
                  <a:srgbClr val="FDFDFD"/>
                </a:solidFill>
                <a:latin typeface="宋体"/>
                <a:cs typeface="宋体"/>
              </a:rPr>
              <a:t>商务管理规定培训</a:t>
            </a:r>
            <a:endParaRPr sz="4100">
              <a:latin typeface="宋体"/>
              <a:cs typeface="宋体"/>
            </a:endParaRP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3033795" y="6259877"/>
            <a:ext cx="9866630" cy="0"/>
          </a:xfrm>
          <a:custGeom>
            <a:avLst/>
            <a:gdLst/>
            <a:ahLst/>
            <a:cxnLst/>
            <a:rect l="l" t="t" r="r" b="b"/>
            <a:pathLst>
              <a:path w="9866630" h="0">
                <a:moveTo>
                  <a:pt x="0" y="0"/>
                </a:moveTo>
                <a:lnTo>
                  <a:pt x="9866209" y="0"/>
                </a:lnTo>
              </a:path>
            </a:pathLst>
          </a:custGeom>
          <a:ln w="12775">
            <a:solidFill>
              <a:srgbClr val="000000"/>
            </a:solidFill>
          </a:ln>
        </p:spPr>
        <p:txBody>
          <a:bodyPr wrap="square" lIns="0" tIns="0" rIns="0" bIns="0" rtlCol="0"/>
          <a:lstStyle/>
          <a:p/>
        </p:txBody>
      </p:sp>
      <p:sp>
        <p:nvSpPr>
          <p:cNvPr id="3" name="object 3"/>
          <p:cNvSpPr txBox="1">
            <a:spLocks noGrp="1"/>
          </p:cNvSpPr>
          <p:nvPr>
            <p:ph type="title"/>
          </p:nvPr>
        </p:nvSpPr>
        <p:spPr>
          <a:xfrm>
            <a:off x="772213" y="1322315"/>
            <a:ext cx="12374245" cy="646430"/>
          </a:xfrm>
          <a:prstGeom prst="rect"/>
        </p:spPr>
        <p:txBody>
          <a:bodyPr wrap="square" lIns="0" tIns="15875" rIns="0" bIns="0" rtlCol="0" vert="horz">
            <a:spAutoFit/>
          </a:bodyPr>
          <a:lstStyle/>
          <a:p>
            <a:pPr marL="12700">
              <a:lnSpc>
                <a:spcPct val="100000"/>
              </a:lnSpc>
              <a:spcBef>
                <a:spcPts val="125"/>
              </a:spcBef>
            </a:pPr>
            <a:r>
              <a:rPr dirty="0" sz="4050" spc="175"/>
              <a:t>七、项目部必须实施完全成本核算，井按月以货币形</a:t>
            </a:r>
            <a:endParaRPr sz="4050"/>
          </a:p>
        </p:txBody>
      </p:sp>
      <p:sp>
        <p:nvSpPr>
          <p:cNvPr id="4" name="object 4"/>
          <p:cNvSpPr txBox="1"/>
          <p:nvPr/>
        </p:nvSpPr>
        <p:spPr>
          <a:xfrm>
            <a:off x="760114" y="2306010"/>
            <a:ext cx="10975340" cy="646430"/>
          </a:xfrm>
          <a:prstGeom prst="rect">
            <a:avLst/>
          </a:prstGeom>
        </p:spPr>
        <p:txBody>
          <a:bodyPr wrap="square" lIns="0" tIns="15875" rIns="0" bIns="0" rtlCol="0" vert="horz">
            <a:spAutoFit/>
          </a:bodyPr>
          <a:lstStyle/>
          <a:p>
            <a:pPr marL="12700">
              <a:lnSpc>
                <a:spcPct val="100000"/>
              </a:lnSpc>
              <a:spcBef>
                <a:spcPts val="125"/>
              </a:spcBef>
            </a:pPr>
            <a:r>
              <a:rPr dirty="0" sz="4050" spc="55">
                <a:solidFill>
                  <a:srgbClr val="BA0103"/>
                </a:solidFill>
                <a:latin typeface="宋体"/>
                <a:cs typeface="宋体"/>
              </a:rPr>
              <a:t>式上缴完成收益，井确保过程上缴利润不回流。</a:t>
            </a:r>
            <a:endParaRPr sz="4050">
              <a:latin typeface="宋体"/>
              <a:cs typeface="宋体"/>
            </a:endParaRPr>
          </a:p>
        </p:txBody>
      </p:sp>
      <p:sp>
        <p:nvSpPr>
          <p:cNvPr id="5" name="object 5"/>
          <p:cNvSpPr txBox="1"/>
          <p:nvPr/>
        </p:nvSpPr>
        <p:spPr>
          <a:xfrm>
            <a:off x="1346950" y="4963262"/>
            <a:ext cx="5954395" cy="462915"/>
          </a:xfrm>
          <a:prstGeom prst="rect">
            <a:avLst/>
          </a:prstGeom>
        </p:spPr>
        <p:txBody>
          <a:bodyPr wrap="square" lIns="0" tIns="14604" rIns="0" bIns="0" rtlCol="0" vert="horz">
            <a:spAutoFit/>
          </a:bodyPr>
          <a:lstStyle/>
          <a:p>
            <a:pPr marL="12700">
              <a:lnSpc>
                <a:spcPct val="100000"/>
              </a:lnSpc>
              <a:spcBef>
                <a:spcPts val="114"/>
              </a:spcBef>
            </a:pPr>
            <a:r>
              <a:rPr dirty="0" sz="2850" spc="65">
                <a:solidFill>
                  <a:srgbClr val="030507"/>
                </a:solidFill>
                <a:latin typeface="宋体"/>
                <a:cs typeface="宋体"/>
              </a:rPr>
              <a:t>参考文件：集团《成本管理办法》、</a:t>
            </a:r>
            <a:endParaRPr sz="2850">
              <a:latin typeface="宋体"/>
              <a:cs typeface="宋体"/>
            </a:endParaRPr>
          </a:p>
        </p:txBody>
      </p:sp>
      <p:sp>
        <p:nvSpPr>
          <p:cNvPr id="6" name="object 6"/>
          <p:cNvSpPr txBox="1"/>
          <p:nvPr/>
        </p:nvSpPr>
        <p:spPr>
          <a:xfrm>
            <a:off x="7641124" y="4963262"/>
            <a:ext cx="4795520" cy="462915"/>
          </a:xfrm>
          <a:prstGeom prst="rect">
            <a:avLst/>
          </a:prstGeom>
        </p:spPr>
        <p:txBody>
          <a:bodyPr wrap="square" lIns="0" tIns="14604" rIns="0" bIns="0" rtlCol="0" vert="horz">
            <a:spAutoFit/>
          </a:bodyPr>
          <a:lstStyle/>
          <a:p>
            <a:pPr marL="12700">
              <a:lnSpc>
                <a:spcPct val="100000"/>
              </a:lnSpc>
              <a:spcBef>
                <a:spcPts val="114"/>
              </a:spcBef>
            </a:pPr>
            <a:r>
              <a:rPr dirty="0" sz="2850" spc="35">
                <a:solidFill>
                  <a:srgbClr val="030507"/>
                </a:solidFill>
                <a:latin typeface="宋体"/>
                <a:cs typeface="宋体"/>
              </a:rPr>
              <a:t>《大项目部财务资金管理指导</a:t>
            </a:r>
            <a:endParaRPr sz="2850">
              <a:latin typeface="宋体"/>
              <a:cs typeface="宋体"/>
            </a:endParaRPr>
          </a:p>
        </p:txBody>
      </p:sp>
      <p:sp>
        <p:nvSpPr>
          <p:cNvPr id="7" name="object 7"/>
          <p:cNvSpPr txBox="1"/>
          <p:nvPr/>
        </p:nvSpPr>
        <p:spPr>
          <a:xfrm>
            <a:off x="1352602" y="5665902"/>
            <a:ext cx="1333500" cy="462915"/>
          </a:xfrm>
          <a:prstGeom prst="rect">
            <a:avLst/>
          </a:prstGeom>
        </p:spPr>
        <p:txBody>
          <a:bodyPr wrap="square" lIns="0" tIns="14604" rIns="0" bIns="0" rtlCol="0" vert="horz">
            <a:spAutoFit/>
          </a:bodyPr>
          <a:lstStyle/>
          <a:p>
            <a:pPr marL="12700">
              <a:lnSpc>
                <a:spcPct val="100000"/>
              </a:lnSpc>
              <a:spcBef>
                <a:spcPts val="114"/>
              </a:spcBef>
            </a:pPr>
            <a:r>
              <a:rPr dirty="0" sz="2850" spc="-280">
                <a:solidFill>
                  <a:srgbClr val="030507"/>
                </a:solidFill>
                <a:latin typeface="宋体"/>
                <a:cs typeface="宋体"/>
              </a:rPr>
              <a:t>意见》。</a:t>
            </a:r>
            <a:endParaRPr sz="2850">
              <a:latin typeface="宋体"/>
              <a:cs typeface="宋体"/>
            </a:endParaRPr>
          </a:p>
        </p:txBody>
      </p:sp>
      <p:sp>
        <p:nvSpPr>
          <p:cNvPr id="8" name="object 8"/>
          <p:cNvSpPr/>
          <p:nvPr/>
        </p:nvSpPr>
        <p:spPr>
          <a:xfrm>
            <a:off x="804159" y="7980145"/>
            <a:ext cx="5838190" cy="332740"/>
          </a:xfrm>
          <a:custGeom>
            <a:avLst/>
            <a:gdLst/>
            <a:ahLst/>
            <a:cxnLst/>
            <a:rect l="l" t="t" r="r" b="b"/>
            <a:pathLst>
              <a:path w="5838190" h="332740">
                <a:moveTo>
                  <a:pt x="0" y="0"/>
                </a:moveTo>
                <a:lnTo>
                  <a:pt x="5838144" y="0"/>
                </a:lnTo>
                <a:lnTo>
                  <a:pt x="5838144" y="332156"/>
                </a:lnTo>
                <a:lnTo>
                  <a:pt x="0" y="332156"/>
                </a:lnTo>
                <a:lnTo>
                  <a:pt x="0" y="0"/>
                </a:lnTo>
                <a:close/>
              </a:path>
            </a:pathLst>
          </a:custGeom>
          <a:solidFill>
            <a:srgbClr val="0E0E0E"/>
          </a:solidFill>
        </p:spPr>
        <p:txBody>
          <a:bodyPr wrap="square" lIns="0" tIns="0" rIns="0" bIns="0" rtlCol="0"/>
          <a:lstStyle/>
          <a:p/>
        </p:txBody>
      </p:sp>
      <p:sp>
        <p:nvSpPr>
          <p:cNvPr id="9" name="object 9"/>
          <p:cNvSpPr txBox="1"/>
          <p:nvPr/>
        </p:nvSpPr>
        <p:spPr>
          <a:xfrm>
            <a:off x="12258936" y="7701142"/>
            <a:ext cx="488950" cy="520700"/>
          </a:xfrm>
          <a:prstGeom prst="rect">
            <a:avLst/>
          </a:prstGeom>
        </p:spPr>
        <p:txBody>
          <a:bodyPr wrap="square" lIns="0" tIns="0" rIns="0" bIns="0" rtlCol="0" vert="horz">
            <a:spAutoFit/>
          </a:bodyPr>
          <a:lstStyle/>
          <a:p>
            <a:pPr marL="12700">
              <a:lnSpc>
                <a:spcPts val="3935"/>
              </a:lnSpc>
            </a:pPr>
            <a:r>
              <a:rPr dirty="0" sz="3500" spc="70">
                <a:solidFill>
                  <a:srgbClr val="030507"/>
                </a:solidFill>
                <a:latin typeface="Times New Roman"/>
                <a:cs typeface="Times New Roman"/>
              </a:rPr>
              <a:t>CI</a:t>
            </a:r>
            <a:endParaRPr sz="3500">
              <a:latin typeface="Times New Roman"/>
              <a:cs typeface="Times New Roman"/>
            </a:endParaRPr>
          </a:p>
        </p:txBody>
      </p:sp>
      <p:sp>
        <p:nvSpPr>
          <p:cNvPr id="10" name="object 10"/>
          <p:cNvSpPr txBox="1"/>
          <p:nvPr/>
        </p:nvSpPr>
        <p:spPr>
          <a:xfrm>
            <a:off x="12939877" y="7701142"/>
            <a:ext cx="334645" cy="520700"/>
          </a:xfrm>
          <a:prstGeom prst="rect">
            <a:avLst/>
          </a:prstGeom>
        </p:spPr>
        <p:txBody>
          <a:bodyPr wrap="square" lIns="0" tIns="0" rIns="0" bIns="0" rtlCol="0" vert="horz">
            <a:spAutoFit/>
          </a:bodyPr>
          <a:lstStyle/>
          <a:p>
            <a:pPr marL="12700">
              <a:lnSpc>
                <a:spcPts val="3935"/>
              </a:lnSpc>
            </a:pPr>
            <a:r>
              <a:rPr dirty="0" sz="3500" spc="50">
                <a:solidFill>
                  <a:srgbClr val="030507"/>
                </a:solidFill>
                <a:latin typeface="Times New Roman"/>
                <a:cs typeface="Times New Roman"/>
              </a:rPr>
              <a:t>I)</a:t>
            </a:r>
            <a:endParaRPr sz="3500">
              <a:latin typeface="Times New Roman"/>
              <a:cs typeface="Times New Roman"/>
            </a:endParaRPr>
          </a:p>
        </p:txBody>
      </p:sp>
      <p:sp>
        <p:nvSpPr>
          <p:cNvPr id="11" name="object 11"/>
          <p:cNvSpPr txBox="1"/>
          <p:nvPr/>
        </p:nvSpPr>
        <p:spPr>
          <a:xfrm>
            <a:off x="791458" y="7967445"/>
            <a:ext cx="5885180" cy="358140"/>
          </a:xfrm>
          <a:prstGeom prst="rect">
            <a:avLst/>
          </a:prstGeom>
        </p:spPr>
        <p:txBody>
          <a:bodyPr wrap="square" lIns="0" tIns="0" rIns="0" bIns="0" rtlCol="0" vert="horz">
            <a:spAutoFit/>
          </a:bodyPr>
          <a:lstStyle/>
          <a:p>
            <a:pPr marL="12700">
              <a:lnSpc>
                <a:spcPts val="2815"/>
              </a:lnSpc>
            </a:pPr>
            <a:r>
              <a:rPr dirty="0" sz="2600" spc="110">
                <a:solidFill>
                  <a:srgbClr val="F9F9F9"/>
                </a:solidFill>
                <a:latin typeface="宋体"/>
                <a:cs typeface="宋体"/>
              </a:rPr>
              <a:t>七、完全成本管理的实施及收益的上缴</a:t>
            </a:r>
            <a:endParaRPr sz="2600">
              <a:latin typeface="宋体"/>
              <a:cs typeface="宋体"/>
            </a:endParaRP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892292" y="3002186"/>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p:nvPr/>
        </p:nvSpPr>
        <p:spPr>
          <a:xfrm>
            <a:off x="892292" y="5595563"/>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6" name="object 6"/>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7" name="object 7"/>
          <p:cNvSpPr/>
          <p:nvPr/>
        </p:nvSpPr>
        <p:spPr>
          <a:xfrm>
            <a:off x="806938" y="1586077"/>
            <a:ext cx="102235" cy="1255395"/>
          </a:xfrm>
          <a:custGeom>
            <a:avLst/>
            <a:gdLst/>
            <a:ahLst/>
            <a:cxnLst/>
            <a:rect l="l" t="t" r="r" b="b"/>
            <a:pathLst>
              <a:path w="102234" h="1255395">
                <a:moveTo>
                  <a:pt x="0" y="0"/>
                </a:moveTo>
                <a:lnTo>
                  <a:pt x="101976" y="0"/>
                </a:lnTo>
                <a:lnTo>
                  <a:pt x="101976" y="1254870"/>
                </a:lnTo>
                <a:lnTo>
                  <a:pt x="0" y="1254870"/>
                </a:lnTo>
                <a:lnTo>
                  <a:pt x="0" y="0"/>
                </a:lnTo>
                <a:close/>
              </a:path>
            </a:pathLst>
          </a:custGeom>
          <a:solidFill>
            <a:srgbClr val="1D7CC1"/>
          </a:solidFill>
        </p:spPr>
        <p:txBody>
          <a:bodyPr wrap="square" lIns="0" tIns="0" rIns="0" bIns="0" rtlCol="0"/>
          <a:lstStyle/>
          <a:p/>
        </p:txBody>
      </p:sp>
      <p:sp>
        <p:nvSpPr>
          <p:cNvPr id="8" name="object 8"/>
          <p:cNvSpPr txBox="1"/>
          <p:nvPr/>
        </p:nvSpPr>
        <p:spPr>
          <a:xfrm>
            <a:off x="794238" y="1609758"/>
            <a:ext cx="247650" cy="1129665"/>
          </a:xfrm>
          <a:prstGeom prst="rect">
            <a:avLst/>
          </a:prstGeom>
        </p:spPr>
        <p:txBody>
          <a:bodyPr wrap="square" lIns="0" tIns="11430" rIns="0" bIns="0" rtlCol="0" vert="horz">
            <a:spAutoFit/>
          </a:bodyPr>
          <a:lstStyle/>
          <a:p>
            <a:pPr marL="12700">
              <a:lnSpc>
                <a:spcPct val="100000"/>
              </a:lnSpc>
              <a:spcBef>
                <a:spcPts val="90"/>
              </a:spcBef>
            </a:pPr>
            <a:r>
              <a:rPr dirty="0" sz="7250" spc="-270">
                <a:solidFill>
                  <a:srgbClr val="CAE4F6"/>
                </a:solidFill>
                <a:latin typeface="Arial"/>
                <a:cs typeface="Arial"/>
              </a:rPr>
              <a:t>I</a:t>
            </a:r>
            <a:endParaRPr sz="7250">
              <a:latin typeface="Arial"/>
              <a:cs typeface="Arial"/>
            </a:endParaRPr>
          </a:p>
        </p:txBody>
      </p:sp>
      <p:sp>
        <p:nvSpPr>
          <p:cNvPr id="9" name="object 9"/>
          <p:cNvSpPr txBox="1"/>
          <p:nvPr/>
        </p:nvSpPr>
        <p:spPr>
          <a:xfrm>
            <a:off x="1317534" y="2011055"/>
            <a:ext cx="370205" cy="688340"/>
          </a:xfrm>
          <a:prstGeom prst="rect">
            <a:avLst/>
          </a:prstGeom>
          <a:solidFill>
            <a:srgbClr val="056EBA"/>
          </a:solidFill>
        </p:spPr>
        <p:txBody>
          <a:bodyPr wrap="square" lIns="0" tIns="22860" rIns="0" bIns="0" rtlCol="0" vert="horz">
            <a:spAutoFit/>
          </a:bodyPr>
          <a:lstStyle/>
          <a:p>
            <a:pPr>
              <a:lnSpc>
                <a:spcPct val="100000"/>
              </a:lnSpc>
              <a:spcBef>
                <a:spcPts val="180"/>
              </a:spcBef>
            </a:pPr>
            <a:r>
              <a:rPr dirty="0" sz="4000" spc="-195">
                <a:solidFill>
                  <a:srgbClr val="F9FBFB"/>
                </a:solidFill>
                <a:latin typeface="Times New Roman"/>
                <a:cs typeface="Times New Roman"/>
              </a:rPr>
              <a:t>1.</a:t>
            </a:r>
            <a:endParaRPr sz="4000">
              <a:latin typeface="Times New Roman"/>
              <a:cs typeface="Times New Roman"/>
            </a:endParaRPr>
          </a:p>
        </p:txBody>
      </p:sp>
      <p:sp>
        <p:nvSpPr>
          <p:cNvPr id="10" name="object 10"/>
          <p:cNvSpPr/>
          <p:nvPr/>
        </p:nvSpPr>
        <p:spPr>
          <a:xfrm>
            <a:off x="1754659" y="2163510"/>
            <a:ext cx="7763509" cy="441325"/>
          </a:xfrm>
          <a:custGeom>
            <a:avLst/>
            <a:gdLst/>
            <a:ahLst/>
            <a:cxnLst/>
            <a:rect l="l" t="t" r="r" b="b"/>
            <a:pathLst>
              <a:path w="7763509" h="441325">
                <a:moveTo>
                  <a:pt x="0" y="0"/>
                </a:moveTo>
                <a:lnTo>
                  <a:pt x="7762947" y="0"/>
                </a:lnTo>
                <a:lnTo>
                  <a:pt x="7762947" y="440746"/>
                </a:lnTo>
                <a:lnTo>
                  <a:pt x="0" y="440746"/>
                </a:lnTo>
                <a:lnTo>
                  <a:pt x="0" y="0"/>
                </a:lnTo>
                <a:close/>
              </a:path>
            </a:pathLst>
          </a:custGeom>
          <a:solidFill>
            <a:srgbClr val="056EBA"/>
          </a:solidFill>
        </p:spPr>
        <p:txBody>
          <a:bodyPr wrap="square" lIns="0" tIns="0" rIns="0" bIns="0" rtlCol="0"/>
          <a:lstStyle/>
          <a:p/>
        </p:txBody>
      </p:sp>
      <p:sp>
        <p:nvSpPr>
          <p:cNvPr id="11" name="object 11"/>
          <p:cNvSpPr txBox="1"/>
          <p:nvPr/>
        </p:nvSpPr>
        <p:spPr>
          <a:xfrm>
            <a:off x="1741959" y="2088830"/>
            <a:ext cx="7875905" cy="554355"/>
          </a:xfrm>
          <a:prstGeom prst="rect">
            <a:avLst/>
          </a:prstGeom>
        </p:spPr>
        <p:txBody>
          <a:bodyPr wrap="square" lIns="0" tIns="15240" rIns="0" bIns="0" rtlCol="0" vert="horz">
            <a:spAutoFit/>
          </a:bodyPr>
          <a:lstStyle/>
          <a:p>
            <a:pPr marL="12700">
              <a:lnSpc>
                <a:spcPct val="100000"/>
              </a:lnSpc>
              <a:spcBef>
                <a:spcPts val="120"/>
              </a:spcBef>
            </a:pPr>
            <a:r>
              <a:rPr dirty="0" sz="3450" spc="185">
                <a:solidFill>
                  <a:srgbClr val="F9FBFB"/>
                </a:solidFill>
                <a:latin typeface="宋体"/>
                <a:cs typeface="宋体"/>
              </a:rPr>
              <a:t>所有项目部必须实行完全成本核算原则</a:t>
            </a:r>
            <a:endParaRPr sz="3450">
              <a:latin typeface="宋体"/>
              <a:cs typeface="宋体"/>
            </a:endParaRPr>
          </a:p>
        </p:txBody>
      </p:sp>
      <p:sp>
        <p:nvSpPr>
          <p:cNvPr id="12" name="object 12"/>
          <p:cNvSpPr txBox="1"/>
          <p:nvPr/>
        </p:nvSpPr>
        <p:spPr>
          <a:xfrm>
            <a:off x="959659" y="3321642"/>
            <a:ext cx="11977370" cy="1847214"/>
          </a:xfrm>
          <a:prstGeom prst="rect">
            <a:avLst/>
          </a:prstGeom>
        </p:spPr>
        <p:txBody>
          <a:bodyPr wrap="square" lIns="0" tIns="14604" rIns="0" bIns="0" rtlCol="0" vert="horz">
            <a:spAutoFit/>
          </a:bodyPr>
          <a:lstStyle/>
          <a:p>
            <a:pPr marL="400050" indent="-387350">
              <a:lnSpc>
                <a:spcPct val="100000"/>
              </a:lnSpc>
              <a:spcBef>
                <a:spcPts val="114"/>
              </a:spcBef>
              <a:buClr>
                <a:srgbClr val="282828"/>
              </a:buClr>
              <a:buChar char="·"/>
              <a:tabLst>
                <a:tab pos="400685" algn="l"/>
              </a:tabLst>
            </a:pPr>
            <a:r>
              <a:rPr dirty="0" sz="2800" spc="130">
                <a:solidFill>
                  <a:srgbClr val="030303"/>
                </a:solidFill>
                <a:latin typeface="宋体"/>
                <a:cs typeface="宋体"/>
              </a:rPr>
              <a:t>完</a:t>
            </a:r>
            <a:r>
              <a:rPr dirty="0" sz="2800" spc="285">
                <a:solidFill>
                  <a:srgbClr val="030303"/>
                </a:solidFill>
                <a:latin typeface="宋体"/>
                <a:cs typeface="宋体"/>
              </a:rPr>
              <a:t>全</a:t>
            </a:r>
            <a:r>
              <a:rPr dirty="0" sz="2800" spc="120">
                <a:solidFill>
                  <a:srgbClr val="030303"/>
                </a:solidFill>
                <a:latin typeface="宋体"/>
                <a:cs typeface="宋体"/>
              </a:rPr>
              <a:t>成</a:t>
            </a:r>
            <a:r>
              <a:rPr dirty="0" sz="2800" spc="175">
                <a:solidFill>
                  <a:srgbClr val="030303"/>
                </a:solidFill>
                <a:latin typeface="宋体"/>
                <a:cs typeface="宋体"/>
              </a:rPr>
              <a:t>本</a:t>
            </a:r>
            <a:r>
              <a:rPr dirty="0" sz="2800" spc="320">
                <a:solidFill>
                  <a:srgbClr val="030303"/>
                </a:solidFill>
                <a:latin typeface="宋体"/>
                <a:cs typeface="宋体"/>
              </a:rPr>
              <a:t>是</a:t>
            </a:r>
            <a:r>
              <a:rPr dirty="0" sz="2800" spc="240">
                <a:solidFill>
                  <a:srgbClr val="030303"/>
                </a:solidFill>
                <a:latin typeface="宋体"/>
                <a:cs typeface="宋体"/>
              </a:rPr>
              <a:t>指</a:t>
            </a:r>
            <a:r>
              <a:rPr dirty="0" sz="2800" spc="210">
                <a:solidFill>
                  <a:srgbClr val="030303"/>
                </a:solidFill>
                <a:latin typeface="宋体"/>
                <a:cs typeface="宋体"/>
              </a:rPr>
              <a:t>包</a:t>
            </a:r>
            <a:r>
              <a:rPr dirty="0" sz="2800" spc="165">
                <a:solidFill>
                  <a:srgbClr val="030303"/>
                </a:solidFill>
                <a:latin typeface="宋体"/>
                <a:cs typeface="宋体"/>
              </a:rPr>
              <a:t>括</a:t>
            </a:r>
            <a:r>
              <a:rPr dirty="0" sz="2800" spc="150">
                <a:solidFill>
                  <a:srgbClr val="030303"/>
                </a:solidFill>
                <a:latin typeface="宋体"/>
                <a:cs typeface="宋体"/>
              </a:rPr>
              <a:t>项</a:t>
            </a:r>
            <a:r>
              <a:rPr dirty="0" sz="2800" spc="180">
                <a:solidFill>
                  <a:srgbClr val="030303"/>
                </a:solidFill>
                <a:latin typeface="宋体"/>
                <a:cs typeface="宋体"/>
              </a:rPr>
              <a:t>目</a:t>
            </a:r>
            <a:r>
              <a:rPr dirty="0" sz="2800" spc="315">
                <a:solidFill>
                  <a:srgbClr val="030303"/>
                </a:solidFill>
                <a:latin typeface="宋体"/>
                <a:cs typeface="宋体"/>
              </a:rPr>
              <a:t>的</a:t>
            </a:r>
            <a:r>
              <a:rPr dirty="0" sz="2800" spc="140">
                <a:solidFill>
                  <a:srgbClr val="030303"/>
                </a:solidFill>
                <a:latin typeface="宋体"/>
                <a:cs typeface="宋体"/>
              </a:rPr>
              <a:t>直</a:t>
            </a:r>
            <a:r>
              <a:rPr dirty="0" sz="2800" spc="145">
                <a:solidFill>
                  <a:srgbClr val="030303"/>
                </a:solidFill>
                <a:latin typeface="宋体"/>
                <a:cs typeface="宋体"/>
              </a:rPr>
              <a:t>接</a:t>
            </a:r>
            <a:r>
              <a:rPr dirty="0" sz="2800" spc="220">
                <a:solidFill>
                  <a:srgbClr val="030303"/>
                </a:solidFill>
                <a:latin typeface="宋体"/>
                <a:cs typeface="宋体"/>
              </a:rPr>
              <a:t>费</a:t>
            </a:r>
            <a:r>
              <a:rPr dirty="0" sz="2800" spc="229">
                <a:solidFill>
                  <a:srgbClr val="030303"/>
                </a:solidFill>
                <a:latin typeface="宋体"/>
                <a:cs typeface="宋体"/>
              </a:rPr>
              <a:t>、</a:t>
            </a:r>
            <a:r>
              <a:rPr dirty="0" sz="2800" spc="340">
                <a:solidFill>
                  <a:srgbClr val="030303"/>
                </a:solidFill>
                <a:latin typeface="宋体"/>
                <a:cs typeface="宋体"/>
              </a:rPr>
              <a:t>间</a:t>
            </a:r>
            <a:r>
              <a:rPr dirty="0" sz="2800" spc="150">
                <a:solidFill>
                  <a:srgbClr val="030303"/>
                </a:solidFill>
                <a:latin typeface="宋体"/>
                <a:cs typeface="宋体"/>
              </a:rPr>
              <a:t>接</a:t>
            </a:r>
            <a:r>
              <a:rPr dirty="0" sz="2800" spc="114">
                <a:solidFill>
                  <a:srgbClr val="030303"/>
                </a:solidFill>
                <a:latin typeface="宋体"/>
                <a:cs typeface="宋体"/>
              </a:rPr>
              <a:t>费</a:t>
            </a:r>
            <a:r>
              <a:rPr dirty="0" sz="2800" spc="360">
                <a:solidFill>
                  <a:srgbClr val="030303"/>
                </a:solidFill>
                <a:latin typeface="宋体"/>
                <a:cs typeface="宋体"/>
              </a:rPr>
              <a:t>、</a:t>
            </a:r>
            <a:r>
              <a:rPr dirty="0" sz="2800" spc="175">
                <a:solidFill>
                  <a:srgbClr val="030303"/>
                </a:solidFill>
                <a:latin typeface="宋体"/>
                <a:cs typeface="宋体"/>
              </a:rPr>
              <a:t>税</a:t>
            </a:r>
            <a:r>
              <a:rPr dirty="0" sz="2800" spc="150">
                <a:solidFill>
                  <a:srgbClr val="030303"/>
                </a:solidFill>
                <a:latin typeface="宋体"/>
                <a:cs typeface="宋体"/>
              </a:rPr>
              <a:t>金</a:t>
            </a:r>
            <a:r>
              <a:rPr dirty="0" sz="2800" spc="280">
                <a:solidFill>
                  <a:srgbClr val="030303"/>
                </a:solidFill>
                <a:latin typeface="宋体"/>
                <a:cs typeface="宋体"/>
              </a:rPr>
              <a:t>、</a:t>
            </a:r>
            <a:r>
              <a:rPr dirty="0" sz="2800" spc="195">
                <a:solidFill>
                  <a:srgbClr val="030303"/>
                </a:solidFill>
                <a:latin typeface="宋体"/>
                <a:cs typeface="宋体"/>
              </a:rPr>
              <a:t>财</a:t>
            </a:r>
            <a:r>
              <a:rPr dirty="0" sz="2800" spc="150">
                <a:solidFill>
                  <a:srgbClr val="030303"/>
                </a:solidFill>
                <a:latin typeface="宋体"/>
                <a:cs typeface="宋体"/>
              </a:rPr>
              <a:t>务</a:t>
            </a:r>
            <a:r>
              <a:rPr dirty="0" sz="2800" spc="370">
                <a:solidFill>
                  <a:srgbClr val="030303"/>
                </a:solidFill>
                <a:latin typeface="宋体"/>
                <a:cs typeface="宋体"/>
              </a:rPr>
              <a:t>费</a:t>
            </a:r>
            <a:r>
              <a:rPr dirty="0" sz="2800" spc="150">
                <a:solidFill>
                  <a:srgbClr val="030303"/>
                </a:solidFill>
                <a:latin typeface="宋体"/>
                <a:cs typeface="宋体"/>
              </a:rPr>
              <a:t>用</a:t>
            </a:r>
            <a:r>
              <a:rPr dirty="0" sz="2800" spc="100">
                <a:solidFill>
                  <a:srgbClr val="030303"/>
                </a:solidFill>
                <a:latin typeface="宋体"/>
                <a:cs typeface="宋体"/>
              </a:rPr>
              <a:t>、</a:t>
            </a:r>
            <a:r>
              <a:rPr dirty="0" sz="2800" spc="285">
                <a:solidFill>
                  <a:srgbClr val="030303"/>
                </a:solidFill>
                <a:latin typeface="宋体"/>
                <a:cs typeface="宋体"/>
              </a:rPr>
              <a:t>营</a:t>
            </a:r>
            <a:r>
              <a:rPr dirty="0" sz="2800" spc="150">
                <a:solidFill>
                  <a:srgbClr val="030303"/>
                </a:solidFill>
                <a:latin typeface="宋体"/>
                <a:cs typeface="宋体"/>
              </a:rPr>
              <a:t>销费</a:t>
            </a:r>
            <a:endParaRPr sz="2800">
              <a:latin typeface="宋体"/>
              <a:cs typeface="宋体"/>
            </a:endParaRPr>
          </a:p>
          <a:p>
            <a:pPr marL="400050" marR="5080">
              <a:lnSpc>
                <a:spcPts val="5530"/>
              </a:lnSpc>
              <a:spcBef>
                <a:spcPts val="450"/>
              </a:spcBef>
            </a:pPr>
            <a:r>
              <a:rPr dirty="0" sz="2800" spc="229">
                <a:solidFill>
                  <a:srgbClr val="030303"/>
                </a:solidFill>
                <a:latin typeface="宋体"/>
                <a:cs typeface="宋体"/>
              </a:rPr>
              <a:t>用（含营销奖励）、过程奖励、竣工兑现、计提的保修费用等全部费 </a:t>
            </a:r>
            <a:r>
              <a:rPr dirty="0" sz="2800" spc="-665">
                <a:solidFill>
                  <a:srgbClr val="030303"/>
                </a:solidFill>
                <a:latin typeface="宋体"/>
                <a:cs typeface="宋体"/>
              </a:rPr>
              <a:t>用。</a:t>
            </a:r>
            <a:endParaRPr sz="2800">
              <a:latin typeface="宋体"/>
              <a:cs typeface="宋体"/>
            </a:endParaRPr>
          </a:p>
        </p:txBody>
      </p:sp>
      <p:sp>
        <p:nvSpPr>
          <p:cNvPr id="13" name="object 13"/>
          <p:cNvSpPr/>
          <p:nvPr/>
        </p:nvSpPr>
        <p:spPr>
          <a:xfrm>
            <a:off x="804159" y="7801292"/>
            <a:ext cx="5838190" cy="332740"/>
          </a:xfrm>
          <a:custGeom>
            <a:avLst/>
            <a:gdLst/>
            <a:ahLst/>
            <a:cxnLst/>
            <a:rect l="l" t="t" r="r" b="b"/>
            <a:pathLst>
              <a:path w="5838190" h="332740">
                <a:moveTo>
                  <a:pt x="0" y="0"/>
                </a:moveTo>
                <a:lnTo>
                  <a:pt x="5838144" y="0"/>
                </a:lnTo>
                <a:lnTo>
                  <a:pt x="5838144" y="332156"/>
                </a:lnTo>
                <a:lnTo>
                  <a:pt x="0" y="332156"/>
                </a:lnTo>
                <a:lnTo>
                  <a:pt x="0" y="0"/>
                </a:lnTo>
                <a:close/>
              </a:path>
            </a:pathLst>
          </a:custGeom>
          <a:solidFill>
            <a:srgbClr val="0E0E0E"/>
          </a:solidFill>
        </p:spPr>
        <p:txBody>
          <a:bodyPr wrap="square" lIns="0" tIns="0" rIns="0" bIns="0" rtlCol="0"/>
          <a:lstStyle/>
          <a:p/>
        </p:txBody>
      </p:sp>
      <p:sp>
        <p:nvSpPr>
          <p:cNvPr id="14" name="object 14"/>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303"/>
                </a:solidFill>
              </a:rPr>
              <a:t>(II</a:t>
            </a:r>
            <a:r>
              <a:rPr dirty="0" spc="1645">
                <a:solidFill>
                  <a:srgbClr val="030303"/>
                </a:solidFill>
              </a:rPr>
              <a:t>)</a:t>
            </a:r>
          </a:p>
        </p:txBody>
      </p:sp>
      <p:sp>
        <p:nvSpPr>
          <p:cNvPr id="15" name="object 15"/>
          <p:cNvSpPr txBox="1"/>
          <p:nvPr/>
        </p:nvSpPr>
        <p:spPr>
          <a:xfrm>
            <a:off x="791458" y="7788592"/>
            <a:ext cx="5885180"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七、完全成本管理的实施及收益的上缴</a:t>
            </a:r>
            <a:endParaRPr sz="2600">
              <a:latin typeface="宋体"/>
              <a:cs typeface="宋体"/>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396874"/>
            <a:ext cx="13716000" cy="106034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4" name="object 4"/>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5" name="object 5"/>
          <p:cNvSpPr/>
          <p:nvPr/>
        </p:nvSpPr>
        <p:spPr>
          <a:xfrm>
            <a:off x="688340" y="701361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6" name="object 6"/>
          <p:cNvSpPr txBox="1">
            <a:spLocks noGrp="1"/>
          </p:cNvSpPr>
          <p:nvPr>
            <p:ph type="title"/>
          </p:nvPr>
        </p:nvSpPr>
        <p:spPr>
          <a:xfrm>
            <a:off x="1552845" y="408883"/>
            <a:ext cx="2430780" cy="807720"/>
          </a:xfrm>
          <a:prstGeom prst="rect"/>
        </p:spPr>
        <p:txBody>
          <a:bodyPr wrap="square" lIns="0" tIns="16510" rIns="0" bIns="0" rtlCol="0" vert="horz">
            <a:spAutoFit/>
          </a:bodyPr>
          <a:lstStyle/>
          <a:p>
            <a:pPr marL="12700">
              <a:lnSpc>
                <a:spcPct val="100000"/>
              </a:lnSpc>
              <a:spcBef>
                <a:spcPts val="130"/>
              </a:spcBef>
            </a:pPr>
            <a:r>
              <a:rPr dirty="0" sz="5100" spc="-1315"/>
              <a:t>【关键点】</a:t>
            </a:r>
            <a:endParaRPr sz="5100"/>
          </a:p>
        </p:txBody>
      </p:sp>
      <p:sp>
        <p:nvSpPr>
          <p:cNvPr id="7" name="object 7"/>
          <p:cNvSpPr txBox="1"/>
          <p:nvPr/>
        </p:nvSpPr>
        <p:spPr>
          <a:xfrm>
            <a:off x="848621" y="1635308"/>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8" name="object 8"/>
          <p:cNvSpPr/>
          <p:nvPr/>
        </p:nvSpPr>
        <p:spPr>
          <a:xfrm>
            <a:off x="642106" y="2726470"/>
            <a:ext cx="876935" cy="693420"/>
          </a:xfrm>
          <a:custGeom>
            <a:avLst/>
            <a:gdLst/>
            <a:ahLst/>
            <a:cxnLst/>
            <a:rect l="l" t="t" r="r" b="b"/>
            <a:pathLst>
              <a:path w="876935" h="693420">
                <a:moveTo>
                  <a:pt x="0" y="0"/>
                </a:moveTo>
                <a:lnTo>
                  <a:pt x="876830" y="0"/>
                </a:lnTo>
                <a:lnTo>
                  <a:pt x="876830" y="693001"/>
                </a:lnTo>
                <a:lnTo>
                  <a:pt x="0" y="693001"/>
                </a:lnTo>
                <a:lnTo>
                  <a:pt x="0" y="0"/>
                </a:lnTo>
                <a:close/>
              </a:path>
            </a:pathLst>
          </a:custGeom>
          <a:solidFill>
            <a:srgbClr val="036EBC"/>
          </a:solidFill>
        </p:spPr>
        <p:txBody>
          <a:bodyPr wrap="square" lIns="0" tIns="0" rIns="0" bIns="0" rtlCol="0"/>
          <a:lstStyle/>
          <a:p/>
        </p:txBody>
      </p:sp>
      <p:sp>
        <p:nvSpPr>
          <p:cNvPr id="9" name="object 9"/>
          <p:cNvSpPr txBox="1"/>
          <p:nvPr/>
        </p:nvSpPr>
        <p:spPr>
          <a:xfrm>
            <a:off x="642106" y="2733980"/>
            <a:ext cx="822325" cy="638810"/>
          </a:xfrm>
          <a:prstGeom prst="rect">
            <a:avLst/>
          </a:prstGeom>
        </p:spPr>
        <p:txBody>
          <a:bodyPr wrap="square" lIns="0" tIns="15240" rIns="0" bIns="0" rtlCol="0" vert="horz">
            <a:spAutoFit/>
          </a:bodyPr>
          <a:lstStyle/>
          <a:p>
            <a:pPr>
              <a:lnSpc>
                <a:spcPct val="100000"/>
              </a:lnSpc>
              <a:spcBef>
                <a:spcPts val="120"/>
              </a:spcBef>
              <a:tabLst>
                <a:tab pos="506730" algn="l"/>
              </a:tabLst>
            </a:pPr>
            <a:r>
              <a:rPr dirty="0" sz="3900" spc="-225">
                <a:solidFill>
                  <a:srgbClr val="F9FBFB"/>
                </a:solidFill>
                <a:latin typeface="Arial"/>
                <a:cs typeface="Arial"/>
              </a:rPr>
              <a:t>I</a:t>
            </a:r>
            <a:r>
              <a:rPr dirty="0" sz="3900" spc="-225">
                <a:solidFill>
                  <a:srgbClr val="F9FBFB"/>
                </a:solidFill>
                <a:latin typeface="Arial"/>
                <a:cs typeface="Arial"/>
              </a:rPr>
              <a:t>	</a:t>
            </a:r>
            <a:r>
              <a:rPr dirty="0" sz="4000" spc="-315">
                <a:solidFill>
                  <a:srgbClr val="F9FBFB"/>
                </a:solidFill>
                <a:latin typeface="Times New Roman"/>
                <a:cs typeface="Times New Roman"/>
              </a:rPr>
              <a:t>2.</a:t>
            </a:r>
            <a:endParaRPr sz="4000">
              <a:latin typeface="Times New Roman"/>
              <a:cs typeface="Times New Roman"/>
            </a:endParaRPr>
          </a:p>
        </p:txBody>
      </p:sp>
      <p:sp>
        <p:nvSpPr>
          <p:cNvPr id="10" name="object 10"/>
          <p:cNvSpPr txBox="1"/>
          <p:nvPr/>
        </p:nvSpPr>
        <p:spPr>
          <a:xfrm>
            <a:off x="1530739" y="2873435"/>
            <a:ext cx="5494020" cy="447675"/>
          </a:xfrm>
          <a:prstGeom prst="rect">
            <a:avLst/>
          </a:prstGeom>
          <a:solidFill>
            <a:srgbClr val="036EBC"/>
          </a:solidFill>
        </p:spPr>
        <p:txBody>
          <a:bodyPr wrap="square" lIns="0" tIns="0" rIns="0" bIns="0" rtlCol="0" vert="horz">
            <a:spAutoFit/>
          </a:bodyPr>
          <a:lstStyle/>
          <a:p>
            <a:pPr>
              <a:lnSpc>
                <a:spcPts val="3520"/>
              </a:lnSpc>
            </a:pPr>
            <a:r>
              <a:rPr dirty="0" sz="3500" spc="80">
                <a:solidFill>
                  <a:srgbClr val="F9FBFB"/>
                </a:solidFill>
                <a:latin typeface="宋体"/>
                <a:cs typeface="宋体"/>
              </a:rPr>
              <a:t>项目目标责任书的内容全面</a:t>
            </a:r>
            <a:endParaRPr sz="3500">
              <a:latin typeface="宋体"/>
              <a:cs typeface="宋体"/>
            </a:endParaRPr>
          </a:p>
        </p:txBody>
      </p:sp>
      <p:sp>
        <p:nvSpPr>
          <p:cNvPr id="11" name="object 11"/>
          <p:cNvSpPr txBox="1"/>
          <p:nvPr/>
        </p:nvSpPr>
        <p:spPr>
          <a:xfrm>
            <a:off x="13005041" y="3174727"/>
            <a:ext cx="45085" cy="109855"/>
          </a:xfrm>
          <a:prstGeom prst="rect">
            <a:avLst/>
          </a:prstGeom>
        </p:spPr>
        <p:txBody>
          <a:bodyPr wrap="square" lIns="0" tIns="12700" rIns="0" bIns="0" rtlCol="0" vert="horz">
            <a:spAutoFit/>
          </a:bodyPr>
          <a:lstStyle/>
          <a:p>
            <a:pPr marL="12700">
              <a:lnSpc>
                <a:spcPct val="100000"/>
              </a:lnSpc>
              <a:spcBef>
                <a:spcPts val="100"/>
              </a:spcBef>
            </a:pPr>
            <a:r>
              <a:rPr dirty="0" sz="550" spc="-160">
                <a:solidFill>
                  <a:srgbClr val="93CCF6"/>
                </a:solidFill>
                <a:latin typeface="Arial"/>
                <a:cs typeface="Arial"/>
              </a:rPr>
              <a:t>1</a:t>
            </a:r>
            <a:endParaRPr sz="550">
              <a:latin typeface="Arial"/>
              <a:cs typeface="Arial"/>
            </a:endParaRPr>
          </a:p>
        </p:txBody>
      </p:sp>
      <p:sp>
        <p:nvSpPr>
          <p:cNvPr id="12" name="object 12"/>
          <p:cNvSpPr txBox="1"/>
          <p:nvPr/>
        </p:nvSpPr>
        <p:spPr>
          <a:xfrm>
            <a:off x="738080" y="3651244"/>
            <a:ext cx="11955145" cy="3334385"/>
          </a:xfrm>
          <a:prstGeom prst="rect">
            <a:avLst/>
          </a:prstGeom>
        </p:spPr>
        <p:txBody>
          <a:bodyPr wrap="square" lIns="0" tIns="9525" rIns="0" bIns="0" rtlCol="0" vert="horz">
            <a:spAutoFit/>
          </a:bodyPr>
          <a:lstStyle/>
          <a:p>
            <a:pPr marL="385445" marR="5080" indent="-372745">
              <a:lnSpc>
                <a:spcPct val="124900"/>
              </a:lnSpc>
              <a:spcBef>
                <a:spcPts val="75"/>
              </a:spcBef>
              <a:buClr>
                <a:srgbClr val="282828"/>
              </a:buClr>
              <a:buChar char="·"/>
              <a:tabLst>
                <a:tab pos="408940" algn="l"/>
              </a:tabLst>
            </a:pPr>
            <a:r>
              <a:rPr dirty="0" sz="2900" spc="300">
                <a:solidFill>
                  <a:srgbClr val="010101"/>
                </a:solidFill>
                <a:latin typeface="宋体"/>
                <a:cs typeface="宋体"/>
              </a:rPr>
              <a:t>对于</a:t>
            </a:r>
            <a:r>
              <a:rPr dirty="0" sz="2900" spc="-295">
                <a:solidFill>
                  <a:srgbClr val="010101"/>
                </a:solidFill>
                <a:latin typeface="宋体"/>
                <a:cs typeface="宋体"/>
              </a:rPr>
              <a:t>指</a:t>
            </a:r>
            <a:r>
              <a:rPr dirty="0" sz="2900" spc="300">
                <a:solidFill>
                  <a:srgbClr val="010101"/>
                </a:solidFill>
                <a:latin typeface="宋体"/>
                <a:cs typeface="宋体"/>
              </a:rPr>
              <a:t>标</a:t>
            </a:r>
            <a:r>
              <a:rPr dirty="0" sz="2900" spc="-210">
                <a:solidFill>
                  <a:srgbClr val="010101"/>
                </a:solidFill>
                <a:latin typeface="宋体"/>
                <a:cs typeface="宋体"/>
              </a:rPr>
              <a:t>中</a:t>
            </a:r>
            <a:r>
              <a:rPr dirty="0" sz="2900" spc="190">
                <a:solidFill>
                  <a:srgbClr val="010101"/>
                </a:solidFill>
                <a:latin typeface="宋体"/>
                <a:cs typeface="宋体"/>
              </a:rPr>
              <a:t>的</a:t>
            </a:r>
            <a:r>
              <a:rPr dirty="0" sz="2900" spc="140">
                <a:solidFill>
                  <a:srgbClr val="010101"/>
                </a:solidFill>
                <a:latin typeface="宋体"/>
                <a:cs typeface="宋体"/>
              </a:rPr>
              <a:t>商</a:t>
            </a:r>
            <a:r>
              <a:rPr dirty="0" sz="2900" spc="130">
                <a:solidFill>
                  <a:srgbClr val="010101"/>
                </a:solidFill>
                <a:latin typeface="宋体"/>
                <a:cs typeface="宋体"/>
              </a:rPr>
              <a:t>务</a:t>
            </a:r>
            <a:r>
              <a:rPr dirty="0" sz="2900" spc="300">
                <a:solidFill>
                  <a:srgbClr val="010101"/>
                </a:solidFill>
                <a:latin typeface="宋体"/>
                <a:cs typeface="宋体"/>
              </a:rPr>
              <a:t>创</a:t>
            </a:r>
            <a:r>
              <a:rPr dirty="0" sz="2900" spc="-105">
                <a:solidFill>
                  <a:srgbClr val="010101"/>
                </a:solidFill>
                <a:latin typeface="宋体"/>
                <a:cs typeface="宋体"/>
              </a:rPr>
              <a:t>效</a:t>
            </a:r>
            <a:r>
              <a:rPr dirty="0" sz="2900" spc="140">
                <a:solidFill>
                  <a:srgbClr val="010101"/>
                </a:solidFill>
                <a:latin typeface="宋体"/>
                <a:cs typeface="宋体"/>
              </a:rPr>
              <a:t>策</a:t>
            </a:r>
            <a:r>
              <a:rPr dirty="0" sz="2900" spc="300">
                <a:solidFill>
                  <a:srgbClr val="010101"/>
                </a:solidFill>
                <a:latin typeface="宋体"/>
                <a:cs typeface="宋体"/>
              </a:rPr>
              <a:t>划指</a:t>
            </a:r>
            <a:r>
              <a:rPr dirty="0" sz="2900" spc="-275">
                <a:solidFill>
                  <a:srgbClr val="010101"/>
                </a:solidFill>
                <a:latin typeface="宋体"/>
                <a:cs typeface="宋体"/>
              </a:rPr>
              <a:t>标</a:t>
            </a:r>
            <a:r>
              <a:rPr dirty="0" sz="2900" spc="300">
                <a:solidFill>
                  <a:srgbClr val="010101"/>
                </a:solidFill>
                <a:latin typeface="宋体"/>
                <a:cs typeface="宋体"/>
              </a:rPr>
              <a:t>在</a:t>
            </a:r>
            <a:r>
              <a:rPr dirty="0" sz="2900" spc="-85">
                <a:solidFill>
                  <a:srgbClr val="010101"/>
                </a:solidFill>
                <a:latin typeface="宋体"/>
                <a:cs typeface="宋体"/>
              </a:rPr>
              <a:t>责</a:t>
            </a:r>
            <a:r>
              <a:rPr dirty="0" sz="2900" spc="300">
                <a:solidFill>
                  <a:srgbClr val="010101"/>
                </a:solidFill>
                <a:latin typeface="宋体"/>
                <a:cs typeface="宋体"/>
              </a:rPr>
              <a:t>任</a:t>
            </a:r>
            <a:r>
              <a:rPr dirty="0" sz="2900" spc="-95">
                <a:solidFill>
                  <a:srgbClr val="010101"/>
                </a:solidFill>
                <a:latin typeface="宋体"/>
                <a:cs typeface="宋体"/>
              </a:rPr>
              <a:t>书</a:t>
            </a:r>
            <a:r>
              <a:rPr dirty="0" sz="2900" spc="300">
                <a:solidFill>
                  <a:srgbClr val="010101"/>
                </a:solidFill>
                <a:latin typeface="宋体"/>
                <a:cs typeface="宋体"/>
              </a:rPr>
              <a:t>签订时未</a:t>
            </a:r>
            <a:r>
              <a:rPr dirty="0" sz="2900" spc="-655">
                <a:solidFill>
                  <a:srgbClr val="010101"/>
                </a:solidFill>
                <a:latin typeface="宋体"/>
                <a:cs typeface="宋体"/>
              </a:rPr>
              <a:t>明</a:t>
            </a:r>
            <a:r>
              <a:rPr dirty="0" sz="2900" spc="300">
                <a:solidFill>
                  <a:srgbClr val="010101"/>
                </a:solidFill>
                <a:latin typeface="宋体"/>
                <a:cs typeface="宋体"/>
              </a:rPr>
              <a:t>确</a:t>
            </a:r>
            <a:r>
              <a:rPr dirty="0" sz="2900" spc="685">
                <a:solidFill>
                  <a:srgbClr val="010101"/>
                </a:solidFill>
                <a:latin typeface="宋体"/>
                <a:cs typeface="宋体"/>
              </a:rPr>
              <a:t>的</a:t>
            </a:r>
            <a:r>
              <a:rPr dirty="0" sz="2900" spc="-340">
                <a:solidFill>
                  <a:srgbClr val="010101"/>
                </a:solidFill>
                <a:latin typeface="宋体"/>
                <a:cs typeface="宋体"/>
              </a:rPr>
              <a:t>，可以</a:t>
            </a:r>
            <a:r>
              <a:rPr dirty="0" sz="2900" spc="-885">
                <a:solidFill>
                  <a:srgbClr val="010101"/>
                </a:solidFill>
                <a:latin typeface="宋体"/>
                <a:cs typeface="宋体"/>
              </a:rPr>
              <a:t> </a:t>
            </a:r>
            <a:r>
              <a:rPr dirty="0" sz="2900" spc="-340">
                <a:solidFill>
                  <a:srgbClr val="010101"/>
                </a:solidFill>
                <a:latin typeface="宋体"/>
                <a:cs typeface="宋体"/>
              </a:rPr>
              <a:t>通过 </a:t>
            </a:r>
            <a:r>
              <a:rPr dirty="0" sz="2900" spc="125">
                <a:solidFill>
                  <a:srgbClr val="010101"/>
                </a:solidFill>
                <a:latin typeface="宋体"/>
                <a:cs typeface="宋体"/>
              </a:rPr>
              <a:t>后期补充形式明确或公司进行实时监控。实现正现金流量时间指标在 </a:t>
            </a:r>
            <a:r>
              <a:rPr dirty="0" sz="2900" spc="95">
                <a:solidFill>
                  <a:srgbClr val="010101"/>
                </a:solidFill>
                <a:latin typeface="宋体"/>
                <a:cs typeface="宋体"/>
              </a:rPr>
              <a:t>合同签订时测算需要垫资井经公司认可的项目必须在责任书中明确，  </a:t>
            </a:r>
            <a:r>
              <a:rPr dirty="0" sz="2900" spc="125">
                <a:solidFill>
                  <a:srgbClr val="010101"/>
                </a:solidFill>
                <a:latin typeface="宋体"/>
                <a:cs typeface="宋体"/>
              </a:rPr>
              <a:t>对于施工过程中无垫资需求的项目，在责任书中可以不明确，项目履 约过程中发生垫资（借款），以补充方式明确实现正现金流量时间或 </a:t>
            </a:r>
            <a:r>
              <a:rPr dirty="0" sz="2900" spc="35">
                <a:solidFill>
                  <a:srgbClr val="010101"/>
                </a:solidFill>
                <a:latin typeface="宋体"/>
                <a:cs typeface="宋体"/>
              </a:rPr>
              <a:t>按照公司关于借款偿还时间的规定执行。</a:t>
            </a:r>
            <a:endParaRPr sz="2900">
              <a:latin typeface="宋体"/>
              <a:cs typeface="宋体"/>
            </a:endParaRP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892292" y="7230797"/>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p:nvPr/>
        </p:nvSpPr>
        <p:spPr>
          <a:xfrm>
            <a:off x="842509" y="1686187"/>
            <a:ext cx="0" cy="1106805"/>
          </a:xfrm>
          <a:custGeom>
            <a:avLst/>
            <a:gdLst/>
            <a:ahLst/>
            <a:cxnLst/>
            <a:rect l="l" t="t" r="r" b="b"/>
            <a:pathLst>
              <a:path w="0" h="1106805">
                <a:moveTo>
                  <a:pt x="0" y="0"/>
                </a:moveTo>
                <a:lnTo>
                  <a:pt x="0" y="1106725"/>
                </a:lnTo>
              </a:path>
            </a:pathLst>
          </a:custGeom>
          <a:ln w="50988">
            <a:solidFill>
              <a:srgbClr val="3185BF"/>
            </a:solidFill>
          </a:ln>
        </p:spPr>
        <p:txBody>
          <a:bodyPr wrap="square" lIns="0" tIns="0" rIns="0" bIns="0" rtlCol="0"/>
          <a:lstStyle/>
          <a:p/>
        </p:txBody>
      </p:sp>
      <p:sp>
        <p:nvSpPr>
          <p:cNvPr id="7" name="object 7"/>
          <p:cNvSpPr txBox="1"/>
          <p:nvPr/>
        </p:nvSpPr>
        <p:spPr>
          <a:xfrm>
            <a:off x="804315" y="1705572"/>
            <a:ext cx="207645" cy="999490"/>
          </a:xfrm>
          <a:prstGeom prst="rect">
            <a:avLst/>
          </a:prstGeom>
        </p:spPr>
        <p:txBody>
          <a:bodyPr wrap="square" lIns="0" tIns="17145" rIns="0" bIns="0" rtlCol="0" vert="horz">
            <a:spAutoFit/>
          </a:bodyPr>
          <a:lstStyle/>
          <a:p>
            <a:pPr marL="12700">
              <a:lnSpc>
                <a:spcPct val="100000"/>
              </a:lnSpc>
              <a:spcBef>
                <a:spcPts val="135"/>
              </a:spcBef>
            </a:pPr>
            <a:r>
              <a:rPr dirty="0" sz="6350" spc="-330">
                <a:solidFill>
                  <a:srgbClr val="CAE6F7"/>
                </a:solidFill>
                <a:latin typeface="Arial"/>
                <a:cs typeface="Arial"/>
              </a:rPr>
              <a:t>I</a:t>
            </a:r>
            <a:endParaRPr sz="6350">
              <a:latin typeface="Arial"/>
              <a:cs typeface="Arial"/>
            </a:endParaRPr>
          </a:p>
        </p:txBody>
      </p:sp>
      <p:sp>
        <p:nvSpPr>
          <p:cNvPr id="8" name="object 8"/>
          <p:cNvSpPr txBox="1"/>
          <p:nvPr/>
        </p:nvSpPr>
        <p:spPr>
          <a:xfrm>
            <a:off x="1353225" y="1998280"/>
            <a:ext cx="394335" cy="688340"/>
          </a:xfrm>
          <a:prstGeom prst="rect">
            <a:avLst/>
          </a:prstGeom>
          <a:solidFill>
            <a:srgbClr val="036EBA"/>
          </a:solidFill>
        </p:spPr>
        <p:txBody>
          <a:bodyPr wrap="square" lIns="0" tIns="22860" rIns="0" bIns="0" rtlCol="0" vert="horz">
            <a:spAutoFit/>
          </a:bodyPr>
          <a:lstStyle/>
          <a:p>
            <a:pPr>
              <a:lnSpc>
                <a:spcPct val="100000"/>
              </a:lnSpc>
              <a:spcBef>
                <a:spcPts val="180"/>
              </a:spcBef>
            </a:pPr>
            <a:r>
              <a:rPr dirty="0" sz="4000" spc="-285">
                <a:solidFill>
                  <a:srgbClr val="F4F6F6"/>
                </a:solidFill>
                <a:latin typeface="Times New Roman"/>
                <a:cs typeface="Times New Roman"/>
              </a:rPr>
              <a:t>2.</a:t>
            </a:r>
            <a:endParaRPr sz="4000">
              <a:latin typeface="Times New Roman"/>
              <a:cs typeface="Times New Roman"/>
            </a:endParaRPr>
          </a:p>
        </p:txBody>
      </p:sp>
      <p:sp>
        <p:nvSpPr>
          <p:cNvPr id="9" name="object 9"/>
          <p:cNvSpPr txBox="1"/>
          <p:nvPr/>
        </p:nvSpPr>
        <p:spPr>
          <a:xfrm>
            <a:off x="1747439" y="2145245"/>
            <a:ext cx="8247380" cy="447675"/>
          </a:xfrm>
          <a:prstGeom prst="rect">
            <a:avLst/>
          </a:prstGeom>
          <a:solidFill>
            <a:srgbClr val="036EBA"/>
          </a:solidFill>
        </p:spPr>
        <p:txBody>
          <a:bodyPr wrap="square" lIns="0" tIns="0" rIns="0" bIns="0" rtlCol="0" vert="horz">
            <a:spAutoFit/>
          </a:bodyPr>
          <a:lstStyle/>
          <a:p>
            <a:pPr>
              <a:lnSpc>
                <a:spcPts val="3520"/>
              </a:lnSpc>
            </a:pPr>
            <a:r>
              <a:rPr dirty="0" sz="3500" spc="114">
                <a:solidFill>
                  <a:srgbClr val="F4F6F6"/>
                </a:solidFill>
                <a:latin typeface="宋体"/>
                <a:cs typeface="宋体"/>
              </a:rPr>
              <a:t>项目部按月足额以货币形式上缴完成收</a:t>
            </a:r>
            <a:endParaRPr sz="3500">
              <a:latin typeface="宋体"/>
              <a:cs typeface="宋体"/>
            </a:endParaRPr>
          </a:p>
        </p:txBody>
      </p:sp>
      <p:sp>
        <p:nvSpPr>
          <p:cNvPr id="10" name="object 10"/>
          <p:cNvSpPr txBox="1"/>
          <p:nvPr/>
        </p:nvSpPr>
        <p:spPr>
          <a:xfrm>
            <a:off x="9546764" y="2069666"/>
            <a:ext cx="485140" cy="561975"/>
          </a:xfrm>
          <a:prstGeom prst="rect">
            <a:avLst/>
          </a:prstGeom>
        </p:spPr>
        <p:txBody>
          <a:bodyPr wrap="square" lIns="0" tIns="15240" rIns="0" bIns="0" rtlCol="0" vert="horz">
            <a:spAutoFit/>
          </a:bodyPr>
          <a:lstStyle/>
          <a:p>
            <a:pPr marL="12700">
              <a:lnSpc>
                <a:spcPct val="100000"/>
              </a:lnSpc>
              <a:spcBef>
                <a:spcPts val="120"/>
              </a:spcBef>
            </a:pPr>
            <a:r>
              <a:rPr dirty="0" sz="3500" spc="114">
                <a:solidFill>
                  <a:srgbClr val="F4F6F6"/>
                </a:solidFill>
                <a:latin typeface="宋体"/>
                <a:cs typeface="宋体"/>
              </a:rPr>
              <a:t>益</a:t>
            </a:r>
            <a:endParaRPr sz="3500">
              <a:latin typeface="宋体"/>
              <a:cs typeface="宋体"/>
            </a:endParaRPr>
          </a:p>
        </p:txBody>
      </p:sp>
      <p:sp>
        <p:nvSpPr>
          <p:cNvPr id="11" name="object 11"/>
          <p:cNvSpPr/>
          <p:nvPr/>
        </p:nvSpPr>
        <p:spPr>
          <a:xfrm>
            <a:off x="13175264" y="1686187"/>
            <a:ext cx="0" cy="1106805"/>
          </a:xfrm>
          <a:custGeom>
            <a:avLst/>
            <a:gdLst/>
            <a:ahLst/>
            <a:cxnLst/>
            <a:rect l="l" t="t" r="r" b="b"/>
            <a:pathLst>
              <a:path w="0" h="1106805">
                <a:moveTo>
                  <a:pt x="0" y="0"/>
                </a:moveTo>
                <a:lnTo>
                  <a:pt x="0" y="1106725"/>
                </a:lnTo>
              </a:path>
            </a:pathLst>
          </a:custGeom>
          <a:ln w="38241">
            <a:solidFill>
              <a:srgbClr val="3185BF"/>
            </a:solidFill>
          </a:ln>
        </p:spPr>
        <p:txBody>
          <a:bodyPr wrap="square" lIns="0" tIns="0" rIns="0" bIns="0" rtlCol="0"/>
          <a:lstStyle/>
          <a:p/>
        </p:txBody>
      </p:sp>
      <p:sp>
        <p:nvSpPr>
          <p:cNvPr id="12" name="object 12"/>
          <p:cNvSpPr txBox="1"/>
          <p:nvPr/>
        </p:nvSpPr>
        <p:spPr>
          <a:xfrm>
            <a:off x="13143445" y="1705572"/>
            <a:ext cx="169545" cy="999490"/>
          </a:xfrm>
          <a:prstGeom prst="rect">
            <a:avLst/>
          </a:prstGeom>
        </p:spPr>
        <p:txBody>
          <a:bodyPr wrap="square" lIns="0" tIns="17145" rIns="0" bIns="0" rtlCol="0" vert="horz">
            <a:spAutoFit/>
          </a:bodyPr>
          <a:lstStyle/>
          <a:p>
            <a:pPr marL="12700">
              <a:lnSpc>
                <a:spcPct val="100000"/>
              </a:lnSpc>
              <a:spcBef>
                <a:spcPts val="135"/>
              </a:spcBef>
            </a:pPr>
            <a:r>
              <a:rPr dirty="0" sz="6350" spc="-635">
                <a:solidFill>
                  <a:srgbClr val="C1C1C1"/>
                </a:solidFill>
                <a:latin typeface="Arial"/>
                <a:cs typeface="Arial"/>
              </a:rPr>
              <a:t>I</a:t>
            </a:r>
            <a:endParaRPr sz="6350">
              <a:latin typeface="Arial"/>
              <a:cs typeface="Arial"/>
            </a:endParaRPr>
          </a:p>
        </p:txBody>
      </p:sp>
      <p:sp>
        <p:nvSpPr>
          <p:cNvPr id="13" name="object 13"/>
          <p:cNvSpPr txBox="1"/>
          <p:nvPr/>
        </p:nvSpPr>
        <p:spPr>
          <a:xfrm>
            <a:off x="954780" y="3010250"/>
            <a:ext cx="12213590" cy="4116070"/>
          </a:xfrm>
          <a:prstGeom prst="rect">
            <a:avLst/>
          </a:prstGeom>
        </p:spPr>
        <p:txBody>
          <a:bodyPr wrap="square" lIns="0" tIns="27939" rIns="0" bIns="0" rtlCol="0" vert="horz">
            <a:spAutoFit/>
          </a:bodyPr>
          <a:lstStyle/>
          <a:p>
            <a:pPr marL="393065" marR="5080" indent="-380365">
              <a:lnSpc>
                <a:spcPts val="5430"/>
              </a:lnSpc>
              <a:spcBef>
                <a:spcPts val="219"/>
              </a:spcBef>
              <a:buClr>
                <a:srgbClr val="282828"/>
              </a:buClr>
              <a:buChar char="·"/>
              <a:tabLst>
                <a:tab pos="389255" algn="l"/>
                <a:tab pos="1172210" algn="l"/>
                <a:tab pos="2698750" algn="l"/>
                <a:tab pos="4601845" algn="l"/>
                <a:tab pos="5375275" algn="l"/>
              </a:tabLst>
            </a:pPr>
            <a:r>
              <a:rPr dirty="0" sz="2900" spc="-1040">
                <a:solidFill>
                  <a:srgbClr val="010101"/>
                </a:solidFill>
                <a:latin typeface="宋体"/>
                <a:cs typeface="宋体"/>
              </a:rPr>
              <a:t>项目	应按月以	现金形式向	公司	上</a:t>
            </a:r>
            <a:r>
              <a:rPr dirty="0" sz="2900" spc="-690">
                <a:solidFill>
                  <a:srgbClr val="010101"/>
                </a:solidFill>
                <a:latin typeface="宋体"/>
                <a:cs typeface="宋体"/>
              </a:rPr>
              <a:t> </a:t>
            </a:r>
            <a:r>
              <a:rPr dirty="0" sz="2900" spc="270">
                <a:solidFill>
                  <a:srgbClr val="010101"/>
                </a:solidFill>
                <a:latin typeface="宋体"/>
                <a:cs typeface="宋体"/>
              </a:rPr>
              <a:t>缴项</a:t>
            </a:r>
            <a:r>
              <a:rPr dirty="0" sz="2900" spc="-365">
                <a:solidFill>
                  <a:srgbClr val="010101"/>
                </a:solidFill>
                <a:latin typeface="宋体"/>
                <a:cs typeface="宋体"/>
              </a:rPr>
              <a:t>目</a:t>
            </a:r>
            <a:r>
              <a:rPr dirty="0" sz="2900" spc="125">
                <a:solidFill>
                  <a:srgbClr val="010101"/>
                </a:solidFill>
                <a:latin typeface="宋体"/>
                <a:cs typeface="宋体"/>
              </a:rPr>
              <a:t>预</a:t>
            </a:r>
            <a:r>
              <a:rPr dirty="0" sz="2900" spc="185">
                <a:solidFill>
                  <a:srgbClr val="010101"/>
                </a:solidFill>
                <a:latin typeface="宋体"/>
                <a:cs typeface="宋体"/>
              </a:rPr>
              <a:t>收</a:t>
            </a:r>
            <a:r>
              <a:rPr dirty="0" sz="2900" spc="270">
                <a:solidFill>
                  <a:srgbClr val="010101"/>
                </a:solidFill>
                <a:latin typeface="宋体"/>
                <a:cs typeface="宋体"/>
              </a:rPr>
              <a:t>益</a:t>
            </a:r>
            <a:r>
              <a:rPr dirty="0" sz="2900" spc="-830">
                <a:solidFill>
                  <a:srgbClr val="010101"/>
                </a:solidFill>
                <a:latin typeface="宋体"/>
                <a:cs typeface="宋体"/>
              </a:rPr>
              <a:t> </a:t>
            </a:r>
            <a:r>
              <a:rPr dirty="0" sz="2900" spc="-340">
                <a:solidFill>
                  <a:srgbClr val="010101"/>
                </a:solidFill>
                <a:latin typeface="宋体"/>
                <a:cs typeface="宋体"/>
              </a:rPr>
              <a:t>，预收益</a:t>
            </a:r>
            <a:r>
              <a:rPr dirty="0" sz="2900" spc="-415">
                <a:solidFill>
                  <a:srgbClr val="010101"/>
                </a:solidFill>
                <a:latin typeface="宋体"/>
                <a:cs typeface="宋体"/>
              </a:rPr>
              <a:t> </a:t>
            </a:r>
            <a:r>
              <a:rPr dirty="0" sz="2900" spc="270">
                <a:solidFill>
                  <a:srgbClr val="010101"/>
                </a:solidFill>
                <a:latin typeface="宋体"/>
                <a:cs typeface="宋体"/>
              </a:rPr>
              <a:t>缴</a:t>
            </a:r>
            <a:r>
              <a:rPr dirty="0" sz="2900" spc="-80">
                <a:solidFill>
                  <a:srgbClr val="010101"/>
                </a:solidFill>
                <a:latin typeface="宋体"/>
                <a:cs typeface="宋体"/>
              </a:rPr>
              <a:t>纳</a:t>
            </a:r>
            <a:r>
              <a:rPr dirty="0" sz="2900" spc="120">
                <a:solidFill>
                  <a:srgbClr val="010101"/>
                </a:solidFill>
                <a:latin typeface="宋体"/>
                <a:cs typeface="宋体"/>
              </a:rPr>
              <a:t>额</a:t>
            </a:r>
            <a:r>
              <a:rPr dirty="0" sz="2900" spc="300">
                <a:solidFill>
                  <a:srgbClr val="010101"/>
                </a:solidFill>
                <a:latin typeface="宋体"/>
                <a:cs typeface="宋体"/>
              </a:rPr>
              <a:t>度按各 公司</a:t>
            </a:r>
            <a:r>
              <a:rPr dirty="0" sz="2900" spc="-250">
                <a:solidFill>
                  <a:srgbClr val="010101"/>
                </a:solidFill>
                <a:latin typeface="宋体"/>
                <a:cs typeface="宋体"/>
              </a:rPr>
              <a:t>规</a:t>
            </a:r>
            <a:r>
              <a:rPr dirty="0" sz="2900" spc="300">
                <a:solidFill>
                  <a:srgbClr val="010101"/>
                </a:solidFill>
                <a:latin typeface="宋体"/>
                <a:cs typeface="宋体"/>
              </a:rPr>
              <a:t>定</a:t>
            </a:r>
            <a:r>
              <a:rPr dirty="0" sz="2900" spc="-60">
                <a:solidFill>
                  <a:srgbClr val="010101"/>
                </a:solidFill>
                <a:latin typeface="宋体"/>
                <a:cs typeface="宋体"/>
              </a:rPr>
              <a:t>执</a:t>
            </a:r>
            <a:r>
              <a:rPr dirty="0" sz="2900" spc="300">
                <a:solidFill>
                  <a:srgbClr val="010101"/>
                </a:solidFill>
                <a:latin typeface="宋体"/>
                <a:cs typeface="宋体"/>
              </a:rPr>
              <a:t>行</a:t>
            </a:r>
            <a:r>
              <a:rPr dirty="0" sz="2900" spc="-855">
                <a:solidFill>
                  <a:srgbClr val="010101"/>
                </a:solidFill>
                <a:latin typeface="宋体"/>
                <a:cs typeface="宋体"/>
              </a:rPr>
              <a:t> </a:t>
            </a:r>
            <a:r>
              <a:rPr dirty="0" sz="2900" spc="-640">
                <a:solidFill>
                  <a:srgbClr val="010101"/>
                </a:solidFill>
                <a:latin typeface="宋体"/>
                <a:cs typeface="宋体"/>
              </a:rPr>
              <a:t>，</a:t>
            </a:r>
            <a:r>
              <a:rPr dirty="0" sz="2900" spc="300">
                <a:solidFill>
                  <a:srgbClr val="010101"/>
                </a:solidFill>
                <a:latin typeface="宋体"/>
                <a:cs typeface="宋体"/>
              </a:rPr>
              <a:t>但</a:t>
            </a:r>
            <a:r>
              <a:rPr dirty="0" sz="2900" spc="-120">
                <a:solidFill>
                  <a:srgbClr val="010101"/>
                </a:solidFill>
                <a:latin typeface="宋体"/>
                <a:cs typeface="宋体"/>
              </a:rPr>
              <a:t>不</a:t>
            </a:r>
            <a:r>
              <a:rPr dirty="0" sz="2900" spc="130">
                <a:solidFill>
                  <a:srgbClr val="010101"/>
                </a:solidFill>
                <a:latin typeface="宋体"/>
                <a:cs typeface="宋体"/>
              </a:rPr>
              <a:t>得</a:t>
            </a:r>
            <a:r>
              <a:rPr dirty="0" sz="2900" spc="300">
                <a:solidFill>
                  <a:srgbClr val="010101"/>
                </a:solidFill>
                <a:latin typeface="宋体"/>
                <a:cs typeface="宋体"/>
              </a:rPr>
              <a:t>低</a:t>
            </a:r>
            <a:r>
              <a:rPr dirty="0" sz="2900" spc="-95">
                <a:solidFill>
                  <a:srgbClr val="010101"/>
                </a:solidFill>
                <a:latin typeface="宋体"/>
                <a:cs typeface="宋体"/>
              </a:rPr>
              <a:t>于</a:t>
            </a:r>
            <a:r>
              <a:rPr dirty="0" sz="2900" spc="300">
                <a:solidFill>
                  <a:srgbClr val="010101"/>
                </a:solidFill>
                <a:latin typeface="宋体"/>
                <a:cs typeface="宋体"/>
              </a:rPr>
              <a:t>集</a:t>
            </a:r>
            <a:r>
              <a:rPr dirty="0" sz="2900" spc="-95">
                <a:solidFill>
                  <a:srgbClr val="010101"/>
                </a:solidFill>
                <a:latin typeface="宋体"/>
                <a:cs typeface="宋体"/>
              </a:rPr>
              <a:t>团</a:t>
            </a:r>
            <a:r>
              <a:rPr dirty="0" sz="2900" spc="300">
                <a:solidFill>
                  <a:srgbClr val="010101"/>
                </a:solidFill>
                <a:latin typeface="宋体"/>
                <a:cs typeface="宋体"/>
              </a:rPr>
              <a:t>规定</a:t>
            </a:r>
            <a:r>
              <a:rPr dirty="0" sz="2900" spc="-250">
                <a:solidFill>
                  <a:srgbClr val="010101"/>
                </a:solidFill>
                <a:latin typeface="宋体"/>
                <a:cs typeface="宋体"/>
              </a:rPr>
              <a:t>的</a:t>
            </a:r>
            <a:r>
              <a:rPr dirty="0" sz="2900" spc="300">
                <a:solidFill>
                  <a:srgbClr val="010101"/>
                </a:solidFill>
                <a:latin typeface="宋体"/>
                <a:cs typeface="宋体"/>
              </a:rPr>
              <a:t>底</a:t>
            </a:r>
            <a:r>
              <a:rPr dirty="0" sz="2900" spc="-120">
                <a:solidFill>
                  <a:srgbClr val="010101"/>
                </a:solidFill>
                <a:latin typeface="宋体"/>
                <a:cs typeface="宋体"/>
              </a:rPr>
              <a:t>线</a:t>
            </a:r>
            <a:r>
              <a:rPr dirty="0" sz="2900" spc="300">
                <a:solidFill>
                  <a:srgbClr val="010101"/>
                </a:solidFill>
                <a:latin typeface="宋体"/>
                <a:cs typeface="宋体"/>
              </a:rPr>
              <a:t>预收</a:t>
            </a:r>
            <a:r>
              <a:rPr dirty="0" sz="2900" spc="-275">
                <a:solidFill>
                  <a:srgbClr val="010101"/>
                </a:solidFill>
                <a:latin typeface="宋体"/>
                <a:cs typeface="宋体"/>
              </a:rPr>
              <a:t>益</a:t>
            </a:r>
            <a:r>
              <a:rPr dirty="0" sz="2900" spc="300">
                <a:solidFill>
                  <a:srgbClr val="010101"/>
                </a:solidFill>
                <a:latin typeface="宋体"/>
                <a:cs typeface="宋体"/>
              </a:rPr>
              <a:t>率</a:t>
            </a:r>
            <a:r>
              <a:rPr dirty="0" sz="2900" spc="-70">
                <a:solidFill>
                  <a:srgbClr val="010101"/>
                </a:solidFill>
                <a:latin typeface="宋体"/>
                <a:cs typeface="宋体"/>
              </a:rPr>
              <a:t>（</a:t>
            </a:r>
            <a:r>
              <a:rPr dirty="0" sz="2900" spc="300">
                <a:solidFill>
                  <a:srgbClr val="010101"/>
                </a:solidFill>
                <a:latin typeface="宋体"/>
                <a:cs typeface="宋体"/>
              </a:rPr>
              <a:t>土建项</a:t>
            </a:r>
            <a:r>
              <a:rPr dirty="0" sz="2900" spc="-375">
                <a:solidFill>
                  <a:srgbClr val="010101"/>
                </a:solidFill>
                <a:latin typeface="宋体"/>
                <a:cs typeface="宋体"/>
              </a:rPr>
              <a:t>目</a:t>
            </a:r>
            <a:r>
              <a:rPr dirty="0" sz="3050" spc="-30">
                <a:solidFill>
                  <a:srgbClr val="010101"/>
                </a:solidFill>
                <a:latin typeface="Arial"/>
                <a:cs typeface="Arial"/>
              </a:rPr>
              <a:t>4%</a:t>
            </a:r>
            <a:r>
              <a:rPr dirty="0" sz="3150" spc="295">
                <a:solidFill>
                  <a:srgbClr val="010101"/>
                </a:solidFill>
                <a:latin typeface="宋体"/>
                <a:cs typeface="宋体"/>
              </a:rPr>
              <a:t>、 </a:t>
            </a:r>
            <a:r>
              <a:rPr dirty="0" sz="2900" spc="130">
                <a:solidFill>
                  <a:srgbClr val="010101"/>
                </a:solidFill>
                <a:latin typeface="宋体"/>
                <a:cs typeface="宋体"/>
              </a:rPr>
              <a:t>专</a:t>
            </a:r>
            <a:r>
              <a:rPr dirty="0" sz="2900" spc="270">
                <a:solidFill>
                  <a:srgbClr val="010101"/>
                </a:solidFill>
                <a:latin typeface="宋体"/>
                <a:cs typeface="宋体"/>
              </a:rPr>
              <a:t>业项</a:t>
            </a:r>
            <a:r>
              <a:rPr dirty="0" sz="2900" spc="-40">
                <a:solidFill>
                  <a:srgbClr val="010101"/>
                </a:solidFill>
                <a:latin typeface="宋体"/>
                <a:cs typeface="宋体"/>
              </a:rPr>
              <a:t>目</a:t>
            </a:r>
            <a:r>
              <a:rPr dirty="0" sz="3000" spc="200">
                <a:solidFill>
                  <a:srgbClr val="010101"/>
                </a:solidFill>
                <a:latin typeface="Arial"/>
                <a:cs typeface="Arial"/>
              </a:rPr>
              <a:t>5%</a:t>
            </a:r>
            <a:r>
              <a:rPr dirty="0" sz="3000" spc="-225">
                <a:solidFill>
                  <a:srgbClr val="010101"/>
                </a:solidFill>
                <a:latin typeface="Arial"/>
                <a:cs typeface="Arial"/>
              </a:rPr>
              <a:t> </a:t>
            </a:r>
            <a:r>
              <a:rPr dirty="0" sz="3000" spc="90">
                <a:solidFill>
                  <a:srgbClr val="010101"/>
                </a:solidFill>
                <a:latin typeface="Arial"/>
                <a:cs typeface="Arial"/>
              </a:rPr>
              <a:t>)</a:t>
            </a:r>
            <a:r>
              <a:rPr dirty="0" sz="3000" spc="235">
                <a:solidFill>
                  <a:srgbClr val="010101"/>
                </a:solidFill>
                <a:latin typeface="Arial"/>
                <a:cs typeface="Arial"/>
              </a:rPr>
              <a:t> </a:t>
            </a:r>
            <a:r>
              <a:rPr dirty="0" sz="2900" spc="270">
                <a:solidFill>
                  <a:srgbClr val="010101"/>
                </a:solidFill>
                <a:latin typeface="宋体"/>
                <a:cs typeface="宋体"/>
              </a:rPr>
              <a:t>乘</a:t>
            </a:r>
            <a:r>
              <a:rPr dirty="0" sz="2900" spc="-135">
                <a:solidFill>
                  <a:srgbClr val="010101"/>
                </a:solidFill>
                <a:latin typeface="宋体"/>
                <a:cs typeface="宋体"/>
              </a:rPr>
              <a:t>以</a:t>
            </a:r>
            <a:r>
              <a:rPr dirty="0" sz="2900" spc="220">
                <a:solidFill>
                  <a:srgbClr val="010101"/>
                </a:solidFill>
                <a:latin typeface="宋体"/>
                <a:cs typeface="宋体"/>
              </a:rPr>
              <a:t>当</a:t>
            </a:r>
            <a:r>
              <a:rPr dirty="0" sz="2900" spc="270">
                <a:solidFill>
                  <a:srgbClr val="010101"/>
                </a:solidFill>
                <a:latin typeface="宋体"/>
                <a:cs typeface="宋体"/>
              </a:rPr>
              <a:t>月确认</a:t>
            </a:r>
            <a:r>
              <a:rPr dirty="0" sz="2900" spc="-500">
                <a:solidFill>
                  <a:srgbClr val="010101"/>
                </a:solidFill>
                <a:latin typeface="宋体"/>
                <a:cs typeface="宋体"/>
              </a:rPr>
              <a:t>的</a:t>
            </a:r>
            <a:r>
              <a:rPr dirty="0" sz="2900" spc="210">
                <a:solidFill>
                  <a:srgbClr val="010101"/>
                </a:solidFill>
                <a:latin typeface="宋体"/>
                <a:cs typeface="宋体"/>
              </a:rPr>
              <a:t>营</a:t>
            </a:r>
            <a:r>
              <a:rPr dirty="0" sz="2900" spc="270">
                <a:solidFill>
                  <a:srgbClr val="010101"/>
                </a:solidFill>
                <a:latin typeface="宋体"/>
                <a:cs typeface="宋体"/>
              </a:rPr>
              <a:t>业</a:t>
            </a:r>
            <a:r>
              <a:rPr dirty="0" sz="2900" spc="45">
                <a:solidFill>
                  <a:srgbClr val="010101"/>
                </a:solidFill>
                <a:latin typeface="宋体"/>
                <a:cs typeface="宋体"/>
              </a:rPr>
              <a:t>收</a:t>
            </a:r>
            <a:r>
              <a:rPr dirty="0" sz="2900" spc="300">
                <a:solidFill>
                  <a:srgbClr val="010101"/>
                </a:solidFill>
                <a:latin typeface="宋体"/>
                <a:cs typeface="宋体"/>
              </a:rPr>
              <a:t>入计算</a:t>
            </a:r>
            <a:r>
              <a:rPr dirty="0" sz="2900" spc="-590">
                <a:solidFill>
                  <a:srgbClr val="010101"/>
                </a:solidFill>
                <a:latin typeface="宋体"/>
                <a:cs typeface="宋体"/>
              </a:rPr>
              <a:t>。</a:t>
            </a:r>
            <a:r>
              <a:rPr dirty="0" sz="2900" spc="300">
                <a:solidFill>
                  <a:srgbClr val="010101"/>
                </a:solidFill>
                <a:latin typeface="宋体"/>
                <a:cs typeface="宋体"/>
              </a:rPr>
              <a:t>若项</a:t>
            </a:r>
            <a:r>
              <a:rPr dirty="0" sz="2900" spc="-150">
                <a:solidFill>
                  <a:srgbClr val="010101"/>
                </a:solidFill>
                <a:latin typeface="宋体"/>
                <a:cs typeface="宋体"/>
              </a:rPr>
              <a:t>目</a:t>
            </a:r>
            <a:r>
              <a:rPr dirty="0" sz="2900" spc="300">
                <a:solidFill>
                  <a:srgbClr val="010101"/>
                </a:solidFill>
                <a:latin typeface="宋体"/>
                <a:cs typeface="宋体"/>
              </a:rPr>
              <a:t>在公</a:t>
            </a:r>
            <a:r>
              <a:rPr dirty="0" sz="2900" spc="-375">
                <a:solidFill>
                  <a:srgbClr val="010101"/>
                </a:solidFill>
                <a:latin typeface="宋体"/>
                <a:cs typeface="宋体"/>
              </a:rPr>
              <a:t>司</a:t>
            </a:r>
            <a:r>
              <a:rPr dirty="0" sz="2900" spc="300">
                <a:solidFill>
                  <a:srgbClr val="010101"/>
                </a:solidFill>
                <a:latin typeface="宋体"/>
                <a:cs typeface="宋体"/>
              </a:rPr>
              <a:t>存款</a:t>
            </a:r>
            <a:r>
              <a:rPr dirty="0" sz="2900" spc="-285">
                <a:solidFill>
                  <a:srgbClr val="010101"/>
                </a:solidFill>
                <a:latin typeface="宋体"/>
                <a:cs typeface="宋体"/>
              </a:rPr>
              <a:t>余</a:t>
            </a:r>
            <a:r>
              <a:rPr dirty="0" sz="2900" spc="300">
                <a:solidFill>
                  <a:srgbClr val="010101"/>
                </a:solidFill>
                <a:latin typeface="宋体"/>
                <a:cs typeface="宋体"/>
              </a:rPr>
              <a:t>额 </a:t>
            </a:r>
            <a:r>
              <a:rPr dirty="0" sz="2900" spc="95">
                <a:solidFill>
                  <a:srgbClr val="010101"/>
                </a:solidFill>
                <a:latin typeface="宋体"/>
                <a:cs typeface="宋体"/>
              </a:rPr>
              <a:t>小于月度应缴预收益额（含借款项目），则不足部分将转成内部借款，  </a:t>
            </a:r>
            <a:r>
              <a:rPr dirty="0" sz="2900" spc="125">
                <a:solidFill>
                  <a:srgbClr val="010101"/>
                </a:solidFill>
                <a:latin typeface="宋体"/>
                <a:cs typeface="宋体"/>
              </a:rPr>
              <a:t>计取资金占用成本。之后，若项目回收工程款，须首先归还该部分因 </a:t>
            </a:r>
            <a:r>
              <a:rPr dirty="0" sz="2900" spc="-50">
                <a:solidFill>
                  <a:srgbClr val="010101"/>
                </a:solidFill>
                <a:latin typeface="宋体"/>
                <a:cs typeface="宋体"/>
              </a:rPr>
              <a:t>欠缴收益而形成的内部借款。</a:t>
            </a:r>
            <a:endParaRPr sz="2900">
              <a:latin typeface="宋体"/>
              <a:cs typeface="宋体"/>
            </a:endParaRPr>
          </a:p>
        </p:txBody>
      </p:sp>
      <p:sp>
        <p:nvSpPr>
          <p:cNvPr id="14" name="object 14"/>
          <p:cNvSpPr/>
          <p:nvPr/>
        </p:nvSpPr>
        <p:spPr>
          <a:xfrm>
            <a:off x="803934" y="7783028"/>
            <a:ext cx="5876925" cy="339090"/>
          </a:xfrm>
          <a:custGeom>
            <a:avLst/>
            <a:gdLst/>
            <a:ahLst/>
            <a:cxnLst/>
            <a:rect l="l" t="t" r="r" b="b"/>
            <a:pathLst>
              <a:path w="5876925" h="339090">
                <a:moveTo>
                  <a:pt x="0" y="0"/>
                </a:moveTo>
                <a:lnTo>
                  <a:pt x="5876385" y="0"/>
                </a:lnTo>
                <a:lnTo>
                  <a:pt x="5876385" y="338544"/>
                </a:lnTo>
                <a:lnTo>
                  <a:pt x="0" y="338544"/>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303"/>
                </a:solidFill>
              </a:rPr>
              <a:t>(II</a:t>
            </a:r>
            <a:r>
              <a:rPr dirty="0" spc="1645">
                <a:solidFill>
                  <a:srgbClr val="030303"/>
                </a:solidFill>
              </a:rPr>
              <a:t>)</a:t>
            </a:r>
          </a:p>
        </p:txBody>
      </p:sp>
      <p:sp>
        <p:nvSpPr>
          <p:cNvPr id="16" name="object 16"/>
          <p:cNvSpPr txBox="1"/>
          <p:nvPr/>
        </p:nvSpPr>
        <p:spPr>
          <a:xfrm>
            <a:off x="791458" y="7788592"/>
            <a:ext cx="5885180"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七、完全成本管理的实施及收益的上缴</a:t>
            </a:r>
            <a:endParaRPr sz="2600">
              <a:latin typeface="宋体"/>
              <a:cs typeface="宋体"/>
            </a:endParaRP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5276182"/>
            <a:ext cx="12390120" cy="0"/>
          </a:xfrm>
          <a:custGeom>
            <a:avLst/>
            <a:gdLst/>
            <a:ahLst/>
            <a:cxnLst/>
            <a:rect l="l" t="t" r="r" b="b"/>
            <a:pathLst>
              <a:path w="12390119"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6" name="object 6"/>
          <p:cNvSpPr/>
          <p:nvPr/>
        </p:nvSpPr>
        <p:spPr>
          <a:xfrm>
            <a:off x="391389" y="1598853"/>
            <a:ext cx="127635" cy="1255395"/>
          </a:xfrm>
          <a:custGeom>
            <a:avLst/>
            <a:gdLst/>
            <a:ahLst/>
            <a:cxnLst/>
            <a:rect l="l" t="t" r="r" b="b"/>
            <a:pathLst>
              <a:path w="127634" h="1255395">
                <a:moveTo>
                  <a:pt x="0" y="0"/>
                </a:moveTo>
                <a:lnTo>
                  <a:pt x="127470" y="0"/>
                </a:lnTo>
                <a:lnTo>
                  <a:pt x="127470" y="1254870"/>
                </a:lnTo>
                <a:lnTo>
                  <a:pt x="0" y="1254870"/>
                </a:lnTo>
                <a:lnTo>
                  <a:pt x="0" y="0"/>
                </a:lnTo>
                <a:close/>
              </a:path>
            </a:pathLst>
          </a:custGeom>
          <a:solidFill>
            <a:srgbClr val="056EBA"/>
          </a:solidFill>
        </p:spPr>
        <p:txBody>
          <a:bodyPr wrap="square" lIns="0" tIns="0" rIns="0" bIns="0" rtlCol="0"/>
          <a:lstStyle/>
          <a:p/>
        </p:txBody>
      </p:sp>
      <p:sp>
        <p:nvSpPr>
          <p:cNvPr id="7" name="object 7"/>
          <p:cNvSpPr txBox="1"/>
          <p:nvPr/>
        </p:nvSpPr>
        <p:spPr>
          <a:xfrm>
            <a:off x="378689" y="1622533"/>
            <a:ext cx="79375" cy="1129665"/>
          </a:xfrm>
          <a:prstGeom prst="rect">
            <a:avLst/>
          </a:prstGeom>
        </p:spPr>
        <p:txBody>
          <a:bodyPr wrap="square" lIns="0" tIns="11430" rIns="0" bIns="0" rtlCol="0" vert="horz">
            <a:spAutoFit/>
          </a:bodyPr>
          <a:lstStyle/>
          <a:p>
            <a:pPr marL="12700">
              <a:lnSpc>
                <a:spcPct val="100000"/>
              </a:lnSpc>
              <a:spcBef>
                <a:spcPts val="90"/>
              </a:spcBef>
            </a:pPr>
            <a:r>
              <a:rPr dirty="0" sz="7250" spc="-1595">
                <a:solidFill>
                  <a:srgbClr val="F4F7F6"/>
                </a:solidFill>
                <a:latin typeface="Arial"/>
                <a:cs typeface="Arial"/>
              </a:rPr>
              <a:t>I</a:t>
            </a:r>
            <a:endParaRPr sz="7250">
              <a:latin typeface="Arial"/>
              <a:cs typeface="Arial"/>
            </a:endParaRPr>
          </a:p>
        </p:txBody>
      </p:sp>
      <p:sp>
        <p:nvSpPr>
          <p:cNvPr id="8" name="object 8"/>
          <p:cNvSpPr txBox="1"/>
          <p:nvPr/>
        </p:nvSpPr>
        <p:spPr>
          <a:xfrm>
            <a:off x="1152587" y="2030470"/>
            <a:ext cx="357505" cy="586740"/>
          </a:xfrm>
          <a:prstGeom prst="rect">
            <a:avLst/>
          </a:prstGeom>
          <a:solidFill>
            <a:srgbClr val="056EBA"/>
          </a:solidFill>
        </p:spPr>
        <p:txBody>
          <a:bodyPr wrap="square" lIns="0" tIns="22860" rIns="0" bIns="0" rtlCol="0" vert="horz">
            <a:spAutoFit/>
          </a:bodyPr>
          <a:lstStyle/>
          <a:p>
            <a:pPr>
              <a:lnSpc>
                <a:spcPts val="4440"/>
              </a:lnSpc>
              <a:spcBef>
                <a:spcPts val="180"/>
              </a:spcBef>
            </a:pPr>
            <a:r>
              <a:rPr dirty="0" sz="3950" spc="-1170">
                <a:solidFill>
                  <a:srgbClr val="F4F7F6"/>
                </a:solidFill>
                <a:latin typeface="Times New Roman"/>
                <a:cs typeface="Times New Roman"/>
              </a:rPr>
              <a:t>3.</a:t>
            </a:r>
            <a:endParaRPr sz="3950">
              <a:latin typeface="Times New Roman"/>
              <a:cs typeface="Times New Roman"/>
            </a:endParaRPr>
          </a:p>
        </p:txBody>
      </p:sp>
      <p:sp>
        <p:nvSpPr>
          <p:cNvPr id="9" name="object 9"/>
          <p:cNvSpPr txBox="1"/>
          <p:nvPr/>
        </p:nvSpPr>
        <p:spPr>
          <a:xfrm>
            <a:off x="1536242" y="2176285"/>
            <a:ext cx="11459845" cy="441325"/>
          </a:xfrm>
          <a:prstGeom prst="rect">
            <a:avLst/>
          </a:prstGeom>
          <a:solidFill>
            <a:srgbClr val="056EBA"/>
          </a:solidFill>
        </p:spPr>
        <p:txBody>
          <a:bodyPr wrap="square" lIns="0" tIns="0" rIns="0" bIns="0" rtlCol="0" vert="horz">
            <a:spAutoFit/>
          </a:bodyPr>
          <a:lstStyle/>
          <a:p>
            <a:pPr>
              <a:lnSpc>
                <a:spcPts val="3470"/>
              </a:lnSpc>
            </a:pPr>
            <a:r>
              <a:rPr dirty="0" sz="3450" spc="185">
                <a:solidFill>
                  <a:srgbClr val="F4F7F6"/>
                </a:solidFill>
                <a:latin typeface="宋体"/>
                <a:cs typeface="宋体"/>
              </a:rPr>
              <a:t>严禁已竣未结算、已竣已结项目利润回流，对利润回流</a:t>
            </a:r>
            <a:endParaRPr sz="3450">
              <a:latin typeface="宋体"/>
              <a:cs typeface="宋体"/>
            </a:endParaRPr>
          </a:p>
        </p:txBody>
      </p:sp>
      <p:sp>
        <p:nvSpPr>
          <p:cNvPr id="10" name="object 10"/>
          <p:cNvSpPr txBox="1"/>
          <p:nvPr/>
        </p:nvSpPr>
        <p:spPr>
          <a:xfrm>
            <a:off x="12605818" y="2101605"/>
            <a:ext cx="487680" cy="554355"/>
          </a:xfrm>
          <a:prstGeom prst="rect">
            <a:avLst/>
          </a:prstGeom>
        </p:spPr>
        <p:txBody>
          <a:bodyPr wrap="square" lIns="0" tIns="15240" rIns="0" bIns="0" rtlCol="0" vert="horz">
            <a:spAutoFit/>
          </a:bodyPr>
          <a:lstStyle/>
          <a:p>
            <a:pPr marL="12700">
              <a:lnSpc>
                <a:spcPct val="100000"/>
              </a:lnSpc>
              <a:spcBef>
                <a:spcPts val="120"/>
              </a:spcBef>
            </a:pPr>
            <a:r>
              <a:rPr dirty="0" sz="3450" spc="185">
                <a:solidFill>
                  <a:srgbClr val="F4F7F6"/>
                </a:solidFill>
                <a:latin typeface="宋体"/>
                <a:cs typeface="宋体"/>
              </a:rPr>
              <a:t>项</a:t>
            </a:r>
            <a:endParaRPr sz="3450">
              <a:latin typeface="宋体"/>
              <a:cs typeface="宋体"/>
            </a:endParaRPr>
          </a:p>
        </p:txBody>
      </p:sp>
      <p:sp>
        <p:nvSpPr>
          <p:cNvPr id="11" name="object 11"/>
          <p:cNvSpPr/>
          <p:nvPr/>
        </p:nvSpPr>
        <p:spPr>
          <a:xfrm>
            <a:off x="1084120" y="2700071"/>
            <a:ext cx="3161665" cy="441325"/>
          </a:xfrm>
          <a:custGeom>
            <a:avLst/>
            <a:gdLst/>
            <a:ahLst/>
            <a:cxnLst/>
            <a:rect l="l" t="t" r="r" b="b"/>
            <a:pathLst>
              <a:path w="3161665" h="441325">
                <a:moveTo>
                  <a:pt x="0" y="0"/>
                </a:moveTo>
                <a:lnTo>
                  <a:pt x="3161265" y="0"/>
                </a:lnTo>
                <a:lnTo>
                  <a:pt x="3161265" y="440746"/>
                </a:lnTo>
                <a:lnTo>
                  <a:pt x="0" y="440746"/>
                </a:lnTo>
                <a:lnTo>
                  <a:pt x="0" y="0"/>
                </a:lnTo>
                <a:close/>
              </a:path>
            </a:pathLst>
          </a:custGeom>
          <a:solidFill>
            <a:srgbClr val="056EBA"/>
          </a:solidFill>
        </p:spPr>
        <p:txBody>
          <a:bodyPr wrap="square" lIns="0" tIns="0" rIns="0" bIns="0" rtlCol="0"/>
          <a:lstStyle/>
          <a:p/>
        </p:txBody>
      </p:sp>
      <p:sp>
        <p:nvSpPr>
          <p:cNvPr id="12" name="object 12"/>
          <p:cNvSpPr txBox="1"/>
          <p:nvPr/>
        </p:nvSpPr>
        <p:spPr>
          <a:xfrm>
            <a:off x="1071420" y="2625391"/>
            <a:ext cx="3258185" cy="554355"/>
          </a:xfrm>
          <a:prstGeom prst="rect">
            <a:avLst/>
          </a:prstGeom>
        </p:spPr>
        <p:txBody>
          <a:bodyPr wrap="square" lIns="0" tIns="15240" rIns="0" bIns="0" rtlCol="0" vert="horz">
            <a:spAutoFit/>
          </a:bodyPr>
          <a:lstStyle/>
          <a:p>
            <a:pPr marL="12700">
              <a:lnSpc>
                <a:spcPct val="100000"/>
              </a:lnSpc>
              <a:spcBef>
                <a:spcPts val="120"/>
              </a:spcBef>
            </a:pPr>
            <a:r>
              <a:rPr dirty="0" sz="3450" spc="185">
                <a:solidFill>
                  <a:srgbClr val="F4F7F6"/>
                </a:solidFill>
                <a:latin typeface="宋体"/>
                <a:cs typeface="宋体"/>
              </a:rPr>
              <a:t>目进行责任追究</a:t>
            </a:r>
            <a:endParaRPr sz="3450">
              <a:latin typeface="宋体"/>
              <a:cs typeface="宋体"/>
            </a:endParaRPr>
          </a:p>
        </p:txBody>
      </p:sp>
      <p:sp>
        <p:nvSpPr>
          <p:cNvPr id="13" name="object 13"/>
          <p:cNvSpPr txBox="1"/>
          <p:nvPr/>
        </p:nvSpPr>
        <p:spPr>
          <a:xfrm>
            <a:off x="738080" y="4088158"/>
            <a:ext cx="11941175" cy="470534"/>
          </a:xfrm>
          <a:prstGeom prst="rect">
            <a:avLst/>
          </a:prstGeom>
        </p:spPr>
        <p:txBody>
          <a:bodyPr wrap="square" lIns="0" tIns="14604" rIns="0" bIns="0" rtlCol="0" vert="horz">
            <a:spAutoFit/>
          </a:bodyPr>
          <a:lstStyle/>
          <a:p>
            <a:pPr marL="401320" indent="-388620">
              <a:lnSpc>
                <a:spcPct val="100000"/>
              </a:lnSpc>
              <a:spcBef>
                <a:spcPts val="114"/>
              </a:spcBef>
              <a:buClr>
                <a:srgbClr val="282828"/>
              </a:buClr>
              <a:buSzPct val="96551"/>
              <a:buChar char="·"/>
              <a:tabLst>
                <a:tab pos="401955" algn="l"/>
              </a:tabLst>
            </a:pPr>
            <a:r>
              <a:rPr dirty="0" sz="2900" spc="195">
                <a:solidFill>
                  <a:srgbClr val="030303"/>
                </a:solidFill>
                <a:latin typeface="宋体"/>
                <a:cs typeface="宋体"/>
              </a:rPr>
              <a:t>利</a:t>
            </a:r>
            <a:r>
              <a:rPr dirty="0" sz="2900" spc="155">
                <a:solidFill>
                  <a:srgbClr val="030303"/>
                </a:solidFill>
                <a:latin typeface="宋体"/>
                <a:cs typeface="宋体"/>
              </a:rPr>
              <a:t>润</a:t>
            </a:r>
            <a:r>
              <a:rPr dirty="0" sz="2900" spc="75">
                <a:solidFill>
                  <a:srgbClr val="030303"/>
                </a:solidFill>
                <a:latin typeface="宋体"/>
                <a:cs typeface="宋体"/>
              </a:rPr>
              <a:t>回</a:t>
            </a:r>
            <a:r>
              <a:rPr dirty="0" sz="2900" spc="155">
                <a:solidFill>
                  <a:srgbClr val="030303"/>
                </a:solidFill>
                <a:latin typeface="宋体"/>
                <a:cs typeface="宋体"/>
              </a:rPr>
              <a:t>流指项</a:t>
            </a:r>
            <a:r>
              <a:rPr dirty="0" sz="2900" spc="-5">
                <a:solidFill>
                  <a:srgbClr val="030303"/>
                </a:solidFill>
                <a:latin typeface="宋体"/>
                <a:cs typeface="宋体"/>
              </a:rPr>
              <a:t>目</a:t>
            </a:r>
            <a:r>
              <a:rPr dirty="0" sz="2900" spc="155">
                <a:solidFill>
                  <a:srgbClr val="030303"/>
                </a:solidFill>
                <a:latin typeface="宋体"/>
                <a:cs typeface="宋体"/>
              </a:rPr>
              <a:t>在考核</a:t>
            </a:r>
            <a:r>
              <a:rPr dirty="0" sz="2900" spc="-75">
                <a:solidFill>
                  <a:srgbClr val="030303"/>
                </a:solidFill>
                <a:latin typeface="宋体"/>
                <a:cs typeface="宋体"/>
              </a:rPr>
              <a:t>当</a:t>
            </a:r>
            <a:r>
              <a:rPr dirty="0" sz="2900" spc="130">
                <a:solidFill>
                  <a:srgbClr val="030303"/>
                </a:solidFill>
                <a:latin typeface="宋体"/>
                <a:cs typeface="宋体"/>
              </a:rPr>
              <a:t>期</a:t>
            </a:r>
            <a:r>
              <a:rPr dirty="0" sz="2900" spc="155">
                <a:solidFill>
                  <a:srgbClr val="030303"/>
                </a:solidFill>
                <a:latin typeface="宋体"/>
                <a:cs typeface="宋体"/>
              </a:rPr>
              <a:t>财</a:t>
            </a:r>
            <a:r>
              <a:rPr dirty="0" sz="2900" spc="95">
                <a:solidFill>
                  <a:srgbClr val="030303"/>
                </a:solidFill>
                <a:latin typeface="宋体"/>
                <a:cs typeface="宋体"/>
              </a:rPr>
              <a:t>务</a:t>
            </a:r>
            <a:r>
              <a:rPr dirty="0" sz="2900" spc="300">
                <a:solidFill>
                  <a:srgbClr val="030303"/>
                </a:solidFill>
                <a:latin typeface="宋体"/>
                <a:cs typeface="宋体"/>
              </a:rPr>
              <a:t>报表反</a:t>
            </a:r>
            <a:r>
              <a:rPr dirty="0" sz="2900" spc="-535">
                <a:solidFill>
                  <a:srgbClr val="030303"/>
                </a:solidFill>
                <a:latin typeface="宋体"/>
                <a:cs typeface="宋体"/>
              </a:rPr>
              <a:t>映</a:t>
            </a:r>
            <a:r>
              <a:rPr dirty="0" sz="2900" spc="300">
                <a:solidFill>
                  <a:srgbClr val="030303"/>
                </a:solidFill>
                <a:latin typeface="宋体"/>
                <a:cs typeface="宋体"/>
              </a:rPr>
              <a:t>扣</a:t>
            </a:r>
            <a:r>
              <a:rPr dirty="0" sz="2900" spc="-25">
                <a:solidFill>
                  <a:srgbClr val="030303"/>
                </a:solidFill>
                <a:latin typeface="宋体"/>
                <a:cs typeface="宋体"/>
              </a:rPr>
              <a:t>除</a:t>
            </a:r>
            <a:r>
              <a:rPr dirty="0" sz="2900" spc="300">
                <a:solidFill>
                  <a:srgbClr val="030303"/>
                </a:solidFill>
                <a:latin typeface="宋体"/>
                <a:cs typeface="宋体"/>
              </a:rPr>
              <a:t>税金</a:t>
            </a:r>
            <a:r>
              <a:rPr dirty="0" sz="2900" spc="-295">
                <a:solidFill>
                  <a:srgbClr val="030303"/>
                </a:solidFill>
                <a:latin typeface="宋体"/>
                <a:cs typeface="宋体"/>
              </a:rPr>
              <a:t>后</a:t>
            </a:r>
            <a:r>
              <a:rPr dirty="0" sz="2900" spc="300">
                <a:solidFill>
                  <a:srgbClr val="030303"/>
                </a:solidFill>
                <a:latin typeface="宋体"/>
                <a:cs typeface="宋体"/>
              </a:rPr>
              <a:t>本</a:t>
            </a:r>
            <a:r>
              <a:rPr dirty="0" sz="2900" spc="-120">
                <a:solidFill>
                  <a:srgbClr val="030303"/>
                </a:solidFill>
                <a:latin typeface="宋体"/>
                <a:cs typeface="宋体"/>
              </a:rPr>
              <a:t>期</a:t>
            </a:r>
            <a:r>
              <a:rPr dirty="0" sz="2900" spc="130">
                <a:solidFill>
                  <a:srgbClr val="030303"/>
                </a:solidFill>
                <a:latin typeface="宋体"/>
                <a:cs typeface="宋体"/>
              </a:rPr>
              <a:t>发</a:t>
            </a:r>
            <a:r>
              <a:rPr dirty="0" sz="2900" spc="120">
                <a:solidFill>
                  <a:srgbClr val="030303"/>
                </a:solidFill>
                <a:latin typeface="宋体"/>
                <a:cs typeface="宋体"/>
              </a:rPr>
              <a:t>生亏</a:t>
            </a:r>
            <a:r>
              <a:rPr dirty="0" sz="2900" spc="300">
                <a:solidFill>
                  <a:srgbClr val="030303"/>
                </a:solidFill>
                <a:latin typeface="宋体"/>
                <a:cs typeface="宋体"/>
              </a:rPr>
              <a:t>损。</a:t>
            </a:r>
            <a:endParaRPr sz="2900">
              <a:latin typeface="宋体"/>
              <a:cs typeface="宋体"/>
            </a:endParaRPr>
          </a:p>
        </p:txBody>
      </p:sp>
      <p:sp>
        <p:nvSpPr>
          <p:cNvPr id="14" name="object 14"/>
          <p:cNvSpPr/>
          <p:nvPr/>
        </p:nvSpPr>
        <p:spPr>
          <a:xfrm>
            <a:off x="803934" y="7783028"/>
            <a:ext cx="5876925" cy="339090"/>
          </a:xfrm>
          <a:custGeom>
            <a:avLst/>
            <a:gdLst/>
            <a:ahLst/>
            <a:cxnLst/>
            <a:rect l="l" t="t" r="r" b="b"/>
            <a:pathLst>
              <a:path w="5876925" h="339090">
                <a:moveTo>
                  <a:pt x="0" y="0"/>
                </a:moveTo>
                <a:lnTo>
                  <a:pt x="5876385" y="0"/>
                </a:lnTo>
                <a:lnTo>
                  <a:pt x="5876385" y="338544"/>
                </a:lnTo>
                <a:lnTo>
                  <a:pt x="0" y="338544"/>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solidFill>
                  <a:srgbClr val="030303"/>
                </a:solidFill>
              </a:rPr>
              <a:t>(II</a:t>
            </a:r>
            <a:r>
              <a:rPr dirty="0" spc="1645">
                <a:solidFill>
                  <a:srgbClr val="030303"/>
                </a:solidFill>
              </a:rPr>
              <a:t>)</a:t>
            </a:r>
          </a:p>
        </p:txBody>
      </p:sp>
      <p:sp>
        <p:nvSpPr>
          <p:cNvPr id="16" name="object 16"/>
          <p:cNvSpPr txBox="1"/>
          <p:nvPr/>
        </p:nvSpPr>
        <p:spPr>
          <a:xfrm>
            <a:off x="791458" y="7788592"/>
            <a:ext cx="5885180" cy="358140"/>
          </a:xfrm>
          <a:prstGeom prst="rect">
            <a:avLst/>
          </a:prstGeom>
        </p:spPr>
        <p:txBody>
          <a:bodyPr wrap="square" lIns="0" tIns="0" rIns="0" bIns="0" rtlCol="0" vert="horz">
            <a:spAutoFit/>
          </a:bodyPr>
          <a:lstStyle/>
          <a:p>
            <a:pPr marL="12700">
              <a:lnSpc>
                <a:spcPts val="2815"/>
              </a:lnSpc>
            </a:pPr>
            <a:r>
              <a:rPr dirty="0" sz="2600" spc="110">
                <a:solidFill>
                  <a:srgbClr val="F9FBFB"/>
                </a:solidFill>
                <a:latin typeface="宋体"/>
                <a:cs typeface="宋体"/>
              </a:rPr>
              <a:t>七、完全成本管理的实施及收益的上缴</a:t>
            </a:r>
            <a:endParaRPr sz="2600">
              <a:latin typeface="宋体"/>
              <a:cs typeface="宋体"/>
            </a:endParaRP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968774" y="3244915"/>
            <a:ext cx="764822" cy="79206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2065020" y="3283241"/>
            <a:ext cx="484387" cy="728189"/>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2829841" y="3193814"/>
            <a:ext cx="2676878" cy="868717"/>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5608696" y="3168264"/>
            <a:ext cx="764822" cy="868717"/>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6551976" y="3564297"/>
            <a:ext cx="764822" cy="472684"/>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9279842" y="3168264"/>
            <a:ext cx="764822" cy="868717"/>
          </a:xfrm>
          <a:prstGeom prst="rect">
            <a:avLst/>
          </a:prstGeom>
          <a:blipFill>
            <a:blip r:embed="rId7" cstate="print"/>
            <a:stretch>
              <a:fillRect/>
            </a:stretch>
          </a:blipFill>
        </p:spPr>
        <p:txBody>
          <a:bodyPr wrap="square" lIns="0" tIns="0" rIns="0" bIns="0" rtlCol="0"/>
          <a:lstStyle/>
          <a:p/>
        </p:txBody>
      </p:sp>
      <p:sp>
        <p:nvSpPr>
          <p:cNvPr id="8" name="object 8"/>
          <p:cNvSpPr/>
          <p:nvPr/>
        </p:nvSpPr>
        <p:spPr>
          <a:xfrm>
            <a:off x="11217392" y="3398218"/>
            <a:ext cx="509881" cy="153303"/>
          </a:xfrm>
          <a:prstGeom prst="rect">
            <a:avLst/>
          </a:prstGeom>
          <a:blipFill>
            <a:blip r:embed="rId8" cstate="print"/>
            <a:stretch>
              <a:fillRect/>
            </a:stretch>
          </a:blipFill>
        </p:spPr>
        <p:txBody>
          <a:bodyPr wrap="square" lIns="0" tIns="0" rIns="0" bIns="0" rtlCol="0"/>
          <a:lstStyle/>
          <a:p/>
        </p:txBody>
      </p:sp>
      <p:sp>
        <p:nvSpPr>
          <p:cNvPr id="9" name="object 9"/>
          <p:cNvSpPr/>
          <p:nvPr/>
        </p:nvSpPr>
        <p:spPr>
          <a:xfrm>
            <a:off x="11089922" y="3755925"/>
            <a:ext cx="866798" cy="255505"/>
          </a:xfrm>
          <a:prstGeom prst="rect">
            <a:avLst/>
          </a:prstGeom>
          <a:blipFill>
            <a:blip r:embed="rId9" cstate="print"/>
            <a:stretch>
              <a:fillRect/>
            </a:stretch>
          </a:blipFill>
        </p:spPr>
        <p:txBody>
          <a:bodyPr wrap="square" lIns="0" tIns="0" rIns="0" bIns="0" rtlCol="0"/>
          <a:lstStyle/>
          <a:p/>
        </p:txBody>
      </p:sp>
      <p:sp>
        <p:nvSpPr>
          <p:cNvPr id="10" name="object 10"/>
          <p:cNvSpPr/>
          <p:nvPr/>
        </p:nvSpPr>
        <p:spPr>
          <a:xfrm>
            <a:off x="12084191" y="3296017"/>
            <a:ext cx="739328" cy="638763"/>
          </a:xfrm>
          <a:prstGeom prst="rect">
            <a:avLst/>
          </a:prstGeom>
          <a:blipFill>
            <a:blip r:embed="rId10" cstate="print"/>
            <a:stretch>
              <a:fillRect/>
            </a:stretch>
          </a:blipFill>
        </p:spPr>
        <p:txBody>
          <a:bodyPr wrap="square" lIns="0" tIns="0" rIns="0" bIns="0" rtlCol="0"/>
          <a:lstStyle/>
          <a:p/>
        </p:txBody>
      </p:sp>
      <p:sp>
        <p:nvSpPr>
          <p:cNvPr id="11" name="object 11"/>
          <p:cNvSpPr/>
          <p:nvPr/>
        </p:nvSpPr>
        <p:spPr>
          <a:xfrm>
            <a:off x="2906325" y="4880149"/>
            <a:ext cx="688340" cy="792066"/>
          </a:xfrm>
          <a:prstGeom prst="rect">
            <a:avLst/>
          </a:prstGeom>
          <a:blipFill>
            <a:blip r:embed="rId11" cstate="print"/>
            <a:stretch>
              <a:fillRect/>
            </a:stretch>
          </a:blipFill>
        </p:spPr>
        <p:txBody>
          <a:bodyPr wrap="square" lIns="0" tIns="0" rIns="0" bIns="0" rtlCol="0"/>
          <a:lstStyle/>
          <a:p/>
        </p:txBody>
      </p:sp>
      <p:sp>
        <p:nvSpPr>
          <p:cNvPr id="12" name="object 12"/>
          <p:cNvSpPr/>
          <p:nvPr/>
        </p:nvSpPr>
        <p:spPr>
          <a:xfrm>
            <a:off x="3722135" y="4829048"/>
            <a:ext cx="4512450" cy="868717"/>
          </a:xfrm>
          <a:prstGeom prst="rect">
            <a:avLst/>
          </a:prstGeom>
          <a:blipFill>
            <a:blip r:embed="rId12" cstate="print"/>
            <a:stretch>
              <a:fillRect/>
            </a:stretch>
          </a:blipFill>
        </p:spPr>
        <p:txBody>
          <a:bodyPr wrap="square" lIns="0" tIns="0" rIns="0" bIns="0" rtlCol="0"/>
          <a:lstStyle/>
          <a:p/>
        </p:txBody>
      </p:sp>
      <p:sp>
        <p:nvSpPr>
          <p:cNvPr id="13" name="object 13"/>
          <p:cNvSpPr/>
          <p:nvPr/>
        </p:nvSpPr>
        <p:spPr>
          <a:xfrm>
            <a:off x="8362056" y="4867374"/>
            <a:ext cx="1784584" cy="830391"/>
          </a:xfrm>
          <a:prstGeom prst="rect">
            <a:avLst/>
          </a:prstGeom>
          <a:blipFill>
            <a:blip r:embed="rId13" cstate="print"/>
            <a:stretch>
              <a:fillRect/>
            </a:stretch>
          </a:blipFill>
        </p:spPr>
        <p:txBody>
          <a:bodyPr wrap="square" lIns="0" tIns="0" rIns="0" bIns="0" rtlCol="0"/>
          <a:lstStyle/>
          <a:p/>
        </p:txBody>
      </p:sp>
      <p:sp>
        <p:nvSpPr>
          <p:cNvPr id="14" name="object 14"/>
          <p:cNvSpPr txBox="1"/>
          <p:nvPr/>
        </p:nvSpPr>
        <p:spPr>
          <a:xfrm>
            <a:off x="945668" y="798529"/>
            <a:ext cx="1875155" cy="738505"/>
          </a:xfrm>
          <a:prstGeom prst="rect">
            <a:avLst/>
          </a:prstGeom>
        </p:spPr>
        <p:txBody>
          <a:bodyPr wrap="square" lIns="0" tIns="15875" rIns="0" bIns="0" rtlCol="0" vert="horz">
            <a:spAutoFit/>
          </a:bodyPr>
          <a:lstStyle/>
          <a:p>
            <a:pPr marL="12700">
              <a:lnSpc>
                <a:spcPct val="100000"/>
              </a:lnSpc>
              <a:spcBef>
                <a:spcPts val="125"/>
              </a:spcBef>
            </a:pPr>
            <a:r>
              <a:rPr dirty="0" sz="4650" spc="200">
                <a:solidFill>
                  <a:srgbClr val="BA0103"/>
                </a:solidFill>
                <a:latin typeface="宋体"/>
                <a:cs typeface="宋体"/>
              </a:rPr>
              <a:t>第八篇</a:t>
            </a:r>
            <a:endParaRPr sz="4650">
              <a:latin typeface="宋体"/>
              <a:cs typeface="宋体"/>
            </a:endParaRPr>
          </a:p>
        </p:txBody>
      </p:sp>
      <p:sp>
        <p:nvSpPr>
          <p:cNvPr id="15" name="object 15"/>
          <p:cNvSpPr txBox="1">
            <a:spLocks noGrp="1"/>
          </p:cNvSpPr>
          <p:nvPr>
            <p:ph type="title"/>
          </p:nvPr>
        </p:nvSpPr>
        <p:spPr>
          <a:xfrm>
            <a:off x="6562779" y="2976710"/>
            <a:ext cx="1483995" cy="868680"/>
          </a:xfrm>
          <a:prstGeom prst="rect"/>
        </p:spPr>
        <p:txBody>
          <a:bodyPr wrap="square" lIns="0" tIns="16510" rIns="0" bIns="0" rtlCol="0" vert="horz">
            <a:spAutoFit/>
          </a:bodyPr>
          <a:lstStyle/>
          <a:p>
            <a:pPr marL="12700">
              <a:lnSpc>
                <a:spcPct val="100000"/>
              </a:lnSpc>
              <a:spcBef>
                <a:spcPts val="130"/>
              </a:spcBef>
            </a:pPr>
            <a:r>
              <a:rPr dirty="0" sz="5500" spc="240">
                <a:solidFill>
                  <a:srgbClr val="B17911"/>
                </a:solidFill>
              </a:rPr>
              <a:t>咚姓</a:t>
            </a:r>
            <a:endParaRPr sz="5500"/>
          </a:p>
        </p:txBody>
      </p:sp>
      <p:sp>
        <p:nvSpPr>
          <p:cNvPr id="16" name="object 16"/>
          <p:cNvSpPr txBox="1"/>
          <p:nvPr/>
        </p:nvSpPr>
        <p:spPr>
          <a:xfrm>
            <a:off x="8300882" y="3647411"/>
            <a:ext cx="848994" cy="339725"/>
          </a:xfrm>
          <a:prstGeom prst="rect">
            <a:avLst/>
          </a:prstGeom>
        </p:spPr>
        <p:txBody>
          <a:bodyPr wrap="square" lIns="0" tIns="13970" rIns="0" bIns="0" rtlCol="0" vert="horz">
            <a:spAutoFit/>
          </a:bodyPr>
          <a:lstStyle/>
          <a:p>
            <a:pPr marL="12700">
              <a:lnSpc>
                <a:spcPct val="100000"/>
              </a:lnSpc>
              <a:spcBef>
                <a:spcPts val="110"/>
              </a:spcBef>
            </a:pPr>
            <a:r>
              <a:rPr dirty="0" sz="2050" spc="110">
                <a:solidFill>
                  <a:srgbClr val="B17911"/>
                </a:solidFill>
                <a:latin typeface="宋体"/>
                <a:cs typeface="宋体"/>
              </a:rPr>
              <a:t>乙飞了</a:t>
            </a:r>
            <a:endParaRPr sz="2050">
              <a:latin typeface="宋体"/>
              <a:cs typeface="宋体"/>
            </a:endParaRPr>
          </a:p>
        </p:txBody>
      </p:sp>
      <p:sp>
        <p:nvSpPr>
          <p:cNvPr id="17" name="object 17"/>
          <p:cNvSpPr txBox="1"/>
          <p:nvPr/>
        </p:nvSpPr>
        <p:spPr>
          <a:xfrm>
            <a:off x="10248665" y="2906446"/>
            <a:ext cx="1350645" cy="784860"/>
          </a:xfrm>
          <a:prstGeom prst="rect">
            <a:avLst/>
          </a:prstGeom>
        </p:spPr>
        <p:txBody>
          <a:bodyPr wrap="square" lIns="0" tIns="16510" rIns="0" bIns="0" rtlCol="0" vert="horz">
            <a:spAutoFit/>
          </a:bodyPr>
          <a:lstStyle/>
          <a:p>
            <a:pPr marL="12700">
              <a:lnSpc>
                <a:spcPct val="100000"/>
              </a:lnSpc>
              <a:spcBef>
                <a:spcPts val="130"/>
              </a:spcBef>
            </a:pPr>
            <a:r>
              <a:rPr dirty="0" sz="4950" spc="175">
                <a:solidFill>
                  <a:srgbClr val="B17911"/>
                </a:solidFill>
                <a:latin typeface="宋体"/>
                <a:cs typeface="宋体"/>
              </a:rPr>
              <a:t> '、</a:t>
            </a:r>
            <a:endParaRPr sz="4950">
              <a:latin typeface="宋体"/>
              <a:cs typeface="宋体"/>
            </a:endParaRPr>
          </a:p>
        </p:txBody>
      </p:sp>
      <p:sp>
        <p:nvSpPr>
          <p:cNvPr id="18" name="object 18"/>
          <p:cNvSpPr txBox="1"/>
          <p:nvPr/>
        </p:nvSpPr>
        <p:spPr>
          <a:xfrm>
            <a:off x="9926663" y="3468558"/>
            <a:ext cx="102235" cy="339725"/>
          </a:xfrm>
          <a:prstGeom prst="rect">
            <a:avLst/>
          </a:prstGeom>
        </p:spPr>
        <p:txBody>
          <a:bodyPr wrap="square" lIns="0" tIns="13970" rIns="0" bIns="0" rtlCol="0" vert="horz">
            <a:spAutoFit/>
          </a:bodyPr>
          <a:lstStyle/>
          <a:p>
            <a:pPr marL="12700">
              <a:lnSpc>
                <a:spcPct val="100000"/>
              </a:lnSpc>
              <a:spcBef>
                <a:spcPts val="110"/>
              </a:spcBef>
            </a:pPr>
            <a:r>
              <a:rPr dirty="0" sz="2050" spc="30">
                <a:solidFill>
                  <a:srgbClr val="B17911"/>
                </a:solidFill>
                <a:latin typeface="Arial"/>
                <a:cs typeface="Arial"/>
              </a:rPr>
              <a:t>,</a:t>
            </a:r>
            <a:endParaRPr sz="2050">
              <a:latin typeface="Arial"/>
              <a:cs typeface="Arial"/>
            </a:endParaRPr>
          </a:p>
        </p:txBody>
      </p:sp>
      <p:sp>
        <p:nvSpPr>
          <p:cNvPr id="19" name="object 19"/>
          <p:cNvSpPr txBox="1"/>
          <p:nvPr/>
        </p:nvSpPr>
        <p:spPr>
          <a:xfrm>
            <a:off x="11163723" y="3117238"/>
            <a:ext cx="1791970" cy="761365"/>
          </a:xfrm>
          <a:prstGeom prst="rect">
            <a:avLst/>
          </a:prstGeom>
        </p:spPr>
        <p:txBody>
          <a:bodyPr wrap="square" lIns="0" tIns="15875" rIns="0" bIns="0" rtlCol="0" vert="horz">
            <a:spAutoFit/>
          </a:bodyPr>
          <a:lstStyle/>
          <a:p>
            <a:pPr marL="12700">
              <a:lnSpc>
                <a:spcPct val="100000"/>
              </a:lnSpc>
              <a:spcBef>
                <a:spcPts val="125"/>
              </a:spcBef>
              <a:tabLst>
                <a:tab pos="930275" algn="l"/>
              </a:tabLst>
            </a:pPr>
            <a:r>
              <a:rPr dirty="0" sz="2050" spc="55">
                <a:solidFill>
                  <a:srgbClr val="B17911"/>
                </a:solidFill>
                <a:latin typeface="Arial"/>
                <a:cs typeface="Arial"/>
              </a:rPr>
              <a:t>11</a:t>
            </a:r>
            <a:r>
              <a:rPr dirty="0" sz="2050" spc="70">
                <a:solidFill>
                  <a:srgbClr val="B17911"/>
                </a:solidFill>
                <a:latin typeface="Arial"/>
                <a:cs typeface="Arial"/>
              </a:rPr>
              <a:t>V</a:t>
            </a:r>
            <a:r>
              <a:rPr dirty="0" sz="2050">
                <a:solidFill>
                  <a:srgbClr val="B17911"/>
                </a:solidFill>
                <a:latin typeface="Arial"/>
                <a:cs typeface="Arial"/>
              </a:rPr>
              <a:t>	</a:t>
            </a:r>
            <a:r>
              <a:rPr dirty="0" sz="3150" spc="-60">
                <a:solidFill>
                  <a:srgbClr val="B17911"/>
                </a:solidFill>
                <a:latin typeface="Times New Roman"/>
                <a:cs typeface="Times New Roman"/>
              </a:rPr>
              <a:t>n</a:t>
            </a:r>
            <a:r>
              <a:rPr dirty="0" sz="4800" spc="355">
                <a:solidFill>
                  <a:srgbClr val="B17911"/>
                </a:solidFill>
                <a:latin typeface="宋体"/>
                <a:cs typeface="宋体"/>
              </a:rPr>
              <a:t>、</a:t>
            </a:r>
            <a:endParaRPr sz="4800">
              <a:latin typeface="宋体"/>
              <a:cs typeface="宋体"/>
            </a:endParaRPr>
          </a:p>
        </p:txBody>
      </p:sp>
      <p:sp>
        <p:nvSpPr>
          <p:cNvPr id="20" name="object 20"/>
          <p:cNvSpPr/>
          <p:nvPr/>
        </p:nvSpPr>
        <p:spPr>
          <a:xfrm>
            <a:off x="10897498" y="4819067"/>
            <a:ext cx="0" cy="383540"/>
          </a:xfrm>
          <a:custGeom>
            <a:avLst/>
            <a:gdLst/>
            <a:ahLst/>
            <a:cxnLst/>
            <a:rect l="l" t="t" r="r" b="b"/>
            <a:pathLst>
              <a:path w="0" h="383539">
                <a:moveTo>
                  <a:pt x="0" y="0"/>
                </a:moveTo>
                <a:lnTo>
                  <a:pt x="0" y="383257"/>
                </a:lnTo>
              </a:path>
            </a:pathLst>
          </a:custGeom>
          <a:ln w="12747">
            <a:solidFill>
              <a:srgbClr val="EBEBE8"/>
            </a:solidFill>
          </a:ln>
        </p:spPr>
        <p:txBody>
          <a:bodyPr wrap="square" lIns="0" tIns="0" rIns="0" bIns="0" rtlCol="0"/>
          <a:lstStyle/>
          <a:p/>
        </p:txBody>
      </p:sp>
      <p:sp>
        <p:nvSpPr>
          <p:cNvPr id="21" name="object 21"/>
          <p:cNvSpPr txBox="1"/>
          <p:nvPr/>
        </p:nvSpPr>
        <p:spPr>
          <a:xfrm>
            <a:off x="10244979" y="4752472"/>
            <a:ext cx="755015" cy="485775"/>
          </a:xfrm>
          <a:prstGeom prst="rect">
            <a:avLst/>
          </a:prstGeom>
        </p:spPr>
        <p:txBody>
          <a:bodyPr wrap="square" lIns="0" tIns="14604" rIns="0" bIns="0" rtlCol="0" vert="horz">
            <a:spAutoFit/>
          </a:bodyPr>
          <a:lstStyle/>
          <a:p>
            <a:pPr marL="12700">
              <a:lnSpc>
                <a:spcPct val="100000"/>
              </a:lnSpc>
              <a:spcBef>
                <a:spcPts val="114"/>
              </a:spcBef>
            </a:pPr>
            <a:r>
              <a:rPr dirty="0" sz="3000" spc="220">
                <a:solidFill>
                  <a:srgbClr val="B17911"/>
                </a:solidFill>
                <a:latin typeface="宋体"/>
                <a:cs typeface="宋体"/>
              </a:rPr>
              <a:t>户</a:t>
            </a:r>
            <a:r>
              <a:rPr dirty="0" sz="3000" spc="175">
                <a:solidFill>
                  <a:srgbClr val="B17911"/>
                </a:solidFill>
                <a:latin typeface="宋体"/>
                <a:cs typeface="宋体"/>
              </a:rPr>
              <a:t> </a:t>
            </a:r>
            <a:r>
              <a:rPr dirty="0" sz="3000" spc="-2250">
                <a:solidFill>
                  <a:srgbClr val="D1CDD1"/>
                </a:solidFill>
                <a:latin typeface="宋体"/>
                <a:cs typeface="宋体"/>
              </a:rPr>
              <a:t>，</a:t>
            </a:r>
            <a:endParaRPr sz="3000">
              <a:latin typeface="宋体"/>
              <a:cs typeface="宋体"/>
            </a:endParaRPr>
          </a:p>
        </p:txBody>
      </p:sp>
      <p:sp>
        <p:nvSpPr>
          <p:cNvPr id="22" name="object 22"/>
          <p:cNvSpPr txBox="1"/>
          <p:nvPr/>
        </p:nvSpPr>
        <p:spPr>
          <a:xfrm>
            <a:off x="10163517" y="4995201"/>
            <a:ext cx="181610" cy="776605"/>
          </a:xfrm>
          <a:prstGeom prst="rect">
            <a:avLst/>
          </a:prstGeom>
        </p:spPr>
        <p:txBody>
          <a:bodyPr wrap="square" lIns="0" tIns="16510" rIns="0" bIns="0" rtlCol="0" vert="horz">
            <a:spAutoFit/>
          </a:bodyPr>
          <a:lstStyle/>
          <a:p>
            <a:pPr marL="12700">
              <a:lnSpc>
                <a:spcPct val="100000"/>
              </a:lnSpc>
              <a:spcBef>
                <a:spcPts val="130"/>
              </a:spcBef>
            </a:pPr>
            <a:r>
              <a:rPr dirty="0" sz="4900" spc="-3675">
                <a:solidFill>
                  <a:srgbClr val="B17911"/>
                </a:solidFill>
                <a:latin typeface="宋体"/>
                <a:cs typeface="宋体"/>
              </a:rPr>
              <a:t>足</a:t>
            </a:r>
            <a:endParaRPr sz="4900">
              <a:latin typeface="宋体"/>
              <a:cs typeface="宋体"/>
            </a:endParaRPr>
          </a:p>
        </p:txBody>
      </p:sp>
      <p:sp>
        <p:nvSpPr>
          <p:cNvPr id="23" name="object 23"/>
          <p:cNvSpPr/>
          <p:nvPr/>
        </p:nvSpPr>
        <p:spPr>
          <a:xfrm>
            <a:off x="606729" y="7649386"/>
            <a:ext cx="4232275" cy="523875"/>
          </a:xfrm>
          <a:custGeom>
            <a:avLst/>
            <a:gdLst/>
            <a:ahLst/>
            <a:cxnLst/>
            <a:rect l="l" t="t" r="r" b="b"/>
            <a:pathLst>
              <a:path w="4232275" h="523875">
                <a:moveTo>
                  <a:pt x="0" y="0"/>
                </a:moveTo>
                <a:lnTo>
                  <a:pt x="4232017" y="0"/>
                </a:lnTo>
                <a:lnTo>
                  <a:pt x="4232017" y="523785"/>
                </a:lnTo>
                <a:lnTo>
                  <a:pt x="0" y="523785"/>
                </a:lnTo>
                <a:lnTo>
                  <a:pt x="0" y="0"/>
                </a:lnTo>
                <a:close/>
              </a:path>
            </a:pathLst>
          </a:custGeom>
          <a:solidFill>
            <a:srgbClr val="0C0C0C"/>
          </a:solidFill>
        </p:spPr>
        <p:txBody>
          <a:bodyPr wrap="square" lIns="0" tIns="0" rIns="0" bIns="0" rtlCol="0"/>
          <a:lstStyle/>
          <a:p/>
        </p:txBody>
      </p:sp>
      <p:sp>
        <p:nvSpPr>
          <p:cNvPr id="24" name="object 24"/>
          <p:cNvSpPr txBox="1"/>
          <p:nvPr/>
        </p:nvSpPr>
        <p:spPr>
          <a:xfrm>
            <a:off x="12159356" y="7613362"/>
            <a:ext cx="1318260" cy="407670"/>
          </a:xfrm>
          <a:prstGeom prst="rect">
            <a:avLst/>
          </a:prstGeom>
        </p:spPr>
        <p:txBody>
          <a:bodyPr wrap="square" lIns="0" tIns="0" rIns="0" bIns="0" rtlCol="0" vert="horz">
            <a:spAutoFit/>
          </a:bodyPr>
          <a:lstStyle/>
          <a:p>
            <a:pPr marL="12700">
              <a:lnSpc>
                <a:spcPts val="3060"/>
              </a:lnSpc>
            </a:pPr>
            <a:r>
              <a:rPr dirty="0" sz="2700" spc="1639">
                <a:solidFill>
                  <a:srgbClr val="0C0A0A"/>
                </a:solidFill>
                <a:latin typeface="Times New Roman"/>
                <a:cs typeface="Times New Roman"/>
              </a:rPr>
              <a:t>(II</a:t>
            </a:r>
            <a:r>
              <a:rPr dirty="0" sz="2700" spc="1645">
                <a:solidFill>
                  <a:srgbClr val="0C0A0A"/>
                </a:solidFill>
                <a:latin typeface="Times New Roman"/>
                <a:cs typeface="Times New Roman"/>
              </a:rPr>
              <a:t>)</a:t>
            </a:r>
            <a:endParaRPr sz="2700">
              <a:latin typeface="Times New Roman"/>
              <a:cs typeface="Times New Roman"/>
            </a:endParaRPr>
          </a:p>
        </p:txBody>
      </p:sp>
      <p:sp>
        <p:nvSpPr>
          <p:cNvPr id="25" name="object 25"/>
          <p:cNvSpPr txBox="1"/>
          <p:nvPr/>
        </p:nvSpPr>
        <p:spPr>
          <a:xfrm>
            <a:off x="594029" y="7636685"/>
            <a:ext cx="4290060" cy="549275"/>
          </a:xfrm>
          <a:prstGeom prst="rect">
            <a:avLst/>
          </a:prstGeom>
        </p:spPr>
        <p:txBody>
          <a:bodyPr wrap="square" lIns="0" tIns="0" rIns="0" bIns="0" rtlCol="0" vert="horz">
            <a:spAutoFit/>
          </a:bodyPr>
          <a:lstStyle/>
          <a:p>
            <a:pPr marL="12700">
              <a:lnSpc>
                <a:spcPts val="4325"/>
              </a:lnSpc>
            </a:pPr>
            <a:r>
              <a:rPr dirty="0" sz="4100" spc="95">
                <a:solidFill>
                  <a:srgbClr val="FDFDFD"/>
                </a:solidFill>
                <a:latin typeface="宋体"/>
                <a:cs typeface="宋体"/>
              </a:rPr>
              <a:t>商务管理规定培训</a:t>
            </a:r>
            <a:endParaRPr sz="4100">
              <a:latin typeface="宋体"/>
              <a:cs typeface="宋体"/>
            </a:endParaRP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2141502" y="6515382"/>
            <a:ext cx="10911840" cy="0"/>
          </a:xfrm>
          <a:custGeom>
            <a:avLst/>
            <a:gdLst/>
            <a:ahLst/>
            <a:cxnLst/>
            <a:rect l="l" t="t" r="r" b="b"/>
            <a:pathLst>
              <a:path w="10911840" h="0">
                <a:moveTo>
                  <a:pt x="0" y="0"/>
                </a:moveTo>
                <a:lnTo>
                  <a:pt x="10911466" y="0"/>
                </a:lnTo>
              </a:path>
            </a:pathLst>
          </a:custGeom>
          <a:ln w="12775">
            <a:solidFill>
              <a:srgbClr val="000000"/>
            </a:solidFill>
          </a:ln>
        </p:spPr>
        <p:txBody>
          <a:bodyPr wrap="square" lIns="0" tIns="0" rIns="0" bIns="0" rtlCol="0"/>
          <a:lstStyle/>
          <a:p/>
        </p:txBody>
      </p:sp>
      <p:sp>
        <p:nvSpPr>
          <p:cNvPr id="3" name="object 3"/>
          <p:cNvSpPr txBox="1">
            <a:spLocks noGrp="1"/>
          </p:cNvSpPr>
          <p:nvPr>
            <p:ph type="title"/>
          </p:nvPr>
        </p:nvSpPr>
        <p:spPr>
          <a:xfrm>
            <a:off x="761782" y="1411741"/>
            <a:ext cx="11931650" cy="677545"/>
          </a:xfrm>
          <a:prstGeom prst="rect"/>
        </p:spPr>
        <p:txBody>
          <a:bodyPr wrap="square" lIns="0" tIns="15875" rIns="0" bIns="0" rtlCol="0" vert="horz">
            <a:spAutoFit/>
          </a:bodyPr>
          <a:lstStyle/>
          <a:p>
            <a:pPr marL="12700">
              <a:lnSpc>
                <a:spcPct val="100000"/>
              </a:lnSpc>
              <a:spcBef>
                <a:spcPts val="125"/>
              </a:spcBef>
            </a:pPr>
            <a:r>
              <a:rPr dirty="0" sz="4100" spc="7500"/>
              <a:t>八</a:t>
            </a:r>
            <a:r>
              <a:rPr dirty="0" sz="4100" spc="1200"/>
              <a:t>、</a:t>
            </a:r>
            <a:r>
              <a:rPr dirty="0" sz="4100" spc="145"/>
              <a:t>过</a:t>
            </a:r>
            <a:r>
              <a:rPr dirty="0" sz="4100" spc="340"/>
              <a:t>程</a:t>
            </a:r>
            <a:r>
              <a:rPr dirty="0" sz="4100" spc="-170"/>
              <a:t>结</a:t>
            </a:r>
            <a:r>
              <a:rPr dirty="0" sz="4100" spc="340"/>
              <a:t>算</a:t>
            </a:r>
            <a:r>
              <a:rPr dirty="0" sz="4100" spc="-5"/>
              <a:t>率</a:t>
            </a:r>
            <a:r>
              <a:rPr dirty="0" sz="4250" spc="20">
                <a:latin typeface="Arial"/>
                <a:cs typeface="Arial"/>
              </a:rPr>
              <a:t>95%</a:t>
            </a:r>
            <a:r>
              <a:rPr dirty="0" sz="4100" spc="545"/>
              <a:t>以</a:t>
            </a:r>
            <a:r>
              <a:rPr dirty="0" sz="4100" spc="340"/>
              <a:t>上</a:t>
            </a:r>
            <a:r>
              <a:rPr dirty="0" sz="4100" spc="-1190"/>
              <a:t> </a:t>
            </a:r>
            <a:r>
              <a:rPr dirty="0" sz="4100" spc="-440"/>
              <a:t>，项</a:t>
            </a:r>
            <a:r>
              <a:rPr dirty="0" sz="4100" spc="30"/>
              <a:t>目</a:t>
            </a:r>
            <a:r>
              <a:rPr dirty="0" sz="4100" spc="-440"/>
              <a:t>竣工</a:t>
            </a:r>
            <a:r>
              <a:rPr dirty="0" sz="4100" spc="-915"/>
              <a:t> </a:t>
            </a:r>
            <a:r>
              <a:rPr dirty="0" sz="4100" spc="425"/>
              <a:t>一年</a:t>
            </a:r>
            <a:r>
              <a:rPr dirty="0" sz="4100" spc="-480"/>
              <a:t>内</a:t>
            </a:r>
            <a:r>
              <a:rPr dirty="0" sz="4100" spc="385"/>
              <a:t>完</a:t>
            </a:r>
            <a:endParaRPr sz="4100">
              <a:latin typeface="Arial"/>
              <a:cs typeface="Arial"/>
            </a:endParaRPr>
          </a:p>
        </p:txBody>
      </p:sp>
      <p:sp>
        <p:nvSpPr>
          <p:cNvPr id="4" name="object 4"/>
          <p:cNvSpPr txBox="1"/>
          <p:nvPr/>
        </p:nvSpPr>
        <p:spPr>
          <a:xfrm>
            <a:off x="765865" y="2369885"/>
            <a:ext cx="12703175" cy="677545"/>
          </a:xfrm>
          <a:prstGeom prst="rect">
            <a:avLst/>
          </a:prstGeom>
        </p:spPr>
        <p:txBody>
          <a:bodyPr wrap="square" lIns="0" tIns="15875" rIns="0" bIns="0" rtlCol="0" vert="horz">
            <a:spAutoFit/>
          </a:bodyPr>
          <a:lstStyle/>
          <a:p>
            <a:pPr marL="12700">
              <a:lnSpc>
                <a:spcPct val="100000"/>
              </a:lnSpc>
              <a:spcBef>
                <a:spcPts val="125"/>
              </a:spcBef>
            </a:pPr>
            <a:r>
              <a:rPr dirty="0" sz="4100" spc="130">
                <a:solidFill>
                  <a:srgbClr val="BA0103"/>
                </a:solidFill>
                <a:latin typeface="宋体"/>
                <a:cs typeface="宋体"/>
              </a:rPr>
              <a:t>成</a:t>
            </a:r>
            <a:r>
              <a:rPr dirty="0" sz="4100" spc="180">
                <a:solidFill>
                  <a:srgbClr val="BA0103"/>
                </a:solidFill>
                <a:latin typeface="宋体"/>
                <a:cs typeface="宋体"/>
              </a:rPr>
              <a:t>竣</a:t>
            </a:r>
            <a:r>
              <a:rPr dirty="0" sz="4100" spc="425">
                <a:solidFill>
                  <a:srgbClr val="BA0103"/>
                </a:solidFill>
                <a:latin typeface="宋体"/>
                <a:cs typeface="宋体"/>
              </a:rPr>
              <a:t>工</a:t>
            </a:r>
            <a:r>
              <a:rPr dirty="0" sz="4100" spc="-285">
                <a:solidFill>
                  <a:srgbClr val="BA0103"/>
                </a:solidFill>
                <a:latin typeface="宋体"/>
                <a:cs typeface="宋体"/>
              </a:rPr>
              <a:t>结</a:t>
            </a:r>
            <a:r>
              <a:rPr dirty="0" sz="4100" spc="425">
                <a:solidFill>
                  <a:srgbClr val="BA0103"/>
                </a:solidFill>
                <a:latin typeface="宋体"/>
                <a:cs typeface="宋体"/>
              </a:rPr>
              <a:t>算</a:t>
            </a:r>
            <a:r>
              <a:rPr dirty="0" sz="4100" spc="-1175">
                <a:solidFill>
                  <a:srgbClr val="BA0103"/>
                </a:solidFill>
                <a:latin typeface="宋体"/>
                <a:cs typeface="宋体"/>
              </a:rPr>
              <a:t> </a:t>
            </a:r>
            <a:r>
              <a:rPr dirty="0" sz="4100" spc="-440">
                <a:solidFill>
                  <a:srgbClr val="BA0103"/>
                </a:solidFill>
                <a:latin typeface="宋体"/>
                <a:cs typeface="宋体"/>
              </a:rPr>
              <a:t>，</a:t>
            </a:r>
            <a:r>
              <a:rPr dirty="0" sz="4100" spc="-570">
                <a:solidFill>
                  <a:srgbClr val="BA0103"/>
                </a:solidFill>
                <a:latin typeface="宋体"/>
                <a:cs typeface="宋体"/>
              </a:rPr>
              <a:t>公</a:t>
            </a:r>
            <a:r>
              <a:rPr dirty="0" sz="4100" spc="-440">
                <a:solidFill>
                  <a:srgbClr val="BA0103"/>
                </a:solidFill>
                <a:latin typeface="宋体"/>
                <a:cs typeface="宋体"/>
              </a:rPr>
              <a:t>司结</a:t>
            </a:r>
            <a:r>
              <a:rPr dirty="0" sz="4100" spc="-935">
                <a:solidFill>
                  <a:srgbClr val="BA0103"/>
                </a:solidFill>
                <a:latin typeface="宋体"/>
                <a:cs typeface="宋体"/>
              </a:rPr>
              <a:t> </a:t>
            </a:r>
            <a:r>
              <a:rPr dirty="0" sz="4100" spc="-440">
                <a:solidFill>
                  <a:srgbClr val="BA0103"/>
                </a:solidFill>
                <a:latin typeface="宋体"/>
                <a:cs typeface="宋体"/>
              </a:rPr>
              <a:t>算项目</a:t>
            </a:r>
            <a:r>
              <a:rPr dirty="0" sz="4100" spc="-370">
                <a:solidFill>
                  <a:srgbClr val="BA0103"/>
                </a:solidFill>
                <a:latin typeface="宋体"/>
                <a:cs typeface="宋体"/>
              </a:rPr>
              <a:t> </a:t>
            </a:r>
            <a:r>
              <a:rPr dirty="0" sz="4100" spc="425">
                <a:solidFill>
                  <a:srgbClr val="BA0103"/>
                </a:solidFill>
                <a:latin typeface="宋体"/>
                <a:cs typeface="宋体"/>
              </a:rPr>
              <a:t>平均</a:t>
            </a:r>
            <a:r>
              <a:rPr dirty="0" sz="4100" spc="-560">
                <a:solidFill>
                  <a:srgbClr val="BA0103"/>
                </a:solidFill>
                <a:latin typeface="宋体"/>
                <a:cs typeface="宋体"/>
              </a:rPr>
              <a:t>收</a:t>
            </a:r>
            <a:r>
              <a:rPr dirty="0" sz="4100" spc="425">
                <a:solidFill>
                  <a:srgbClr val="BA0103"/>
                </a:solidFill>
                <a:latin typeface="宋体"/>
                <a:cs typeface="宋体"/>
              </a:rPr>
              <a:t>益</a:t>
            </a:r>
            <a:r>
              <a:rPr dirty="0" sz="4100" spc="-150">
                <a:solidFill>
                  <a:srgbClr val="BA0103"/>
                </a:solidFill>
                <a:latin typeface="宋体"/>
                <a:cs typeface="宋体"/>
              </a:rPr>
              <a:t>率</a:t>
            </a:r>
            <a:r>
              <a:rPr dirty="0" sz="4100" spc="385">
                <a:solidFill>
                  <a:srgbClr val="BA0103"/>
                </a:solidFill>
                <a:latin typeface="宋体"/>
                <a:cs typeface="宋体"/>
              </a:rPr>
              <a:t>达</a:t>
            </a:r>
            <a:r>
              <a:rPr dirty="0" sz="4100" spc="-75">
                <a:solidFill>
                  <a:srgbClr val="BA0103"/>
                </a:solidFill>
                <a:latin typeface="宋体"/>
                <a:cs typeface="宋体"/>
              </a:rPr>
              <a:t>到</a:t>
            </a:r>
            <a:r>
              <a:rPr dirty="0" sz="4250" spc="-45">
                <a:solidFill>
                  <a:srgbClr val="BA0103"/>
                </a:solidFill>
                <a:latin typeface="Arial"/>
                <a:cs typeface="Arial"/>
              </a:rPr>
              <a:t>6%</a:t>
            </a:r>
            <a:r>
              <a:rPr dirty="0" sz="4100" spc="545">
                <a:solidFill>
                  <a:srgbClr val="BA0103"/>
                </a:solidFill>
                <a:latin typeface="宋体"/>
                <a:cs typeface="宋体"/>
              </a:rPr>
              <a:t>以</a:t>
            </a:r>
            <a:r>
              <a:rPr dirty="0" sz="4100" spc="340">
                <a:solidFill>
                  <a:srgbClr val="BA0103"/>
                </a:solidFill>
                <a:latin typeface="宋体"/>
                <a:cs typeface="宋体"/>
              </a:rPr>
              <a:t>上。</a:t>
            </a:r>
            <a:endParaRPr sz="4100">
              <a:latin typeface="宋体"/>
              <a:cs typeface="宋体"/>
            </a:endParaRPr>
          </a:p>
        </p:txBody>
      </p:sp>
      <p:sp>
        <p:nvSpPr>
          <p:cNvPr id="5" name="object 5"/>
          <p:cNvSpPr txBox="1"/>
          <p:nvPr/>
        </p:nvSpPr>
        <p:spPr>
          <a:xfrm>
            <a:off x="1126367" y="4535291"/>
            <a:ext cx="11208385" cy="1865630"/>
          </a:xfrm>
          <a:prstGeom prst="rect">
            <a:avLst/>
          </a:prstGeom>
        </p:spPr>
        <p:txBody>
          <a:bodyPr wrap="square" lIns="0" tIns="14604" rIns="0" bIns="0" rtlCol="0" vert="horz">
            <a:spAutoFit/>
          </a:bodyPr>
          <a:lstStyle/>
          <a:p>
            <a:pPr marL="16510">
              <a:lnSpc>
                <a:spcPct val="100000"/>
              </a:lnSpc>
              <a:spcBef>
                <a:spcPts val="114"/>
              </a:spcBef>
            </a:pPr>
            <a:r>
              <a:rPr dirty="0" sz="2800" spc="235">
                <a:solidFill>
                  <a:srgbClr val="030505"/>
                </a:solidFill>
                <a:latin typeface="宋体"/>
                <a:cs typeface="宋体"/>
              </a:rPr>
              <a:t>参考文件：集团《关于加强过程结算与资金支付挂钩管理要求的通</a:t>
            </a:r>
            <a:endParaRPr sz="2800">
              <a:latin typeface="宋体"/>
              <a:cs typeface="宋体"/>
            </a:endParaRPr>
          </a:p>
          <a:p>
            <a:pPr marL="12700">
              <a:lnSpc>
                <a:spcPct val="100000"/>
              </a:lnSpc>
              <a:spcBef>
                <a:spcPts val="2070"/>
              </a:spcBef>
              <a:tabLst>
                <a:tab pos="1339850" algn="l"/>
                <a:tab pos="8987790" algn="l"/>
              </a:tabLst>
            </a:pPr>
            <a:r>
              <a:rPr dirty="0" sz="2800" spc="-330">
                <a:solidFill>
                  <a:srgbClr val="030505"/>
                </a:solidFill>
                <a:latin typeface="宋体"/>
                <a:cs typeface="宋体"/>
              </a:rPr>
              <a:t>知》、</a:t>
            </a:r>
            <a:r>
              <a:rPr dirty="0" sz="2800" spc="-330">
                <a:solidFill>
                  <a:srgbClr val="030505"/>
                </a:solidFill>
                <a:latin typeface="宋体"/>
                <a:cs typeface="宋体"/>
              </a:rPr>
              <a:t>	</a:t>
            </a:r>
            <a:r>
              <a:rPr dirty="0" sz="2800" spc="65">
                <a:solidFill>
                  <a:srgbClr val="030505"/>
                </a:solidFill>
                <a:latin typeface="宋体"/>
                <a:cs typeface="宋体"/>
              </a:rPr>
              <a:t>《项目商务策划及过程结算奖罚指导意见》、</a:t>
            </a:r>
            <a:r>
              <a:rPr dirty="0" sz="2800" spc="65">
                <a:solidFill>
                  <a:srgbClr val="030505"/>
                </a:solidFill>
                <a:latin typeface="宋体"/>
                <a:cs typeface="宋体"/>
              </a:rPr>
              <a:t>	</a:t>
            </a:r>
            <a:r>
              <a:rPr dirty="0" sz="2800" spc="10">
                <a:solidFill>
                  <a:srgbClr val="030505"/>
                </a:solidFill>
                <a:latin typeface="宋体"/>
                <a:cs typeface="宋体"/>
              </a:rPr>
              <a:t>《结算管理办</a:t>
            </a:r>
            <a:endParaRPr sz="2800">
              <a:latin typeface="宋体"/>
              <a:cs typeface="宋体"/>
            </a:endParaRPr>
          </a:p>
          <a:p>
            <a:pPr marL="26670">
              <a:lnSpc>
                <a:spcPct val="100000"/>
              </a:lnSpc>
              <a:spcBef>
                <a:spcPts val="1475"/>
              </a:spcBef>
            </a:pPr>
            <a:r>
              <a:rPr dirty="0" sz="3500" spc="-1080">
                <a:solidFill>
                  <a:srgbClr val="030505"/>
                </a:solidFill>
                <a:latin typeface="宋体"/>
                <a:cs typeface="宋体"/>
              </a:rPr>
              <a:t>法》。</a:t>
            </a:r>
            <a:endParaRPr sz="3500">
              <a:latin typeface="宋体"/>
              <a:cs typeface="宋体"/>
            </a:endParaRPr>
          </a:p>
        </p:txBody>
      </p:sp>
      <p:sp>
        <p:nvSpPr>
          <p:cNvPr id="6" name="object 6"/>
          <p:cNvSpPr/>
          <p:nvPr/>
        </p:nvSpPr>
        <p:spPr>
          <a:xfrm>
            <a:off x="784938" y="7980145"/>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7" name="object 7"/>
          <p:cNvSpPr txBox="1"/>
          <p:nvPr/>
        </p:nvSpPr>
        <p:spPr>
          <a:xfrm>
            <a:off x="12258936" y="7701142"/>
            <a:ext cx="493395" cy="520700"/>
          </a:xfrm>
          <a:prstGeom prst="rect">
            <a:avLst/>
          </a:prstGeom>
        </p:spPr>
        <p:txBody>
          <a:bodyPr wrap="square" lIns="0" tIns="0" rIns="0" bIns="0" rtlCol="0" vert="horz">
            <a:spAutoFit/>
          </a:bodyPr>
          <a:lstStyle/>
          <a:p>
            <a:pPr marL="12700">
              <a:lnSpc>
                <a:spcPts val="3935"/>
              </a:lnSpc>
            </a:pPr>
            <a:r>
              <a:rPr dirty="0" sz="3500" spc="85">
                <a:solidFill>
                  <a:srgbClr val="030505"/>
                </a:solidFill>
                <a:latin typeface="Times New Roman"/>
                <a:cs typeface="Times New Roman"/>
              </a:rPr>
              <a:t>CI</a:t>
            </a:r>
            <a:endParaRPr sz="3500">
              <a:latin typeface="Times New Roman"/>
              <a:cs typeface="Times New Roman"/>
            </a:endParaRPr>
          </a:p>
        </p:txBody>
      </p:sp>
      <p:sp>
        <p:nvSpPr>
          <p:cNvPr id="8" name="object 8"/>
          <p:cNvSpPr txBox="1"/>
          <p:nvPr/>
        </p:nvSpPr>
        <p:spPr>
          <a:xfrm>
            <a:off x="12939877" y="7701142"/>
            <a:ext cx="337820" cy="520700"/>
          </a:xfrm>
          <a:prstGeom prst="rect">
            <a:avLst/>
          </a:prstGeom>
        </p:spPr>
        <p:txBody>
          <a:bodyPr wrap="square" lIns="0" tIns="0" rIns="0" bIns="0" rtlCol="0" vert="horz">
            <a:spAutoFit/>
          </a:bodyPr>
          <a:lstStyle/>
          <a:p>
            <a:pPr marL="12700">
              <a:lnSpc>
                <a:spcPts val="3935"/>
              </a:lnSpc>
            </a:pPr>
            <a:r>
              <a:rPr dirty="0" sz="3500" spc="60">
                <a:solidFill>
                  <a:srgbClr val="030505"/>
                </a:solidFill>
                <a:latin typeface="Times New Roman"/>
                <a:cs typeface="Times New Roman"/>
              </a:rPr>
              <a:t>I)</a:t>
            </a:r>
            <a:endParaRPr sz="3500">
              <a:latin typeface="Times New Roman"/>
              <a:cs typeface="Times New Roman"/>
            </a:endParaRPr>
          </a:p>
        </p:txBody>
      </p:sp>
      <p:sp>
        <p:nvSpPr>
          <p:cNvPr id="9" name="object 9"/>
          <p:cNvSpPr txBox="1"/>
          <p:nvPr/>
        </p:nvSpPr>
        <p:spPr>
          <a:xfrm>
            <a:off x="772238" y="7967445"/>
            <a:ext cx="8377555" cy="358140"/>
          </a:xfrm>
          <a:prstGeom prst="rect">
            <a:avLst/>
          </a:prstGeom>
        </p:spPr>
        <p:txBody>
          <a:bodyPr wrap="square" lIns="0" tIns="0" rIns="0" bIns="0" rtlCol="0" vert="horz">
            <a:spAutoFit/>
          </a:bodyPr>
          <a:lstStyle/>
          <a:p>
            <a:pPr marL="12700">
              <a:lnSpc>
                <a:spcPts val="2815"/>
              </a:lnSpc>
            </a:pPr>
            <a:r>
              <a:rPr dirty="0" sz="2600" spc="140">
                <a:solidFill>
                  <a:srgbClr val="FBFBFB"/>
                </a:solidFill>
                <a:latin typeface="宋体"/>
                <a:cs typeface="宋体"/>
              </a:rPr>
              <a:t>八、项目过程结算率、结算完成时间及结算收益率规定</a:t>
            </a:r>
            <a:endParaRPr sz="2600">
              <a:latin typeface="宋体"/>
              <a:cs typeface="宋体"/>
            </a:endParaRP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614428" y="830391"/>
            <a:ext cx="9102090" cy="0"/>
          </a:xfrm>
          <a:custGeom>
            <a:avLst/>
            <a:gdLst/>
            <a:ahLst/>
            <a:cxnLst/>
            <a:rect l="l" t="t" r="r" b="b"/>
            <a:pathLst>
              <a:path w="9102090" h="0">
                <a:moveTo>
                  <a:pt x="0" y="0"/>
                </a:moveTo>
                <a:lnTo>
                  <a:pt x="9101572"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1555982" y="447209"/>
            <a:ext cx="2595245" cy="761365"/>
          </a:xfrm>
          <a:prstGeom prst="rect"/>
        </p:spPr>
        <p:txBody>
          <a:bodyPr wrap="square" lIns="0" tIns="15875" rIns="0" bIns="0" rtlCol="0" vert="horz">
            <a:spAutoFit/>
          </a:bodyPr>
          <a:lstStyle/>
          <a:p>
            <a:pPr marL="12700">
              <a:lnSpc>
                <a:spcPct val="100000"/>
              </a:lnSpc>
              <a:spcBef>
                <a:spcPts val="125"/>
              </a:spcBef>
            </a:pPr>
            <a:r>
              <a:rPr dirty="0" sz="4800" spc="-755"/>
              <a:t>【关键点】</a:t>
            </a:r>
            <a:endParaRPr sz="4800"/>
          </a:p>
        </p:txBody>
      </p:sp>
      <p:sp>
        <p:nvSpPr>
          <p:cNvPr id="5" name="object 5"/>
          <p:cNvSpPr txBox="1"/>
          <p:nvPr/>
        </p:nvSpPr>
        <p:spPr>
          <a:xfrm>
            <a:off x="848621" y="1673634"/>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6" name="object 6"/>
          <p:cNvSpPr txBox="1"/>
          <p:nvPr/>
        </p:nvSpPr>
        <p:spPr>
          <a:xfrm>
            <a:off x="400271" y="2129785"/>
            <a:ext cx="127635" cy="1228725"/>
          </a:xfrm>
          <a:prstGeom prst="rect">
            <a:avLst/>
          </a:prstGeom>
          <a:solidFill>
            <a:srgbClr val="076EB8"/>
          </a:solidFill>
        </p:spPr>
        <p:txBody>
          <a:bodyPr wrap="square" lIns="0" tIns="34290" rIns="0" bIns="0" rtlCol="0" vert="horz">
            <a:spAutoFit/>
          </a:bodyPr>
          <a:lstStyle/>
          <a:p>
            <a:pPr>
              <a:lnSpc>
                <a:spcPct val="100000"/>
              </a:lnSpc>
              <a:spcBef>
                <a:spcPts val="270"/>
              </a:spcBef>
            </a:pPr>
            <a:r>
              <a:rPr dirty="0" sz="7100" spc="-3085">
                <a:solidFill>
                  <a:srgbClr val="F7FBFB"/>
                </a:solidFill>
                <a:latin typeface="Arial"/>
                <a:cs typeface="Arial"/>
              </a:rPr>
              <a:t>1</a:t>
            </a:r>
            <a:endParaRPr sz="7100">
              <a:latin typeface="Arial"/>
              <a:cs typeface="Arial"/>
            </a:endParaRPr>
          </a:p>
        </p:txBody>
      </p:sp>
      <p:sp>
        <p:nvSpPr>
          <p:cNvPr id="7" name="object 7"/>
          <p:cNvSpPr txBox="1"/>
          <p:nvPr/>
        </p:nvSpPr>
        <p:spPr>
          <a:xfrm>
            <a:off x="1123932" y="2627804"/>
            <a:ext cx="293370" cy="490855"/>
          </a:xfrm>
          <a:prstGeom prst="rect">
            <a:avLst/>
          </a:prstGeom>
          <a:solidFill>
            <a:srgbClr val="076EB8"/>
          </a:solidFill>
        </p:spPr>
        <p:txBody>
          <a:bodyPr wrap="square" lIns="0" tIns="19050" rIns="0" bIns="0" rtlCol="0" vert="horz">
            <a:spAutoFit/>
          </a:bodyPr>
          <a:lstStyle/>
          <a:p>
            <a:pPr>
              <a:lnSpc>
                <a:spcPts val="3710"/>
              </a:lnSpc>
              <a:spcBef>
                <a:spcPts val="150"/>
              </a:spcBef>
            </a:pPr>
            <a:r>
              <a:rPr dirty="0" sz="3300" spc="-965">
                <a:solidFill>
                  <a:srgbClr val="F7FBFB"/>
                </a:solidFill>
                <a:latin typeface="Times New Roman"/>
                <a:cs typeface="Times New Roman"/>
              </a:rPr>
              <a:t>1.</a:t>
            </a:r>
            <a:endParaRPr sz="3300">
              <a:latin typeface="Times New Roman"/>
              <a:cs typeface="Times New Roman"/>
            </a:endParaRPr>
          </a:p>
        </p:txBody>
      </p:sp>
      <p:sp>
        <p:nvSpPr>
          <p:cNvPr id="8" name="object 8"/>
          <p:cNvSpPr/>
          <p:nvPr/>
        </p:nvSpPr>
        <p:spPr>
          <a:xfrm>
            <a:off x="12764901" y="2747678"/>
            <a:ext cx="186690" cy="370840"/>
          </a:xfrm>
          <a:custGeom>
            <a:avLst/>
            <a:gdLst/>
            <a:ahLst/>
            <a:cxnLst/>
            <a:rect l="l" t="t" r="r" b="b"/>
            <a:pathLst>
              <a:path w="186690" h="370839">
                <a:moveTo>
                  <a:pt x="0" y="370482"/>
                </a:moveTo>
                <a:lnTo>
                  <a:pt x="186091" y="370482"/>
                </a:lnTo>
                <a:lnTo>
                  <a:pt x="186091" y="0"/>
                </a:lnTo>
                <a:lnTo>
                  <a:pt x="0" y="0"/>
                </a:lnTo>
                <a:lnTo>
                  <a:pt x="0" y="370482"/>
                </a:lnTo>
                <a:close/>
              </a:path>
            </a:pathLst>
          </a:custGeom>
          <a:solidFill>
            <a:srgbClr val="076EB8"/>
          </a:solidFill>
        </p:spPr>
        <p:txBody>
          <a:bodyPr wrap="square" lIns="0" tIns="0" rIns="0" bIns="0" rtlCol="0"/>
          <a:lstStyle/>
          <a:p/>
        </p:txBody>
      </p:sp>
      <p:sp>
        <p:nvSpPr>
          <p:cNvPr id="9" name="object 9"/>
          <p:cNvSpPr/>
          <p:nvPr/>
        </p:nvSpPr>
        <p:spPr>
          <a:xfrm>
            <a:off x="1465411" y="2747678"/>
            <a:ext cx="11172190" cy="370840"/>
          </a:xfrm>
          <a:custGeom>
            <a:avLst/>
            <a:gdLst/>
            <a:ahLst/>
            <a:cxnLst/>
            <a:rect l="l" t="t" r="r" b="b"/>
            <a:pathLst>
              <a:path w="11172190" h="370839">
                <a:moveTo>
                  <a:pt x="0" y="370482"/>
                </a:moveTo>
                <a:lnTo>
                  <a:pt x="11172019" y="370482"/>
                </a:lnTo>
                <a:lnTo>
                  <a:pt x="11172019" y="0"/>
                </a:lnTo>
                <a:lnTo>
                  <a:pt x="0" y="0"/>
                </a:lnTo>
                <a:lnTo>
                  <a:pt x="0" y="370482"/>
                </a:lnTo>
                <a:close/>
              </a:path>
            </a:pathLst>
          </a:custGeom>
          <a:solidFill>
            <a:srgbClr val="076EB8"/>
          </a:solidFill>
        </p:spPr>
        <p:txBody>
          <a:bodyPr wrap="square" lIns="0" tIns="0" rIns="0" bIns="0" rtlCol="0"/>
          <a:lstStyle/>
          <a:p/>
        </p:txBody>
      </p:sp>
      <p:sp>
        <p:nvSpPr>
          <p:cNvPr id="10" name="object 10"/>
          <p:cNvSpPr txBox="1"/>
          <p:nvPr/>
        </p:nvSpPr>
        <p:spPr>
          <a:xfrm>
            <a:off x="1465411" y="2682879"/>
            <a:ext cx="10983595" cy="470534"/>
          </a:xfrm>
          <a:prstGeom prst="rect">
            <a:avLst/>
          </a:prstGeom>
        </p:spPr>
        <p:txBody>
          <a:bodyPr wrap="square" lIns="0" tIns="14604" rIns="0" bIns="0" rtlCol="0" vert="horz">
            <a:spAutoFit/>
          </a:bodyPr>
          <a:lstStyle/>
          <a:p>
            <a:pPr>
              <a:lnSpc>
                <a:spcPct val="100000"/>
              </a:lnSpc>
              <a:spcBef>
                <a:spcPts val="114"/>
              </a:spcBef>
              <a:tabLst>
                <a:tab pos="774700" algn="l"/>
                <a:tab pos="1160145" algn="l"/>
              </a:tabLst>
            </a:pPr>
            <a:r>
              <a:rPr dirty="0" sz="2900" spc="-2260">
                <a:solidFill>
                  <a:srgbClr val="F7FBFB"/>
                </a:solidFill>
                <a:latin typeface="宋体"/>
                <a:cs typeface="宋体"/>
              </a:rPr>
              <a:t>公司	有	</a:t>
            </a:r>
            <a:r>
              <a:rPr dirty="0" sz="2900" spc="300">
                <a:solidFill>
                  <a:srgbClr val="F7FBFB"/>
                </a:solidFill>
                <a:latin typeface="宋体"/>
                <a:cs typeface="宋体"/>
              </a:rPr>
              <a:t>对项</a:t>
            </a:r>
            <a:r>
              <a:rPr dirty="0" sz="2900" spc="-295">
                <a:solidFill>
                  <a:srgbClr val="F7FBFB"/>
                </a:solidFill>
                <a:latin typeface="宋体"/>
                <a:cs typeface="宋体"/>
              </a:rPr>
              <a:t>目</a:t>
            </a:r>
            <a:r>
              <a:rPr dirty="0" sz="2900" spc="130">
                <a:solidFill>
                  <a:srgbClr val="F7FBFB"/>
                </a:solidFill>
                <a:latin typeface="宋体"/>
                <a:cs typeface="宋体"/>
              </a:rPr>
              <a:t>过</a:t>
            </a:r>
            <a:r>
              <a:rPr dirty="0" sz="2900" spc="114">
                <a:solidFill>
                  <a:srgbClr val="F7FBFB"/>
                </a:solidFill>
                <a:latin typeface="宋体"/>
                <a:cs typeface="宋体"/>
              </a:rPr>
              <a:t>程</a:t>
            </a:r>
            <a:r>
              <a:rPr dirty="0" sz="2900" spc="300">
                <a:solidFill>
                  <a:srgbClr val="F7FBFB"/>
                </a:solidFill>
                <a:latin typeface="宋体"/>
                <a:cs typeface="宋体"/>
              </a:rPr>
              <a:t>报量</a:t>
            </a:r>
            <a:r>
              <a:rPr dirty="0" sz="2900" spc="-310">
                <a:solidFill>
                  <a:srgbClr val="F7FBFB"/>
                </a:solidFill>
                <a:latin typeface="宋体"/>
                <a:cs typeface="宋体"/>
              </a:rPr>
              <a:t>、</a:t>
            </a:r>
            <a:r>
              <a:rPr dirty="0" sz="2900" spc="130">
                <a:solidFill>
                  <a:srgbClr val="F7FBFB"/>
                </a:solidFill>
                <a:latin typeface="宋体"/>
                <a:cs typeface="宋体"/>
              </a:rPr>
              <a:t>过</a:t>
            </a:r>
            <a:r>
              <a:rPr dirty="0" sz="2900" spc="300">
                <a:solidFill>
                  <a:srgbClr val="F7FBFB"/>
                </a:solidFill>
                <a:latin typeface="宋体"/>
                <a:cs typeface="宋体"/>
              </a:rPr>
              <a:t>程</a:t>
            </a:r>
            <a:r>
              <a:rPr dirty="0" sz="2900" spc="-120">
                <a:solidFill>
                  <a:srgbClr val="F7FBFB"/>
                </a:solidFill>
                <a:latin typeface="宋体"/>
                <a:cs typeface="宋体"/>
              </a:rPr>
              <a:t>结</a:t>
            </a:r>
            <a:r>
              <a:rPr dirty="0" sz="2900" spc="140">
                <a:solidFill>
                  <a:srgbClr val="F7FBFB"/>
                </a:solidFill>
                <a:latin typeface="宋体"/>
                <a:cs typeface="宋体"/>
              </a:rPr>
              <a:t>算</a:t>
            </a:r>
            <a:r>
              <a:rPr dirty="0" sz="2900" spc="300">
                <a:solidFill>
                  <a:srgbClr val="F7FBFB"/>
                </a:solidFill>
                <a:latin typeface="宋体"/>
                <a:cs typeface="宋体"/>
              </a:rPr>
              <a:t>及竣工</a:t>
            </a:r>
            <a:r>
              <a:rPr dirty="0" sz="2900" spc="-500">
                <a:solidFill>
                  <a:srgbClr val="F7FBFB"/>
                </a:solidFill>
                <a:latin typeface="宋体"/>
                <a:cs typeface="宋体"/>
              </a:rPr>
              <a:t>结</a:t>
            </a:r>
            <a:r>
              <a:rPr dirty="0" sz="2900" spc="300">
                <a:solidFill>
                  <a:srgbClr val="F7FBFB"/>
                </a:solidFill>
                <a:latin typeface="宋体"/>
                <a:cs typeface="宋体"/>
              </a:rPr>
              <a:t>算的</a:t>
            </a:r>
            <a:r>
              <a:rPr dirty="0" sz="2900" spc="-250">
                <a:solidFill>
                  <a:srgbClr val="F7FBFB"/>
                </a:solidFill>
                <a:latin typeface="宋体"/>
                <a:cs typeface="宋体"/>
              </a:rPr>
              <a:t>明</a:t>
            </a:r>
            <a:r>
              <a:rPr dirty="0" sz="2900" spc="300">
                <a:solidFill>
                  <a:srgbClr val="F7FBFB"/>
                </a:solidFill>
                <a:latin typeface="宋体"/>
                <a:cs typeface="宋体"/>
              </a:rPr>
              <a:t>确要</a:t>
            </a:r>
            <a:r>
              <a:rPr dirty="0" sz="2900" spc="495">
                <a:solidFill>
                  <a:srgbClr val="F7FBFB"/>
                </a:solidFill>
                <a:latin typeface="宋体"/>
                <a:cs typeface="宋体"/>
              </a:rPr>
              <a:t>求</a:t>
            </a:r>
            <a:r>
              <a:rPr dirty="0" sz="2900" spc="-340">
                <a:solidFill>
                  <a:srgbClr val="F7FBFB"/>
                </a:solidFill>
                <a:latin typeface="宋体"/>
                <a:cs typeface="宋体"/>
              </a:rPr>
              <a:t>，包括时</a:t>
            </a:r>
            <a:endParaRPr sz="2900">
              <a:latin typeface="宋体"/>
              <a:cs typeface="宋体"/>
            </a:endParaRPr>
          </a:p>
        </p:txBody>
      </p:sp>
      <p:sp>
        <p:nvSpPr>
          <p:cNvPr id="11" name="object 11"/>
          <p:cNvSpPr txBox="1"/>
          <p:nvPr/>
        </p:nvSpPr>
        <p:spPr>
          <a:xfrm>
            <a:off x="12436061" y="2747678"/>
            <a:ext cx="325755" cy="370840"/>
          </a:xfrm>
          <a:prstGeom prst="rect">
            <a:avLst/>
          </a:prstGeom>
        </p:spPr>
        <p:txBody>
          <a:bodyPr wrap="square" lIns="0" tIns="0" rIns="0" bIns="0" rtlCol="0" vert="horz">
            <a:spAutoFit/>
          </a:bodyPr>
          <a:lstStyle/>
          <a:p>
            <a:pPr>
              <a:lnSpc>
                <a:spcPts val="2915"/>
              </a:lnSpc>
            </a:pPr>
            <a:r>
              <a:rPr dirty="0" sz="2900" spc="-340">
                <a:solidFill>
                  <a:srgbClr val="F7FBFB"/>
                </a:solidFill>
                <a:latin typeface="宋体"/>
                <a:cs typeface="宋体"/>
              </a:rPr>
              <a:t>间</a:t>
            </a:r>
            <a:endParaRPr sz="2900">
              <a:latin typeface="宋体"/>
              <a:cs typeface="宋体"/>
            </a:endParaRPr>
          </a:p>
        </p:txBody>
      </p:sp>
      <p:sp>
        <p:nvSpPr>
          <p:cNvPr id="12" name="object 12"/>
          <p:cNvSpPr txBox="1"/>
          <p:nvPr/>
        </p:nvSpPr>
        <p:spPr>
          <a:xfrm>
            <a:off x="12637430" y="2129785"/>
            <a:ext cx="127635" cy="1228725"/>
          </a:xfrm>
          <a:prstGeom prst="rect">
            <a:avLst/>
          </a:prstGeom>
          <a:solidFill>
            <a:srgbClr val="076EB8"/>
          </a:solidFill>
        </p:spPr>
        <p:txBody>
          <a:bodyPr wrap="square" lIns="0" tIns="34290" rIns="0" bIns="0" rtlCol="0" vert="horz">
            <a:spAutoFit/>
          </a:bodyPr>
          <a:lstStyle/>
          <a:p>
            <a:pPr>
              <a:lnSpc>
                <a:spcPct val="100000"/>
              </a:lnSpc>
              <a:spcBef>
                <a:spcPts val="270"/>
              </a:spcBef>
            </a:pPr>
            <a:r>
              <a:rPr dirty="0" sz="7100" spc="-3085">
                <a:solidFill>
                  <a:srgbClr val="AAD1EF"/>
                </a:solidFill>
                <a:latin typeface="Arial"/>
                <a:cs typeface="Arial"/>
              </a:rPr>
              <a:t>1</a:t>
            </a:r>
            <a:endParaRPr sz="7100">
              <a:latin typeface="Arial"/>
              <a:cs typeface="Arial"/>
            </a:endParaRPr>
          </a:p>
        </p:txBody>
      </p:sp>
      <p:sp>
        <p:nvSpPr>
          <p:cNvPr id="13" name="object 13"/>
          <p:cNvSpPr txBox="1"/>
          <p:nvPr/>
        </p:nvSpPr>
        <p:spPr>
          <a:xfrm>
            <a:off x="916193" y="3169262"/>
            <a:ext cx="5341620" cy="370840"/>
          </a:xfrm>
          <a:prstGeom prst="rect">
            <a:avLst/>
          </a:prstGeom>
          <a:solidFill>
            <a:srgbClr val="076EB8"/>
          </a:solidFill>
        </p:spPr>
        <p:txBody>
          <a:bodyPr wrap="square" lIns="0" tIns="0" rIns="0" bIns="0" rtlCol="0" vert="horz">
            <a:spAutoFit/>
          </a:bodyPr>
          <a:lstStyle/>
          <a:p>
            <a:pPr>
              <a:lnSpc>
                <a:spcPts val="2915"/>
              </a:lnSpc>
            </a:pPr>
            <a:r>
              <a:rPr dirty="0" sz="2900" spc="270">
                <a:solidFill>
                  <a:srgbClr val="F7FBFB"/>
                </a:solidFill>
                <a:latin typeface="宋体"/>
                <a:cs typeface="宋体"/>
              </a:rPr>
              <a:t>、底线值、策划具体事项等要</a:t>
            </a:r>
            <a:endParaRPr sz="2900">
              <a:latin typeface="宋体"/>
              <a:cs typeface="宋体"/>
            </a:endParaRPr>
          </a:p>
        </p:txBody>
      </p:sp>
      <p:sp>
        <p:nvSpPr>
          <p:cNvPr id="14" name="object 14"/>
          <p:cNvSpPr txBox="1"/>
          <p:nvPr/>
        </p:nvSpPr>
        <p:spPr>
          <a:xfrm>
            <a:off x="6141634" y="3104463"/>
            <a:ext cx="428625" cy="470534"/>
          </a:xfrm>
          <a:prstGeom prst="rect">
            <a:avLst/>
          </a:prstGeom>
        </p:spPr>
        <p:txBody>
          <a:bodyPr wrap="square" lIns="0" tIns="14604" rIns="0" bIns="0" rtlCol="0" vert="horz">
            <a:spAutoFit/>
          </a:bodyPr>
          <a:lstStyle/>
          <a:p>
            <a:pPr marL="12700">
              <a:lnSpc>
                <a:spcPct val="100000"/>
              </a:lnSpc>
              <a:spcBef>
                <a:spcPts val="114"/>
              </a:spcBef>
            </a:pPr>
            <a:r>
              <a:rPr dirty="0" sz="2900" spc="270">
                <a:solidFill>
                  <a:srgbClr val="F7FBFB"/>
                </a:solidFill>
                <a:latin typeface="宋体"/>
                <a:cs typeface="宋体"/>
              </a:rPr>
              <a:t>求</a:t>
            </a:r>
            <a:endParaRPr sz="2900">
              <a:latin typeface="宋体"/>
              <a:cs typeface="宋体"/>
            </a:endParaRPr>
          </a:p>
        </p:txBody>
      </p:sp>
      <p:sp>
        <p:nvSpPr>
          <p:cNvPr id="15" name="object 15"/>
          <p:cNvSpPr/>
          <p:nvPr/>
        </p:nvSpPr>
        <p:spPr>
          <a:xfrm>
            <a:off x="784938" y="7801292"/>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16" name="object 16"/>
          <p:cNvSpPr txBox="1"/>
          <p:nvPr/>
        </p:nvSpPr>
        <p:spPr>
          <a:xfrm>
            <a:off x="738080" y="3868426"/>
            <a:ext cx="13214350" cy="3347085"/>
          </a:xfrm>
          <a:prstGeom prst="rect">
            <a:avLst/>
          </a:prstGeom>
        </p:spPr>
        <p:txBody>
          <a:bodyPr wrap="square" lIns="0" tIns="15240" rIns="0" bIns="0" rtlCol="0" vert="horz">
            <a:spAutoFit/>
          </a:bodyPr>
          <a:lstStyle/>
          <a:p>
            <a:pPr marL="389890" marR="908050" indent="-377190">
              <a:lnSpc>
                <a:spcPct val="123600"/>
              </a:lnSpc>
              <a:spcBef>
                <a:spcPts val="120"/>
              </a:spcBef>
              <a:buClr>
                <a:srgbClr val="282828"/>
              </a:buClr>
              <a:buSzPct val="96551"/>
              <a:buChar char="·"/>
              <a:tabLst>
                <a:tab pos="414655" algn="l"/>
              </a:tabLst>
            </a:pPr>
            <a:r>
              <a:rPr dirty="0" sz="2900" spc="270">
                <a:solidFill>
                  <a:srgbClr val="010101"/>
                </a:solidFill>
                <a:latin typeface="宋体"/>
                <a:cs typeface="宋体"/>
              </a:rPr>
              <a:t>公司</a:t>
            </a:r>
            <a:r>
              <a:rPr dirty="0" sz="2900" spc="-114">
                <a:solidFill>
                  <a:srgbClr val="010101"/>
                </a:solidFill>
                <a:latin typeface="宋体"/>
                <a:cs typeface="宋体"/>
              </a:rPr>
              <a:t>制</a:t>
            </a:r>
            <a:r>
              <a:rPr dirty="0" sz="2900" spc="270">
                <a:solidFill>
                  <a:srgbClr val="010101"/>
                </a:solidFill>
                <a:latin typeface="宋体"/>
                <a:cs typeface="宋体"/>
              </a:rPr>
              <a:t>度</a:t>
            </a:r>
            <a:r>
              <a:rPr dirty="0" sz="2900" spc="-80">
                <a:solidFill>
                  <a:srgbClr val="010101"/>
                </a:solidFill>
                <a:latin typeface="宋体"/>
                <a:cs typeface="宋体"/>
              </a:rPr>
              <a:t>中</a:t>
            </a:r>
            <a:r>
              <a:rPr dirty="0" sz="2900" spc="270">
                <a:solidFill>
                  <a:srgbClr val="010101"/>
                </a:solidFill>
                <a:latin typeface="宋体"/>
                <a:cs typeface="宋体"/>
              </a:rPr>
              <a:t>有关</a:t>
            </a:r>
            <a:r>
              <a:rPr dirty="0" sz="2900" spc="-250">
                <a:solidFill>
                  <a:srgbClr val="010101"/>
                </a:solidFill>
                <a:latin typeface="宋体"/>
                <a:cs typeface="宋体"/>
              </a:rPr>
              <a:t>于</a:t>
            </a:r>
            <a:r>
              <a:rPr dirty="0" sz="2900" spc="270">
                <a:solidFill>
                  <a:srgbClr val="010101"/>
                </a:solidFill>
                <a:latin typeface="宋体"/>
                <a:cs typeface="宋体"/>
              </a:rPr>
              <a:t>项</a:t>
            </a:r>
            <a:r>
              <a:rPr dirty="0" sz="2900" spc="-20">
                <a:solidFill>
                  <a:srgbClr val="010101"/>
                </a:solidFill>
                <a:latin typeface="宋体"/>
                <a:cs typeface="宋体"/>
              </a:rPr>
              <a:t>目</a:t>
            </a:r>
            <a:r>
              <a:rPr dirty="0" sz="2900" spc="130">
                <a:solidFill>
                  <a:srgbClr val="010101"/>
                </a:solidFill>
                <a:latin typeface="宋体"/>
                <a:cs typeface="宋体"/>
              </a:rPr>
              <a:t>过</a:t>
            </a:r>
            <a:r>
              <a:rPr dirty="0" sz="2900" spc="114">
                <a:solidFill>
                  <a:srgbClr val="010101"/>
                </a:solidFill>
                <a:latin typeface="宋体"/>
                <a:cs typeface="宋体"/>
              </a:rPr>
              <a:t>程</a:t>
            </a:r>
            <a:r>
              <a:rPr dirty="0" sz="2900" spc="300">
                <a:solidFill>
                  <a:srgbClr val="010101"/>
                </a:solidFill>
                <a:latin typeface="宋体"/>
                <a:cs typeface="宋体"/>
              </a:rPr>
              <a:t>报量</a:t>
            </a:r>
            <a:r>
              <a:rPr dirty="0" sz="2900" spc="-310">
                <a:solidFill>
                  <a:srgbClr val="010101"/>
                </a:solidFill>
                <a:latin typeface="宋体"/>
                <a:cs typeface="宋体"/>
              </a:rPr>
              <a:t>、</a:t>
            </a:r>
            <a:r>
              <a:rPr dirty="0" sz="2900" spc="300">
                <a:solidFill>
                  <a:srgbClr val="010101"/>
                </a:solidFill>
                <a:latin typeface="宋体"/>
                <a:cs typeface="宋体"/>
              </a:rPr>
              <a:t>过程</a:t>
            </a:r>
            <a:r>
              <a:rPr dirty="0" sz="2900" spc="-385">
                <a:solidFill>
                  <a:srgbClr val="010101"/>
                </a:solidFill>
                <a:latin typeface="宋体"/>
                <a:cs typeface="宋体"/>
              </a:rPr>
              <a:t>结</a:t>
            </a:r>
            <a:r>
              <a:rPr dirty="0" sz="2900" spc="220">
                <a:solidFill>
                  <a:srgbClr val="010101"/>
                </a:solidFill>
                <a:latin typeface="宋体"/>
                <a:cs typeface="宋体"/>
              </a:rPr>
              <a:t>算</a:t>
            </a:r>
            <a:r>
              <a:rPr dirty="0" sz="2900" spc="300">
                <a:solidFill>
                  <a:srgbClr val="010101"/>
                </a:solidFill>
                <a:latin typeface="宋体"/>
                <a:cs typeface="宋体"/>
              </a:rPr>
              <a:t>和</a:t>
            </a:r>
            <a:r>
              <a:rPr dirty="0" sz="2900" spc="-105">
                <a:solidFill>
                  <a:srgbClr val="010101"/>
                </a:solidFill>
                <a:latin typeface="宋体"/>
                <a:cs typeface="宋体"/>
              </a:rPr>
              <a:t>竣</a:t>
            </a:r>
            <a:r>
              <a:rPr dirty="0" sz="2900" spc="300">
                <a:solidFill>
                  <a:srgbClr val="010101"/>
                </a:solidFill>
                <a:latin typeface="宋体"/>
                <a:cs typeface="宋体"/>
              </a:rPr>
              <a:t>工</a:t>
            </a:r>
            <a:r>
              <a:rPr dirty="0" sz="2900" spc="-175">
                <a:solidFill>
                  <a:srgbClr val="010101"/>
                </a:solidFill>
                <a:latin typeface="宋体"/>
                <a:cs typeface="宋体"/>
              </a:rPr>
              <a:t>结</a:t>
            </a:r>
            <a:r>
              <a:rPr dirty="0" sz="2900" spc="195">
                <a:solidFill>
                  <a:srgbClr val="010101"/>
                </a:solidFill>
                <a:latin typeface="宋体"/>
                <a:cs typeface="宋体"/>
              </a:rPr>
              <a:t>算</a:t>
            </a:r>
            <a:r>
              <a:rPr dirty="0" sz="2900" spc="300">
                <a:solidFill>
                  <a:srgbClr val="010101"/>
                </a:solidFill>
                <a:latin typeface="宋体"/>
                <a:cs typeface="宋体"/>
              </a:rPr>
              <a:t>时间</a:t>
            </a:r>
            <a:r>
              <a:rPr dirty="0" sz="2900" spc="-225">
                <a:solidFill>
                  <a:srgbClr val="010101"/>
                </a:solidFill>
                <a:latin typeface="宋体"/>
                <a:cs typeface="宋体"/>
              </a:rPr>
              <a:t>、</a:t>
            </a:r>
            <a:r>
              <a:rPr dirty="0" sz="2900" spc="300">
                <a:solidFill>
                  <a:srgbClr val="010101"/>
                </a:solidFill>
                <a:latin typeface="宋体"/>
                <a:cs typeface="宋体"/>
              </a:rPr>
              <a:t>底</a:t>
            </a:r>
            <a:r>
              <a:rPr dirty="0" sz="2900" spc="-195">
                <a:solidFill>
                  <a:srgbClr val="010101"/>
                </a:solidFill>
                <a:latin typeface="宋体"/>
                <a:cs typeface="宋体"/>
              </a:rPr>
              <a:t>线</a:t>
            </a:r>
            <a:r>
              <a:rPr dirty="0" sz="2900" spc="300">
                <a:solidFill>
                  <a:srgbClr val="010101"/>
                </a:solidFill>
                <a:latin typeface="宋体"/>
                <a:cs typeface="宋体"/>
              </a:rPr>
              <a:t>值 、</a:t>
            </a:r>
            <a:r>
              <a:rPr dirty="0" sz="2900" spc="125">
                <a:solidFill>
                  <a:srgbClr val="010101"/>
                </a:solidFill>
                <a:latin typeface="宋体"/>
                <a:cs typeface="宋体"/>
              </a:rPr>
              <a:t>策划具体事项等的明确规定。过程结算是指业主对项目部上报的已 完工程量的确认，即监理业主确认量（批量），也叫确权。竣工结算 是</a:t>
            </a:r>
            <a:r>
              <a:rPr dirty="0" sz="2900" spc="95">
                <a:solidFill>
                  <a:srgbClr val="010101"/>
                </a:solidFill>
                <a:latin typeface="宋体"/>
                <a:cs typeface="宋体"/>
              </a:rPr>
              <a:t>指项目竣工验收后，业主对施工单位上报项目结算金额的确认过程，  </a:t>
            </a:r>
            <a:r>
              <a:rPr dirty="0" sz="2900" spc="300">
                <a:solidFill>
                  <a:srgbClr val="010101"/>
                </a:solidFill>
                <a:latin typeface="宋体"/>
                <a:cs typeface="宋体"/>
              </a:rPr>
              <a:t>集</a:t>
            </a:r>
            <a:r>
              <a:rPr dirty="0" sz="2900" spc="-175">
                <a:solidFill>
                  <a:srgbClr val="010101"/>
                </a:solidFill>
                <a:latin typeface="宋体"/>
                <a:cs typeface="宋体"/>
              </a:rPr>
              <a:t>团</a:t>
            </a:r>
            <a:r>
              <a:rPr dirty="0" sz="2900" spc="300">
                <a:solidFill>
                  <a:srgbClr val="010101"/>
                </a:solidFill>
                <a:latin typeface="宋体"/>
                <a:cs typeface="宋体"/>
              </a:rPr>
              <a:t>公</a:t>
            </a:r>
            <a:r>
              <a:rPr dirty="0" sz="2900" spc="-5">
                <a:solidFill>
                  <a:srgbClr val="010101"/>
                </a:solidFill>
                <a:latin typeface="宋体"/>
                <a:cs typeface="宋体"/>
              </a:rPr>
              <a:t>司</a:t>
            </a:r>
            <a:r>
              <a:rPr dirty="0" sz="2900" spc="300">
                <a:solidFill>
                  <a:srgbClr val="010101"/>
                </a:solidFill>
                <a:latin typeface="宋体"/>
                <a:cs typeface="宋体"/>
              </a:rPr>
              <a:t>要求项</a:t>
            </a:r>
            <a:r>
              <a:rPr dirty="0" sz="2900" spc="-465">
                <a:solidFill>
                  <a:srgbClr val="010101"/>
                </a:solidFill>
                <a:latin typeface="宋体"/>
                <a:cs typeface="宋体"/>
              </a:rPr>
              <a:t>目</a:t>
            </a:r>
            <a:r>
              <a:rPr dirty="0" sz="2900" spc="300">
                <a:solidFill>
                  <a:srgbClr val="010101"/>
                </a:solidFill>
                <a:latin typeface="宋体"/>
                <a:cs typeface="宋体"/>
              </a:rPr>
              <a:t>竣</a:t>
            </a:r>
            <a:r>
              <a:rPr dirty="0" sz="2900" spc="-60">
                <a:solidFill>
                  <a:srgbClr val="010101"/>
                </a:solidFill>
                <a:latin typeface="宋体"/>
                <a:cs typeface="宋体"/>
              </a:rPr>
              <a:t>工</a:t>
            </a:r>
            <a:r>
              <a:rPr dirty="0" sz="2900" spc="300">
                <a:solidFill>
                  <a:srgbClr val="010101"/>
                </a:solidFill>
                <a:latin typeface="宋体"/>
                <a:cs typeface="宋体"/>
              </a:rPr>
              <a:t>验</a:t>
            </a:r>
            <a:r>
              <a:rPr dirty="0" sz="2900" spc="-120">
                <a:solidFill>
                  <a:srgbClr val="010101"/>
                </a:solidFill>
                <a:latin typeface="宋体"/>
                <a:cs typeface="宋体"/>
              </a:rPr>
              <a:t>收</a:t>
            </a:r>
            <a:r>
              <a:rPr dirty="0" sz="2900" spc="225">
                <a:solidFill>
                  <a:srgbClr val="010101"/>
                </a:solidFill>
                <a:latin typeface="宋体"/>
                <a:cs typeface="宋体"/>
              </a:rPr>
              <a:t>后</a:t>
            </a:r>
            <a:r>
              <a:rPr dirty="0" sz="3100" spc="80">
                <a:solidFill>
                  <a:srgbClr val="010101"/>
                </a:solidFill>
                <a:latin typeface="Arial"/>
                <a:cs typeface="Arial"/>
              </a:rPr>
              <a:t>6</a:t>
            </a:r>
            <a:r>
              <a:rPr dirty="0" sz="2900" spc="300">
                <a:solidFill>
                  <a:srgbClr val="010101"/>
                </a:solidFill>
                <a:latin typeface="宋体"/>
                <a:cs typeface="宋体"/>
              </a:rPr>
              <a:t>个</a:t>
            </a:r>
            <a:r>
              <a:rPr dirty="0" sz="2900" spc="-105">
                <a:solidFill>
                  <a:srgbClr val="010101"/>
                </a:solidFill>
                <a:latin typeface="宋体"/>
                <a:cs typeface="宋体"/>
              </a:rPr>
              <a:t>月</a:t>
            </a:r>
            <a:r>
              <a:rPr dirty="0" sz="2900" spc="300">
                <a:solidFill>
                  <a:srgbClr val="010101"/>
                </a:solidFill>
                <a:latin typeface="宋体"/>
                <a:cs typeface="宋体"/>
              </a:rPr>
              <a:t>完成</a:t>
            </a:r>
            <a:r>
              <a:rPr dirty="0" sz="2900" spc="-285">
                <a:solidFill>
                  <a:srgbClr val="010101"/>
                </a:solidFill>
                <a:latin typeface="宋体"/>
                <a:cs typeface="宋体"/>
              </a:rPr>
              <a:t>竣</a:t>
            </a:r>
            <a:r>
              <a:rPr dirty="0" sz="2900" spc="300">
                <a:solidFill>
                  <a:srgbClr val="010101"/>
                </a:solidFill>
                <a:latin typeface="宋体"/>
                <a:cs typeface="宋体"/>
              </a:rPr>
              <a:t>工结</a:t>
            </a:r>
            <a:r>
              <a:rPr dirty="0" sz="2900" spc="530">
                <a:solidFill>
                  <a:srgbClr val="010101"/>
                </a:solidFill>
                <a:latin typeface="宋体"/>
                <a:cs typeface="宋体"/>
              </a:rPr>
              <a:t>算</a:t>
            </a:r>
            <a:r>
              <a:rPr dirty="0" sz="2900" spc="-340">
                <a:solidFill>
                  <a:srgbClr val="010101"/>
                </a:solidFill>
                <a:latin typeface="宋体"/>
                <a:cs typeface="宋体"/>
              </a:rPr>
              <a:t>，个别项目</a:t>
            </a:r>
            <a:r>
              <a:rPr dirty="0" sz="2900" spc="-30">
                <a:solidFill>
                  <a:srgbClr val="010101"/>
                </a:solidFill>
                <a:latin typeface="宋体"/>
                <a:cs typeface="宋体"/>
              </a:rPr>
              <a:t> </a:t>
            </a:r>
            <a:r>
              <a:rPr dirty="0" sz="2900" spc="-340">
                <a:solidFill>
                  <a:srgbClr val="010101"/>
                </a:solidFill>
                <a:latin typeface="宋体"/>
                <a:cs typeface="宋体"/>
              </a:rPr>
              <a:t>不能</a:t>
            </a:r>
            <a:r>
              <a:rPr dirty="0" sz="2900" spc="-505">
                <a:solidFill>
                  <a:srgbClr val="010101"/>
                </a:solidFill>
                <a:latin typeface="宋体"/>
                <a:cs typeface="宋体"/>
              </a:rPr>
              <a:t> </a:t>
            </a:r>
            <a:r>
              <a:rPr dirty="0" sz="2900" spc="300">
                <a:solidFill>
                  <a:srgbClr val="010101"/>
                </a:solidFill>
                <a:latin typeface="宋体"/>
                <a:cs typeface="宋体"/>
              </a:rPr>
              <a:t>超</a:t>
            </a:r>
            <a:endParaRPr sz="2900">
              <a:latin typeface="宋体"/>
              <a:cs typeface="宋体"/>
            </a:endParaRPr>
          </a:p>
          <a:p>
            <a:pPr marL="380365">
              <a:lnSpc>
                <a:spcPct val="100000"/>
              </a:lnSpc>
              <a:spcBef>
                <a:spcPts val="905"/>
              </a:spcBef>
              <a:tabLst>
                <a:tab pos="13201015" algn="l"/>
              </a:tabLst>
            </a:pPr>
            <a:r>
              <a:rPr dirty="0" sz="2900" spc="240">
                <a:solidFill>
                  <a:srgbClr val="010101"/>
                </a:solidFill>
                <a:latin typeface="宋体"/>
                <a:cs typeface="宋体"/>
              </a:rPr>
              <a:t>过止</a:t>
            </a:r>
            <a:r>
              <a:rPr dirty="0" u="heavy" sz="2900" spc="240">
                <a:solidFill>
                  <a:srgbClr val="010101"/>
                </a:solidFill>
                <a:uFill>
                  <a:solidFill>
                    <a:srgbClr val="000000"/>
                  </a:solidFill>
                </a:uFill>
                <a:latin typeface="宋体"/>
                <a:cs typeface="宋体"/>
              </a:rPr>
              <a:t>邑</a:t>
            </a:r>
            <a:r>
              <a:rPr dirty="0" u="heavy" sz="2900" spc="240">
                <a:solidFill>
                  <a:srgbClr val="010101"/>
                </a:solidFill>
                <a:uFill>
                  <a:solidFill>
                    <a:srgbClr val="000000"/>
                  </a:solidFill>
                </a:uFill>
                <a:latin typeface="宋体"/>
                <a:cs typeface="宋体"/>
              </a:rPr>
              <a:t>	</a:t>
            </a:r>
            <a:endParaRPr sz="2900">
              <a:latin typeface="宋体"/>
              <a:cs typeface="宋体"/>
            </a:endParaRPr>
          </a:p>
        </p:txBody>
      </p:sp>
      <p:sp>
        <p:nvSpPr>
          <p:cNvPr id="17" name="object 17"/>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8" name="object 18"/>
          <p:cNvSpPr txBox="1"/>
          <p:nvPr/>
        </p:nvSpPr>
        <p:spPr>
          <a:xfrm>
            <a:off x="772238" y="7788592"/>
            <a:ext cx="8377555" cy="358140"/>
          </a:xfrm>
          <a:prstGeom prst="rect">
            <a:avLst/>
          </a:prstGeom>
        </p:spPr>
        <p:txBody>
          <a:bodyPr wrap="square" lIns="0" tIns="0" rIns="0" bIns="0" rtlCol="0" vert="horz">
            <a:spAutoFit/>
          </a:bodyPr>
          <a:lstStyle/>
          <a:p>
            <a:pPr marL="12700">
              <a:lnSpc>
                <a:spcPts val="2815"/>
              </a:lnSpc>
            </a:pPr>
            <a:r>
              <a:rPr dirty="0" sz="2600" spc="140">
                <a:solidFill>
                  <a:srgbClr val="F7FBFB"/>
                </a:solidFill>
                <a:latin typeface="宋体"/>
                <a:cs typeface="宋体"/>
              </a:rPr>
              <a:t>八、顶目过程结算率、结算完成时间及结算收益率规定</a:t>
            </a:r>
            <a:endParaRPr sz="2600">
              <a:latin typeface="宋体"/>
              <a:cs typeface="宋体"/>
            </a:endParaRP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614428" y="830391"/>
            <a:ext cx="9102090" cy="0"/>
          </a:xfrm>
          <a:custGeom>
            <a:avLst/>
            <a:gdLst/>
            <a:ahLst/>
            <a:cxnLst/>
            <a:rect l="l" t="t" r="r" b="b"/>
            <a:pathLst>
              <a:path w="9102090" h="0">
                <a:moveTo>
                  <a:pt x="0" y="0"/>
                </a:moveTo>
                <a:lnTo>
                  <a:pt x="9101572"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1552845" y="408883"/>
            <a:ext cx="2430780" cy="807720"/>
          </a:xfrm>
          <a:prstGeom prst="rect"/>
        </p:spPr>
        <p:txBody>
          <a:bodyPr wrap="square" lIns="0" tIns="16510" rIns="0" bIns="0" rtlCol="0" vert="horz">
            <a:spAutoFit/>
          </a:bodyPr>
          <a:lstStyle/>
          <a:p>
            <a:pPr marL="12700">
              <a:lnSpc>
                <a:spcPct val="100000"/>
              </a:lnSpc>
              <a:spcBef>
                <a:spcPts val="130"/>
              </a:spcBef>
            </a:pPr>
            <a:r>
              <a:rPr dirty="0" sz="5100" spc="-1315"/>
              <a:t>【关键点】</a:t>
            </a:r>
            <a:endParaRPr sz="5100"/>
          </a:p>
        </p:txBody>
      </p:sp>
      <p:sp>
        <p:nvSpPr>
          <p:cNvPr id="5" name="object 5"/>
          <p:cNvSpPr txBox="1"/>
          <p:nvPr/>
        </p:nvSpPr>
        <p:spPr>
          <a:xfrm>
            <a:off x="848621" y="1341477"/>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30303"/>
                </a:solidFill>
                <a:latin typeface="宋体"/>
                <a:cs typeface="宋体"/>
              </a:rPr>
              <a:t>（一）公司层面</a:t>
            </a:r>
            <a:endParaRPr sz="4200">
              <a:latin typeface="宋体"/>
              <a:cs typeface="宋体"/>
            </a:endParaRPr>
          </a:p>
        </p:txBody>
      </p:sp>
      <p:sp>
        <p:nvSpPr>
          <p:cNvPr id="6" name="object 6"/>
          <p:cNvSpPr/>
          <p:nvPr/>
        </p:nvSpPr>
        <p:spPr>
          <a:xfrm>
            <a:off x="505182" y="2115855"/>
            <a:ext cx="0" cy="828040"/>
          </a:xfrm>
          <a:custGeom>
            <a:avLst/>
            <a:gdLst/>
            <a:ahLst/>
            <a:cxnLst/>
            <a:rect l="l" t="t" r="r" b="b"/>
            <a:pathLst>
              <a:path w="0" h="828039">
                <a:moveTo>
                  <a:pt x="0" y="0"/>
                </a:moveTo>
                <a:lnTo>
                  <a:pt x="0" y="827865"/>
                </a:lnTo>
              </a:path>
            </a:pathLst>
          </a:custGeom>
          <a:ln w="25494">
            <a:solidFill>
              <a:srgbClr val="076EB8"/>
            </a:solidFill>
          </a:ln>
        </p:spPr>
        <p:txBody>
          <a:bodyPr wrap="square" lIns="0" tIns="0" rIns="0" bIns="0" rtlCol="0"/>
          <a:lstStyle/>
          <a:p/>
        </p:txBody>
      </p:sp>
      <p:sp>
        <p:nvSpPr>
          <p:cNvPr id="7" name="object 7"/>
          <p:cNvSpPr txBox="1"/>
          <p:nvPr/>
        </p:nvSpPr>
        <p:spPr>
          <a:xfrm>
            <a:off x="479735" y="2127156"/>
            <a:ext cx="40640" cy="753745"/>
          </a:xfrm>
          <a:prstGeom prst="rect">
            <a:avLst/>
          </a:prstGeom>
        </p:spPr>
        <p:txBody>
          <a:bodyPr wrap="square" lIns="0" tIns="15875" rIns="0" bIns="0" rtlCol="0" vert="horz">
            <a:spAutoFit/>
          </a:bodyPr>
          <a:lstStyle/>
          <a:p>
            <a:pPr marL="12700">
              <a:lnSpc>
                <a:spcPct val="100000"/>
              </a:lnSpc>
              <a:spcBef>
                <a:spcPts val="125"/>
              </a:spcBef>
            </a:pPr>
            <a:r>
              <a:rPr dirty="0" sz="4750" spc="-1205">
                <a:solidFill>
                  <a:srgbClr val="F9FBFB"/>
                </a:solidFill>
                <a:latin typeface="Arial"/>
                <a:cs typeface="Arial"/>
              </a:rPr>
              <a:t>I</a:t>
            </a:r>
            <a:endParaRPr sz="4750">
              <a:latin typeface="Arial"/>
              <a:cs typeface="Arial"/>
            </a:endParaRPr>
          </a:p>
        </p:txBody>
      </p:sp>
      <p:sp>
        <p:nvSpPr>
          <p:cNvPr id="8" name="object 8"/>
          <p:cNvSpPr/>
          <p:nvPr/>
        </p:nvSpPr>
        <p:spPr>
          <a:xfrm>
            <a:off x="1148961" y="2341624"/>
            <a:ext cx="11802110" cy="532130"/>
          </a:xfrm>
          <a:custGeom>
            <a:avLst/>
            <a:gdLst/>
            <a:ahLst/>
            <a:cxnLst/>
            <a:rect l="l" t="t" r="r" b="b"/>
            <a:pathLst>
              <a:path w="11802110" h="532130">
                <a:moveTo>
                  <a:pt x="0" y="0"/>
                </a:moveTo>
                <a:lnTo>
                  <a:pt x="11802031" y="0"/>
                </a:lnTo>
                <a:lnTo>
                  <a:pt x="11802031" y="531576"/>
                </a:lnTo>
                <a:lnTo>
                  <a:pt x="0" y="531576"/>
                </a:lnTo>
                <a:lnTo>
                  <a:pt x="0" y="0"/>
                </a:lnTo>
                <a:close/>
              </a:path>
            </a:pathLst>
          </a:custGeom>
          <a:solidFill>
            <a:srgbClr val="076EB8"/>
          </a:solidFill>
        </p:spPr>
        <p:txBody>
          <a:bodyPr wrap="square" lIns="0" tIns="0" rIns="0" bIns="0" rtlCol="0"/>
          <a:lstStyle/>
          <a:p/>
        </p:txBody>
      </p:sp>
      <p:sp>
        <p:nvSpPr>
          <p:cNvPr id="9" name="object 9"/>
          <p:cNvSpPr txBox="1"/>
          <p:nvPr/>
        </p:nvSpPr>
        <p:spPr>
          <a:xfrm>
            <a:off x="12924807" y="2350723"/>
            <a:ext cx="442595" cy="485775"/>
          </a:xfrm>
          <a:prstGeom prst="rect">
            <a:avLst/>
          </a:prstGeom>
        </p:spPr>
        <p:txBody>
          <a:bodyPr wrap="square" lIns="0" tIns="14604" rIns="0" bIns="0" rtlCol="0" vert="horz">
            <a:spAutoFit/>
          </a:bodyPr>
          <a:lstStyle/>
          <a:p>
            <a:pPr marL="12700">
              <a:lnSpc>
                <a:spcPct val="100000"/>
              </a:lnSpc>
              <a:spcBef>
                <a:spcPts val="114"/>
              </a:spcBef>
            </a:pPr>
            <a:r>
              <a:rPr dirty="0" sz="3000" spc="280">
                <a:solidFill>
                  <a:srgbClr val="F9FBFB"/>
                </a:solidFill>
                <a:latin typeface="宋体"/>
                <a:cs typeface="宋体"/>
              </a:rPr>
              <a:t>定</a:t>
            </a:r>
            <a:endParaRPr sz="3000">
              <a:latin typeface="宋体"/>
              <a:cs typeface="宋体"/>
            </a:endParaRPr>
          </a:p>
        </p:txBody>
      </p:sp>
      <p:sp>
        <p:nvSpPr>
          <p:cNvPr id="10" name="object 10"/>
          <p:cNvSpPr/>
          <p:nvPr/>
        </p:nvSpPr>
        <p:spPr>
          <a:xfrm>
            <a:off x="12863433" y="2115855"/>
            <a:ext cx="0" cy="828040"/>
          </a:xfrm>
          <a:custGeom>
            <a:avLst/>
            <a:gdLst/>
            <a:ahLst/>
            <a:cxnLst/>
            <a:rect l="l" t="t" r="r" b="b"/>
            <a:pathLst>
              <a:path w="0" h="828039">
                <a:moveTo>
                  <a:pt x="0" y="0"/>
                </a:moveTo>
                <a:lnTo>
                  <a:pt x="0" y="827865"/>
                </a:lnTo>
              </a:path>
            </a:pathLst>
          </a:custGeom>
          <a:ln w="38241">
            <a:solidFill>
              <a:srgbClr val="428ABF"/>
            </a:solidFill>
          </a:ln>
        </p:spPr>
        <p:txBody>
          <a:bodyPr wrap="square" lIns="0" tIns="0" rIns="0" bIns="0" rtlCol="0"/>
          <a:lstStyle/>
          <a:p/>
        </p:txBody>
      </p:sp>
      <p:sp>
        <p:nvSpPr>
          <p:cNvPr id="11" name="object 11"/>
          <p:cNvSpPr txBox="1"/>
          <p:nvPr/>
        </p:nvSpPr>
        <p:spPr>
          <a:xfrm>
            <a:off x="1148961" y="2341624"/>
            <a:ext cx="11733530" cy="532130"/>
          </a:xfrm>
          <a:prstGeom prst="rect">
            <a:avLst/>
          </a:prstGeom>
          <a:solidFill>
            <a:srgbClr val="076EB8"/>
          </a:solidFill>
        </p:spPr>
        <p:txBody>
          <a:bodyPr wrap="square" lIns="0" tIns="0" rIns="0" bIns="0" rtlCol="0" vert="horz">
            <a:spAutoFit/>
          </a:bodyPr>
          <a:lstStyle/>
          <a:p>
            <a:pPr>
              <a:lnSpc>
                <a:spcPts val="4140"/>
              </a:lnSpc>
            </a:pPr>
            <a:r>
              <a:rPr dirty="0" sz="3050" spc="-120">
                <a:solidFill>
                  <a:srgbClr val="F9FBFB"/>
                </a:solidFill>
                <a:latin typeface="Arial"/>
                <a:cs typeface="Arial"/>
              </a:rPr>
              <a:t>2</a:t>
            </a:r>
            <a:r>
              <a:rPr dirty="0" sz="3000" spc="280">
                <a:solidFill>
                  <a:srgbClr val="F9FBFB"/>
                </a:solidFill>
                <a:latin typeface="宋体"/>
                <a:cs typeface="宋体"/>
              </a:rPr>
              <a:t>公</a:t>
            </a:r>
            <a:r>
              <a:rPr dirty="0" sz="3000" spc="-905">
                <a:solidFill>
                  <a:srgbClr val="F9FBFB"/>
                </a:solidFill>
                <a:latin typeface="宋体"/>
                <a:cs typeface="宋体"/>
              </a:rPr>
              <a:t> </a:t>
            </a:r>
            <a:r>
              <a:rPr dirty="0" sz="3000" spc="280">
                <a:solidFill>
                  <a:srgbClr val="F9FBFB"/>
                </a:solidFill>
                <a:latin typeface="宋体"/>
                <a:cs typeface="宋体"/>
              </a:rPr>
              <a:t>司有相关过程结归</a:t>
            </a:r>
            <a:r>
              <a:rPr dirty="0" sz="3000" spc="-575">
                <a:solidFill>
                  <a:srgbClr val="F9FBFB"/>
                </a:solidFill>
                <a:latin typeface="宋体"/>
                <a:cs typeface="宋体"/>
              </a:rPr>
              <a:t> </a:t>
            </a:r>
            <a:r>
              <a:rPr dirty="0" sz="3000" spc="250">
                <a:solidFill>
                  <a:srgbClr val="F9FBFB"/>
                </a:solidFill>
                <a:latin typeface="宋体"/>
                <a:cs typeface="宋体"/>
              </a:rPr>
              <a:t>奖罚或过程结归</a:t>
            </a:r>
            <a:r>
              <a:rPr dirty="0" sz="3000" spc="-229">
                <a:solidFill>
                  <a:srgbClr val="F9FBFB"/>
                </a:solidFill>
                <a:latin typeface="宋体"/>
                <a:cs typeface="宋体"/>
              </a:rPr>
              <a:t> </a:t>
            </a:r>
            <a:r>
              <a:rPr dirty="0" sz="3000" spc="280">
                <a:solidFill>
                  <a:srgbClr val="F9FBFB"/>
                </a:solidFill>
                <a:latin typeface="宋体"/>
                <a:cs typeface="宋体"/>
              </a:rPr>
              <a:t>与资金支付挂钩的管理</a:t>
            </a:r>
            <a:r>
              <a:rPr dirty="0" sz="3000" spc="-455">
                <a:solidFill>
                  <a:srgbClr val="F9FBFB"/>
                </a:solidFill>
                <a:latin typeface="宋体"/>
                <a:cs typeface="宋体"/>
              </a:rPr>
              <a:t>规</a:t>
            </a:r>
            <a:r>
              <a:rPr dirty="0" sz="4750" spc="-1165">
                <a:solidFill>
                  <a:srgbClr val="CAE6F9"/>
                </a:solidFill>
                <a:latin typeface="Arial"/>
                <a:cs typeface="Arial"/>
              </a:rPr>
              <a:t>I</a:t>
            </a:r>
            <a:endParaRPr sz="4750">
              <a:latin typeface="Arial"/>
              <a:cs typeface="Arial"/>
            </a:endParaRPr>
          </a:p>
        </p:txBody>
      </p:sp>
      <p:sp>
        <p:nvSpPr>
          <p:cNvPr id="12" name="object 12"/>
          <p:cNvSpPr txBox="1"/>
          <p:nvPr/>
        </p:nvSpPr>
        <p:spPr>
          <a:xfrm>
            <a:off x="1015007" y="2873201"/>
            <a:ext cx="4448810" cy="334010"/>
          </a:xfrm>
          <a:prstGeom prst="rect">
            <a:avLst/>
          </a:prstGeom>
          <a:solidFill>
            <a:srgbClr val="076EB8"/>
          </a:solidFill>
        </p:spPr>
        <p:txBody>
          <a:bodyPr wrap="square" lIns="0" tIns="0" rIns="0" bIns="0" rtlCol="0" vert="horz">
            <a:spAutoFit/>
          </a:bodyPr>
          <a:lstStyle/>
          <a:p>
            <a:pPr>
              <a:lnSpc>
                <a:spcPts val="2625"/>
              </a:lnSpc>
            </a:pPr>
            <a:r>
              <a:rPr dirty="0" sz="2850" spc="210">
                <a:solidFill>
                  <a:srgbClr val="F9FBFB"/>
                </a:solidFill>
                <a:latin typeface="宋体"/>
                <a:cs typeface="宋体"/>
              </a:rPr>
              <a:t>，井按季度或节点进行考</a:t>
            </a:r>
            <a:endParaRPr sz="2850">
              <a:latin typeface="宋体"/>
              <a:cs typeface="宋体"/>
            </a:endParaRPr>
          </a:p>
        </p:txBody>
      </p:sp>
      <p:sp>
        <p:nvSpPr>
          <p:cNvPr id="13" name="object 13"/>
          <p:cNvSpPr txBox="1"/>
          <p:nvPr/>
        </p:nvSpPr>
        <p:spPr>
          <a:xfrm>
            <a:off x="5278238" y="2778694"/>
            <a:ext cx="414655" cy="462915"/>
          </a:xfrm>
          <a:prstGeom prst="rect">
            <a:avLst/>
          </a:prstGeom>
        </p:spPr>
        <p:txBody>
          <a:bodyPr wrap="square" lIns="0" tIns="14604" rIns="0" bIns="0" rtlCol="0" vert="horz">
            <a:spAutoFit/>
          </a:bodyPr>
          <a:lstStyle/>
          <a:p>
            <a:pPr marL="12700">
              <a:lnSpc>
                <a:spcPct val="100000"/>
              </a:lnSpc>
              <a:spcBef>
                <a:spcPts val="114"/>
              </a:spcBef>
            </a:pPr>
            <a:r>
              <a:rPr dirty="0" sz="2850" spc="210">
                <a:solidFill>
                  <a:srgbClr val="F9FBFB"/>
                </a:solidFill>
                <a:latin typeface="宋体"/>
                <a:cs typeface="宋体"/>
              </a:rPr>
              <a:t>核</a:t>
            </a:r>
            <a:endParaRPr sz="2850">
              <a:latin typeface="宋体"/>
              <a:cs typeface="宋体"/>
            </a:endParaRPr>
          </a:p>
        </p:txBody>
      </p:sp>
      <p:sp>
        <p:nvSpPr>
          <p:cNvPr id="14" name="object 14"/>
          <p:cNvSpPr txBox="1"/>
          <p:nvPr/>
        </p:nvSpPr>
        <p:spPr>
          <a:xfrm>
            <a:off x="739972" y="3541377"/>
            <a:ext cx="12104370" cy="3666490"/>
          </a:xfrm>
          <a:prstGeom prst="rect">
            <a:avLst/>
          </a:prstGeom>
        </p:spPr>
        <p:txBody>
          <a:bodyPr wrap="square" lIns="0" tIns="16510" rIns="0" bIns="0" rtlCol="0" vert="horz">
            <a:spAutoFit/>
          </a:bodyPr>
          <a:lstStyle/>
          <a:p>
            <a:pPr algn="just" marL="379730" marR="313690" indent="-367030">
              <a:lnSpc>
                <a:spcPct val="124700"/>
              </a:lnSpc>
              <a:spcBef>
                <a:spcPts val="130"/>
              </a:spcBef>
              <a:buClr>
                <a:srgbClr val="282828"/>
              </a:buClr>
              <a:buChar char="·"/>
              <a:tabLst>
                <a:tab pos="396875" algn="l"/>
              </a:tabLst>
            </a:pPr>
            <a:r>
              <a:rPr dirty="0" sz="2600" spc="190">
                <a:solidFill>
                  <a:srgbClr val="030303"/>
                </a:solidFill>
                <a:latin typeface="宋体"/>
                <a:cs typeface="宋体"/>
              </a:rPr>
              <a:t>公</a:t>
            </a:r>
            <a:r>
              <a:rPr dirty="0" sz="2600" spc="95">
                <a:solidFill>
                  <a:srgbClr val="030303"/>
                </a:solidFill>
                <a:latin typeface="宋体"/>
                <a:cs typeface="宋体"/>
              </a:rPr>
              <a:t>司</a:t>
            </a:r>
            <a:r>
              <a:rPr dirty="0" sz="2600" spc="190">
                <a:solidFill>
                  <a:srgbClr val="030303"/>
                </a:solidFill>
                <a:latin typeface="宋体"/>
                <a:cs typeface="宋体"/>
              </a:rPr>
              <a:t>有</a:t>
            </a:r>
            <a:r>
              <a:rPr dirty="0" sz="2600" spc="35">
                <a:solidFill>
                  <a:srgbClr val="030303"/>
                </a:solidFill>
                <a:latin typeface="宋体"/>
                <a:cs typeface="宋体"/>
              </a:rPr>
              <a:t>关</a:t>
            </a:r>
            <a:r>
              <a:rPr dirty="0" sz="2600" spc="190">
                <a:solidFill>
                  <a:srgbClr val="030303"/>
                </a:solidFill>
                <a:latin typeface="宋体"/>
                <a:cs typeface="宋体"/>
              </a:rPr>
              <a:t>千</a:t>
            </a:r>
            <a:r>
              <a:rPr dirty="0" sz="2600" spc="-65">
                <a:solidFill>
                  <a:srgbClr val="030303"/>
                </a:solidFill>
                <a:latin typeface="宋体"/>
                <a:cs typeface="宋体"/>
              </a:rPr>
              <a:t>过</a:t>
            </a:r>
            <a:r>
              <a:rPr dirty="0" sz="2600" spc="190">
                <a:solidFill>
                  <a:srgbClr val="030303"/>
                </a:solidFill>
                <a:latin typeface="宋体"/>
                <a:cs typeface="宋体"/>
              </a:rPr>
              <a:t>程</a:t>
            </a:r>
            <a:r>
              <a:rPr dirty="0" sz="2600" spc="-10">
                <a:solidFill>
                  <a:srgbClr val="030303"/>
                </a:solidFill>
                <a:latin typeface="宋体"/>
                <a:cs typeface="宋体"/>
              </a:rPr>
              <a:t>结</a:t>
            </a:r>
            <a:r>
              <a:rPr dirty="0" sz="2600" spc="190">
                <a:solidFill>
                  <a:srgbClr val="030303"/>
                </a:solidFill>
                <a:latin typeface="宋体"/>
                <a:cs typeface="宋体"/>
              </a:rPr>
              <a:t>算率</a:t>
            </a:r>
            <a:r>
              <a:rPr dirty="0" sz="2600" spc="40">
                <a:solidFill>
                  <a:srgbClr val="030303"/>
                </a:solidFill>
                <a:latin typeface="宋体"/>
                <a:cs typeface="宋体"/>
              </a:rPr>
              <a:t>的</a:t>
            </a:r>
            <a:r>
              <a:rPr dirty="0" sz="2600" spc="190">
                <a:solidFill>
                  <a:srgbClr val="030303"/>
                </a:solidFill>
                <a:latin typeface="宋体"/>
                <a:cs typeface="宋体"/>
              </a:rPr>
              <a:t>奖罚</a:t>
            </a:r>
            <a:r>
              <a:rPr dirty="0" sz="2600" spc="-150">
                <a:solidFill>
                  <a:srgbClr val="030303"/>
                </a:solidFill>
                <a:latin typeface="宋体"/>
                <a:cs typeface="宋体"/>
              </a:rPr>
              <a:t>或</a:t>
            </a:r>
            <a:r>
              <a:rPr dirty="0" sz="2600" spc="125">
                <a:solidFill>
                  <a:srgbClr val="030303"/>
                </a:solidFill>
                <a:latin typeface="宋体"/>
                <a:cs typeface="宋体"/>
              </a:rPr>
              <a:t>过</a:t>
            </a:r>
            <a:r>
              <a:rPr dirty="0" sz="2600" spc="190">
                <a:solidFill>
                  <a:srgbClr val="030303"/>
                </a:solidFill>
                <a:latin typeface="宋体"/>
                <a:cs typeface="宋体"/>
              </a:rPr>
              <a:t>程</a:t>
            </a:r>
            <a:r>
              <a:rPr dirty="0" sz="2600" spc="-10">
                <a:solidFill>
                  <a:srgbClr val="030303"/>
                </a:solidFill>
                <a:latin typeface="宋体"/>
                <a:cs typeface="宋体"/>
              </a:rPr>
              <a:t>结</a:t>
            </a:r>
            <a:r>
              <a:rPr dirty="0" sz="2600" spc="190">
                <a:solidFill>
                  <a:srgbClr val="030303"/>
                </a:solidFill>
                <a:latin typeface="宋体"/>
                <a:cs typeface="宋体"/>
              </a:rPr>
              <a:t>算</a:t>
            </a:r>
            <a:r>
              <a:rPr dirty="0" sz="2600" spc="95">
                <a:solidFill>
                  <a:srgbClr val="030303"/>
                </a:solidFill>
                <a:latin typeface="宋体"/>
                <a:cs typeface="宋体"/>
              </a:rPr>
              <a:t>率</a:t>
            </a:r>
            <a:r>
              <a:rPr dirty="0" sz="2600" spc="190">
                <a:solidFill>
                  <a:srgbClr val="030303"/>
                </a:solidFill>
                <a:latin typeface="宋体"/>
                <a:cs typeface="宋体"/>
              </a:rPr>
              <a:t>与</a:t>
            </a:r>
            <a:r>
              <a:rPr dirty="0" sz="2600" spc="55">
                <a:solidFill>
                  <a:srgbClr val="030303"/>
                </a:solidFill>
                <a:latin typeface="宋体"/>
                <a:cs typeface="宋体"/>
              </a:rPr>
              <a:t>资</a:t>
            </a:r>
            <a:r>
              <a:rPr dirty="0" sz="2600" spc="114">
                <a:solidFill>
                  <a:srgbClr val="030303"/>
                </a:solidFill>
                <a:latin typeface="宋体"/>
                <a:cs typeface="宋体"/>
              </a:rPr>
              <a:t>金支</a:t>
            </a:r>
            <a:r>
              <a:rPr dirty="0" sz="2600" spc="190">
                <a:solidFill>
                  <a:srgbClr val="030303"/>
                </a:solidFill>
                <a:latin typeface="宋体"/>
                <a:cs typeface="宋体"/>
              </a:rPr>
              <a:t>付</a:t>
            </a:r>
            <a:r>
              <a:rPr dirty="0" sz="2600" spc="-75">
                <a:solidFill>
                  <a:srgbClr val="030303"/>
                </a:solidFill>
                <a:latin typeface="宋体"/>
                <a:cs typeface="宋体"/>
              </a:rPr>
              <a:t>挂</a:t>
            </a:r>
            <a:r>
              <a:rPr dirty="0" sz="2600" spc="190">
                <a:solidFill>
                  <a:srgbClr val="030303"/>
                </a:solidFill>
                <a:latin typeface="宋体"/>
                <a:cs typeface="宋体"/>
              </a:rPr>
              <a:t>钩</a:t>
            </a:r>
            <a:r>
              <a:rPr dirty="0" sz="2600" spc="15">
                <a:solidFill>
                  <a:srgbClr val="030303"/>
                </a:solidFill>
                <a:latin typeface="宋体"/>
                <a:cs typeface="宋体"/>
              </a:rPr>
              <a:t>的</a:t>
            </a:r>
            <a:r>
              <a:rPr dirty="0" sz="2600" spc="125">
                <a:solidFill>
                  <a:srgbClr val="030303"/>
                </a:solidFill>
                <a:latin typeface="宋体"/>
                <a:cs typeface="宋体"/>
              </a:rPr>
              <a:t>制</a:t>
            </a:r>
            <a:r>
              <a:rPr dirty="0" sz="2600" spc="190">
                <a:solidFill>
                  <a:srgbClr val="030303"/>
                </a:solidFill>
                <a:latin typeface="宋体"/>
                <a:cs typeface="宋体"/>
              </a:rPr>
              <a:t>度</a:t>
            </a:r>
            <a:r>
              <a:rPr dirty="0" sz="2600" spc="-615">
                <a:solidFill>
                  <a:srgbClr val="030303"/>
                </a:solidFill>
                <a:latin typeface="宋体"/>
                <a:cs typeface="宋体"/>
              </a:rPr>
              <a:t> </a:t>
            </a:r>
            <a:r>
              <a:rPr dirty="0" sz="2600" spc="-45">
                <a:solidFill>
                  <a:srgbClr val="030303"/>
                </a:solidFill>
                <a:latin typeface="宋体"/>
                <a:cs typeface="宋体"/>
              </a:rPr>
              <a:t>，有</a:t>
            </a:r>
            <a:r>
              <a:rPr dirty="0" sz="2600" spc="-385">
                <a:solidFill>
                  <a:srgbClr val="030303"/>
                </a:solidFill>
                <a:latin typeface="宋体"/>
                <a:cs typeface="宋体"/>
              </a:rPr>
              <a:t>明</a:t>
            </a:r>
            <a:r>
              <a:rPr dirty="0" sz="2600" spc="-45">
                <a:solidFill>
                  <a:srgbClr val="030303"/>
                </a:solidFill>
                <a:latin typeface="宋体"/>
                <a:cs typeface="宋体"/>
              </a:rPr>
              <a:t>确 </a:t>
            </a:r>
            <a:r>
              <a:rPr dirty="0" sz="2600" spc="110">
                <a:solidFill>
                  <a:srgbClr val="030303"/>
                </a:solidFill>
                <a:latin typeface="宋体"/>
                <a:cs typeface="宋体"/>
              </a:rPr>
              <a:t>的奖罚标准和时间，过程结算率与项目资金支付总额的比例关系。集团要求 对顶目各阶段的资金支付总额不能超过监理业主确认量的一定比例，井对过 程</a:t>
            </a:r>
            <a:r>
              <a:rPr dirty="0" sz="2600" spc="70">
                <a:solidFill>
                  <a:srgbClr val="030303"/>
                </a:solidFill>
                <a:latin typeface="宋体"/>
                <a:cs typeface="宋体"/>
              </a:rPr>
              <a:t>结</a:t>
            </a:r>
            <a:r>
              <a:rPr dirty="0" sz="2600" spc="185">
                <a:solidFill>
                  <a:srgbClr val="030303"/>
                </a:solidFill>
                <a:latin typeface="宋体"/>
                <a:cs typeface="宋体"/>
              </a:rPr>
              <a:t>算</a:t>
            </a:r>
            <a:r>
              <a:rPr dirty="0" sz="2600" spc="155">
                <a:solidFill>
                  <a:srgbClr val="030303"/>
                </a:solidFill>
                <a:latin typeface="宋体"/>
                <a:cs typeface="宋体"/>
              </a:rPr>
              <a:t>未</a:t>
            </a:r>
            <a:r>
              <a:rPr dirty="0" sz="2600" spc="270">
                <a:solidFill>
                  <a:srgbClr val="030303"/>
                </a:solidFill>
                <a:latin typeface="宋体"/>
                <a:cs typeface="宋体"/>
              </a:rPr>
              <a:t>达</a:t>
            </a:r>
            <a:r>
              <a:rPr dirty="0" sz="2600" spc="-75">
                <a:solidFill>
                  <a:srgbClr val="030303"/>
                </a:solidFill>
                <a:latin typeface="宋体"/>
                <a:cs typeface="宋体"/>
              </a:rPr>
              <a:t>到</a:t>
            </a:r>
            <a:r>
              <a:rPr dirty="0" sz="2700" spc="100">
                <a:solidFill>
                  <a:srgbClr val="030303"/>
                </a:solidFill>
                <a:latin typeface="Arial"/>
                <a:cs typeface="Arial"/>
              </a:rPr>
              <a:t>95%</a:t>
            </a:r>
            <a:r>
              <a:rPr dirty="0" sz="2600" spc="180">
                <a:solidFill>
                  <a:srgbClr val="030303"/>
                </a:solidFill>
                <a:latin typeface="宋体"/>
                <a:cs typeface="宋体"/>
              </a:rPr>
              <a:t>的</a:t>
            </a:r>
            <a:r>
              <a:rPr dirty="0" sz="2600" spc="190">
                <a:solidFill>
                  <a:srgbClr val="030303"/>
                </a:solidFill>
                <a:latin typeface="宋体"/>
                <a:cs typeface="宋体"/>
              </a:rPr>
              <a:t>项目</a:t>
            </a:r>
            <a:r>
              <a:rPr dirty="0" sz="2600" spc="-640">
                <a:solidFill>
                  <a:srgbClr val="030303"/>
                </a:solidFill>
                <a:latin typeface="宋体"/>
                <a:cs typeface="宋体"/>
              </a:rPr>
              <a:t> </a:t>
            </a:r>
            <a:r>
              <a:rPr dirty="0" sz="2600" spc="-409">
                <a:solidFill>
                  <a:srgbClr val="030303"/>
                </a:solidFill>
                <a:latin typeface="宋体"/>
                <a:cs typeface="宋体"/>
              </a:rPr>
              <a:t>，</a:t>
            </a:r>
            <a:r>
              <a:rPr dirty="0" sz="2600" spc="-220">
                <a:solidFill>
                  <a:srgbClr val="030303"/>
                </a:solidFill>
                <a:latin typeface="宋体"/>
                <a:cs typeface="宋体"/>
              </a:rPr>
              <a:t>原</a:t>
            </a:r>
            <a:r>
              <a:rPr dirty="0" sz="2600" spc="-409">
                <a:solidFill>
                  <a:srgbClr val="030303"/>
                </a:solidFill>
                <a:latin typeface="宋体"/>
                <a:cs typeface="宋体"/>
              </a:rPr>
              <a:t>则</a:t>
            </a:r>
            <a:r>
              <a:rPr dirty="0" sz="2600" spc="-755">
                <a:solidFill>
                  <a:srgbClr val="030303"/>
                </a:solidFill>
                <a:latin typeface="宋体"/>
                <a:cs typeface="宋体"/>
              </a:rPr>
              <a:t> </a:t>
            </a:r>
            <a:r>
              <a:rPr dirty="0" sz="2600" spc="-409">
                <a:solidFill>
                  <a:srgbClr val="030303"/>
                </a:solidFill>
                <a:latin typeface="宋体"/>
                <a:cs typeface="宋体"/>
              </a:rPr>
              <a:t>上不允</a:t>
            </a:r>
            <a:r>
              <a:rPr dirty="0" sz="2600" spc="260">
                <a:solidFill>
                  <a:srgbClr val="030303"/>
                </a:solidFill>
                <a:latin typeface="宋体"/>
                <a:cs typeface="宋体"/>
              </a:rPr>
              <a:t> </a:t>
            </a:r>
            <a:r>
              <a:rPr dirty="0" sz="2600" spc="-409">
                <a:solidFill>
                  <a:srgbClr val="030303"/>
                </a:solidFill>
                <a:latin typeface="宋体"/>
                <a:cs typeface="宋体"/>
              </a:rPr>
              <a:t>许向</a:t>
            </a:r>
            <a:r>
              <a:rPr dirty="0" sz="2600" spc="-300">
                <a:solidFill>
                  <a:srgbClr val="030303"/>
                </a:solidFill>
                <a:latin typeface="宋体"/>
                <a:cs typeface="宋体"/>
              </a:rPr>
              <a:t> </a:t>
            </a:r>
            <a:r>
              <a:rPr dirty="0" sz="2600" spc="-409">
                <a:solidFill>
                  <a:srgbClr val="030303"/>
                </a:solidFill>
                <a:latin typeface="宋体"/>
                <a:cs typeface="宋体"/>
              </a:rPr>
              <a:t>项目</a:t>
            </a:r>
            <a:r>
              <a:rPr dirty="0" sz="2600" spc="-235">
                <a:solidFill>
                  <a:srgbClr val="030303"/>
                </a:solidFill>
                <a:latin typeface="宋体"/>
                <a:cs typeface="宋体"/>
              </a:rPr>
              <a:t> </a:t>
            </a:r>
            <a:r>
              <a:rPr dirty="0" sz="2600" spc="-409">
                <a:solidFill>
                  <a:srgbClr val="030303"/>
                </a:solidFill>
                <a:latin typeface="宋体"/>
                <a:cs typeface="宋体"/>
              </a:rPr>
              <a:t>提</a:t>
            </a:r>
            <a:r>
              <a:rPr dirty="0" sz="2600" spc="-775">
                <a:solidFill>
                  <a:srgbClr val="030303"/>
                </a:solidFill>
                <a:latin typeface="宋体"/>
                <a:cs typeface="宋体"/>
              </a:rPr>
              <a:t> </a:t>
            </a:r>
            <a:r>
              <a:rPr dirty="0" sz="2600" spc="-409">
                <a:solidFill>
                  <a:srgbClr val="030303"/>
                </a:solidFill>
                <a:latin typeface="宋体"/>
                <a:cs typeface="宋体"/>
              </a:rPr>
              <a:t>供借款。</a:t>
            </a:r>
            <a:endParaRPr sz="2600">
              <a:latin typeface="宋体"/>
              <a:cs typeface="宋体"/>
            </a:endParaRPr>
          </a:p>
          <a:p>
            <a:pPr marL="388620" marR="5080" indent="-375920">
              <a:lnSpc>
                <a:spcPct val="124100"/>
              </a:lnSpc>
              <a:spcBef>
                <a:spcPts val="1335"/>
              </a:spcBef>
              <a:buClr>
                <a:srgbClr val="282828"/>
              </a:buClr>
              <a:buChar char="·"/>
              <a:tabLst>
                <a:tab pos="394335" algn="l"/>
                <a:tab pos="6588759" algn="l"/>
              </a:tabLst>
            </a:pPr>
            <a:r>
              <a:rPr dirty="0" sz="2600" spc="-409">
                <a:solidFill>
                  <a:srgbClr val="030303"/>
                </a:solidFill>
                <a:latin typeface="宋体"/>
                <a:cs typeface="宋体"/>
              </a:rPr>
              <a:t>顶目</a:t>
            </a:r>
            <a:r>
              <a:rPr dirty="0" sz="2600" spc="-275">
                <a:solidFill>
                  <a:srgbClr val="030303"/>
                </a:solidFill>
                <a:latin typeface="宋体"/>
                <a:cs typeface="宋体"/>
              </a:rPr>
              <a:t> </a:t>
            </a:r>
            <a:r>
              <a:rPr dirty="0" sz="2600" spc="-409">
                <a:solidFill>
                  <a:srgbClr val="030303"/>
                </a:solidFill>
                <a:latin typeface="宋体"/>
                <a:cs typeface="宋体"/>
              </a:rPr>
              <a:t>资金</a:t>
            </a:r>
            <a:r>
              <a:rPr dirty="0" sz="2600" spc="-160">
                <a:solidFill>
                  <a:srgbClr val="030303"/>
                </a:solidFill>
                <a:latin typeface="宋体"/>
                <a:cs typeface="宋体"/>
              </a:rPr>
              <a:t> </a:t>
            </a:r>
            <a:r>
              <a:rPr dirty="0" sz="2600" spc="-409">
                <a:solidFill>
                  <a:srgbClr val="030303"/>
                </a:solidFill>
                <a:latin typeface="宋体"/>
                <a:cs typeface="宋体"/>
              </a:rPr>
              <a:t>支付</a:t>
            </a:r>
            <a:r>
              <a:rPr dirty="0" sz="2600" spc="-325">
                <a:solidFill>
                  <a:srgbClr val="030303"/>
                </a:solidFill>
                <a:latin typeface="宋体"/>
                <a:cs typeface="宋体"/>
              </a:rPr>
              <a:t> </a:t>
            </a:r>
            <a:r>
              <a:rPr dirty="0" sz="2600" spc="-409">
                <a:solidFill>
                  <a:srgbClr val="030303"/>
                </a:solidFill>
                <a:latin typeface="宋体"/>
                <a:cs typeface="宋体"/>
              </a:rPr>
              <a:t>总</a:t>
            </a:r>
            <a:r>
              <a:rPr dirty="0" sz="2600" spc="-710">
                <a:solidFill>
                  <a:srgbClr val="030303"/>
                </a:solidFill>
                <a:latin typeface="宋体"/>
                <a:cs typeface="宋体"/>
              </a:rPr>
              <a:t> </a:t>
            </a:r>
            <a:r>
              <a:rPr dirty="0" sz="2600" spc="-409">
                <a:solidFill>
                  <a:srgbClr val="030303"/>
                </a:solidFill>
                <a:latin typeface="宋体"/>
                <a:cs typeface="宋体"/>
              </a:rPr>
              <a:t>额包括</a:t>
            </a:r>
            <a:r>
              <a:rPr dirty="0" sz="2600" spc="245">
                <a:solidFill>
                  <a:srgbClr val="030303"/>
                </a:solidFill>
                <a:latin typeface="宋体"/>
                <a:cs typeface="宋体"/>
              </a:rPr>
              <a:t> </a:t>
            </a:r>
            <a:r>
              <a:rPr dirty="0" sz="2600" spc="-409">
                <a:solidFill>
                  <a:srgbClr val="030303"/>
                </a:solidFill>
                <a:latin typeface="宋体"/>
                <a:cs typeface="宋体"/>
              </a:rPr>
              <a:t>支付</a:t>
            </a:r>
            <a:r>
              <a:rPr dirty="0" sz="2600" spc="-280">
                <a:solidFill>
                  <a:srgbClr val="030303"/>
                </a:solidFill>
                <a:latin typeface="宋体"/>
                <a:cs typeface="宋体"/>
              </a:rPr>
              <a:t> </a:t>
            </a:r>
            <a:r>
              <a:rPr dirty="0" sz="2600" spc="-409">
                <a:solidFill>
                  <a:srgbClr val="030303"/>
                </a:solidFill>
                <a:latin typeface="宋体"/>
                <a:cs typeface="宋体"/>
              </a:rPr>
              <a:t>分</a:t>
            </a:r>
            <a:r>
              <a:rPr dirty="0" sz="2600" spc="-750">
                <a:solidFill>
                  <a:srgbClr val="030303"/>
                </a:solidFill>
                <a:latin typeface="宋体"/>
                <a:cs typeface="宋体"/>
              </a:rPr>
              <a:t> </a:t>
            </a:r>
            <a:r>
              <a:rPr dirty="0" sz="2600" spc="-409">
                <a:solidFill>
                  <a:srgbClr val="030303"/>
                </a:solidFill>
                <a:latin typeface="宋体"/>
                <a:cs typeface="宋体"/>
              </a:rPr>
              <a:t>包分供和租	赁单</a:t>
            </a:r>
            <a:r>
              <a:rPr dirty="0" sz="2600" spc="-275">
                <a:solidFill>
                  <a:srgbClr val="030303"/>
                </a:solidFill>
                <a:latin typeface="宋体"/>
                <a:cs typeface="宋体"/>
              </a:rPr>
              <a:t> </a:t>
            </a:r>
            <a:r>
              <a:rPr dirty="0" sz="2600" spc="-409">
                <a:solidFill>
                  <a:srgbClr val="030303"/>
                </a:solidFill>
                <a:latin typeface="宋体"/>
                <a:cs typeface="宋体"/>
              </a:rPr>
              <a:t>位工</a:t>
            </a:r>
            <a:r>
              <a:rPr dirty="0" sz="2600" spc="-260">
                <a:solidFill>
                  <a:srgbClr val="030303"/>
                </a:solidFill>
                <a:latin typeface="宋体"/>
                <a:cs typeface="宋体"/>
              </a:rPr>
              <a:t> </a:t>
            </a:r>
            <a:r>
              <a:rPr dirty="0" sz="2600" spc="-409">
                <a:solidFill>
                  <a:srgbClr val="030303"/>
                </a:solidFill>
                <a:latin typeface="宋体"/>
                <a:cs typeface="宋体"/>
              </a:rPr>
              <a:t>程款、</a:t>
            </a:r>
            <a:r>
              <a:rPr dirty="0" sz="2600" spc="220">
                <a:solidFill>
                  <a:srgbClr val="030303"/>
                </a:solidFill>
                <a:latin typeface="宋体"/>
                <a:cs typeface="宋体"/>
              </a:rPr>
              <a:t> </a:t>
            </a:r>
            <a:r>
              <a:rPr dirty="0" sz="2600" spc="-409">
                <a:solidFill>
                  <a:srgbClr val="030303"/>
                </a:solidFill>
                <a:latin typeface="宋体"/>
                <a:cs typeface="宋体"/>
              </a:rPr>
              <a:t>其</a:t>
            </a:r>
            <a:r>
              <a:rPr dirty="0" sz="2600" spc="-630">
                <a:solidFill>
                  <a:srgbClr val="030303"/>
                </a:solidFill>
                <a:latin typeface="宋体"/>
                <a:cs typeface="宋体"/>
              </a:rPr>
              <a:t> </a:t>
            </a:r>
            <a:r>
              <a:rPr dirty="0" sz="2600" spc="240">
                <a:solidFill>
                  <a:srgbClr val="030303"/>
                </a:solidFill>
                <a:latin typeface="宋体"/>
                <a:cs typeface="宋体"/>
              </a:rPr>
              <a:t>它</a:t>
            </a:r>
            <a:r>
              <a:rPr dirty="0" sz="2600" spc="-170">
                <a:solidFill>
                  <a:srgbClr val="030303"/>
                </a:solidFill>
                <a:latin typeface="宋体"/>
                <a:cs typeface="宋体"/>
              </a:rPr>
              <a:t>直</a:t>
            </a:r>
            <a:r>
              <a:rPr dirty="0" sz="2600" spc="240">
                <a:solidFill>
                  <a:srgbClr val="030303"/>
                </a:solidFill>
                <a:latin typeface="宋体"/>
                <a:cs typeface="宋体"/>
              </a:rPr>
              <a:t>接费</a:t>
            </a:r>
            <a:r>
              <a:rPr dirty="0" sz="2600" spc="-280">
                <a:solidFill>
                  <a:srgbClr val="030303"/>
                </a:solidFill>
                <a:latin typeface="宋体"/>
                <a:cs typeface="宋体"/>
              </a:rPr>
              <a:t>、</a:t>
            </a:r>
            <a:r>
              <a:rPr dirty="0" sz="2600" spc="215">
                <a:solidFill>
                  <a:srgbClr val="030303"/>
                </a:solidFill>
                <a:latin typeface="宋体"/>
                <a:cs typeface="宋体"/>
              </a:rPr>
              <a:t>间</a:t>
            </a:r>
            <a:r>
              <a:rPr dirty="0" sz="2600" spc="240">
                <a:solidFill>
                  <a:srgbClr val="030303"/>
                </a:solidFill>
                <a:latin typeface="宋体"/>
                <a:cs typeface="宋体"/>
              </a:rPr>
              <a:t>接 </a:t>
            </a:r>
            <a:r>
              <a:rPr dirty="0" sz="2600" spc="185">
                <a:solidFill>
                  <a:srgbClr val="030303"/>
                </a:solidFill>
                <a:latin typeface="宋体"/>
                <a:cs typeface="宋体"/>
              </a:rPr>
              <a:t>费、税金、资金利息上交预收益、预付款、备用金、各类保证金（含押金） </a:t>
            </a:r>
            <a:r>
              <a:rPr dirty="0" sz="2600" spc="60">
                <a:solidFill>
                  <a:srgbClr val="030303"/>
                </a:solidFill>
                <a:latin typeface="宋体"/>
                <a:cs typeface="宋体"/>
              </a:rPr>
              <a:t>等全部资金支出，资金支出方式包括现金、票据、信用证等各种方式。</a:t>
            </a:r>
            <a:endParaRPr sz="2600">
              <a:latin typeface="宋体"/>
              <a:cs typeface="宋体"/>
            </a:endParaRPr>
          </a:p>
        </p:txBody>
      </p:sp>
      <p:sp>
        <p:nvSpPr>
          <p:cNvPr id="15" name="object 15"/>
          <p:cNvSpPr/>
          <p:nvPr/>
        </p:nvSpPr>
        <p:spPr>
          <a:xfrm>
            <a:off x="784938" y="7801292"/>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16" name="object 16"/>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7" name="object 17"/>
          <p:cNvSpPr txBox="1"/>
          <p:nvPr/>
        </p:nvSpPr>
        <p:spPr>
          <a:xfrm>
            <a:off x="772238" y="7788592"/>
            <a:ext cx="8377555" cy="358140"/>
          </a:xfrm>
          <a:prstGeom prst="rect">
            <a:avLst/>
          </a:prstGeom>
        </p:spPr>
        <p:txBody>
          <a:bodyPr wrap="square" lIns="0" tIns="0" rIns="0" bIns="0" rtlCol="0" vert="horz">
            <a:spAutoFit/>
          </a:bodyPr>
          <a:lstStyle/>
          <a:p>
            <a:pPr marL="12700">
              <a:lnSpc>
                <a:spcPts val="2815"/>
              </a:lnSpc>
            </a:pPr>
            <a:r>
              <a:rPr dirty="0" sz="2600" spc="140">
                <a:solidFill>
                  <a:srgbClr val="F7FBFB"/>
                </a:solidFill>
                <a:latin typeface="宋体"/>
                <a:cs typeface="宋体"/>
              </a:rPr>
              <a:t>八、顶目过程结算率、结算完成时间及结算收益率规定</a:t>
            </a:r>
            <a:endParaRPr sz="2600">
              <a:latin typeface="宋体"/>
              <a:cs typeface="宋体"/>
            </a:endParaRP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818381" y="830391"/>
            <a:ext cx="8897620" cy="0"/>
          </a:xfrm>
          <a:custGeom>
            <a:avLst/>
            <a:gdLst/>
            <a:ahLst/>
            <a:cxnLst/>
            <a:rect l="l" t="t" r="r" b="b"/>
            <a:pathLst>
              <a:path w="8897619" h="0">
                <a:moveTo>
                  <a:pt x="0" y="0"/>
                </a:moveTo>
                <a:lnTo>
                  <a:pt x="8897619"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560869" y="7013617"/>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2845" y="408883"/>
            <a:ext cx="2430780" cy="807720"/>
          </a:xfrm>
          <a:prstGeom prst="rect"/>
        </p:spPr>
        <p:txBody>
          <a:bodyPr wrap="square" lIns="0" tIns="16510" rIns="0" bIns="0" rtlCol="0" vert="horz">
            <a:spAutoFit/>
          </a:bodyPr>
          <a:lstStyle/>
          <a:p>
            <a:pPr marL="12700">
              <a:lnSpc>
                <a:spcPct val="100000"/>
              </a:lnSpc>
              <a:spcBef>
                <a:spcPts val="130"/>
              </a:spcBef>
            </a:pPr>
            <a:r>
              <a:rPr dirty="0" sz="5100" spc="-1315"/>
              <a:t>【关键点】</a:t>
            </a:r>
            <a:endParaRPr sz="5100"/>
          </a:p>
        </p:txBody>
      </p:sp>
      <p:sp>
        <p:nvSpPr>
          <p:cNvPr id="6" name="object 6"/>
          <p:cNvSpPr txBox="1"/>
          <p:nvPr/>
        </p:nvSpPr>
        <p:spPr>
          <a:xfrm>
            <a:off x="848621" y="1673634"/>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491691" y="2689588"/>
            <a:ext cx="0" cy="427355"/>
          </a:xfrm>
          <a:custGeom>
            <a:avLst/>
            <a:gdLst/>
            <a:ahLst/>
            <a:cxnLst/>
            <a:rect l="l" t="t" r="r" b="b"/>
            <a:pathLst>
              <a:path w="0" h="427355">
                <a:moveTo>
                  <a:pt x="0" y="0"/>
                </a:moveTo>
                <a:lnTo>
                  <a:pt x="0" y="427004"/>
                </a:lnTo>
              </a:path>
            </a:pathLst>
          </a:custGeom>
          <a:ln w="12747">
            <a:solidFill>
              <a:srgbClr val="056EBA"/>
            </a:solidFill>
          </a:ln>
        </p:spPr>
        <p:txBody>
          <a:bodyPr wrap="square" lIns="0" tIns="0" rIns="0" bIns="0" rtlCol="0"/>
          <a:lstStyle/>
          <a:p/>
        </p:txBody>
      </p:sp>
      <p:sp>
        <p:nvSpPr>
          <p:cNvPr id="8" name="object 8"/>
          <p:cNvSpPr txBox="1"/>
          <p:nvPr/>
        </p:nvSpPr>
        <p:spPr>
          <a:xfrm>
            <a:off x="472618" y="2689267"/>
            <a:ext cx="35560" cy="401320"/>
          </a:xfrm>
          <a:prstGeom prst="rect">
            <a:avLst/>
          </a:prstGeom>
        </p:spPr>
        <p:txBody>
          <a:bodyPr wrap="square" lIns="0" tIns="14605" rIns="0" bIns="0" rtlCol="0" vert="horz">
            <a:spAutoFit/>
          </a:bodyPr>
          <a:lstStyle/>
          <a:p>
            <a:pPr algn="ctr">
              <a:lnSpc>
                <a:spcPct val="100000"/>
              </a:lnSpc>
              <a:spcBef>
                <a:spcPts val="115"/>
              </a:spcBef>
            </a:pPr>
            <a:r>
              <a:rPr dirty="0" sz="2450" spc="-610">
                <a:solidFill>
                  <a:srgbClr val="F9FBFB"/>
                </a:solidFill>
                <a:latin typeface="Arial"/>
                <a:cs typeface="Arial"/>
              </a:rPr>
              <a:t>I</a:t>
            </a:r>
            <a:endParaRPr sz="2450">
              <a:latin typeface="Arial"/>
              <a:cs typeface="Arial"/>
            </a:endParaRPr>
          </a:p>
        </p:txBody>
      </p:sp>
      <p:sp>
        <p:nvSpPr>
          <p:cNvPr id="9" name="object 9"/>
          <p:cNvSpPr txBox="1"/>
          <p:nvPr/>
        </p:nvSpPr>
        <p:spPr>
          <a:xfrm>
            <a:off x="1041433" y="2583344"/>
            <a:ext cx="322580" cy="535305"/>
          </a:xfrm>
          <a:prstGeom prst="rect">
            <a:avLst/>
          </a:prstGeom>
          <a:solidFill>
            <a:srgbClr val="056EBA"/>
          </a:solidFill>
        </p:spPr>
        <p:txBody>
          <a:bodyPr wrap="square" lIns="0" tIns="18415" rIns="0" bIns="0" rtlCol="0" vert="horz">
            <a:spAutoFit/>
          </a:bodyPr>
          <a:lstStyle/>
          <a:p>
            <a:pPr>
              <a:lnSpc>
                <a:spcPct val="100000"/>
              </a:lnSpc>
              <a:spcBef>
                <a:spcPts val="145"/>
              </a:spcBef>
            </a:pPr>
            <a:r>
              <a:rPr dirty="0" sz="3250" spc="-1085">
                <a:solidFill>
                  <a:srgbClr val="F9FBFB"/>
                </a:solidFill>
                <a:latin typeface="Times New Roman"/>
                <a:cs typeface="Times New Roman"/>
              </a:rPr>
              <a:t>3.</a:t>
            </a:r>
            <a:endParaRPr sz="3250">
              <a:latin typeface="Times New Roman"/>
              <a:cs typeface="Times New Roman"/>
            </a:endParaRPr>
          </a:p>
        </p:txBody>
      </p:sp>
      <p:sp>
        <p:nvSpPr>
          <p:cNvPr id="10" name="object 10"/>
          <p:cNvSpPr/>
          <p:nvPr/>
        </p:nvSpPr>
        <p:spPr>
          <a:xfrm>
            <a:off x="1363684" y="2696577"/>
            <a:ext cx="11468100" cy="370840"/>
          </a:xfrm>
          <a:custGeom>
            <a:avLst/>
            <a:gdLst/>
            <a:ahLst/>
            <a:cxnLst/>
            <a:rect l="l" t="t" r="r" b="b"/>
            <a:pathLst>
              <a:path w="11468100" h="370839">
                <a:moveTo>
                  <a:pt x="0" y="0"/>
                </a:moveTo>
                <a:lnTo>
                  <a:pt x="11468004" y="0"/>
                </a:lnTo>
                <a:lnTo>
                  <a:pt x="11468004" y="370482"/>
                </a:lnTo>
                <a:lnTo>
                  <a:pt x="0" y="370482"/>
                </a:lnTo>
                <a:lnTo>
                  <a:pt x="0" y="0"/>
                </a:lnTo>
                <a:close/>
              </a:path>
            </a:pathLst>
          </a:custGeom>
          <a:solidFill>
            <a:srgbClr val="056EBA"/>
          </a:solidFill>
        </p:spPr>
        <p:txBody>
          <a:bodyPr wrap="square" lIns="0" tIns="0" rIns="0" bIns="0" rtlCol="0"/>
          <a:lstStyle/>
          <a:p/>
        </p:txBody>
      </p:sp>
      <p:sp>
        <p:nvSpPr>
          <p:cNvPr id="11" name="object 11"/>
          <p:cNvSpPr/>
          <p:nvPr/>
        </p:nvSpPr>
        <p:spPr>
          <a:xfrm>
            <a:off x="12837200" y="2689588"/>
            <a:ext cx="0" cy="427355"/>
          </a:xfrm>
          <a:custGeom>
            <a:avLst/>
            <a:gdLst/>
            <a:ahLst/>
            <a:cxnLst/>
            <a:rect l="l" t="t" r="r" b="b"/>
            <a:pathLst>
              <a:path w="0" h="427355">
                <a:moveTo>
                  <a:pt x="0" y="0"/>
                </a:moveTo>
                <a:lnTo>
                  <a:pt x="0" y="427004"/>
                </a:lnTo>
              </a:path>
            </a:pathLst>
          </a:custGeom>
          <a:ln w="25494">
            <a:solidFill>
              <a:srgbClr val="056EBA"/>
            </a:solidFill>
          </a:ln>
        </p:spPr>
        <p:txBody>
          <a:bodyPr wrap="square" lIns="0" tIns="0" rIns="0" bIns="0" rtlCol="0"/>
          <a:lstStyle/>
          <a:p/>
        </p:txBody>
      </p:sp>
      <p:sp>
        <p:nvSpPr>
          <p:cNvPr id="12" name="object 12"/>
          <p:cNvSpPr txBox="1"/>
          <p:nvPr/>
        </p:nvSpPr>
        <p:spPr>
          <a:xfrm>
            <a:off x="1363684" y="2631778"/>
            <a:ext cx="11488420" cy="470534"/>
          </a:xfrm>
          <a:prstGeom prst="rect">
            <a:avLst/>
          </a:prstGeom>
        </p:spPr>
        <p:txBody>
          <a:bodyPr wrap="square" lIns="0" tIns="14604" rIns="0" bIns="0" rtlCol="0" vert="horz">
            <a:spAutoFit/>
          </a:bodyPr>
          <a:lstStyle/>
          <a:p>
            <a:pPr>
              <a:lnSpc>
                <a:spcPct val="100000"/>
              </a:lnSpc>
              <a:spcBef>
                <a:spcPts val="114"/>
              </a:spcBef>
              <a:tabLst>
                <a:tab pos="764540" algn="l"/>
              </a:tabLst>
            </a:pPr>
            <a:r>
              <a:rPr dirty="0" sz="2900" spc="-2580">
                <a:solidFill>
                  <a:srgbClr val="F9FBFB"/>
                </a:solidFill>
                <a:latin typeface="宋体"/>
                <a:cs typeface="宋体"/>
              </a:rPr>
              <a:t>对未	</a:t>
            </a:r>
            <a:r>
              <a:rPr dirty="0" sz="2900" spc="300">
                <a:solidFill>
                  <a:srgbClr val="F9FBFB"/>
                </a:solidFill>
                <a:latin typeface="宋体"/>
                <a:cs typeface="宋体"/>
              </a:rPr>
              <a:t>达</a:t>
            </a:r>
            <a:r>
              <a:rPr dirty="0" sz="2900" spc="-105">
                <a:solidFill>
                  <a:srgbClr val="F9FBFB"/>
                </a:solidFill>
                <a:latin typeface="宋体"/>
                <a:cs typeface="宋体"/>
              </a:rPr>
              <a:t>到</a:t>
            </a:r>
            <a:r>
              <a:rPr dirty="0" sz="2900" spc="130">
                <a:solidFill>
                  <a:srgbClr val="F9FBFB"/>
                </a:solidFill>
                <a:latin typeface="宋体"/>
                <a:cs typeface="宋体"/>
              </a:rPr>
              <a:t>过</a:t>
            </a:r>
            <a:r>
              <a:rPr dirty="0" sz="2900" spc="300">
                <a:solidFill>
                  <a:srgbClr val="F9FBFB"/>
                </a:solidFill>
                <a:latin typeface="宋体"/>
                <a:cs typeface="宋体"/>
              </a:rPr>
              <a:t>程</a:t>
            </a:r>
            <a:r>
              <a:rPr dirty="0" sz="2900" spc="-120">
                <a:solidFill>
                  <a:srgbClr val="F9FBFB"/>
                </a:solidFill>
                <a:latin typeface="宋体"/>
                <a:cs typeface="宋体"/>
              </a:rPr>
              <a:t>结</a:t>
            </a:r>
            <a:r>
              <a:rPr dirty="0" sz="2900" spc="300">
                <a:solidFill>
                  <a:srgbClr val="F9FBFB"/>
                </a:solidFill>
                <a:latin typeface="宋体"/>
                <a:cs typeface="宋体"/>
              </a:rPr>
              <a:t>算率</a:t>
            </a:r>
            <a:r>
              <a:rPr dirty="0" sz="2900" spc="-240">
                <a:solidFill>
                  <a:srgbClr val="F9FBFB"/>
                </a:solidFill>
                <a:latin typeface="宋体"/>
                <a:cs typeface="宋体"/>
              </a:rPr>
              <a:t>、</a:t>
            </a:r>
            <a:r>
              <a:rPr dirty="0" sz="2900" spc="300">
                <a:solidFill>
                  <a:srgbClr val="F9FBFB"/>
                </a:solidFill>
                <a:latin typeface="宋体"/>
                <a:cs typeface="宋体"/>
              </a:rPr>
              <a:t>超期</a:t>
            </a:r>
            <a:r>
              <a:rPr dirty="0" sz="2900" spc="-310">
                <a:solidFill>
                  <a:srgbClr val="F9FBFB"/>
                </a:solidFill>
                <a:latin typeface="宋体"/>
                <a:cs typeface="宋体"/>
              </a:rPr>
              <a:t>结</a:t>
            </a:r>
            <a:r>
              <a:rPr dirty="0" sz="2900" spc="300">
                <a:solidFill>
                  <a:srgbClr val="F9FBFB"/>
                </a:solidFill>
                <a:latin typeface="宋体"/>
                <a:cs typeface="宋体"/>
              </a:rPr>
              <a:t>算</a:t>
            </a:r>
            <a:r>
              <a:rPr dirty="0" sz="2900" spc="-130">
                <a:solidFill>
                  <a:srgbClr val="F9FBFB"/>
                </a:solidFill>
                <a:latin typeface="宋体"/>
                <a:cs typeface="宋体"/>
              </a:rPr>
              <a:t>、</a:t>
            </a:r>
            <a:r>
              <a:rPr dirty="0" sz="2900" spc="150">
                <a:solidFill>
                  <a:srgbClr val="F9FBFB"/>
                </a:solidFill>
                <a:latin typeface="宋体"/>
                <a:cs typeface="宋体"/>
              </a:rPr>
              <a:t>结</a:t>
            </a:r>
            <a:r>
              <a:rPr dirty="0" sz="2900" spc="300">
                <a:solidFill>
                  <a:srgbClr val="F9FBFB"/>
                </a:solidFill>
                <a:latin typeface="宋体"/>
                <a:cs typeface="宋体"/>
              </a:rPr>
              <a:t>算项</a:t>
            </a:r>
            <a:r>
              <a:rPr dirty="0" sz="2900" spc="-295">
                <a:solidFill>
                  <a:srgbClr val="F9FBFB"/>
                </a:solidFill>
                <a:latin typeface="宋体"/>
                <a:cs typeface="宋体"/>
              </a:rPr>
              <a:t>目</a:t>
            </a:r>
            <a:r>
              <a:rPr dirty="0" sz="2900" spc="265">
                <a:solidFill>
                  <a:srgbClr val="F9FBFB"/>
                </a:solidFill>
                <a:latin typeface="宋体"/>
                <a:cs typeface="宋体"/>
              </a:rPr>
              <a:t>未</a:t>
            </a:r>
            <a:r>
              <a:rPr dirty="0" sz="2900" spc="300">
                <a:solidFill>
                  <a:srgbClr val="F9FBFB"/>
                </a:solidFill>
                <a:latin typeface="宋体"/>
                <a:cs typeface="宋体"/>
              </a:rPr>
              <a:t>达到</a:t>
            </a:r>
            <a:r>
              <a:rPr dirty="0" sz="2900" spc="-400">
                <a:solidFill>
                  <a:srgbClr val="F9FBFB"/>
                </a:solidFill>
                <a:latin typeface="宋体"/>
                <a:cs typeface="宋体"/>
              </a:rPr>
              <a:t>目</a:t>
            </a:r>
            <a:r>
              <a:rPr dirty="0" sz="2900" spc="300">
                <a:solidFill>
                  <a:srgbClr val="F9FBFB"/>
                </a:solidFill>
                <a:latin typeface="宋体"/>
                <a:cs typeface="宋体"/>
              </a:rPr>
              <a:t>标</a:t>
            </a:r>
            <a:r>
              <a:rPr dirty="0" sz="2900" spc="-60">
                <a:solidFill>
                  <a:srgbClr val="F9FBFB"/>
                </a:solidFill>
                <a:latin typeface="宋体"/>
                <a:cs typeface="宋体"/>
              </a:rPr>
              <a:t>责</a:t>
            </a:r>
            <a:r>
              <a:rPr dirty="0" sz="2900" spc="300">
                <a:solidFill>
                  <a:srgbClr val="F9FBFB"/>
                </a:solidFill>
                <a:latin typeface="宋体"/>
                <a:cs typeface="宋体"/>
              </a:rPr>
              <a:t>任</a:t>
            </a:r>
            <a:r>
              <a:rPr dirty="0" sz="2900" spc="-95">
                <a:solidFill>
                  <a:srgbClr val="F9FBFB"/>
                </a:solidFill>
                <a:latin typeface="宋体"/>
                <a:cs typeface="宋体"/>
              </a:rPr>
              <a:t>书</a:t>
            </a:r>
            <a:r>
              <a:rPr dirty="0" sz="2900" spc="300">
                <a:solidFill>
                  <a:srgbClr val="F9FBFB"/>
                </a:solidFill>
                <a:latin typeface="宋体"/>
                <a:cs typeface="宋体"/>
              </a:rPr>
              <a:t>确</a:t>
            </a:r>
            <a:r>
              <a:rPr dirty="0" sz="2900" spc="-105">
                <a:solidFill>
                  <a:srgbClr val="F9FBFB"/>
                </a:solidFill>
                <a:latin typeface="宋体"/>
                <a:cs typeface="宋体"/>
              </a:rPr>
              <a:t>定</a:t>
            </a:r>
            <a:r>
              <a:rPr dirty="0" sz="2900" spc="50">
                <a:solidFill>
                  <a:srgbClr val="F9FBFB"/>
                </a:solidFill>
                <a:latin typeface="宋体"/>
                <a:cs typeface="宋体"/>
              </a:rPr>
              <a:t>预</a:t>
            </a:r>
            <a:r>
              <a:rPr dirty="0" sz="2450" spc="-565">
                <a:solidFill>
                  <a:srgbClr val="F9FBFB"/>
                </a:solidFill>
                <a:latin typeface="Arial"/>
                <a:cs typeface="Arial"/>
              </a:rPr>
              <a:t>I</a:t>
            </a:r>
            <a:endParaRPr sz="2450">
              <a:latin typeface="Arial"/>
              <a:cs typeface="Arial"/>
            </a:endParaRPr>
          </a:p>
        </p:txBody>
      </p:sp>
      <p:sp>
        <p:nvSpPr>
          <p:cNvPr id="13" name="object 13"/>
          <p:cNvSpPr/>
          <p:nvPr/>
        </p:nvSpPr>
        <p:spPr>
          <a:xfrm>
            <a:off x="1005074" y="3118161"/>
            <a:ext cx="5354320" cy="370840"/>
          </a:xfrm>
          <a:custGeom>
            <a:avLst/>
            <a:gdLst/>
            <a:ahLst/>
            <a:cxnLst/>
            <a:rect l="l" t="t" r="r" b="b"/>
            <a:pathLst>
              <a:path w="5354320" h="370839">
                <a:moveTo>
                  <a:pt x="0" y="0"/>
                </a:moveTo>
                <a:lnTo>
                  <a:pt x="5353756" y="0"/>
                </a:lnTo>
                <a:lnTo>
                  <a:pt x="5353756" y="370482"/>
                </a:lnTo>
                <a:lnTo>
                  <a:pt x="0" y="370482"/>
                </a:lnTo>
                <a:lnTo>
                  <a:pt x="0" y="0"/>
                </a:lnTo>
                <a:close/>
              </a:path>
            </a:pathLst>
          </a:custGeom>
          <a:solidFill>
            <a:srgbClr val="056EBA"/>
          </a:solidFill>
        </p:spPr>
        <p:txBody>
          <a:bodyPr wrap="square" lIns="0" tIns="0" rIns="0" bIns="0" rtlCol="0"/>
          <a:lstStyle/>
          <a:p/>
        </p:txBody>
      </p:sp>
      <p:sp>
        <p:nvSpPr>
          <p:cNvPr id="14" name="object 14"/>
          <p:cNvSpPr txBox="1"/>
          <p:nvPr/>
        </p:nvSpPr>
        <p:spPr>
          <a:xfrm>
            <a:off x="637996" y="3053362"/>
            <a:ext cx="11897360" cy="1334135"/>
          </a:xfrm>
          <a:prstGeom prst="rect">
            <a:avLst/>
          </a:prstGeom>
        </p:spPr>
        <p:txBody>
          <a:bodyPr wrap="square" lIns="0" tIns="14604" rIns="0" bIns="0" rtlCol="0" vert="horz">
            <a:spAutoFit/>
          </a:bodyPr>
          <a:lstStyle/>
          <a:p>
            <a:pPr marL="367030">
              <a:lnSpc>
                <a:spcPct val="100000"/>
              </a:lnSpc>
              <a:spcBef>
                <a:spcPts val="114"/>
              </a:spcBef>
            </a:pPr>
            <a:r>
              <a:rPr dirty="0" sz="2900" spc="155">
                <a:solidFill>
                  <a:srgbClr val="F9FBFB"/>
                </a:solidFill>
                <a:latin typeface="宋体"/>
                <a:cs typeface="宋体"/>
              </a:rPr>
              <a:t>收益的事项，有相应的处罚措施</a:t>
            </a:r>
            <a:endParaRPr sz="2900">
              <a:latin typeface="宋体"/>
              <a:cs typeface="宋体"/>
            </a:endParaRPr>
          </a:p>
          <a:p>
            <a:pPr>
              <a:lnSpc>
                <a:spcPct val="100000"/>
              </a:lnSpc>
              <a:spcBef>
                <a:spcPts val="55"/>
              </a:spcBef>
            </a:pPr>
            <a:endParaRPr sz="3050">
              <a:latin typeface="Times New Roman"/>
              <a:cs typeface="Times New Roman"/>
            </a:endParaRPr>
          </a:p>
          <a:p>
            <a:pPr marL="388620" indent="-375920">
              <a:lnSpc>
                <a:spcPct val="100000"/>
              </a:lnSpc>
              <a:buClr>
                <a:srgbClr val="282828"/>
              </a:buClr>
              <a:buChar char="·"/>
              <a:tabLst>
                <a:tab pos="389255" algn="l"/>
                <a:tab pos="11718290" algn="l"/>
              </a:tabLst>
            </a:pPr>
            <a:r>
              <a:rPr dirty="0" sz="2600" spc="260">
                <a:solidFill>
                  <a:srgbClr val="010101"/>
                </a:solidFill>
                <a:latin typeface="宋体"/>
                <a:cs typeface="宋体"/>
              </a:rPr>
              <a:t>未</a:t>
            </a:r>
            <a:r>
              <a:rPr dirty="0" sz="2600" spc="270">
                <a:solidFill>
                  <a:srgbClr val="010101"/>
                </a:solidFill>
                <a:latin typeface="宋体"/>
                <a:cs typeface="宋体"/>
              </a:rPr>
              <a:t>达</a:t>
            </a:r>
            <a:r>
              <a:rPr dirty="0" sz="2600" spc="25">
                <a:solidFill>
                  <a:srgbClr val="010101"/>
                </a:solidFill>
                <a:latin typeface="宋体"/>
                <a:cs typeface="宋体"/>
              </a:rPr>
              <a:t>到</a:t>
            </a:r>
            <a:r>
              <a:rPr dirty="0" sz="2600" spc="229">
                <a:solidFill>
                  <a:srgbClr val="010101"/>
                </a:solidFill>
                <a:latin typeface="宋体"/>
                <a:cs typeface="宋体"/>
              </a:rPr>
              <a:t>过</a:t>
            </a:r>
            <a:r>
              <a:rPr dirty="0" sz="2600" spc="270">
                <a:solidFill>
                  <a:srgbClr val="010101"/>
                </a:solidFill>
                <a:latin typeface="宋体"/>
                <a:cs typeface="宋体"/>
              </a:rPr>
              <a:t>程</a:t>
            </a:r>
            <a:r>
              <a:rPr dirty="0" sz="2600" spc="15">
                <a:solidFill>
                  <a:srgbClr val="010101"/>
                </a:solidFill>
                <a:latin typeface="宋体"/>
                <a:cs typeface="宋体"/>
              </a:rPr>
              <a:t>结</a:t>
            </a:r>
            <a:r>
              <a:rPr dirty="0" sz="2600" spc="270">
                <a:solidFill>
                  <a:srgbClr val="010101"/>
                </a:solidFill>
                <a:latin typeface="宋体"/>
                <a:cs typeface="宋体"/>
              </a:rPr>
              <a:t>算</a:t>
            </a:r>
            <a:r>
              <a:rPr dirty="0" sz="2600" spc="25">
                <a:solidFill>
                  <a:srgbClr val="010101"/>
                </a:solidFill>
                <a:latin typeface="宋体"/>
                <a:cs typeface="宋体"/>
              </a:rPr>
              <a:t>率</a:t>
            </a:r>
            <a:r>
              <a:rPr dirty="0" sz="2600" spc="220">
                <a:solidFill>
                  <a:srgbClr val="010101"/>
                </a:solidFill>
                <a:latin typeface="宋体"/>
                <a:cs typeface="宋体"/>
              </a:rPr>
              <a:t>是</a:t>
            </a:r>
            <a:r>
              <a:rPr dirty="0" sz="2600" spc="229">
                <a:solidFill>
                  <a:srgbClr val="010101"/>
                </a:solidFill>
                <a:latin typeface="宋体"/>
                <a:cs typeface="宋体"/>
              </a:rPr>
              <a:t>指</a:t>
            </a:r>
            <a:r>
              <a:rPr dirty="0" sz="2600" spc="125">
                <a:solidFill>
                  <a:srgbClr val="010101"/>
                </a:solidFill>
                <a:latin typeface="宋体"/>
                <a:cs typeface="宋体"/>
              </a:rPr>
              <a:t>过</a:t>
            </a:r>
            <a:r>
              <a:rPr dirty="0" sz="2600" spc="135">
                <a:solidFill>
                  <a:srgbClr val="010101"/>
                </a:solidFill>
                <a:latin typeface="宋体"/>
                <a:cs typeface="宋体"/>
              </a:rPr>
              <a:t>程</a:t>
            </a:r>
            <a:r>
              <a:rPr dirty="0" sz="2600" spc="150">
                <a:solidFill>
                  <a:srgbClr val="010101"/>
                </a:solidFill>
                <a:latin typeface="宋体"/>
                <a:cs typeface="宋体"/>
              </a:rPr>
              <a:t>结</a:t>
            </a:r>
            <a:r>
              <a:rPr dirty="0" sz="2600" spc="204">
                <a:solidFill>
                  <a:srgbClr val="010101"/>
                </a:solidFill>
                <a:latin typeface="宋体"/>
                <a:cs typeface="宋体"/>
              </a:rPr>
              <a:t>算</a:t>
            </a:r>
            <a:r>
              <a:rPr dirty="0" sz="2600" spc="240">
                <a:solidFill>
                  <a:srgbClr val="010101"/>
                </a:solidFill>
                <a:latin typeface="宋体"/>
                <a:cs typeface="宋体"/>
              </a:rPr>
              <a:t>率</a:t>
            </a:r>
            <a:r>
              <a:rPr dirty="0" sz="2600" spc="195">
                <a:solidFill>
                  <a:srgbClr val="010101"/>
                </a:solidFill>
                <a:latin typeface="宋体"/>
                <a:cs typeface="宋体"/>
              </a:rPr>
              <a:t>低千</a:t>
            </a:r>
            <a:r>
              <a:rPr dirty="0" sz="2700" spc="300">
                <a:solidFill>
                  <a:srgbClr val="010101"/>
                </a:solidFill>
                <a:latin typeface="Arial"/>
                <a:cs typeface="Arial"/>
              </a:rPr>
              <a:t>9</a:t>
            </a:r>
            <a:r>
              <a:rPr dirty="0" sz="2700" spc="105">
                <a:solidFill>
                  <a:srgbClr val="010101"/>
                </a:solidFill>
                <a:latin typeface="Arial"/>
                <a:cs typeface="Arial"/>
              </a:rPr>
              <a:t>5</a:t>
            </a:r>
            <a:r>
              <a:rPr dirty="0" sz="2700" spc="80">
                <a:solidFill>
                  <a:srgbClr val="010101"/>
                </a:solidFill>
                <a:latin typeface="Arial"/>
                <a:cs typeface="Arial"/>
              </a:rPr>
              <a:t>%</a:t>
            </a:r>
            <a:r>
              <a:rPr dirty="0" sz="2600" spc="155">
                <a:solidFill>
                  <a:srgbClr val="010101"/>
                </a:solidFill>
                <a:latin typeface="宋体"/>
                <a:cs typeface="宋体"/>
              </a:rPr>
              <a:t>或</a:t>
            </a:r>
            <a:r>
              <a:rPr dirty="0" sz="2600" spc="190">
                <a:solidFill>
                  <a:srgbClr val="010101"/>
                </a:solidFill>
                <a:latin typeface="宋体"/>
                <a:cs typeface="宋体"/>
              </a:rPr>
              <a:t>公司</a:t>
            </a:r>
            <a:r>
              <a:rPr dirty="0" sz="2600" spc="110">
                <a:solidFill>
                  <a:srgbClr val="010101"/>
                </a:solidFill>
                <a:latin typeface="宋体"/>
                <a:cs typeface="宋体"/>
              </a:rPr>
              <a:t>目</a:t>
            </a:r>
            <a:r>
              <a:rPr dirty="0" sz="2600" spc="125">
                <a:solidFill>
                  <a:srgbClr val="010101"/>
                </a:solidFill>
                <a:latin typeface="宋体"/>
                <a:cs typeface="宋体"/>
              </a:rPr>
              <a:t>标</a:t>
            </a:r>
            <a:r>
              <a:rPr dirty="0" sz="2600" spc="310">
                <a:solidFill>
                  <a:srgbClr val="010101"/>
                </a:solidFill>
                <a:latin typeface="宋体"/>
                <a:cs typeface="宋体"/>
              </a:rPr>
              <a:t>责</a:t>
            </a:r>
            <a:r>
              <a:rPr dirty="0" sz="2600" spc="190">
                <a:solidFill>
                  <a:srgbClr val="010101"/>
                </a:solidFill>
                <a:latin typeface="宋体"/>
                <a:cs typeface="宋体"/>
              </a:rPr>
              <a:t>任</a:t>
            </a:r>
            <a:r>
              <a:rPr dirty="0" sz="2600" spc="95">
                <a:solidFill>
                  <a:srgbClr val="010101"/>
                </a:solidFill>
                <a:latin typeface="宋体"/>
                <a:cs typeface="宋体"/>
              </a:rPr>
              <a:t>要</a:t>
            </a:r>
            <a:r>
              <a:rPr dirty="0" sz="2600" spc="190">
                <a:solidFill>
                  <a:srgbClr val="010101"/>
                </a:solidFill>
                <a:latin typeface="宋体"/>
                <a:cs typeface="宋体"/>
              </a:rPr>
              <a:t>求的</a:t>
            </a:r>
            <a:r>
              <a:rPr dirty="0" sz="2600" spc="-585">
                <a:solidFill>
                  <a:srgbClr val="010101"/>
                </a:solidFill>
                <a:latin typeface="宋体"/>
                <a:cs typeface="宋体"/>
              </a:rPr>
              <a:t> </a:t>
            </a:r>
            <a:r>
              <a:rPr dirty="0" sz="2600" spc="-1300">
                <a:solidFill>
                  <a:srgbClr val="010101"/>
                </a:solidFill>
                <a:latin typeface="宋体"/>
                <a:cs typeface="宋体"/>
              </a:rPr>
              <a:t>；超期</a:t>
            </a:r>
            <a:r>
              <a:rPr dirty="0" sz="2600">
                <a:solidFill>
                  <a:srgbClr val="010101"/>
                </a:solidFill>
                <a:latin typeface="宋体"/>
                <a:cs typeface="宋体"/>
              </a:rPr>
              <a:t>	</a:t>
            </a:r>
            <a:r>
              <a:rPr dirty="0" sz="2600" spc="-1300">
                <a:solidFill>
                  <a:srgbClr val="010101"/>
                </a:solidFill>
                <a:latin typeface="宋体"/>
                <a:cs typeface="宋体"/>
              </a:rPr>
              <a:t>结</a:t>
            </a:r>
            <a:endParaRPr sz="2600">
              <a:latin typeface="宋体"/>
              <a:cs typeface="宋体"/>
            </a:endParaRPr>
          </a:p>
        </p:txBody>
      </p:sp>
      <p:sp>
        <p:nvSpPr>
          <p:cNvPr id="15" name="object 15"/>
          <p:cNvSpPr txBox="1"/>
          <p:nvPr/>
        </p:nvSpPr>
        <p:spPr>
          <a:xfrm>
            <a:off x="1017021" y="4573618"/>
            <a:ext cx="2792095" cy="424180"/>
          </a:xfrm>
          <a:prstGeom prst="rect">
            <a:avLst/>
          </a:prstGeom>
        </p:spPr>
        <p:txBody>
          <a:bodyPr wrap="square" lIns="0" tIns="14604" rIns="0" bIns="0" rtlCol="0" vert="horz">
            <a:spAutoFit/>
          </a:bodyPr>
          <a:lstStyle/>
          <a:p>
            <a:pPr marL="12700">
              <a:lnSpc>
                <a:spcPct val="100000"/>
              </a:lnSpc>
              <a:spcBef>
                <a:spcPts val="114"/>
              </a:spcBef>
              <a:tabLst>
                <a:tab pos="699135" algn="l"/>
                <a:tab pos="1747520" algn="l"/>
                <a:tab pos="2447290" algn="l"/>
              </a:tabLst>
            </a:pPr>
            <a:r>
              <a:rPr dirty="0" sz="2600" spc="-1300">
                <a:solidFill>
                  <a:srgbClr val="010101"/>
                </a:solidFill>
                <a:latin typeface="宋体"/>
                <a:cs typeface="宋体"/>
              </a:rPr>
              <a:t>算是</a:t>
            </a:r>
            <a:r>
              <a:rPr dirty="0" sz="2600" spc="-1300">
                <a:solidFill>
                  <a:srgbClr val="010101"/>
                </a:solidFill>
                <a:latin typeface="宋体"/>
                <a:cs typeface="宋体"/>
              </a:rPr>
              <a:t>	</a:t>
            </a:r>
            <a:r>
              <a:rPr dirty="0" sz="2600" spc="-1300">
                <a:solidFill>
                  <a:srgbClr val="010101"/>
                </a:solidFill>
                <a:latin typeface="宋体"/>
                <a:cs typeface="宋体"/>
              </a:rPr>
              <a:t>指项目</a:t>
            </a:r>
            <a:r>
              <a:rPr dirty="0" sz="2600" spc="-1300">
                <a:solidFill>
                  <a:srgbClr val="010101"/>
                </a:solidFill>
                <a:latin typeface="宋体"/>
                <a:cs typeface="宋体"/>
              </a:rPr>
              <a:t>	</a:t>
            </a:r>
            <a:r>
              <a:rPr dirty="0" sz="2600" spc="-1300">
                <a:solidFill>
                  <a:srgbClr val="010101"/>
                </a:solidFill>
                <a:latin typeface="宋体"/>
                <a:cs typeface="宋体"/>
              </a:rPr>
              <a:t>竣工</a:t>
            </a:r>
            <a:r>
              <a:rPr dirty="0" sz="2600" spc="-1300">
                <a:solidFill>
                  <a:srgbClr val="010101"/>
                </a:solidFill>
                <a:latin typeface="宋体"/>
                <a:cs typeface="宋体"/>
              </a:rPr>
              <a:t>	</a:t>
            </a:r>
            <a:r>
              <a:rPr dirty="0" sz="2600" spc="-1300">
                <a:solidFill>
                  <a:srgbClr val="010101"/>
                </a:solidFill>
                <a:latin typeface="宋体"/>
                <a:cs typeface="宋体"/>
              </a:rPr>
              <a:t>后未</a:t>
            </a:r>
            <a:endParaRPr sz="2600">
              <a:latin typeface="宋体"/>
              <a:cs typeface="宋体"/>
            </a:endParaRPr>
          </a:p>
        </p:txBody>
      </p:sp>
      <p:sp>
        <p:nvSpPr>
          <p:cNvPr id="16" name="object 16"/>
          <p:cNvSpPr txBox="1"/>
          <p:nvPr/>
        </p:nvSpPr>
        <p:spPr>
          <a:xfrm>
            <a:off x="4143930" y="4528904"/>
            <a:ext cx="928369" cy="478155"/>
          </a:xfrm>
          <a:prstGeom prst="rect">
            <a:avLst/>
          </a:prstGeom>
        </p:spPr>
        <p:txBody>
          <a:bodyPr wrap="square" lIns="0" tIns="14604" rIns="0" bIns="0" rtlCol="0" vert="horz">
            <a:spAutoFit/>
          </a:bodyPr>
          <a:lstStyle/>
          <a:p>
            <a:pPr marL="12700">
              <a:lnSpc>
                <a:spcPct val="100000"/>
              </a:lnSpc>
              <a:spcBef>
                <a:spcPts val="114"/>
              </a:spcBef>
            </a:pPr>
            <a:r>
              <a:rPr dirty="0" sz="2600" spc="-1300">
                <a:solidFill>
                  <a:srgbClr val="010101"/>
                </a:solidFill>
                <a:latin typeface="宋体"/>
                <a:cs typeface="宋体"/>
              </a:rPr>
              <a:t>在</a:t>
            </a:r>
            <a:r>
              <a:rPr dirty="0" sz="2950" spc="-735">
                <a:solidFill>
                  <a:srgbClr val="010101"/>
                </a:solidFill>
                <a:latin typeface="Times New Roman"/>
                <a:cs typeface="Times New Roman"/>
              </a:rPr>
              <a:t>1 </a:t>
            </a:r>
            <a:r>
              <a:rPr dirty="0" sz="2600" spc="-1300">
                <a:solidFill>
                  <a:srgbClr val="010101"/>
                </a:solidFill>
                <a:latin typeface="宋体"/>
                <a:cs typeface="宋体"/>
              </a:rPr>
              <a:t>年内</a:t>
            </a:r>
            <a:endParaRPr sz="2600">
              <a:latin typeface="宋体"/>
              <a:cs typeface="宋体"/>
            </a:endParaRPr>
          </a:p>
        </p:txBody>
      </p:sp>
      <p:sp>
        <p:nvSpPr>
          <p:cNvPr id="17" name="object 17"/>
          <p:cNvSpPr txBox="1"/>
          <p:nvPr/>
        </p:nvSpPr>
        <p:spPr>
          <a:xfrm>
            <a:off x="5400707" y="4573618"/>
            <a:ext cx="7342505" cy="424180"/>
          </a:xfrm>
          <a:prstGeom prst="rect">
            <a:avLst/>
          </a:prstGeom>
        </p:spPr>
        <p:txBody>
          <a:bodyPr wrap="square" lIns="0" tIns="14604" rIns="0" bIns="0" rtlCol="0" vert="horz">
            <a:spAutoFit/>
          </a:bodyPr>
          <a:lstStyle/>
          <a:p>
            <a:pPr marL="12700">
              <a:lnSpc>
                <a:spcPct val="100000"/>
              </a:lnSpc>
              <a:spcBef>
                <a:spcPts val="114"/>
              </a:spcBef>
              <a:tabLst>
                <a:tab pos="706120" algn="l"/>
                <a:tab pos="2089785" algn="l"/>
                <a:tab pos="3223260" algn="l"/>
                <a:tab pos="4867910" algn="l"/>
              </a:tabLst>
            </a:pPr>
            <a:r>
              <a:rPr dirty="0" sz="2600" spc="-1300">
                <a:solidFill>
                  <a:srgbClr val="010101"/>
                </a:solidFill>
                <a:latin typeface="宋体"/>
                <a:cs typeface="宋体"/>
              </a:rPr>
              <a:t>或责	任书确定	期限的	</a:t>
            </a:r>
            <a:r>
              <a:rPr dirty="0" sz="2600" spc="-1065">
                <a:solidFill>
                  <a:srgbClr val="010101"/>
                </a:solidFill>
                <a:latin typeface="宋体"/>
                <a:cs typeface="宋体"/>
              </a:rPr>
              <a:t>； 结     </a:t>
            </a:r>
            <a:r>
              <a:rPr dirty="0" sz="2600" spc="-830">
                <a:solidFill>
                  <a:srgbClr val="010101"/>
                </a:solidFill>
                <a:latin typeface="宋体"/>
                <a:cs typeface="宋体"/>
              </a:rPr>
              <a:t> </a:t>
            </a:r>
            <a:r>
              <a:rPr dirty="0" sz="2600" spc="-1065">
                <a:solidFill>
                  <a:srgbClr val="010101"/>
                </a:solidFill>
                <a:latin typeface="宋体"/>
                <a:cs typeface="宋体"/>
              </a:rPr>
              <a:t>算   </a:t>
            </a:r>
            <a:r>
              <a:rPr dirty="0" sz="2600" spc="-919">
                <a:solidFill>
                  <a:srgbClr val="010101"/>
                </a:solidFill>
                <a:latin typeface="宋体"/>
                <a:cs typeface="宋体"/>
              </a:rPr>
              <a:t> </a:t>
            </a:r>
            <a:r>
              <a:rPr dirty="0" sz="2600" spc="-1065">
                <a:solidFill>
                  <a:srgbClr val="010101"/>
                </a:solidFill>
                <a:latin typeface="宋体"/>
                <a:cs typeface="宋体"/>
              </a:rPr>
              <a:t>顶目	未</a:t>
            </a:r>
            <a:r>
              <a:rPr dirty="0" sz="2600" spc="-1005">
                <a:solidFill>
                  <a:srgbClr val="010101"/>
                </a:solidFill>
                <a:latin typeface="宋体"/>
                <a:cs typeface="宋体"/>
              </a:rPr>
              <a:t> </a:t>
            </a:r>
            <a:r>
              <a:rPr dirty="0" sz="2600" spc="270">
                <a:solidFill>
                  <a:srgbClr val="010101"/>
                </a:solidFill>
                <a:latin typeface="宋体"/>
                <a:cs typeface="宋体"/>
              </a:rPr>
              <a:t>达到</a:t>
            </a:r>
            <a:r>
              <a:rPr dirty="0" sz="2600" spc="-235">
                <a:solidFill>
                  <a:srgbClr val="010101"/>
                </a:solidFill>
                <a:latin typeface="宋体"/>
                <a:cs typeface="宋体"/>
              </a:rPr>
              <a:t>目</a:t>
            </a:r>
            <a:r>
              <a:rPr dirty="0" sz="2600" spc="125">
                <a:solidFill>
                  <a:srgbClr val="010101"/>
                </a:solidFill>
                <a:latin typeface="宋体"/>
                <a:cs typeface="宋体"/>
              </a:rPr>
              <a:t>标</a:t>
            </a:r>
            <a:r>
              <a:rPr dirty="0" sz="2600" spc="210">
                <a:solidFill>
                  <a:srgbClr val="010101"/>
                </a:solidFill>
                <a:latin typeface="宋体"/>
                <a:cs typeface="宋体"/>
              </a:rPr>
              <a:t>责</a:t>
            </a:r>
            <a:r>
              <a:rPr dirty="0" sz="2600" spc="270">
                <a:solidFill>
                  <a:srgbClr val="010101"/>
                </a:solidFill>
                <a:latin typeface="宋体"/>
                <a:cs typeface="宋体"/>
              </a:rPr>
              <a:t>任</a:t>
            </a:r>
            <a:endParaRPr sz="2600">
              <a:latin typeface="宋体"/>
              <a:cs typeface="宋体"/>
            </a:endParaRPr>
          </a:p>
        </p:txBody>
      </p:sp>
      <p:sp>
        <p:nvSpPr>
          <p:cNvPr id="18" name="object 18"/>
          <p:cNvSpPr txBox="1"/>
          <p:nvPr/>
        </p:nvSpPr>
        <p:spPr>
          <a:xfrm>
            <a:off x="1013137" y="4984982"/>
            <a:ext cx="11718290" cy="1878330"/>
          </a:xfrm>
          <a:prstGeom prst="rect">
            <a:avLst/>
          </a:prstGeom>
        </p:spPr>
        <p:txBody>
          <a:bodyPr wrap="square" lIns="0" tIns="229235" rIns="0" bIns="0" rtlCol="0" vert="horz">
            <a:spAutoFit/>
          </a:bodyPr>
          <a:lstStyle/>
          <a:p>
            <a:pPr marL="12700">
              <a:lnSpc>
                <a:spcPct val="100000"/>
              </a:lnSpc>
              <a:spcBef>
                <a:spcPts val="1805"/>
              </a:spcBef>
            </a:pPr>
            <a:r>
              <a:rPr dirty="0" sz="2600" spc="270">
                <a:solidFill>
                  <a:srgbClr val="010101"/>
                </a:solidFill>
                <a:latin typeface="宋体"/>
                <a:cs typeface="宋体"/>
              </a:rPr>
              <a:t>书确定预收益是指顶目竣工结算后收益未达到目标责任书约定的预收益率</a:t>
            </a:r>
            <a:endParaRPr sz="2600">
              <a:latin typeface="宋体"/>
              <a:cs typeface="宋体"/>
            </a:endParaRPr>
          </a:p>
          <a:p>
            <a:pPr marL="17780" marR="5080" indent="93980">
              <a:lnSpc>
                <a:spcPts val="4930"/>
              </a:lnSpc>
              <a:spcBef>
                <a:spcPts val="365"/>
              </a:spcBef>
            </a:pPr>
            <a:r>
              <a:rPr dirty="0" sz="2600" spc="160">
                <a:solidFill>
                  <a:srgbClr val="010101"/>
                </a:solidFill>
                <a:latin typeface="宋体"/>
                <a:cs typeface="宋体"/>
              </a:rPr>
              <a:t>（含亏损顶目）。根据公司与项目签订的责任书及公司相关制度规定，对违 </a:t>
            </a:r>
            <a:r>
              <a:rPr dirty="0" sz="2600" spc="60">
                <a:solidFill>
                  <a:srgbClr val="010101"/>
                </a:solidFill>
                <a:latin typeface="宋体"/>
                <a:cs typeface="宋体"/>
              </a:rPr>
              <a:t>反底线管理或指标不达标的项目和责任人要进行处罚或责任追究。</a:t>
            </a:r>
            <a:endParaRPr sz="2600">
              <a:latin typeface="宋体"/>
              <a:cs typeface="宋体"/>
            </a:endParaRPr>
          </a:p>
        </p:txBody>
      </p:sp>
      <p:sp>
        <p:nvSpPr>
          <p:cNvPr id="19" name="object 19"/>
          <p:cNvSpPr/>
          <p:nvPr/>
        </p:nvSpPr>
        <p:spPr>
          <a:xfrm>
            <a:off x="784938" y="7801292"/>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20" name="object 20"/>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1" name="object 21"/>
          <p:cNvSpPr txBox="1"/>
          <p:nvPr/>
        </p:nvSpPr>
        <p:spPr>
          <a:xfrm>
            <a:off x="772238" y="7788592"/>
            <a:ext cx="8377555" cy="358140"/>
          </a:xfrm>
          <a:prstGeom prst="rect">
            <a:avLst/>
          </a:prstGeom>
        </p:spPr>
        <p:txBody>
          <a:bodyPr wrap="square" lIns="0" tIns="0" rIns="0" bIns="0" rtlCol="0" vert="horz">
            <a:spAutoFit/>
          </a:bodyPr>
          <a:lstStyle/>
          <a:p>
            <a:pPr marL="12700">
              <a:lnSpc>
                <a:spcPts val="2815"/>
              </a:lnSpc>
            </a:pPr>
            <a:r>
              <a:rPr dirty="0" sz="2600" spc="140">
                <a:solidFill>
                  <a:srgbClr val="F7FBFB"/>
                </a:solidFill>
                <a:latin typeface="宋体"/>
                <a:cs typeface="宋体"/>
              </a:rPr>
              <a:t>八、顶目过程结算率、结算完成时间及结算收益率规定</a:t>
            </a:r>
            <a:endParaRPr sz="2600">
              <a:latin typeface="宋体"/>
              <a:cs typeface="宋体"/>
            </a:endParaRP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818381" y="830391"/>
            <a:ext cx="8897620" cy="0"/>
          </a:xfrm>
          <a:custGeom>
            <a:avLst/>
            <a:gdLst/>
            <a:ahLst/>
            <a:cxnLst/>
            <a:rect l="l" t="t" r="r" b="b"/>
            <a:pathLst>
              <a:path w="8897619" h="0">
                <a:moveTo>
                  <a:pt x="0" y="0"/>
                </a:moveTo>
                <a:lnTo>
                  <a:pt x="8897619"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560869" y="7013617"/>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5" name="object 5"/>
          <p:cNvSpPr txBox="1">
            <a:spLocks noGrp="1"/>
          </p:cNvSpPr>
          <p:nvPr>
            <p:ph type="title"/>
          </p:nvPr>
        </p:nvSpPr>
        <p:spPr>
          <a:xfrm>
            <a:off x="1552845" y="408883"/>
            <a:ext cx="2430780" cy="807720"/>
          </a:xfrm>
          <a:prstGeom prst="rect"/>
        </p:spPr>
        <p:txBody>
          <a:bodyPr wrap="square" lIns="0" tIns="16510" rIns="0" bIns="0" rtlCol="0" vert="horz">
            <a:spAutoFit/>
          </a:bodyPr>
          <a:lstStyle/>
          <a:p>
            <a:pPr marL="12700">
              <a:lnSpc>
                <a:spcPct val="100000"/>
              </a:lnSpc>
              <a:spcBef>
                <a:spcPts val="130"/>
              </a:spcBef>
            </a:pPr>
            <a:r>
              <a:rPr dirty="0" sz="5100" spc="-1315"/>
              <a:t>【关键点】</a:t>
            </a:r>
            <a:endParaRPr sz="5100"/>
          </a:p>
        </p:txBody>
      </p:sp>
      <p:sp>
        <p:nvSpPr>
          <p:cNvPr id="6" name="object 6"/>
          <p:cNvSpPr txBox="1"/>
          <p:nvPr/>
        </p:nvSpPr>
        <p:spPr>
          <a:xfrm>
            <a:off x="848621" y="1673634"/>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7" name="object 7"/>
          <p:cNvSpPr/>
          <p:nvPr/>
        </p:nvSpPr>
        <p:spPr>
          <a:xfrm>
            <a:off x="516437" y="2833147"/>
            <a:ext cx="0" cy="322580"/>
          </a:xfrm>
          <a:custGeom>
            <a:avLst/>
            <a:gdLst/>
            <a:ahLst/>
            <a:cxnLst/>
            <a:rect l="l" t="t" r="r" b="b"/>
            <a:pathLst>
              <a:path w="0" h="322580">
                <a:moveTo>
                  <a:pt x="0" y="0"/>
                </a:moveTo>
                <a:lnTo>
                  <a:pt x="0" y="322431"/>
                </a:lnTo>
              </a:path>
            </a:pathLst>
          </a:custGeom>
          <a:ln w="12747">
            <a:solidFill>
              <a:srgbClr val="056EB8"/>
            </a:solidFill>
          </a:ln>
        </p:spPr>
        <p:txBody>
          <a:bodyPr wrap="square" lIns="0" tIns="0" rIns="0" bIns="0" rtlCol="0"/>
          <a:lstStyle/>
          <a:p/>
        </p:txBody>
      </p:sp>
      <p:sp>
        <p:nvSpPr>
          <p:cNvPr id="8" name="object 8"/>
          <p:cNvSpPr txBox="1"/>
          <p:nvPr/>
        </p:nvSpPr>
        <p:spPr>
          <a:xfrm>
            <a:off x="497363" y="2829795"/>
            <a:ext cx="35560" cy="309245"/>
          </a:xfrm>
          <a:prstGeom prst="rect">
            <a:avLst/>
          </a:prstGeom>
        </p:spPr>
        <p:txBody>
          <a:bodyPr wrap="square" lIns="0" tIns="13970" rIns="0" bIns="0" rtlCol="0" vert="horz">
            <a:spAutoFit/>
          </a:bodyPr>
          <a:lstStyle/>
          <a:p>
            <a:pPr algn="ctr">
              <a:lnSpc>
                <a:spcPct val="100000"/>
              </a:lnSpc>
              <a:spcBef>
                <a:spcPts val="110"/>
              </a:spcBef>
            </a:pPr>
            <a:r>
              <a:rPr dirty="0" sz="1850" spc="-440">
                <a:solidFill>
                  <a:srgbClr val="F7FBFB"/>
                </a:solidFill>
                <a:latin typeface="Arial"/>
                <a:cs typeface="Arial"/>
              </a:rPr>
              <a:t>I</a:t>
            </a:r>
            <a:endParaRPr sz="1850">
              <a:latin typeface="Arial"/>
              <a:cs typeface="Arial"/>
            </a:endParaRPr>
          </a:p>
        </p:txBody>
      </p:sp>
      <p:sp>
        <p:nvSpPr>
          <p:cNvPr id="9" name="object 9"/>
          <p:cNvSpPr txBox="1"/>
          <p:nvPr/>
        </p:nvSpPr>
        <p:spPr>
          <a:xfrm>
            <a:off x="1012294" y="2640579"/>
            <a:ext cx="332740" cy="490855"/>
          </a:xfrm>
          <a:prstGeom prst="rect">
            <a:avLst/>
          </a:prstGeom>
          <a:solidFill>
            <a:srgbClr val="056EB8"/>
          </a:solidFill>
        </p:spPr>
        <p:txBody>
          <a:bodyPr wrap="square" lIns="0" tIns="19050" rIns="0" bIns="0" rtlCol="0" vert="horz">
            <a:spAutoFit/>
          </a:bodyPr>
          <a:lstStyle/>
          <a:p>
            <a:pPr marL="13335">
              <a:lnSpc>
                <a:spcPts val="3710"/>
              </a:lnSpc>
              <a:spcBef>
                <a:spcPts val="150"/>
              </a:spcBef>
            </a:pPr>
            <a:r>
              <a:rPr dirty="0" sz="3300" spc="-1055">
                <a:solidFill>
                  <a:srgbClr val="F7FBFB"/>
                </a:solidFill>
                <a:latin typeface="Times New Roman"/>
                <a:cs typeface="Times New Roman"/>
              </a:rPr>
              <a:t>4.</a:t>
            </a:r>
            <a:endParaRPr sz="3300">
              <a:latin typeface="Times New Roman"/>
              <a:cs typeface="Times New Roman"/>
            </a:endParaRPr>
          </a:p>
        </p:txBody>
      </p:sp>
      <p:sp>
        <p:nvSpPr>
          <p:cNvPr id="10" name="object 10"/>
          <p:cNvSpPr/>
          <p:nvPr/>
        </p:nvSpPr>
        <p:spPr>
          <a:xfrm>
            <a:off x="12660228" y="2760453"/>
            <a:ext cx="173355" cy="370840"/>
          </a:xfrm>
          <a:custGeom>
            <a:avLst/>
            <a:gdLst/>
            <a:ahLst/>
            <a:cxnLst/>
            <a:rect l="l" t="t" r="r" b="b"/>
            <a:pathLst>
              <a:path w="173354" h="370839">
                <a:moveTo>
                  <a:pt x="0" y="370482"/>
                </a:moveTo>
                <a:lnTo>
                  <a:pt x="172903" y="370482"/>
                </a:lnTo>
                <a:lnTo>
                  <a:pt x="172903" y="0"/>
                </a:lnTo>
                <a:lnTo>
                  <a:pt x="0" y="0"/>
                </a:lnTo>
                <a:lnTo>
                  <a:pt x="0" y="370482"/>
                </a:lnTo>
                <a:close/>
              </a:path>
            </a:pathLst>
          </a:custGeom>
          <a:solidFill>
            <a:srgbClr val="056EB8"/>
          </a:solidFill>
        </p:spPr>
        <p:txBody>
          <a:bodyPr wrap="square" lIns="0" tIns="0" rIns="0" bIns="0" rtlCol="0"/>
          <a:lstStyle/>
          <a:p/>
        </p:txBody>
      </p:sp>
      <p:sp>
        <p:nvSpPr>
          <p:cNvPr id="11" name="object 11"/>
          <p:cNvSpPr/>
          <p:nvPr/>
        </p:nvSpPr>
        <p:spPr>
          <a:xfrm>
            <a:off x="1356214" y="2760453"/>
            <a:ext cx="11215370" cy="370840"/>
          </a:xfrm>
          <a:custGeom>
            <a:avLst/>
            <a:gdLst/>
            <a:ahLst/>
            <a:cxnLst/>
            <a:rect l="l" t="t" r="r" b="b"/>
            <a:pathLst>
              <a:path w="11215370" h="370839">
                <a:moveTo>
                  <a:pt x="0" y="370482"/>
                </a:moveTo>
                <a:lnTo>
                  <a:pt x="11214784" y="370482"/>
                </a:lnTo>
                <a:lnTo>
                  <a:pt x="11214784" y="0"/>
                </a:lnTo>
                <a:lnTo>
                  <a:pt x="0" y="0"/>
                </a:lnTo>
                <a:lnTo>
                  <a:pt x="0" y="370482"/>
                </a:lnTo>
                <a:close/>
              </a:path>
            </a:pathLst>
          </a:custGeom>
          <a:solidFill>
            <a:srgbClr val="056EB8"/>
          </a:solidFill>
        </p:spPr>
        <p:txBody>
          <a:bodyPr wrap="square" lIns="0" tIns="0" rIns="0" bIns="0" rtlCol="0"/>
          <a:lstStyle/>
          <a:p/>
        </p:txBody>
      </p:sp>
      <p:sp>
        <p:nvSpPr>
          <p:cNvPr id="12" name="object 12"/>
          <p:cNvSpPr txBox="1"/>
          <p:nvPr/>
        </p:nvSpPr>
        <p:spPr>
          <a:xfrm>
            <a:off x="1356215" y="2695655"/>
            <a:ext cx="6483350" cy="470534"/>
          </a:xfrm>
          <a:prstGeom prst="rect">
            <a:avLst/>
          </a:prstGeom>
        </p:spPr>
        <p:txBody>
          <a:bodyPr wrap="square" lIns="0" tIns="14604" rIns="0" bIns="0" rtlCol="0" vert="horz">
            <a:spAutoFit/>
          </a:bodyPr>
          <a:lstStyle/>
          <a:p>
            <a:pPr>
              <a:lnSpc>
                <a:spcPct val="100000"/>
              </a:lnSpc>
              <a:spcBef>
                <a:spcPts val="114"/>
              </a:spcBef>
              <a:tabLst>
                <a:tab pos="383540" algn="l"/>
                <a:tab pos="1532255" algn="l"/>
                <a:tab pos="1920875" algn="l"/>
              </a:tabLst>
            </a:pPr>
            <a:r>
              <a:rPr dirty="0" sz="2900" spc="-2465">
                <a:solidFill>
                  <a:srgbClr val="F7FBFB"/>
                </a:solidFill>
                <a:latin typeface="宋体"/>
                <a:cs typeface="宋体"/>
              </a:rPr>
              <a:t>审	核项目	上	</a:t>
            </a:r>
            <a:r>
              <a:rPr dirty="0" sz="2900" spc="300">
                <a:solidFill>
                  <a:srgbClr val="F7FBFB"/>
                </a:solidFill>
                <a:latin typeface="宋体"/>
                <a:cs typeface="宋体"/>
              </a:rPr>
              <a:t>报</a:t>
            </a:r>
            <a:r>
              <a:rPr dirty="0" sz="2900" spc="-175">
                <a:solidFill>
                  <a:srgbClr val="F7FBFB"/>
                </a:solidFill>
                <a:latin typeface="宋体"/>
                <a:cs typeface="宋体"/>
              </a:rPr>
              <a:t>的</a:t>
            </a:r>
            <a:r>
              <a:rPr dirty="0" sz="2900" spc="150">
                <a:solidFill>
                  <a:srgbClr val="F7FBFB"/>
                </a:solidFill>
                <a:latin typeface="宋体"/>
                <a:cs typeface="宋体"/>
              </a:rPr>
              <a:t>结</a:t>
            </a:r>
            <a:r>
              <a:rPr dirty="0" sz="2900" spc="300">
                <a:solidFill>
                  <a:srgbClr val="F7FBFB"/>
                </a:solidFill>
                <a:latin typeface="宋体"/>
                <a:cs typeface="宋体"/>
              </a:rPr>
              <a:t>算</a:t>
            </a:r>
            <a:r>
              <a:rPr dirty="0" sz="2900" spc="-50">
                <a:solidFill>
                  <a:srgbClr val="F7FBFB"/>
                </a:solidFill>
                <a:latin typeface="宋体"/>
                <a:cs typeface="宋体"/>
              </a:rPr>
              <a:t>策</a:t>
            </a:r>
            <a:r>
              <a:rPr dirty="0" sz="2900" spc="300">
                <a:solidFill>
                  <a:srgbClr val="F7FBFB"/>
                </a:solidFill>
                <a:latin typeface="宋体"/>
                <a:cs typeface="宋体"/>
              </a:rPr>
              <a:t>划</a:t>
            </a:r>
            <a:r>
              <a:rPr dirty="0" sz="2900" spc="775">
                <a:solidFill>
                  <a:srgbClr val="F7FBFB"/>
                </a:solidFill>
                <a:latin typeface="宋体"/>
                <a:cs typeface="宋体"/>
              </a:rPr>
              <a:t>书</a:t>
            </a:r>
            <a:r>
              <a:rPr dirty="0" sz="2900" spc="-720">
                <a:solidFill>
                  <a:srgbClr val="F7FBFB"/>
                </a:solidFill>
                <a:latin typeface="宋体"/>
                <a:cs typeface="宋体"/>
              </a:rPr>
              <a:t>，针</a:t>
            </a:r>
            <a:r>
              <a:rPr dirty="0" sz="2900" spc="-715">
                <a:solidFill>
                  <a:srgbClr val="F7FBFB"/>
                </a:solidFill>
                <a:latin typeface="宋体"/>
                <a:cs typeface="宋体"/>
              </a:rPr>
              <a:t> </a:t>
            </a:r>
            <a:r>
              <a:rPr dirty="0" sz="2900" spc="-720">
                <a:solidFill>
                  <a:srgbClr val="F7FBFB"/>
                </a:solidFill>
                <a:latin typeface="宋体"/>
                <a:cs typeface="宋体"/>
              </a:rPr>
              <a:t>对重点、</a:t>
            </a:r>
            <a:endParaRPr sz="2900">
              <a:latin typeface="宋体"/>
              <a:cs typeface="宋体"/>
            </a:endParaRPr>
          </a:p>
        </p:txBody>
      </p:sp>
      <p:sp>
        <p:nvSpPr>
          <p:cNvPr id="13" name="object 13"/>
          <p:cNvSpPr txBox="1"/>
          <p:nvPr/>
        </p:nvSpPr>
        <p:spPr>
          <a:xfrm>
            <a:off x="8247084" y="2695655"/>
            <a:ext cx="1122045" cy="470534"/>
          </a:xfrm>
          <a:prstGeom prst="rect">
            <a:avLst/>
          </a:prstGeom>
        </p:spPr>
        <p:txBody>
          <a:bodyPr wrap="square" lIns="0" tIns="14604" rIns="0" bIns="0" rtlCol="0" vert="horz">
            <a:spAutoFit/>
          </a:bodyPr>
          <a:lstStyle/>
          <a:p>
            <a:pPr>
              <a:lnSpc>
                <a:spcPct val="100000"/>
              </a:lnSpc>
              <a:spcBef>
                <a:spcPts val="114"/>
              </a:spcBef>
            </a:pPr>
            <a:r>
              <a:rPr dirty="0" sz="2900" spc="-720">
                <a:solidFill>
                  <a:srgbClr val="F7FBFB"/>
                </a:solidFill>
                <a:latin typeface="宋体"/>
                <a:cs typeface="宋体"/>
              </a:rPr>
              <a:t>难点项目</a:t>
            </a:r>
            <a:endParaRPr sz="2900">
              <a:latin typeface="宋体"/>
              <a:cs typeface="宋体"/>
            </a:endParaRPr>
          </a:p>
        </p:txBody>
      </p:sp>
      <p:sp>
        <p:nvSpPr>
          <p:cNvPr id="14" name="object 14"/>
          <p:cNvSpPr txBox="1"/>
          <p:nvPr/>
        </p:nvSpPr>
        <p:spPr>
          <a:xfrm>
            <a:off x="9770951" y="2695655"/>
            <a:ext cx="3023235" cy="470534"/>
          </a:xfrm>
          <a:prstGeom prst="rect">
            <a:avLst/>
          </a:prstGeom>
        </p:spPr>
        <p:txBody>
          <a:bodyPr wrap="square" lIns="0" tIns="14604" rIns="0" bIns="0" rtlCol="0" vert="horz">
            <a:spAutoFit/>
          </a:bodyPr>
          <a:lstStyle/>
          <a:p>
            <a:pPr>
              <a:lnSpc>
                <a:spcPct val="100000"/>
              </a:lnSpc>
              <a:spcBef>
                <a:spcPts val="114"/>
              </a:spcBef>
              <a:tabLst>
                <a:tab pos="1917700" algn="l"/>
              </a:tabLst>
            </a:pPr>
            <a:r>
              <a:rPr dirty="0" sz="2900" spc="-720">
                <a:solidFill>
                  <a:srgbClr val="F7FBFB"/>
                </a:solidFill>
                <a:latin typeface="宋体"/>
                <a:cs typeface="宋体"/>
              </a:rPr>
              <a:t>组织 </a:t>
            </a:r>
            <a:r>
              <a:rPr dirty="0" sz="2900" spc="-400">
                <a:solidFill>
                  <a:srgbClr val="F7FBFB"/>
                </a:solidFill>
                <a:latin typeface="宋体"/>
                <a:cs typeface="宋体"/>
              </a:rPr>
              <a:t> </a:t>
            </a:r>
            <a:r>
              <a:rPr dirty="0" sz="2900" spc="-720">
                <a:solidFill>
                  <a:srgbClr val="F7FBFB"/>
                </a:solidFill>
                <a:latin typeface="宋体"/>
                <a:cs typeface="宋体"/>
              </a:rPr>
              <a:t>专题策	划 、</a:t>
            </a:r>
            <a:r>
              <a:rPr dirty="0" sz="2900" spc="-495">
                <a:solidFill>
                  <a:srgbClr val="F7FBFB"/>
                </a:solidFill>
                <a:latin typeface="宋体"/>
                <a:cs typeface="宋体"/>
              </a:rPr>
              <a:t> </a:t>
            </a:r>
            <a:r>
              <a:rPr dirty="0" sz="2900" spc="-1975">
                <a:solidFill>
                  <a:srgbClr val="F7FBFB"/>
                </a:solidFill>
                <a:latin typeface="宋体"/>
                <a:cs typeface="宋体"/>
              </a:rPr>
              <a:t>专</a:t>
            </a:r>
            <a:endParaRPr sz="2900">
              <a:latin typeface="宋体"/>
              <a:cs typeface="宋体"/>
            </a:endParaRPr>
          </a:p>
        </p:txBody>
      </p:sp>
      <p:sp>
        <p:nvSpPr>
          <p:cNvPr id="15" name="object 15"/>
          <p:cNvSpPr txBox="1"/>
          <p:nvPr/>
        </p:nvSpPr>
        <p:spPr>
          <a:xfrm>
            <a:off x="12571000" y="2142560"/>
            <a:ext cx="89535" cy="1228725"/>
          </a:xfrm>
          <a:prstGeom prst="rect">
            <a:avLst/>
          </a:prstGeom>
          <a:solidFill>
            <a:srgbClr val="056EB8"/>
          </a:solidFill>
        </p:spPr>
        <p:txBody>
          <a:bodyPr wrap="square" lIns="0" tIns="34290" rIns="0" bIns="0" rtlCol="0" vert="horz">
            <a:spAutoFit/>
          </a:bodyPr>
          <a:lstStyle/>
          <a:p>
            <a:pPr>
              <a:lnSpc>
                <a:spcPct val="100000"/>
              </a:lnSpc>
              <a:spcBef>
                <a:spcPts val="270"/>
              </a:spcBef>
            </a:pPr>
            <a:r>
              <a:rPr dirty="0" sz="7100" spc="-1660">
                <a:solidFill>
                  <a:srgbClr val="F7FBFB"/>
                </a:solidFill>
                <a:latin typeface="Arial"/>
                <a:cs typeface="Arial"/>
              </a:rPr>
              <a:t>I</a:t>
            </a:r>
            <a:endParaRPr sz="7100">
              <a:latin typeface="Arial"/>
              <a:cs typeface="Arial"/>
            </a:endParaRPr>
          </a:p>
        </p:txBody>
      </p:sp>
      <p:sp>
        <p:nvSpPr>
          <p:cNvPr id="16" name="object 16"/>
          <p:cNvSpPr txBox="1"/>
          <p:nvPr/>
        </p:nvSpPr>
        <p:spPr>
          <a:xfrm>
            <a:off x="1012294" y="3169262"/>
            <a:ext cx="1899920" cy="370840"/>
          </a:xfrm>
          <a:prstGeom prst="rect">
            <a:avLst/>
          </a:prstGeom>
          <a:solidFill>
            <a:srgbClr val="056EB8"/>
          </a:solidFill>
        </p:spPr>
        <p:txBody>
          <a:bodyPr wrap="square" lIns="0" tIns="0" rIns="0" bIns="0" rtlCol="0" vert="horz">
            <a:spAutoFit/>
          </a:bodyPr>
          <a:lstStyle/>
          <a:p>
            <a:pPr>
              <a:lnSpc>
                <a:spcPts val="2915"/>
              </a:lnSpc>
            </a:pPr>
            <a:r>
              <a:rPr dirty="0" sz="2900" spc="125">
                <a:solidFill>
                  <a:srgbClr val="F7FBFB"/>
                </a:solidFill>
                <a:latin typeface="宋体"/>
                <a:cs typeface="宋体"/>
              </a:rPr>
              <a:t>项责任落</a:t>
            </a:r>
            <a:endParaRPr sz="2900">
              <a:latin typeface="宋体"/>
              <a:cs typeface="宋体"/>
            </a:endParaRPr>
          </a:p>
        </p:txBody>
      </p:sp>
      <p:sp>
        <p:nvSpPr>
          <p:cNvPr id="17" name="object 17"/>
          <p:cNvSpPr txBox="1"/>
          <p:nvPr/>
        </p:nvSpPr>
        <p:spPr>
          <a:xfrm>
            <a:off x="2537397" y="3104463"/>
            <a:ext cx="410209" cy="470534"/>
          </a:xfrm>
          <a:prstGeom prst="rect">
            <a:avLst/>
          </a:prstGeom>
        </p:spPr>
        <p:txBody>
          <a:bodyPr wrap="square" lIns="0" tIns="14604" rIns="0" bIns="0" rtlCol="0" vert="horz">
            <a:spAutoFit/>
          </a:bodyPr>
          <a:lstStyle/>
          <a:p>
            <a:pPr marL="12700">
              <a:lnSpc>
                <a:spcPct val="100000"/>
              </a:lnSpc>
              <a:spcBef>
                <a:spcPts val="114"/>
              </a:spcBef>
            </a:pPr>
            <a:r>
              <a:rPr dirty="0" sz="2900" spc="125">
                <a:solidFill>
                  <a:srgbClr val="F7FBFB"/>
                </a:solidFill>
                <a:latin typeface="宋体"/>
                <a:cs typeface="宋体"/>
              </a:rPr>
              <a:t>实</a:t>
            </a:r>
            <a:endParaRPr sz="2900">
              <a:latin typeface="宋体"/>
              <a:cs typeface="宋体"/>
            </a:endParaRPr>
          </a:p>
        </p:txBody>
      </p:sp>
      <p:sp>
        <p:nvSpPr>
          <p:cNvPr id="18" name="object 18"/>
          <p:cNvSpPr txBox="1"/>
          <p:nvPr/>
        </p:nvSpPr>
        <p:spPr>
          <a:xfrm>
            <a:off x="636104" y="3830096"/>
            <a:ext cx="11934190" cy="2785110"/>
          </a:xfrm>
          <a:prstGeom prst="rect">
            <a:avLst/>
          </a:prstGeom>
        </p:spPr>
        <p:txBody>
          <a:bodyPr wrap="square" lIns="0" tIns="12065" rIns="0" bIns="0" rtlCol="0" vert="horz">
            <a:spAutoFit/>
          </a:bodyPr>
          <a:lstStyle/>
          <a:p>
            <a:pPr marL="379730" marR="5080" indent="-367030">
              <a:lnSpc>
                <a:spcPct val="156100"/>
              </a:lnSpc>
              <a:spcBef>
                <a:spcPts val="95"/>
              </a:spcBef>
              <a:buClr>
                <a:srgbClr val="282828"/>
              </a:buClr>
              <a:buSzPct val="96551"/>
              <a:buChar char="·"/>
              <a:tabLst>
                <a:tab pos="398145" algn="l"/>
                <a:tab pos="8807450" algn="l"/>
                <a:tab pos="10337165" algn="l"/>
              </a:tabLst>
            </a:pPr>
            <a:r>
              <a:rPr dirty="0" sz="2900" spc="300">
                <a:solidFill>
                  <a:srgbClr val="010101"/>
                </a:solidFill>
                <a:latin typeface="宋体"/>
                <a:cs typeface="宋体"/>
              </a:rPr>
              <a:t>对每</a:t>
            </a:r>
            <a:r>
              <a:rPr dirty="0" sz="2900" spc="-285">
                <a:solidFill>
                  <a:srgbClr val="010101"/>
                </a:solidFill>
                <a:latin typeface="宋体"/>
                <a:cs typeface="宋体"/>
              </a:rPr>
              <a:t>一</a:t>
            </a:r>
            <a:r>
              <a:rPr dirty="0" sz="2900" spc="300">
                <a:solidFill>
                  <a:srgbClr val="010101"/>
                </a:solidFill>
                <a:latin typeface="宋体"/>
                <a:cs typeface="宋体"/>
              </a:rPr>
              <a:t>个竣工项</a:t>
            </a:r>
            <a:r>
              <a:rPr dirty="0" sz="2900" spc="215">
                <a:solidFill>
                  <a:srgbClr val="010101"/>
                </a:solidFill>
                <a:latin typeface="宋体"/>
                <a:cs typeface="宋体"/>
              </a:rPr>
              <a:t>目</a:t>
            </a:r>
            <a:r>
              <a:rPr dirty="0" sz="2900" spc="-720">
                <a:solidFill>
                  <a:srgbClr val="010101"/>
                </a:solidFill>
                <a:latin typeface="宋体"/>
                <a:cs typeface="宋体"/>
              </a:rPr>
              <a:t>，项目 </a:t>
            </a:r>
            <a:r>
              <a:rPr dirty="0" sz="2900" spc="-605">
                <a:solidFill>
                  <a:srgbClr val="010101"/>
                </a:solidFill>
                <a:latin typeface="宋体"/>
                <a:cs typeface="宋体"/>
              </a:rPr>
              <a:t> </a:t>
            </a:r>
            <a:r>
              <a:rPr dirty="0" sz="2900" spc="-720">
                <a:solidFill>
                  <a:srgbClr val="010101"/>
                </a:solidFill>
                <a:latin typeface="宋体"/>
                <a:cs typeface="宋体"/>
              </a:rPr>
              <a:t>都</a:t>
            </a:r>
            <a:r>
              <a:rPr dirty="0" sz="2900" spc="-585">
                <a:solidFill>
                  <a:srgbClr val="010101"/>
                </a:solidFill>
                <a:latin typeface="宋体"/>
                <a:cs typeface="宋体"/>
              </a:rPr>
              <a:t> </a:t>
            </a:r>
            <a:r>
              <a:rPr dirty="0" sz="2900" spc="-720">
                <a:solidFill>
                  <a:srgbClr val="010101"/>
                </a:solidFill>
                <a:latin typeface="宋体"/>
                <a:cs typeface="宋体"/>
              </a:rPr>
              <a:t>要</a:t>
            </a:r>
            <a:r>
              <a:rPr dirty="0" sz="2900" spc="-530">
                <a:solidFill>
                  <a:srgbClr val="010101"/>
                </a:solidFill>
                <a:latin typeface="宋体"/>
                <a:cs typeface="宋体"/>
              </a:rPr>
              <a:t> </a:t>
            </a:r>
            <a:r>
              <a:rPr dirty="0" sz="2900" spc="-720">
                <a:solidFill>
                  <a:srgbClr val="010101"/>
                </a:solidFill>
                <a:latin typeface="宋体"/>
                <a:cs typeface="宋体"/>
              </a:rPr>
              <a:t>牵头 </a:t>
            </a:r>
            <a:r>
              <a:rPr dirty="0" sz="2900" spc="-615">
                <a:solidFill>
                  <a:srgbClr val="010101"/>
                </a:solidFill>
                <a:latin typeface="宋体"/>
                <a:cs typeface="宋体"/>
              </a:rPr>
              <a:t> </a:t>
            </a:r>
            <a:r>
              <a:rPr dirty="0" sz="2900" spc="-720">
                <a:solidFill>
                  <a:srgbClr val="010101"/>
                </a:solidFill>
                <a:latin typeface="宋体"/>
                <a:cs typeface="宋体"/>
              </a:rPr>
              <a:t>编</a:t>
            </a:r>
            <a:r>
              <a:rPr dirty="0" sz="2900" spc="-610">
                <a:solidFill>
                  <a:srgbClr val="010101"/>
                </a:solidFill>
                <a:latin typeface="宋体"/>
                <a:cs typeface="宋体"/>
              </a:rPr>
              <a:t> </a:t>
            </a:r>
            <a:r>
              <a:rPr dirty="0" sz="2900" spc="-720">
                <a:solidFill>
                  <a:srgbClr val="010101"/>
                </a:solidFill>
                <a:latin typeface="宋体"/>
                <a:cs typeface="宋体"/>
              </a:rPr>
              <a:t>制结 </a:t>
            </a:r>
            <a:r>
              <a:rPr dirty="0" sz="2900" spc="-525">
                <a:solidFill>
                  <a:srgbClr val="010101"/>
                </a:solidFill>
                <a:latin typeface="宋体"/>
                <a:cs typeface="宋体"/>
              </a:rPr>
              <a:t> </a:t>
            </a:r>
            <a:r>
              <a:rPr dirty="0" sz="2900" spc="-720">
                <a:solidFill>
                  <a:srgbClr val="010101"/>
                </a:solidFill>
                <a:latin typeface="宋体"/>
                <a:cs typeface="宋体"/>
              </a:rPr>
              <a:t>算</a:t>
            </a:r>
            <a:r>
              <a:rPr dirty="0" sz="2900" spc="-520">
                <a:solidFill>
                  <a:srgbClr val="010101"/>
                </a:solidFill>
                <a:latin typeface="宋体"/>
                <a:cs typeface="宋体"/>
              </a:rPr>
              <a:t> </a:t>
            </a:r>
            <a:r>
              <a:rPr dirty="0" sz="2900" spc="-720">
                <a:solidFill>
                  <a:srgbClr val="010101"/>
                </a:solidFill>
                <a:latin typeface="宋体"/>
                <a:cs typeface="宋体"/>
              </a:rPr>
              <a:t>策划书	井</a:t>
            </a:r>
            <a:r>
              <a:rPr dirty="0" sz="2900" spc="-595">
                <a:solidFill>
                  <a:srgbClr val="010101"/>
                </a:solidFill>
                <a:latin typeface="宋体"/>
                <a:cs typeface="宋体"/>
              </a:rPr>
              <a:t> </a:t>
            </a:r>
            <a:r>
              <a:rPr dirty="0" sz="2900" spc="-720">
                <a:solidFill>
                  <a:srgbClr val="010101"/>
                </a:solidFill>
                <a:latin typeface="宋体"/>
                <a:cs typeface="宋体"/>
              </a:rPr>
              <a:t>报公司	相关</a:t>
            </a:r>
            <a:r>
              <a:rPr dirty="0" sz="2900" spc="-600">
                <a:solidFill>
                  <a:srgbClr val="010101"/>
                </a:solidFill>
                <a:latin typeface="宋体"/>
                <a:cs typeface="宋体"/>
              </a:rPr>
              <a:t> </a:t>
            </a:r>
            <a:r>
              <a:rPr dirty="0" sz="2900" spc="-720">
                <a:solidFill>
                  <a:srgbClr val="010101"/>
                </a:solidFill>
                <a:latin typeface="宋体"/>
                <a:cs typeface="宋体"/>
              </a:rPr>
              <a:t>部门 </a:t>
            </a:r>
            <a:r>
              <a:rPr dirty="0" sz="2900" spc="65">
                <a:solidFill>
                  <a:srgbClr val="010101"/>
                </a:solidFill>
                <a:latin typeface="宋体"/>
                <a:cs typeface="宋体"/>
              </a:rPr>
              <a:t>审核，公司根据审核情况与项目签订结算责任书。对结算金额较大、 </a:t>
            </a:r>
            <a:r>
              <a:rPr dirty="0" sz="2900" spc="125">
                <a:solidFill>
                  <a:srgbClr val="010101"/>
                </a:solidFill>
                <a:latin typeface="宋体"/>
                <a:cs typeface="宋体"/>
              </a:rPr>
              <a:t>争议较大的项目，公司牵头组织项目结算策划会，确定公司一名领导 </a:t>
            </a:r>
            <a:r>
              <a:rPr dirty="0" sz="2900" spc="-80">
                <a:solidFill>
                  <a:srgbClr val="010101"/>
                </a:solidFill>
                <a:latin typeface="宋体"/>
                <a:cs typeface="宋体"/>
              </a:rPr>
              <a:t>负责该项目的结算工作。</a:t>
            </a:r>
            <a:endParaRPr sz="2900">
              <a:latin typeface="宋体"/>
              <a:cs typeface="宋体"/>
            </a:endParaRPr>
          </a:p>
        </p:txBody>
      </p:sp>
      <p:sp>
        <p:nvSpPr>
          <p:cNvPr id="19" name="object 19"/>
          <p:cNvSpPr/>
          <p:nvPr/>
        </p:nvSpPr>
        <p:spPr>
          <a:xfrm>
            <a:off x="784938" y="7801292"/>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20" name="object 20"/>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1" name="object 21"/>
          <p:cNvSpPr txBox="1"/>
          <p:nvPr/>
        </p:nvSpPr>
        <p:spPr>
          <a:xfrm>
            <a:off x="772238" y="7788592"/>
            <a:ext cx="8377555" cy="358140"/>
          </a:xfrm>
          <a:prstGeom prst="rect">
            <a:avLst/>
          </a:prstGeom>
        </p:spPr>
        <p:txBody>
          <a:bodyPr wrap="square" lIns="0" tIns="0" rIns="0" bIns="0" rtlCol="0" vert="horz">
            <a:spAutoFit/>
          </a:bodyPr>
          <a:lstStyle/>
          <a:p>
            <a:pPr marL="12700">
              <a:lnSpc>
                <a:spcPts val="2815"/>
              </a:lnSpc>
            </a:pPr>
            <a:r>
              <a:rPr dirty="0" sz="2600" spc="140">
                <a:solidFill>
                  <a:srgbClr val="F7FBFB"/>
                </a:solidFill>
                <a:latin typeface="宋体"/>
                <a:cs typeface="宋体"/>
              </a:rPr>
              <a:t>八、顶目过程结算率、结算完成时间及结算收益率规定</a:t>
            </a:r>
            <a:endParaRPr sz="2600">
              <a:latin typeface="宋体"/>
              <a:cs typeface="宋体"/>
            </a:endParaRP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818381" y="830391"/>
            <a:ext cx="8897620" cy="0"/>
          </a:xfrm>
          <a:custGeom>
            <a:avLst/>
            <a:gdLst/>
            <a:ahLst/>
            <a:cxnLst/>
            <a:rect l="l" t="t" r="r" b="b"/>
            <a:pathLst>
              <a:path w="8897619" h="0">
                <a:moveTo>
                  <a:pt x="0" y="0"/>
                </a:moveTo>
                <a:lnTo>
                  <a:pt x="8897619"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p:nvPr/>
        </p:nvSpPr>
        <p:spPr>
          <a:xfrm>
            <a:off x="688340" y="7115819"/>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5" name="object 5"/>
          <p:cNvSpPr txBox="1">
            <a:spLocks noGrp="1"/>
          </p:cNvSpPr>
          <p:nvPr>
            <p:ph type="title"/>
          </p:nvPr>
        </p:nvSpPr>
        <p:spPr>
          <a:xfrm>
            <a:off x="1552845" y="408883"/>
            <a:ext cx="2430780" cy="807720"/>
          </a:xfrm>
          <a:prstGeom prst="rect"/>
        </p:spPr>
        <p:txBody>
          <a:bodyPr wrap="square" lIns="0" tIns="16510" rIns="0" bIns="0" rtlCol="0" vert="horz">
            <a:spAutoFit/>
          </a:bodyPr>
          <a:lstStyle/>
          <a:p>
            <a:pPr marL="12700">
              <a:lnSpc>
                <a:spcPct val="100000"/>
              </a:lnSpc>
              <a:spcBef>
                <a:spcPts val="130"/>
              </a:spcBef>
            </a:pPr>
            <a:r>
              <a:rPr dirty="0" sz="5100" spc="-1315"/>
              <a:t>【关键点】</a:t>
            </a:r>
            <a:endParaRPr sz="5100"/>
          </a:p>
        </p:txBody>
      </p:sp>
      <p:sp>
        <p:nvSpPr>
          <p:cNvPr id="6" name="object 6"/>
          <p:cNvSpPr txBox="1"/>
          <p:nvPr/>
        </p:nvSpPr>
        <p:spPr>
          <a:xfrm>
            <a:off x="848621" y="1660859"/>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7" name="object 7"/>
          <p:cNvSpPr/>
          <p:nvPr/>
        </p:nvSpPr>
        <p:spPr>
          <a:xfrm>
            <a:off x="505182" y="2435236"/>
            <a:ext cx="0" cy="828040"/>
          </a:xfrm>
          <a:custGeom>
            <a:avLst/>
            <a:gdLst/>
            <a:ahLst/>
            <a:cxnLst/>
            <a:rect l="l" t="t" r="r" b="b"/>
            <a:pathLst>
              <a:path w="0" h="828039">
                <a:moveTo>
                  <a:pt x="0" y="0"/>
                </a:moveTo>
                <a:lnTo>
                  <a:pt x="0" y="827865"/>
                </a:lnTo>
              </a:path>
            </a:pathLst>
          </a:custGeom>
          <a:ln w="25494">
            <a:solidFill>
              <a:srgbClr val="051F5B"/>
            </a:solidFill>
          </a:ln>
        </p:spPr>
        <p:txBody>
          <a:bodyPr wrap="square" lIns="0" tIns="0" rIns="0" bIns="0" rtlCol="0"/>
          <a:lstStyle/>
          <a:p/>
        </p:txBody>
      </p:sp>
      <p:sp>
        <p:nvSpPr>
          <p:cNvPr id="8" name="object 8"/>
          <p:cNvSpPr txBox="1"/>
          <p:nvPr/>
        </p:nvSpPr>
        <p:spPr>
          <a:xfrm>
            <a:off x="479735" y="2446537"/>
            <a:ext cx="40640" cy="753745"/>
          </a:xfrm>
          <a:prstGeom prst="rect">
            <a:avLst/>
          </a:prstGeom>
        </p:spPr>
        <p:txBody>
          <a:bodyPr wrap="square" lIns="0" tIns="15875" rIns="0" bIns="0" rtlCol="0" vert="horz">
            <a:spAutoFit/>
          </a:bodyPr>
          <a:lstStyle/>
          <a:p>
            <a:pPr marL="12700">
              <a:lnSpc>
                <a:spcPct val="100000"/>
              </a:lnSpc>
              <a:spcBef>
                <a:spcPts val="125"/>
              </a:spcBef>
            </a:pPr>
            <a:r>
              <a:rPr dirty="0" sz="4750" spc="-1205">
                <a:solidFill>
                  <a:srgbClr val="F9FBFB"/>
                </a:solidFill>
                <a:latin typeface="Arial"/>
                <a:cs typeface="Arial"/>
              </a:rPr>
              <a:t>I</a:t>
            </a:r>
            <a:endParaRPr sz="4750">
              <a:latin typeface="Arial"/>
              <a:cs typeface="Arial"/>
            </a:endParaRPr>
          </a:p>
        </p:txBody>
      </p:sp>
      <p:sp>
        <p:nvSpPr>
          <p:cNvPr id="9" name="object 9"/>
          <p:cNvSpPr txBox="1"/>
          <p:nvPr/>
        </p:nvSpPr>
        <p:spPr>
          <a:xfrm>
            <a:off x="1115714" y="2627804"/>
            <a:ext cx="222250" cy="541655"/>
          </a:xfrm>
          <a:prstGeom prst="rect">
            <a:avLst/>
          </a:prstGeom>
          <a:solidFill>
            <a:srgbClr val="051F5B"/>
          </a:solidFill>
        </p:spPr>
        <p:txBody>
          <a:bodyPr wrap="square" lIns="0" tIns="19050" rIns="0" bIns="0" rtlCol="0" vert="horz">
            <a:spAutoFit/>
          </a:bodyPr>
          <a:lstStyle/>
          <a:p>
            <a:pPr marL="7620">
              <a:lnSpc>
                <a:spcPct val="100000"/>
              </a:lnSpc>
              <a:spcBef>
                <a:spcPts val="150"/>
              </a:spcBef>
            </a:pPr>
            <a:r>
              <a:rPr dirty="0" sz="3300" spc="-1505">
                <a:solidFill>
                  <a:srgbClr val="F9FBFB"/>
                </a:solidFill>
                <a:latin typeface="Times New Roman"/>
                <a:cs typeface="Times New Roman"/>
              </a:rPr>
              <a:t>1</a:t>
            </a:r>
            <a:endParaRPr sz="3300">
              <a:latin typeface="Times New Roman"/>
              <a:cs typeface="Times New Roman"/>
            </a:endParaRPr>
          </a:p>
        </p:txBody>
      </p:sp>
      <p:sp>
        <p:nvSpPr>
          <p:cNvPr id="10" name="object 10"/>
          <p:cNvSpPr/>
          <p:nvPr/>
        </p:nvSpPr>
        <p:spPr>
          <a:xfrm>
            <a:off x="1360796" y="2747678"/>
            <a:ext cx="11590020" cy="370840"/>
          </a:xfrm>
          <a:custGeom>
            <a:avLst/>
            <a:gdLst/>
            <a:ahLst/>
            <a:cxnLst/>
            <a:rect l="l" t="t" r="r" b="b"/>
            <a:pathLst>
              <a:path w="11590020" h="370839">
                <a:moveTo>
                  <a:pt x="0" y="0"/>
                </a:moveTo>
                <a:lnTo>
                  <a:pt x="11589948" y="0"/>
                </a:lnTo>
                <a:lnTo>
                  <a:pt x="11589948" y="370482"/>
                </a:lnTo>
                <a:lnTo>
                  <a:pt x="0" y="370482"/>
                </a:lnTo>
                <a:lnTo>
                  <a:pt x="0" y="0"/>
                </a:lnTo>
                <a:close/>
              </a:path>
            </a:pathLst>
          </a:custGeom>
          <a:solidFill>
            <a:srgbClr val="051F5B"/>
          </a:solidFill>
        </p:spPr>
        <p:txBody>
          <a:bodyPr wrap="square" lIns="0" tIns="0" rIns="0" bIns="0" rtlCol="0"/>
          <a:lstStyle/>
          <a:p/>
        </p:txBody>
      </p:sp>
      <p:sp>
        <p:nvSpPr>
          <p:cNvPr id="11" name="object 11"/>
          <p:cNvSpPr/>
          <p:nvPr/>
        </p:nvSpPr>
        <p:spPr>
          <a:xfrm>
            <a:off x="12837939" y="2435236"/>
            <a:ext cx="0" cy="828040"/>
          </a:xfrm>
          <a:custGeom>
            <a:avLst/>
            <a:gdLst/>
            <a:ahLst/>
            <a:cxnLst/>
            <a:rect l="l" t="t" r="r" b="b"/>
            <a:pathLst>
              <a:path w="0" h="828039">
                <a:moveTo>
                  <a:pt x="0" y="0"/>
                </a:moveTo>
                <a:lnTo>
                  <a:pt x="0" y="827865"/>
                </a:lnTo>
              </a:path>
            </a:pathLst>
          </a:custGeom>
          <a:ln w="38241">
            <a:solidFill>
              <a:srgbClr val="2D4474"/>
            </a:solidFill>
          </a:ln>
        </p:spPr>
        <p:txBody>
          <a:bodyPr wrap="square" lIns="0" tIns="0" rIns="0" bIns="0" rtlCol="0"/>
          <a:lstStyle/>
          <a:p/>
        </p:txBody>
      </p:sp>
      <p:sp>
        <p:nvSpPr>
          <p:cNvPr id="12" name="object 12"/>
          <p:cNvSpPr txBox="1"/>
          <p:nvPr/>
        </p:nvSpPr>
        <p:spPr>
          <a:xfrm>
            <a:off x="1348096" y="2446537"/>
            <a:ext cx="11503660" cy="753745"/>
          </a:xfrm>
          <a:prstGeom prst="rect">
            <a:avLst/>
          </a:prstGeom>
        </p:spPr>
        <p:txBody>
          <a:bodyPr wrap="square" lIns="0" tIns="15875" rIns="0" bIns="0" rtlCol="0" vert="horz">
            <a:spAutoFit/>
          </a:bodyPr>
          <a:lstStyle/>
          <a:p>
            <a:pPr marL="12700">
              <a:lnSpc>
                <a:spcPct val="100000"/>
              </a:lnSpc>
              <a:spcBef>
                <a:spcPts val="125"/>
              </a:spcBef>
              <a:tabLst>
                <a:tab pos="492125" algn="l"/>
                <a:tab pos="895985" algn="l"/>
              </a:tabLst>
            </a:pPr>
            <a:r>
              <a:rPr dirty="0" sz="2900" spc="-2640">
                <a:solidFill>
                  <a:srgbClr val="F9FBFB"/>
                </a:solidFill>
                <a:latin typeface="宋体"/>
                <a:cs typeface="宋体"/>
              </a:rPr>
              <a:t>提	前	</a:t>
            </a:r>
            <a:r>
              <a:rPr dirty="0" sz="2900" spc="270">
                <a:solidFill>
                  <a:srgbClr val="F9FBFB"/>
                </a:solidFill>
                <a:latin typeface="宋体"/>
                <a:cs typeface="宋体"/>
              </a:rPr>
              <a:t>进</a:t>
            </a:r>
            <a:r>
              <a:rPr dirty="0" sz="2900" spc="-65">
                <a:solidFill>
                  <a:srgbClr val="F9FBFB"/>
                </a:solidFill>
                <a:latin typeface="宋体"/>
                <a:cs typeface="宋体"/>
              </a:rPr>
              <a:t>行</a:t>
            </a:r>
            <a:r>
              <a:rPr dirty="0" sz="2900" spc="270">
                <a:solidFill>
                  <a:srgbClr val="F9FBFB"/>
                </a:solidFill>
                <a:latin typeface="宋体"/>
                <a:cs typeface="宋体"/>
              </a:rPr>
              <a:t>业</a:t>
            </a:r>
            <a:r>
              <a:rPr dirty="0" sz="2900" spc="-45">
                <a:solidFill>
                  <a:srgbClr val="F9FBFB"/>
                </a:solidFill>
                <a:latin typeface="宋体"/>
                <a:cs typeface="宋体"/>
              </a:rPr>
              <a:t>主</a:t>
            </a:r>
            <a:r>
              <a:rPr dirty="0" sz="2900" spc="300">
                <a:solidFill>
                  <a:srgbClr val="F9FBFB"/>
                </a:solidFill>
                <a:latin typeface="宋体"/>
                <a:cs typeface="宋体"/>
              </a:rPr>
              <a:t>报量</a:t>
            </a:r>
            <a:r>
              <a:rPr dirty="0" sz="2900" spc="-285">
                <a:solidFill>
                  <a:srgbClr val="F9FBFB"/>
                </a:solidFill>
                <a:latin typeface="宋体"/>
                <a:cs typeface="宋体"/>
              </a:rPr>
              <a:t>策</a:t>
            </a:r>
            <a:r>
              <a:rPr dirty="0" sz="2900" spc="865">
                <a:solidFill>
                  <a:srgbClr val="F9FBFB"/>
                </a:solidFill>
                <a:latin typeface="宋体"/>
                <a:cs typeface="宋体"/>
              </a:rPr>
              <a:t>划</a:t>
            </a:r>
            <a:r>
              <a:rPr dirty="0" sz="2900" spc="-340">
                <a:solidFill>
                  <a:srgbClr val="F9FBFB"/>
                </a:solidFill>
                <a:latin typeface="宋体"/>
                <a:cs typeface="宋体"/>
              </a:rPr>
              <a:t>，</a:t>
            </a:r>
            <a:r>
              <a:rPr dirty="0" sz="2900" spc="-210">
                <a:solidFill>
                  <a:srgbClr val="F9FBFB"/>
                </a:solidFill>
                <a:latin typeface="宋体"/>
                <a:cs typeface="宋体"/>
              </a:rPr>
              <a:t>明</a:t>
            </a:r>
            <a:r>
              <a:rPr dirty="0" sz="2900" spc="140">
                <a:solidFill>
                  <a:srgbClr val="F9FBFB"/>
                </a:solidFill>
                <a:latin typeface="宋体"/>
                <a:cs typeface="宋体"/>
              </a:rPr>
              <a:t>确</a:t>
            </a:r>
            <a:r>
              <a:rPr dirty="0" sz="2900" spc="-340">
                <a:solidFill>
                  <a:srgbClr val="F9FBFB"/>
                </a:solidFill>
                <a:latin typeface="宋体"/>
                <a:cs typeface="宋体"/>
              </a:rPr>
              <a:t>月度</a:t>
            </a:r>
            <a:r>
              <a:rPr dirty="0" sz="2900" spc="-580">
                <a:solidFill>
                  <a:srgbClr val="F9FBFB"/>
                </a:solidFill>
                <a:latin typeface="宋体"/>
                <a:cs typeface="宋体"/>
              </a:rPr>
              <a:t> </a:t>
            </a:r>
            <a:r>
              <a:rPr dirty="0" sz="2900" spc="300">
                <a:solidFill>
                  <a:srgbClr val="F9FBFB"/>
                </a:solidFill>
                <a:latin typeface="宋体"/>
                <a:cs typeface="宋体"/>
              </a:rPr>
              <a:t>报量</a:t>
            </a:r>
            <a:r>
              <a:rPr dirty="0" sz="2900" spc="-295">
                <a:solidFill>
                  <a:srgbClr val="F9FBFB"/>
                </a:solidFill>
                <a:latin typeface="宋体"/>
                <a:cs typeface="宋体"/>
              </a:rPr>
              <a:t>、</a:t>
            </a:r>
            <a:r>
              <a:rPr dirty="0" sz="2900" spc="300">
                <a:solidFill>
                  <a:srgbClr val="F9FBFB"/>
                </a:solidFill>
                <a:latin typeface="宋体"/>
                <a:cs typeface="宋体"/>
              </a:rPr>
              <a:t>确认</a:t>
            </a:r>
            <a:r>
              <a:rPr dirty="0" sz="2900" spc="-265">
                <a:solidFill>
                  <a:srgbClr val="F9FBFB"/>
                </a:solidFill>
                <a:latin typeface="宋体"/>
                <a:cs typeface="宋体"/>
              </a:rPr>
              <a:t>量</a:t>
            </a:r>
            <a:r>
              <a:rPr dirty="0" sz="2900" spc="300">
                <a:solidFill>
                  <a:srgbClr val="F9FBFB"/>
                </a:solidFill>
                <a:latin typeface="宋体"/>
                <a:cs typeface="宋体"/>
              </a:rPr>
              <a:t>底</a:t>
            </a:r>
            <a:r>
              <a:rPr dirty="0" sz="2900" spc="-95">
                <a:solidFill>
                  <a:srgbClr val="F9FBFB"/>
                </a:solidFill>
                <a:latin typeface="宋体"/>
                <a:cs typeface="宋体"/>
              </a:rPr>
              <a:t>线</a:t>
            </a:r>
            <a:r>
              <a:rPr dirty="0" sz="2900" spc="300">
                <a:solidFill>
                  <a:srgbClr val="F9FBFB"/>
                </a:solidFill>
                <a:latin typeface="宋体"/>
                <a:cs typeface="宋体"/>
              </a:rPr>
              <a:t>值</a:t>
            </a:r>
            <a:r>
              <a:rPr dirty="0" sz="2900" spc="-885">
                <a:solidFill>
                  <a:srgbClr val="F9FBFB"/>
                </a:solidFill>
                <a:latin typeface="宋体"/>
                <a:cs typeface="宋体"/>
              </a:rPr>
              <a:t> </a:t>
            </a:r>
            <a:r>
              <a:rPr dirty="0" sz="2900" spc="-340">
                <a:solidFill>
                  <a:srgbClr val="F9FBFB"/>
                </a:solidFill>
                <a:latin typeface="宋体"/>
                <a:cs typeface="宋体"/>
              </a:rPr>
              <a:t>，</a:t>
            </a:r>
            <a:r>
              <a:rPr dirty="0" sz="2900" spc="-190">
                <a:solidFill>
                  <a:srgbClr val="F9FBFB"/>
                </a:solidFill>
                <a:latin typeface="宋体"/>
                <a:cs typeface="宋体"/>
              </a:rPr>
              <a:t>井</a:t>
            </a:r>
            <a:r>
              <a:rPr dirty="0" sz="2900" spc="-340">
                <a:solidFill>
                  <a:srgbClr val="F9FBFB"/>
                </a:solidFill>
                <a:latin typeface="宋体"/>
                <a:cs typeface="宋体"/>
              </a:rPr>
              <a:t>进行责</a:t>
            </a:r>
            <a:r>
              <a:rPr dirty="0" sz="2900" spc="-135">
                <a:solidFill>
                  <a:srgbClr val="F9FBFB"/>
                </a:solidFill>
                <a:latin typeface="宋体"/>
                <a:cs typeface="宋体"/>
              </a:rPr>
              <a:t> </a:t>
            </a:r>
            <a:r>
              <a:rPr dirty="0" sz="2900" spc="-930">
                <a:solidFill>
                  <a:srgbClr val="F9FBFB"/>
                </a:solidFill>
                <a:latin typeface="宋体"/>
                <a:cs typeface="宋体"/>
              </a:rPr>
              <a:t>任</a:t>
            </a:r>
            <a:r>
              <a:rPr dirty="0" sz="4750" spc="-1165">
                <a:solidFill>
                  <a:srgbClr val="B1C1E2"/>
                </a:solidFill>
                <a:latin typeface="Arial"/>
                <a:cs typeface="Arial"/>
              </a:rPr>
              <a:t>I</a:t>
            </a:r>
            <a:endParaRPr sz="4750">
              <a:latin typeface="Arial"/>
              <a:cs typeface="Arial"/>
            </a:endParaRPr>
          </a:p>
        </p:txBody>
      </p:sp>
      <p:sp>
        <p:nvSpPr>
          <p:cNvPr id="13" name="object 13"/>
          <p:cNvSpPr/>
          <p:nvPr/>
        </p:nvSpPr>
        <p:spPr>
          <a:xfrm>
            <a:off x="1115714" y="3169262"/>
            <a:ext cx="6125210" cy="370840"/>
          </a:xfrm>
          <a:custGeom>
            <a:avLst/>
            <a:gdLst/>
            <a:ahLst/>
            <a:cxnLst/>
            <a:rect l="l" t="t" r="r" b="b"/>
            <a:pathLst>
              <a:path w="6125209" h="370839">
                <a:moveTo>
                  <a:pt x="0" y="0"/>
                </a:moveTo>
                <a:lnTo>
                  <a:pt x="6124604" y="0"/>
                </a:lnTo>
                <a:lnTo>
                  <a:pt x="6124604" y="370482"/>
                </a:lnTo>
                <a:lnTo>
                  <a:pt x="0" y="370482"/>
                </a:lnTo>
                <a:lnTo>
                  <a:pt x="0" y="0"/>
                </a:lnTo>
                <a:close/>
              </a:path>
            </a:pathLst>
          </a:custGeom>
          <a:solidFill>
            <a:srgbClr val="051F5B"/>
          </a:solidFill>
        </p:spPr>
        <p:txBody>
          <a:bodyPr wrap="square" lIns="0" tIns="0" rIns="0" bIns="0" rtlCol="0"/>
          <a:lstStyle/>
          <a:p/>
        </p:txBody>
      </p:sp>
      <p:sp>
        <p:nvSpPr>
          <p:cNvPr id="14" name="object 14"/>
          <p:cNvSpPr txBox="1"/>
          <p:nvPr/>
        </p:nvSpPr>
        <p:spPr>
          <a:xfrm>
            <a:off x="1115714" y="3104463"/>
            <a:ext cx="6180455" cy="470534"/>
          </a:xfrm>
          <a:prstGeom prst="rect">
            <a:avLst/>
          </a:prstGeom>
        </p:spPr>
        <p:txBody>
          <a:bodyPr wrap="square" lIns="0" tIns="14604" rIns="0" bIns="0" rtlCol="0" vert="horz">
            <a:spAutoFit/>
          </a:bodyPr>
          <a:lstStyle/>
          <a:p>
            <a:pPr>
              <a:lnSpc>
                <a:spcPct val="100000"/>
              </a:lnSpc>
              <a:spcBef>
                <a:spcPts val="114"/>
              </a:spcBef>
              <a:tabLst>
                <a:tab pos="778510" algn="l"/>
                <a:tab pos="1644014" algn="l"/>
              </a:tabLst>
            </a:pPr>
            <a:r>
              <a:rPr dirty="0" sz="2900" spc="-2555">
                <a:solidFill>
                  <a:srgbClr val="F9FBFB"/>
                </a:solidFill>
                <a:latin typeface="宋体"/>
                <a:cs typeface="宋体"/>
              </a:rPr>
              <a:t>分工	落实	</a:t>
            </a:r>
            <a:r>
              <a:rPr dirty="0" sz="2900" spc="-340">
                <a:solidFill>
                  <a:srgbClr val="F9FBFB"/>
                </a:solidFill>
                <a:latin typeface="宋体"/>
                <a:cs typeface="宋体"/>
              </a:rPr>
              <a:t>，</a:t>
            </a:r>
            <a:r>
              <a:rPr dirty="0" sz="2900" spc="-225">
                <a:solidFill>
                  <a:srgbClr val="F9FBFB"/>
                </a:solidFill>
                <a:latin typeface="宋体"/>
                <a:cs typeface="宋体"/>
              </a:rPr>
              <a:t>确</a:t>
            </a:r>
            <a:r>
              <a:rPr dirty="0" sz="2900" spc="300">
                <a:solidFill>
                  <a:srgbClr val="F9FBFB"/>
                </a:solidFill>
                <a:latin typeface="宋体"/>
                <a:cs typeface="宋体"/>
              </a:rPr>
              <a:t>保项</a:t>
            </a:r>
            <a:r>
              <a:rPr dirty="0" sz="2900" spc="-275">
                <a:solidFill>
                  <a:srgbClr val="F9FBFB"/>
                </a:solidFill>
                <a:latin typeface="宋体"/>
                <a:cs typeface="宋体"/>
              </a:rPr>
              <a:t>目</a:t>
            </a:r>
            <a:r>
              <a:rPr dirty="0" sz="2900" spc="130">
                <a:solidFill>
                  <a:srgbClr val="F9FBFB"/>
                </a:solidFill>
                <a:latin typeface="宋体"/>
                <a:cs typeface="宋体"/>
              </a:rPr>
              <a:t>过</a:t>
            </a:r>
            <a:r>
              <a:rPr dirty="0" sz="2900" spc="270">
                <a:solidFill>
                  <a:srgbClr val="F9FBFB"/>
                </a:solidFill>
                <a:latin typeface="宋体"/>
                <a:cs typeface="宋体"/>
              </a:rPr>
              <a:t>程</a:t>
            </a:r>
            <a:r>
              <a:rPr dirty="0" sz="2900" spc="-90">
                <a:solidFill>
                  <a:srgbClr val="F9FBFB"/>
                </a:solidFill>
                <a:latin typeface="宋体"/>
                <a:cs typeface="宋体"/>
              </a:rPr>
              <a:t>结</a:t>
            </a:r>
            <a:r>
              <a:rPr dirty="0" sz="2900" spc="270">
                <a:solidFill>
                  <a:srgbClr val="F9FBFB"/>
                </a:solidFill>
                <a:latin typeface="宋体"/>
                <a:cs typeface="宋体"/>
              </a:rPr>
              <a:t>算</a:t>
            </a:r>
            <a:r>
              <a:rPr dirty="0" sz="2900" spc="-20">
                <a:solidFill>
                  <a:srgbClr val="F9FBFB"/>
                </a:solidFill>
                <a:latin typeface="宋体"/>
                <a:cs typeface="宋体"/>
              </a:rPr>
              <a:t>率</a:t>
            </a:r>
            <a:r>
              <a:rPr dirty="0" sz="2900" spc="300">
                <a:solidFill>
                  <a:srgbClr val="F9FBFB"/>
                </a:solidFill>
                <a:latin typeface="宋体"/>
                <a:cs typeface="宋体"/>
              </a:rPr>
              <a:t>达</a:t>
            </a:r>
            <a:r>
              <a:rPr dirty="0" sz="2900" spc="-155">
                <a:solidFill>
                  <a:srgbClr val="F9FBFB"/>
                </a:solidFill>
                <a:latin typeface="宋体"/>
                <a:cs typeface="宋体"/>
              </a:rPr>
              <a:t>到</a:t>
            </a:r>
            <a:endParaRPr sz="2900">
              <a:latin typeface="宋体"/>
              <a:cs typeface="宋体"/>
            </a:endParaRPr>
          </a:p>
        </p:txBody>
      </p:sp>
      <p:sp>
        <p:nvSpPr>
          <p:cNvPr id="15" name="object 15"/>
          <p:cNvSpPr txBox="1"/>
          <p:nvPr/>
        </p:nvSpPr>
        <p:spPr>
          <a:xfrm>
            <a:off x="7249216" y="3118161"/>
            <a:ext cx="819785" cy="498475"/>
          </a:xfrm>
          <a:prstGeom prst="rect">
            <a:avLst/>
          </a:prstGeom>
          <a:solidFill>
            <a:srgbClr val="051F5B"/>
          </a:solidFill>
        </p:spPr>
        <p:txBody>
          <a:bodyPr wrap="square" lIns="0" tIns="0" rIns="0" bIns="0" rtlCol="0" vert="horz">
            <a:spAutoFit/>
          </a:bodyPr>
          <a:lstStyle/>
          <a:p>
            <a:pPr>
              <a:lnSpc>
                <a:spcPts val="3529"/>
              </a:lnSpc>
            </a:pPr>
            <a:r>
              <a:rPr dirty="0" sz="3100" spc="225">
                <a:solidFill>
                  <a:srgbClr val="F9FBFB"/>
                </a:solidFill>
                <a:latin typeface="Arial"/>
                <a:cs typeface="Arial"/>
              </a:rPr>
              <a:t>95</a:t>
            </a:r>
            <a:endParaRPr sz="3100">
              <a:latin typeface="Arial"/>
              <a:cs typeface="Arial"/>
            </a:endParaRPr>
          </a:p>
        </p:txBody>
      </p:sp>
      <p:sp>
        <p:nvSpPr>
          <p:cNvPr id="16" name="object 16"/>
          <p:cNvSpPr txBox="1"/>
          <p:nvPr/>
        </p:nvSpPr>
        <p:spPr>
          <a:xfrm>
            <a:off x="7745834" y="3129127"/>
            <a:ext cx="386715" cy="442595"/>
          </a:xfrm>
          <a:prstGeom prst="rect">
            <a:avLst/>
          </a:prstGeom>
        </p:spPr>
        <p:txBody>
          <a:bodyPr wrap="square" lIns="0" tIns="0" rIns="0" bIns="0" rtlCol="0" vert="horz">
            <a:spAutoFit/>
          </a:bodyPr>
          <a:lstStyle/>
          <a:p>
            <a:pPr>
              <a:lnSpc>
                <a:spcPts val="3445"/>
              </a:lnSpc>
            </a:pPr>
            <a:r>
              <a:rPr dirty="0" sz="3100" spc="280">
                <a:solidFill>
                  <a:srgbClr val="F9FBFB"/>
                </a:solidFill>
                <a:latin typeface="Arial"/>
                <a:cs typeface="Arial"/>
              </a:rPr>
              <a:t>%</a:t>
            </a:r>
            <a:endParaRPr sz="3100">
              <a:latin typeface="Arial"/>
              <a:cs typeface="Arial"/>
            </a:endParaRPr>
          </a:p>
        </p:txBody>
      </p:sp>
      <p:sp>
        <p:nvSpPr>
          <p:cNvPr id="17" name="object 17"/>
          <p:cNvSpPr txBox="1"/>
          <p:nvPr/>
        </p:nvSpPr>
        <p:spPr>
          <a:xfrm>
            <a:off x="8068876" y="3169262"/>
            <a:ext cx="760730" cy="370840"/>
          </a:xfrm>
          <a:prstGeom prst="rect">
            <a:avLst/>
          </a:prstGeom>
          <a:solidFill>
            <a:srgbClr val="051F5B"/>
          </a:solidFill>
        </p:spPr>
        <p:txBody>
          <a:bodyPr wrap="square" lIns="0" tIns="0" rIns="0" bIns="0" rtlCol="0" vert="horz">
            <a:spAutoFit/>
          </a:bodyPr>
          <a:lstStyle/>
          <a:p>
            <a:pPr>
              <a:lnSpc>
                <a:spcPts val="2915"/>
              </a:lnSpc>
            </a:pPr>
            <a:r>
              <a:rPr dirty="0" sz="2900" spc="210">
                <a:solidFill>
                  <a:srgbClr val="F9FBFB"/>
                </a:solidFill>
                <a:latin typeface="宋体"/>
                <a:cs typeface="宋体"/>
              </a:rPr>
              <a:t>以</a:t>
            </a:r>
            <a:endParaRPr sz="2900">
              <a:latin typeface="宋体"/>
              <a:cs typeface="宋体"/>
            </a:endParaRPr>
          </a:p>
        </p:txBody>
      </p:sp>
      <p:sp>
        <p:nvSpPr>
          <p:cNvPr id="18" name="object 18"/>
          <p:cNvSpPr txBox="1"/>
          <p:nvPr/>
        </p:nvSpPr>
        <p:spPr>
          <a:xfrm>
            <a:off x="8446751" y="3104463"/>
            <a:ext cx="421005" cy="470534"/>
          </a:xfrm>
          <a:prstGeom prst="rect">
            <a:avLst/>
          </a:prstGeom>
        </p:spPr>
        <p:txBody>
          <a:bodyPr wrap="square" lIns="0" tIns="14604" rIns="0" bIns="0" rtlCol="0" vert="horz">
            <a:spAutoFit/>
          </a:bodyPr>
          <a:lstStyle/>
          <a:p>
            <a:pPr marL="12700">
              <a:lnSpc>
                <a:spcPct val="100000"/>
              </a:lnSpc>
              <a:spcBef>
                <a:spcPts val="114"/>
              </a:spcBef>
            </a:pPr>
            <a:r>
              <a:rPr dirty="0" sz="2900" spc="210">
                <a:solidFill>
                  <a:srgbClr val="F9FBFB"/>
                </a:solidFill>
                <a:latin typeface="宋体"/>
                <a:cs typeface="宋体"/>
              </a:rPr>
              <a:t>上</a:t>
            </a:r>
            <a:endParaRPr sz="2900">
              <a:latin typeface="宋体"/>
              <a:cs typeface="宋体"/>
            </a:endParaRPr>
          </a:p>
        </p:txBody>
      </p:sp>
      <p:sp>
        <p:nvSpPr>
          <p:cNvPr id="19" name="object 19"/>
          <p:cNvSpPr txBox="1"/>
          <p:nvPr/>
        </p:nvSpPr>
        <p:spPr>
          <a:xfrm>
            <a:off x="738080" y="3830096"/>
            <a:ext cx="12171680" cy="2785110"/>
          </a:xfrm>
          <a:prstGeom prst="rect">
            <a:avLst/>
          </a:prstGeom>
        </p:spPr>
        <p:txBody>
          <a:bodyPr wrap="square" lIns="0" tIns="12065" rIns="0" bIns="0" rtlCol="0" vert="horz">
            <a:spAutoFit/>
          </a:bodyPr>
          <a:lstStyle/>
          <a:p>
            <a:pPr marL="394335" marR="5080" indent="-381635">
              <a:lnSpc>
                <a:spcPct val="156100"/>
              </a:lnSpc>
              <a:spcBef>
                <a:spcPts val="95"/>
              </a:spcBef>
              <a:buClr>
                <a:srgbClr val="282828"/>
              </a:buClr>
              <a:buSzPct val="96551"/>
              <a:buChar char="·"/>
              <a:tabLst>
                <a:tab pos="410845" algn="l"/>
              </a:tabLst>
            </a:pPr>
            <a:r>
              <a:rPr dirty="0" sz="2900" spc="300">
                <a:solidFill>
                  <a:srgbClr val="010101"/>
                </a:solidFill>
                <a:latin typeface="宋体"/>
                <a:cs typeface="宋体"/>
              </a:rPr>
              <a:t>报</a:t>
            </a:r>
            <a:r>
              <a:rPr dirty="0" sz="2900" spc="-30">
                <a:solidFill>
                  <a:srgbClr val="010101"/>
                </a:solidFill>
                <a:latin typeface="宋体"/>
                <a:cs typeface="宋体"/>
              </a:rPr>
              <a:t>量</a:t>
            </a:r>
            <a:r>
              <a:rPr dirty="0" sz="2900" spc="140">
                <a:solidFill>
                  <a:srgbClr val="010101"/>
                </a:solidFill>
                <a:latin typeface="宋体"/>
                <a:cs typeface="宋体"/>
              </a:rPr>
              <a:t>策</a:t>
            </a:r>
            <a:r>
              <a:rPr dirty="0" sz="2900" spc="300">
                <a:solidFill>
                  <a:srgbClr val="010101"/>
                </a:solidFill>
                <a:latin typeface="宋体"/>
                <a:cs typeface="宋体"/>
              </a:rPr>
              <a:t>划要</a:t>
            </a:r>
            <a:r>
              <a:rPr dirty="0" sz="2900" spc="-130">
                <a:solidFill>
                  <a:srgbClr val="010101"/>
                </a:solidFill>
                <a:latin typeface="宋体"/>
                <a:cs typeface="宋体"/>
              </a:rPr>
              <a:t>由</a:t>
            </a:r>
            <a:r>
              <a:rPr dirty="0" sz="2900" spc="300">
                <a:solidFill>
                  <a:srgbClr val="010101"/>
                </a:solidFill>
                <a:latin typeface="宋体"/>
                <a:cs typeface="宋体"/>
              </a:rPr>
              <a:t>项</a:t>
            </a:r>
            <a:r>
              <a:rPr dirty="0" sz="2900" spc="40">
                <a:solidFill>
                  <a:srgbClr val="010101"/>
                </a:solidFill>
                <a:latin typeface="宋体"/>
                <a:cs typeface="宋体"/>
              </a:rPr>
              <a:t>目</a:t>
            </a:r>
            <a:r>
              <a:rPr dirty="0" sz="2900" spc="300">
                <a:solidFill>
                  <a:srgbClr val="010101"/>
                </a:solidFill>
                <a:latin typeface="宋体"/>
                <a:cs typeface="宋体"/>
              </a:rPr>
              <a:t>经</a:t>
            </a:r>
            <a:r>
              <a:rPr dirty="0" sz="2900" spc="15">
                <a:solidFill>
                  <a:srgbClr val="010101"/>
                </a:solidFill>
                <a:latin typeface="宋体"/>
                <a:cs typeface="宋体"/>
              </a:rPr>
              <a:t>理</a:t>
            </a:r>
            <a:r>
              <a:rPr dirty="0" sz="2900" spc="185">
                <a:solidFill>
                  <a:srgbClr val="010101"/>
                </a:solidFill>
                <a:latin typeface="宋体"/>
                <a:cs typeface="宋体"/>
              </a:rPr>
              <a:t>牵</a:t>
            </a:r>
            <a:r>
              <a:rPr dirty="0" sz="2900" spc="300">
                <a:solidFill>
                  <a:srgbClr val="010101"/>
                </a:solidFill>
                <a:latin typeface="宋体"/>
                <a:cs typeface="宋体"/>
              </a:rPr>
              <a:t>头</a:t>
            </a:r>
            <a:r>
              <a:rPr dirty="0" sz="2900" spc="-735">
                <a:solidFill>
                  <a:srgbClr val="010101"/>
                </a:solidFill>
                <a:latin typeface="宋体"/>
                <a:cs typeface="宋体"/>
              </a:rPr>
              <a:t> </a:t>
            </a:r>
            <a:r>
              <a:rPr dirty="0" sz="2900" spc="-720">
                <a:solidFill>
                  <a:srgbClr val="010101"/>
                </a:solidFill>
                <a:latin typeface="宋体"/>
                <a:cs typeface="宋体"/>
              </a:rPr>
              <a:t>，商</a:t>
            </a:r>
            <a:r>
              <a:rPr dirty="0" sz="2900" spc="-490">
                <a:solidFill>
                  <a:srgbClr val="010101"/>
                </a:solidFill>
                <a:latin typeface="宋体"/>
                <a:cs typeface="宋体"/>
              </a:rPr>
              <a:t> </a:t>
            </a:r>
            <a:r>
              <a:rPr dirty="0" sz="2900" spc="-720">
                <a:solidFill>
                  <a:srgbClr val="010101"/>
                </a:solidFill>
                <a:latin typeface="宋体"/>
                <a:cs typeface="宋体"/>
              </a:rPr>
              <a:t>务经</a:t>
            </a:r>
            <a:r>
              <a:rPr dirty="0" sz="2900" spc="-440">
                <a:solidFill>
                  <a:srgbClr val="010101"/>
                </a:solidFill>
                <a:latin typeface="宋体"/>
                <a:cs typeface="宋体"/>
              </a:rPr>
              <a:t> </a:t>
            </a:r>
            <a:r>
              <a:rPr dirty="0" sz="2900" spc="-720">
                <a:solidFill>
                  <a:srgbClr val="010101"/>
                </a:solidFill>
                <a:latin typeface="宋体"/>
                <a:cs typeface="宋体"/>
              </a:rPr>
              <a:t>理负</a:t>
            </a:r>
            <a:r>
              <a:rPr dirty="0" sz="2900" spc="-500">
                <a:solidFill>
                  <a:srgbClr val="010101"/>
                </a:solidFill>
                <a:latin typeface="宋体"/>
                <a:cs typeface="宋体"/>
              </a:rPr>
              <a:t> </a:t>
            </a:r>
            <a:r>
              <a:rPr dirty="0" sz="2900" spc="-720">
                <a:solidFill>
                  <a:srgbClr val="010101"/>
                </a:solidFill>
                <a:latin typeface="宋体"/>
                <a:cs typeface="宋体"/>
              </a:rPr>
              <a:t>责</a:t>
            </a:r>
            <a:r>
              <a:rPr dirty="0" sz="2900" spc="-395">
                <a:solidFill>
                  <a:srgbClr val="010101"/>
                </a:solidFill>
                <a:latin typeface="宋体"/>
                <a:cs typeface="宋体"/>
              </a:rPr>
              <a:t> </a:t>
            </a:r>
            <a:r>
              <a:rPr dirty="0" sz="2900" spc="-340">
                <a:solidFill>
                  <a:srgbClr val="010101"/>
                </a:solidFill>
                <a:latin typeface="宋体"/>
                <a:cs typeface="宋体"/>
              </a:rPr>
              <a:t>，</a:t>
            </a:r>
            <a:r>
              <a:rPr dirty="0" sz="2900" spc="-210">
                <a:solidFill>
                  <a:srgbClr val="010101"/>
                </a:solidFill>
                <a:latin typeface="宋体"/>
                <a:cs typeface="宋体"/>
              </a:rPr>
              <a:t>明</a:t>
            </a:r>
            <a:r>
              <a:rPr dirty="0" sz="2900" spc="175">
                <a:solidFill>
                  <a:srgbClr val="010101"/>
                </a:solidFill>
                <a:latin typeface="宋体"/>
                <a:cs typeface="宋体"/>
              </a:rPr>
              <a:t>确</a:t>
            </a:r>
            <a:r>
              <a:rPr dirty="0" sz="2900" spc="140">
                <a:solidFill>
                  <a:srgbClr val="010101"/>
                </a:solidFill>
                <a:latin typeface="宋体"/>
                <a:cs typeface="宋体"/>
              </a:rPr>
              <a:t>形</a:t>
            </a:r>
            <a:r>
              <a:rPr dirty="0" sz="2900" spc="-340">
                <a:solidFill>
                  <a:srgbClr val="010101"/>
                </a:solidFill>
                <a:latin typeface="宋体"/>
                <a:cs typeface="宋体"/>
              </a:rPr>
              <a:t>象</a:t>
            </a:r>
            <a:r>
              <a:rPr dirty="0" sz="2900" spc="-880">
                <a:solidFill>
                  <a:srgbClr val="010101"/>
                </a:solidFill>
                <a:latin typeface="宋体"/>
                <a:cs typeface="宋体"/>
              </a:rPr>
              <a:t> </a:t>
            </a:r>
            <a:r>
              <a:rPr dirty="0" sz="2900" spc="-340">
                <a:solidFill>
                  <a:srgbClr val="010101"/>
                </a:solidFill>
                <a:latin typeface="宋体"/>
                <a:cs typeface="宋体"/>
              </a:rPr>
              <a:t>进</a:t>
            </a:r>
            <a:r>
              <a:rPr dirty="0" sz="2900" spc="-915">
                <a:solidFill>
                  <a:srgbClr val="010101"/>
                </a:solidFill>
                <a:latin typeface="宋体"/>
                <a:cs typeface="宋体"/>
              </a:rPr>
              <a:t> </a:t>
            </a:r>
            <a:r>
              <a:rPr dirty="0" sz="2900" spc="-340">
                <a:solidFill>
                  <a:srgbClr val="010101"/>
                </a:solidFill>
                <a:latin typeface="宋体"/>
                <a:cs typeface="宋体"/>
              </a:rPr>
              <a:t>度确</a:t>
            </a:r>
            <a:r>
              <a:rPr dirty="0" sz="2900" spc="-470">
                <a:solidFill>
                  <a:srgbClr val="010101"/>
                </a:solidFill>
                <a:latin typeface="宋体"/>
                <a:cs typeface="宋体"/>
              </a:rPr>
              <a:t> </a:t>
            </a:r>
            <a:r>
              <a:rPr dirty="0" sz="2900" spc="-340">
                <a:solidFill>
                  <a:srgbClr val="010101"/>
                </a:solidFill>
                <a:latin typeface="宋体"/>
                <a:cs typeface="宋体"/>
              </a:rPr>
              <a:t>认、</a:t>
            </a:r>
            <a:r>
              <a:rPr dirty="0" sz="2900" spc="-459">
                <a:solidFill>
                  <a:srgbClr val="010101"/>
                </a:solidFill>
                <a:latin typeface="宋体"/>
                <a:cs typeface="宋体"/>
              </a:rPr>
              <a:t> </a:t>
            </a:r>
            <a:r>
              <a:rPr dirty="0" sz="2900" spc="-340">
                <a:solidFill>
                  <a:srgbClr val="010101"/>
                </a:solidFill>
                <a:latin typeface="宋体"/>
                <a:cs typeface="宋体"/>
              </a:rPr>
              <a:t>变 </a:t>
            </a:r>
            <a:r>
              <a:rPr dirty="0" sz="2900" spc="180">
                <a:solidFill>
                  <a:srgbClr val="010101"/>
                </a:solidFill>
                <a:latin typeface="宋体"/>
                <a:cs typeface="宋体"/>
              </a:rPr>
              <a:t>更洽商确认、施工预算工作安排和责任分工，通过采取提前报量、膨 胀报量等方式争取多确认、多回款。累计确认量底线值至少为项目累 </a:t>
            </a:r>
            <a:r>
              <a:rPr dirty="0" sz="2900" spc="-50">
                <a:solidFill>
                  <a:srgbClr val="010101"/>
                </a:solidFill>
                <a:latin typeface="宋体"/>
                <a:cs typeface="宋体"/>
              </a:rPr>
              <a:t>计实际发生成本加上预收益。</a:t>
            </a:r>
            <a:endParaRPr sz="2900">
              <a:latin typeface="宋体"/>
              <a:cs typeface="宋体"/>
            </a:endParaRPr>
          </a:p>
        </p:txBody>
      </p:sp>
      <p:sp>
        <p:nvSpPr>
          <p:cNvPr id="20" name="object 20"/>
          <p:cNvSpPr/>
          <p:nvPr/>
        </p:nvSpPr>
        <p:spPr>
          <a:xfrm>
            <a:off x="784938" y="7801292"/>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21" name="object 21"/>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22" name="object 22"/>
          <p:cNvSpPr txBox="1"/>
          <p:nvPr/>
        </p:nvSpPr>
        <p:spPr>
          <a:xfrm>
            <a:off x="772238" y="7788592"/>
            <a:ext cx="8377555" cy="358140"/>
          </a:xfrm>
          <a:prstGeom prst="rect">
            <a:avLst/>
          </a:prstGeom>
        </p:spPr>
        <p:txBody>
          <a:bodyPr wrap="square" lIns="0" tIns="0" rIns="0" bIns="0" rtlCol="0" vert="horz">
            <a:spAutoFit/>
          </a:bodyPr>
          <a:lstStyle/>
          <a:p>
            <a:pPr marL="12700">
              <a:lnSpc>
                <a:spcPts val="2815"/>
              </a:lnSpc>
            </a:pPr>
            <a:r>
              <a:rPr dirty="0" sz="2600" spc="140">
                <a:solidFill>
                  <a:srgbClr val="F7FBFB"/>
                </a:solidFill>
                <a:latin typeface="宋体"/>
                <a:cs typeface="宋体"/>
              </a:rPr>
              <a:t>八、顶目过程结算率、结算完成时间及结算收益率规定</a:t>
            </a:r>
            <a:endParaRPr sz="2600">
              <a:latin typeface="宋体"/>
              <a:cs typeface="宋体"/>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4818381" y="830391"/>
            <a:ext cx="8897620" cy="0"/>
          </a:xfrm>
          <a:custGeom>
            <a:avLst/>
            <a:gdLst/>
            <a:ahLst/>
            <a:cxnLst/>
            <a:rect l="l" t="t" r="r" b="b"/>
            <a:pathLst>
              <a:path w="8897619" h="0">
                <a:moveTo>
                  <a:pt x="0" y="0"/>
                </a:moveTo>
                <a:lnTo>
                  <a:pt x="8897619" y="0"/>
                </a:lnTo>
              </a:path>
            </a:pathLst>
          </a:custGeom>
          <a:ln w="12775">
            <a:solidFill>
              <a:srgbClr val="000000"/>
            </a:solidFill>
          </a:ln>
        </p:spPr>
        <p:txBody>
          <a:bodyPr wrap="square" lIns="0" tIns="0" rIns="0" bIns="0" rtlCol="0"/>
          <a:lstStyle/>
          <a:p/>
        </p:txBody>
      </p:sp>
      <p:sp>
        <p:nvSpPr>
          <p:cNvPr id="3" name="object 3"/>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4" name="object 4"/>
          <p:cNvSpPr txBox="1">
            <a:spLocks noGrp="1"/>
          </p:cNvSpPr>
          <p:nvPr>
            <p:ph type="title"/>
          </p:nvPr>
        </p:nvSpPr>
        <p:spPr>
          <a:xfrm>
            <a:off x="1552845" y="408883"/>
            <a:ext cx="2430780" cy="807720"/>
          </a:xfrm>
          <a:prstGeom prst="rect"/>
        </p:spPr>
        <p:txBody>
          <a:bodyPr wrap="square" lIns="0" tIns="16510" rIns="0" bIns="0" rtlCol="0" vert="horz">
            <a:spAutoFit/>
          </a:bodyPr>
          <a:lstStyle/>
          <a:p>
            <a:pPr marL="12700">
              <a:lnSpc>
                <a:spcPct val="100000"/>
              </a:lnSpc>
              <a:spcBef>
                <a:spcPts val="130"/>
              </a:spcBef>
            </a:pPr>
            <a:r>
              <a:rPr dirty="0" sz="5100" spc="-1315"/>
              <a:t>【关键点】</a:t>
            </a:r>
            <a:endParaRPr sz="5100"/>
          </a:p>
        </p:txBody>
      </p:sp>
      <p:sp>
        <p:nvSpPr>
          <p:cNvPr id="5" name="object 5"/>
          <p:cNvSpPr txBox="1"/>
          <p:nvPr/>
        </p:nvSpPr>
        <p:spPr>
          <a:xfrm>
            <a:off x="631921" y="1443678"/>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30301"/>
                </a:solidFill>
                <a:latin typeface="宋体"/>
                <a:cs typeface="宋体"/>
              </a:rPr>
              <a:t>（二）项目部层面</a:t>
            </a:r>
            <a:endParaRPr sz="4200">
              <a:latin typeface="宋体"/>
              <a:cs typeface="宋体"/>
            </a:endParaRPr>
          </a:p>
        </p:txBody>
      </p:sp>
      <p:sp>
        <p:nvSpPr>
          <p:cNvPr id="6" name="object 6"/>
          <p:cNvSpPr/>
          <p:nvPr/>
        </p:nvSpPr>
        <p:spPr>
          <a:xfrm>
            <a:off x="420834" y="2590417"/>
            <a:ext cx="0" cy="322580"/>
          </a:xfrm>
          <a:custGeom>
            <a:avLst/>
            <a:gdLst/>
            <a:ahLst/>
            <a:cxnLst/>
            <a:rect l="l" t="t" r="r" b="b"/>
            <a:pathLst>
              <a:path w="0" h="322580">
                <a:moveTo>
                  <a:pt x="0" y="0"/>
                </a:moveTo>
                <a:lnTo>
                  <a:pt x="0" y="322431"/>
                </a:lnTo>
              </a:path>
            </a:pathLst>
          </a:custGeom>
          <a:ln w="25494">
            <a:solidFill>
              <a:srgbClr val="445980"/>
            </a:solidFill>
          </a:ln>
        </p:spPr>
        <p:txBody>
          <a:bodyPr wrap="square" lIns="0" tIns="0" rIns="0" bIns="0" rtlCol="0"/>
          <a:lstStyle/>
          <a:p/>
        </p:txBody>
      </p:sp>
      <p:sp>
        <p:nvSpPr>
          <p:cNvPr id="7" name="object 7"/>
          <p:cNvSpPr txBox="1"/>
          <p:nvPr/>
        </p:nvSpPr>
        <p:spPr>
          <a:xfrm>
            <a:off x="395387" y="2587065"/>
            <a:ext cx="40640" cy="309245"/>
          </a:xfrm>
          <a:prstGeom prst="rect">
            <a:avLst/>
          </a:prstGeom>
        </p:spPr>
        <p:txBody>
          <a:bodyPr wrap="square" lIns="0" tIns="13970" rIns="0" bIns="0" rtlCol="0" vert="horz">
            <a:spAutoFit/>
          </a:bodyPr>
          <a:lstStyle/>
          <a:p>
            <a:pPr marL="12700">
              <a:lnSpc>
                <a:spcPct val="100000"/>
              </a:lnSpc>
              <a:spcBef>
                <a:spcPts val="110"/>
              </a:spcBef>
            </a:pPr>
            <a:r>
              <a:rPr dirty="0" sz="1850" spc="-400">
                <a:solidFill>
                  <a:srgbClr val="C1BFC1"/>
                </a:solidFill>
                <a:latin typeface="Arial"/>
                <a:cs typeface="Arial"/>
              </a:rPr>
              <a:t>I</a:t>
            </a:r>
            <a:endParaRPr sz="1850">
              <a:latin typeface="Arial"/>
              <a:cs typeface="Arial"/>
            </a:endParaRPr>
          </a:p>
        </p:txBody>
      </p:sp>
      <p:sp>
        <p:nvSpPr>
          <p:cNvPr id="8" name="object 8"/>
          <p:cNvSpPr txBox="1"/>
          <p:nvPr/>
        </p:nvSpPr>
        <p:spPr>
          <a:xfrm>
            <a:off x="917537" y="2384570"/>
            <a:ext cx="347980" cy="504190"/>
          </a:xfrm>
          <a:prstGeom prst="rect">
            <a:avLst/>
          </a:prstGeom>
          <a:solidFill>
            <a:srgbClr val="051F5B"/>
          </a:solidFill>
        </p:spPr>
        <p:txBody>
          <a:bodyPr wrap="square" lIns="0" tIns="19685" rIns="0" bIns="0" rtlCol="0" vert="horz">
            <a:spAutoFit/>
          </a:bodyPr>
          <a:lstStyle/>
          <a:p>
            <a:pPr marL="16510">
              <a:lnSpc>
                <a:spcPts val="3810"/>
              </a:lnSpc>
              <a:spcBef>
                <a:spcPts val="155"/>
              </a:spcBef>
            </a:pPr>
            <a:r>
              <a:rPr dirty="0" sz="3400" spc="175">
                <a:solidFill>
                  <a:srgbClr val="F7FBFB"/>
                </a:solidFill>
                <a:latin typeface="Times New Roman"/>
                <a:cs typeface="Times New Roman"/>
              </a:rPr>
              <a:t>2</a:t>
            </a:r>
            <a:r>
              <a:rPr dirty="0" sz="3400" spc="-240">
                <a:solidFill>
                  <a:srgbClr val="F7FBFB"/>
                </a:solidFill>
                <a:latin typeface="Times New Roman"/>
                <a:cs typeface="Times New Roman"/>
              </a:rPr>
              <a:t>.</a:t>
            </a:r>
            <a:endParaRPr sz="3400">
              <a:latin typeface="Times New Roman"/>
              <a:cs typeface="Times New Roman"/>
            </a:endParaRPr>
          </a:p>
        </p:txBody>
      </p:sp>
      <p:sp>
        <p:nvSpPr>
          <p:cNvPr id="9" name="object 9"/>
          <p:cNvSpPr txBox="1"/>
          <p:nvPr/>
        </p:nvSpPr>
        <p:spPr>
          <a:xfrm>
            <a:off x="1254487" y="2517724"/>
            <a:ext cx="11854815" cy="370840"/>
          </a:xfrm>
          <a:prstGeom prst="rect">
            <a:avLst/>
          </a:prstGeom>
          <a:solidFill>
            <a:srgbClr val="051F5B"/>
          </a:solidFill>
        </p:spPr>
        <p:txBody>
          <a:bodyPr wrap="square" lIns="0" tIns="0" rIns="0" bIns="0" rtlCol="0" vert="horz">
            <a:spAutoFit/>
          </a:bodyPr>
          <a:lstStyle/>
          <a:p>
            <a:pPr>
              <a:lnSpc>
                <a:spcPts val="2915"/>
              </a:lnSpc>
            </a:pPr>
            <a:r>
              <a:rPr dirty="0" sz="2900" spc="125">
                <a:solidFill>
                  <a:srgbClr val="F7FBFB"/>
                </a:solidFill>
                <a:latin typeface="宋体"/>
                <a:cs typeface="宋体"/>
              </a:rPr>
              <a:t>项目在竣工前进行竣工结算策划，策划包括结算底线值、目标值，将</a:t>
            </a:r>
            <a:endParaRPr sz="2900">
              <a:latin typeface="宋体"/>
              <a:cs typeface="宋体"/>
            </a:endParaRPr>
          </a:p>
        </p:txBody>
      </p:sp>
      <p:sp>
        <p:nvSpPr>
          <p:cNvPr id="10" name="object 10"/>
          <p:cNvSpPr txBox="1"/>
          <p:nvPr/>
        </p:nvSpPr>
        <p:spPr>
          <a:xfrm>
            <a:off x="12775310" y="2452925"/>
            <a:ext cx="410209" cy="470534"/>
          </a:xfrm>
          <a:prstGeom prst="rect">
            <a:avLst/>
          </a:prstGeom>
        </p:spPr>
        <p:txBody>
          <a:bodyPr wrap="square" lIns="0" tIns="14604" rIns="0" bIns="0" rtlCol="0" vert="horz">
            <a:spAutoFit/>
          </a:bodyPr>
          <a:lstStyle/>
          <a:p>
            <a:pPr marL="12700">
              <a:lnSpc>
                <a:spcPct val="100000"/>
              </a:lnSpc>
              <a:spcBef>
                <a:spcPts val="114"/>
              </a:spcBef>
            </a:pPr>
            <a:r>
              <a:rPr dirty="0" sz="2900" spc="125">
                <a:solidFill>
                  <a:srgbClr val="F7FBFB"/>
                </a:solidFill>
                <a:latin typeface="宋体"/>
                <a:cs typeface="宋体"/>
              </a:rPr>
              <a:t>责</a:t>
            </a:r>
            <a:endParaRPr sz="2900">
              <a:latin typeface="宋体"/>
              <a:cs typeface="宋体"/>
            </a:endParaRPr>
          </a:p>
        </p:txBody>
      </p:sp>
      <p:sp>
        <p:nvSpPr>
          <p:cNvPr id="11" name="object 11"/>
          <p:cNvSpPr txBox="1"/>
          <p:nvPr/>
        </p:nvSpPr>
        <p:spPr>
          <a:xfrm>
            <a:off x="917537" y="2952082"/>
            <a:ext cx="5736590" cy="370840"/>
          </a:xfrm>
          <a:prstGeom prst="rect">
            <a:avLst/>
          </a:prstGeom>
          <a:solidFill>
            <a:srgbClr val="051F5B"/>
          </a:solidFill>
        </p:spPr>
        <p:txBody>
          <a:bodyPr wrap="square" lIns="0" tIns="0" rIns="0" bIns="0" rtlCol="0" vert="horz">
            <a:spAutoFit/>
          </a:bodyPr>
          <a:lstStyle/>
          <a:p>
            <a:pPr>
              <a:lnSpc>
                <a:spcPts val="2915"/>
              </a:lnSpc>
            </a:pPr>
            <a:r>
              <a:rPr dirty="0" sz="2900" spc="125">
                <a:solidFill>
                  <a:srgbClr val="F7FBFB"/>
                </a:solidFill>
                <a:latin typeface="宋体"/>
                <a:cs typeface="宋体"/>
              </a:rPr>
              <a:t>任进行分解落实，井上报公司审</a:t>
            </a:r>
            <a:endParaRPr sz="2900">
              <a:latin typeface="宋体"/>
              <a:cs typeface="宋体"/>
            </a:endParaRPr>
          </a:p>
        </p:txBody>
      </p:sp>
      <p:sp>
        <p:nvSpPr>
          <p:cNvPr id="12" name="object 12"/>
          <p:cNvSpPr txBox="1"/>
          <p:nvPr/>
        </p:nvSpPr>
        <p:spPr>
          <a:xfrm>
            <a:off x="6287148" y="2887283"/>
            <a:ext cx="410209" cy="470534"/>
          </a:xfrm>
          <a:prstGeom prst="rect">
            <a:avLst/>
          </a:prstGeom>
        </p:spPr>
        <p:txBody>
          <a:bodyPr wrap="square" lIns="0" tIns="14604" rIns="0" bIns="0" rtlCol="0" vert="horz">
            <a:spAutoFit/>
          </a:bodyPr>
          <a:lstStyle/>
          <a:p>
            <a:pPr marL="12700">
              <a:lnSpc>
                <a:spcPct val="100000"/>
              </a:lnSpc>
              <a:spcBef>
                <a:spcPts val="114"/>
              </a:spcBef>
            </a:pPr>
            <a:r>
              <a:rPr dirty="0" sz="2900" spc="125">
                <a:solidFill>
                  <a:srgbClr val="F7FBFB"/>
                </a:solidFill>
                <a:latin typeface="宋体"/>
                <a:cs typeface="宋体"/>
              </a:rPr>
              <a:t>核</a:t>
            </a:r>
            <a:endParaRPr sz="2900">
              <a:latin typeface="宋体"/>
              <a:cs typeface="宋体"/>
            </a:endParaRPr>
          </a:p>
        </p:txBody>
      </p:sp>
      <p:sp>
        <p:nvSpPr>
          <p:cNvPr id="13" name="object 13"/>
          <p:cNvSpPr txBox="1"/>
          <p:nvPr/>
        </p:nvSpPr>
        <p:spPr>
          <a:xfrm>
            <a:off x="536020" y="3643579"/>
            <a:ext cx="12529820" cy="3679190"/>
          </a:xfrm>
          <a:prstGeom prst="rect">
            <a:avLst/>
          </a:prstGeom>
        </p:spPr>
        <p:txBody>
          <a:bodyPr wrap="square" lIns="0" tIns="17145" rIns="0" bIns="0" rtlCol="0" vert="horz">
            <a:spAutoFit/>
          </a:bodyPr>
          <a:lstStyle/>
          <a:p>
            <a:pPr algn="just" marL="389890" marR="5080" indent="-377190">
              <a:lnSpc>
                <a:spcPct val="124400"/>
              </a:lnSpc>
              <a:spcBef>
                <a:spcPts val="135"/>
              </a:spcBef>
              <a:buClr>
                <a:srgbClr val="2A2A2A"/>
              </a:buClr>
              <a:buChar char="·"/>
              <a:tabLst>
                <a:tab pos="386715" algn="l"/>
              </a:tabLst>
            </a:pPr>
            <a:r>
              <a:rPr dirty="0" sz="2600" spc="145">
                <a:solidFill>
                  <a:srgbClr val="030301"/>
                </a:solidFill>
                <a:latin typeface="宋体"/>
                <a:cs typeface="宋体"/>
              </a:rPr>
              <a:t>结</a:t>
            </a:r>
            <a:r>
              <a:rPr dirty="0" sz="2600" spc="110">
                <a:solidFill>
                  <a:srgbClr val="030301"/>
                </a:solidFill>
                <a:latin typeface="宋体"/>
                <a:cs typeface="宋体"/>
              </a:rPr>
              <a:t>算</a:t>
            </a:r>
            <a:r>
              <a:rPr dirty="0" sz="2600" spc="130">
                <a:solidFill>
                  <a:srgbClr val="030301"/>
                </a:solidFill>
                <a:latin typeface="宋体"/>
                <a:cs typeface="宋体"/>
              </a:rPr>
              <a:t>策</a:t>
            </a:r>
            <a:r>
              <a:rPr dirty="0" sz="2600" spc="110">
                <a:solidFill>
                  <a:srgbClr val="030301"/>
                </a:solidFill>
                <a:latin typeface="宋体"/>
                <a:cs typeface="宋体"/>
              </a:rPr>
              <a:t>划书</a:t>
            </a:r>
            <a:r>
              <a:rPr dirty="0" sz="2600" spc="55">
                <a:solidFill>
                  <a:srgbClr val="030301"/>
                </a:solidFill>
                <a:latin typeface="宋体"/>
                <a:cs typeface="宋体"/>
              </a:rPr>
              <a:t>内</a:t>
            </a:r>
            <a:r>
              <a:rPr dirty="0" sz="2600" spc="135">
                <a:solidFill>
                  <a:srgbClr val="030301"/>
                </a:solidFill>
                <a:latin typeface="宋体"/>
                <a:cs typeface="宋体"/>
              </a:rPr>
              <a:t>容</a:t>
            </a:r>
            <a:r>
              <a:rPr dirty="0" sz="2600" spc="110">
                <a:solidFill>
                  <a:srgbClr val="030301"/>
                </a:solidFill>
                <a:latin typeface="宋体"/>
                <a:cs typeface="宋体"/>
              </a:rPr>
              <a:t>包括</a:t>
            </a:r>
            <a:r>
              <a:rPr dirty="0" sz="2600" spc="35">
                <a:solidFill>
                  <a:srgbClr val="030301"/>
                </a:solidFill>
                <a:latin typeface="宋体"/>
                <a:cs typeface="宋体"/>
              </a:rPr>
              <a:t>：</a:t>
            </a:r>
            <a:r>
              <a:rPr dirty="0" sz="2600" spc="145">
                <a:solidFill>
                  <a:srgbClr val="030301"/>
                </a:solidFill>
                <a:latin typeface="宋体"/>
                <a:cs typeface="宋体"/>
              </a:rPr>
              <a:t>结算</a:t>
            </a:r>
            <a:r>
              <a:rPr dirty="0" sz="2600" spc="110">
                <a:solidFill>
                  <a:srgbClr val="030301"/>
                </a:solidFill>
                <a:latin typeface="宋体"/>
                <a:cs typeface="宋体"/>
              </a:rPr>
              <a:t>进度</a:t>
            </a:r>
            <a:r>
              <a:rPr dirty="0" sz="2600" spc="185">
                <a:solidFill>
                  <a:srgbClr val="030301"/>
                </a:solidFill>
                <a:latin typeface="宋体"/>
                <a:cs typeface="宋体"/>
              </a:rPr>
              <a:t>计</a:t>
            </a:r>
            <a:r>
              <a:rPr dirty="0" sz="2600" spc="270">
                <a:solidFill>
                  <a:srgbClr val="030301"/>
                </a:solidFill>
                <a:latin typeface="宋体"/>
                <a:cs typeface="宋体"/>
              </a:rPr>
              <a:t>划</a:t>
            </a:r>
            <a:r>
              <a:rPr dirty="0" sz="2600" spc="-105">
                <a:solidFill>
                  <a:srgbClr val="030301"/>
                </a:solidFill>
                <a:latin typeface="宋体"/>
                <a:cs typeface="宋体"/>
              </a:rPr>
              <a:t>、</a:t>
            </a:r>
            <a:r>
              <a:rPr dirty="0" sz="2600" spc="270">
                <a:solidFill>
                  <a:srgbClr val="030301"/>
                </a:solidFill>
                <a:latin typeface="宋体"/>
                <a:cs typeface="宋体"/>
              </a:rPr>
              <a:t>不</a:t>
            </a:r>
            <a:r>
              <a:rPr dirty="0" sz="2600" spc="-15">
                <a:solidFill>
                  <a:srgbClr val="030301"/>
                </a:solidFill>
                <a:latin typeface="宋体"/>
                <a:cs typeface="宋体"/>
              </a:rPr>
              <a:t>同</a:t>
            </a:r>
            <a:r>
              <a:rPr dirty="0" sz="2600" spc="270">
                <a:solidFill>
                  <a:srgbClr val="030301"/>
                </a:solidFill>
                <a:latin typeface="宋体"/>
                <a:cs typeface="宋体"/>
              </a:rPr>
              <a:t>层</a:t>
            </a:r>
            <a:r>
              <a:rPr dirty="0" sz="2600" spc="-45">
                <a:solidFill>
                  <a:srgbClr val="030301"/>
                </a:solidFill>
                <a:latin typeface="宋体"/>
                <a:cs typeface="宋体"/>
              </a:rPr>
              <a:t>级</a:t>
            </a:r>
            <a:r>
              <a:rPr dirty="0" sz="2600" spc="270">
                <a:solidFill>
                  <a:srgbClr val="030301"/>
                </a:solidFill>
                <a:latin typeface="宋体"/>
                <a:cs typeface="宋体"/>
              </a:rPr>
              <a:t>对接相</a:t>
            </a:r>
            <a:r>
              <a:rPr dirty="0" sz="2600" spc="-395">
                <a:solidFill>
                  <a:srgbClr val="030301"/>
                </a:solidFill>
                <a:latin typeface="宋体"/>
                <a:cs typeface="宋体"/>
              </a:rPr>
              <a:t>关</a:t>
            </a:r>
            <a:r>
              <a:rPr dirty="0" sz="2600" spc="270">
                <a:solidFill>
                  <a:srgbClr val="030301"/>
                </a:solidFill>
                <a:latin typeface="宋体"/>
                <a:cs typeface="宋体"/>
              </a:rPr>
              <a:t>方分工</a:t>
            </a:r>
            <a:r>
              <a:rPr dirty="0" sz="2600" spc="-425">
                <a:solidFill>
                  <a:srgbClr val="030301"/>
                </a:solidFill>
                <a:latin typeface="宋体"/>
                <a:cs typeface="宋体"/>
              </a:rPr>
              <a:t>、</a:t>
            </a:r>
            <a:r>
              <a:rPr dirty="0" sz="2600" spc="150">
                <a:solidFill>
                  <a:srgbClr val="030301"/>
                </a:solidFill>
                <a:latin typeface="宋体"/>
                <a:cs typeface="宋体"/>
              </a:rPr>
              <a:t>结</a:t>
            </a:r>
            <a:r>
              <a:rPr dirty="0" sz="2600" spc="270">
                <a:solidFill>
                  <a:srgbClr val="030301"/>
                </a:solidFill>
                <a:latin typeface="宋体"/>
                <a:cs typeface="宋体"/>
              </a:rPr>
              <a:t>算</a:t>
            </a:r>
            <a:r>
              <a:rPr dirty="0" sz="2600" spc="-15">
                <a:solidFill>
                  <a:srgbClr val="030301"/>
                </a:solidFill>
                <a:latin typeface="宋体"/>
                <a:cs typeface="宋体"/>
              </a:rPr>
              <a:t>书</a:t>
            </a:r>
            <a:r>
              <a:rPr dirty="0" sz="2600" spc="270">
                <a:solidFill>
                  <a:srgbClr val="030301"/>
                </a:solidFill>
                <a:latin typeface="宋体"/>
                <a:cs typeface="宋体"/>
              </a:rPr>
              <a:t>报价策 </a:t>
            </a:r>
            <a:r>
              <a:rPr dirty="0" sz="2600" spc="110">
                <a:solidFill>
                  <a:srgbClr val="030301"/>
                </a:solidFill>
                <a:latin typeface="宋体"/>
                <a:cs typeface="宋体"/>
              </a:rPr>
              <a:t>略、对争议事项的应对措施等内容，结算策划书的形式可以采用书面或会议纪要 形</a:t>
            </a:r>
            <a:r>
              <a:rPr dirty="0" sz="2600" spc="130">
                <a:solidFill>
                  <a:srgbClr val="030301"/>
                </a:solidFill>
                <a:latin typeface="宋体"/>
                <a:cs typeface="宋体"/>
              </a:rPr>
              <a:t>式</a:t>
            </a:r>
            <a:r>
              <a:rPr dirty="0" sz="2600" spc="110">
                <a:solidFill>
                  <a:srgbClr val="030301"/>
                </a:solidFill>
                <a:latin typeface="宋体"/>
                <a:cs typeface="宋体"/>
              </a:rPr>
              <a:t>体现</a:t>
            </a:r>
            <a:r>
              <a:rPr dirty="0" sz="2600" spc="-520">
                <a:solidFill>
                  <a:srgbClr val="030301"/>
                </a:solidFill>
                <a:latin typeface="宋体"/>
                <a:cs typeface="宋体"/>
              </a:rPr>
              <a:t> </a:t>
            </a:r>
            <a:r>
              <a:rPr dirty="0" sz="2600" spc="-409">
                <a:solidFill>
                  <a:srgbClr val="030301"/>
                </a:solidFill>
                <a:latin typeface="宋体"/>
                <a:cs typeface="宋体"/>
              </a:rPr>
              <a:t>，</a:t>
            </a:r>
            <a:r>
              <a:rPr dirty="0" sz="2600" spc="-160">
                <a:solidFill>
                  <a:srgbClr val="030301"/>
                </a:solidFill>
                <a:latin typeface="宋体"/>
                <a:cs typeface="宋体"/>
              </a:rPr>
              <a:t>关</a:t>
            </a:r>
            <a:r>
              <a:rPr dirty="0" sz="2600" spc="-409">
                <a:solidFill>
                  <a:srgbClr val="030301"/>
                </a:solidFill>
                <a:latin typeface="宋体"/>
                <a:cs typeface="宋体"/>
              </a:rPr>
              <a:t>键是</a:t>
            </a:r>
            <a:r>
              <a:rPr dirty="0" sz="2600" spc="-195">
                <a:solidFill>
                  <a:srgbClr val="030301"/>
                </a:solidFill>
                <a:latin typeface="宋体"/>
                <a:cs typeface="宋体"/>
              </a:rPr>
              <a:t> </a:t>
            </a:r>
            <a:r>
              <a:rPr dirty="0" sz="2600" spc="-409">
                <a:solidFill>
                  <a:srgbClr val="030301"/>
                </a:solidFill>
                <a:latin typeface="宋体"/>
                <a:cs typeface="宋体"/>
              </a:rPr>
              <a:t>可行</a:t>
            </a:r>
            <a:r>
              <a:rPr dirty="0" sz="2600" spc="445">
                <a:solidFill>
                  <a:srgbClr val="030301"/>
                </a:solidFill>
                <a:latin typeface="宋体"/>
                <a:cs typeface="宋体"/>
              </a:rPr>
              <a:t> </a:t>
            </a:r>
            <a:r>
              <a:rPr dirty="0" sz="2600" spc="-45">
                <a:solidFill>
                  <a:srgbClr val="030301"/>
                </a:solidFill>
                <a:latin typeface="宋体"/>
                <a:cs typeface="宋体"/>
              </a:rPr>
              <a:t>，</a:t>
            </a:r>
            <a:r>
              <a:rPr dirty="0" sz="2600" spc="-525">
                <a:solidFill>
                  <a:srgbClr val="030301"/>
                </a:solidFill>
                <a:latin typeface="宋体"/>
                <a:cs typeface="宋体"/>
              </a:rPr>
              <a:t>能</a:t>
            </a:r>
            <a:r>
              <a:rPr dirty="0" sz="2600" spc="-45">
                <a:solidFill>
                  <a:srgbClr val="030301"/>
                </a:solidFill>
                <a:latin typeface="宋体"/>
                <a:cs typeface="宋体"/>
              </a:rPr>
              <a:t>够指导</a:t>
            </a:r>
            <a:r>
              <a:rPr dirty="0" sz="2600" spc="-815">
                <a:solidFill>
                  <a:srgbClr val="030301"/>
                </a:solidFill>
                <a:latin typeface="宋体"/>
                <a:cs typeface="宋体"/>
              </a:rPr>
              <a:t> </a:t>
            </a:r>
            <a:r>
              <a:rPr dirty="0" sz="2600" spc="-45">
                <a:solidFill>
                  <a:srgbClr val="030301"/>
                </a:solidFill>
                <a:latin typeface="宋体"/>
                <a:cs typeface="宋体"/>
              </a:rPr>
              <a:t>结</a:t>
            </a:r>
            <a:r>
              <a:rPr dirty="0" sz="2600" spc="290">
                <a:solidFill>
                  <a:srgbClr val="030301"/>
                </a:solidFill>
                <a:latin typeface="宋体"/>
                <a:cs typeface="宋体"/>
              </a:rPr>
              <a:t>算</a:t>
            </a:r>
            <a:r>
              <a:rPr dirty="0" sz="2600" spc="125">
                <a:solidFill>
                  <a:srgbClr val="030301"/>
                </a:solidFill>
                <a:latin typeface="宋体"/>
                <a:cs typeface="宋体"/>
              </a:rPr>
              <a:t>工</a:t>
            </a:r>
            <a:r>
              <a:rPr dirty="0" sz="2600" spc="-45">
                <a:solidFill>
                  <a:srgbClr val="030301"/>
                </a:solidFill>
                <a:latin typeface="宋体"/>
                <a:cs typeface="宋体"/>
              </a:rPr>
              <a:t>作。</a:t>
            </a:r>
            <a:r>
              <a:rPr dirty="0" sz="2600" spc="-345">
                <a:solidFill>
                  <a:srgbClr val="030301"/>
                </a:solidFill>
                <a:latin typeface="宋体"/>
                <a:cs typeface="宋体"/>
              </a:rPr>
              <a:t> </a:t>
            </a:r>
            <a:r>
              <a:rPr dirty="0" sz="2600" spc="145">
                <a:solidFill>
                  <a:srgbClr val="030301"/>
                </a:solidFill>
                <a:latin typeface="宋体"/>
                <a:cs typeface="宋体"/>
              </a:rPr>
              <a:t>结</a:t>
            </a:r>
            <a:r>
              <a:rPr dirty="0" sz="2600" spc="-45">
                <a:solidFill>
                  <a:srgbClr val="030301"/>
                </a:solidFill>
                <a:latin typeface="宋体"/>
                <a:cs typeface="宋体"/>
              </a:rPr>
              <a:t>算</a:t>
            </a:r>
            <a:r>
              <a:rPr dirty="0" sz="2600" spc="290">
                <a:solidFill>
                  <a:srgbClr val="030301"/>
                </a:solidFill>
                <a:latin typeface="宋体"/>
                <a:cs typeface="宋体"/>
              </a:rPr>
              <a:t>策</a:t>
            </a:r>
            <a:r>
              <a:rPr dirty="0" sz="2600" spc="-45">
                <a:solidFill>
                  <a:srgbClr val="030301"/>
                </a:solidFill>
                <a:latin typeface="宋体"/>
                <a:cs typeface="宋体"/>
              </a:rPr>
              <a:t>划</a:t>
            </a:r>
            <a:r>
              <a:rPr dirty="0" sz="2600" spc="340">
                <a:solidFill>
                  <a:srgbClr val="030301"/>
                </a:solidFill>
                <a:latin typeface="宋体"/>
                <a:cs typeface="宋体"/>
              </a:rPr>
              <a:t>至</a:t>
            </a:r>
            <a:r>
              <a:rPr dirty="0" sz="2600" spc="-45">
                <a:solidFill>
                  <a:srgbClr val="030301"/>
                </a:solidFill>
                <a:latin typeface="宋体"/>
                <a:cs typeface="宋体"/>
              </a:rPr>
              <a:t>少</a:t>
            </a:r>
            <a:r>
              <a:rPr dirty="0" sz="2600" spc="180">
                <a:solidFill>
                  <a:srgbClr val="030301"/>
                </a:solidFill>
                <a:latin typeface="宋体"/>
                <a:cs typeface="宋体"/>
              </a:rPr>
              <a:t>要</a:t>
            </a:r>
            <a:r>
              <a:rPr dirty="0" sz="2600" spc="-45">
                <a:solidFill>
                  <a:srgbClr val="030301"/>
                </a:solidFill>
                <a:latin typeface="宋体"/>
                <a:cs typeface="宋体"/>
              </a:rPr>
              <a:t>在</a:t>
            </a:r>
            <a:r>
              <a:rPr dirty="0" sz="2600" spc="315">
                <a:solidFill>
                  <a:srgbClr val="030301"/>
                </a:solidFill>
                <a:latin typeface="宋体"/>
                <a:cs typeface="宋体"/>
              </a:rPr>
              <a:t>竣</a:t>
            </a:r>
            <a:r>
              <a:rPr dirty="0" sz="2600" spc="-45">
                <a:solidFill>
                  <a:srgbClr val="030301"/>
                </a:solidFill>
                <a:latin typeface="宋体"/>
                <a:cs typeface="宋体"/>
              </a:rPr>
              <a:t>工</a:t>
            </a:r>
            <a:r>
              <a:rPr dirty="0" sz="2600" spc="415">
                <a:solidFill>
                  <a:srgbClr val="030301"/>
                </a:solidFill>
                <a:latin typeface="宋体"/>
                <a:cs typeface="宋体"/>
              </a:rPr>
              <a:t>前</a:t>
            </a:r>
            <a:r>
              <a:rPr dirty="0" sz="2700" spc="120">
                <a:solidFill>
                  <a:srgbClr val="030301"/>
                </a:solidFill>
                <a:latin typeface="Arial"/>
                <a:cs typeface="Arial"/>
              </a:rPr>
              <a:t>2-3</a:t>
            </a:r>
            <a:r>
              <a:rPr dirty="0" sz="2750" spc="254">
                <a:solidFill>
                  <a:srgbClr val="030301"/>
                </a:solidFill>
                <a:latin typeface="宋体"/>
                <a:cs typeface="宋体"/>
              </a:rPr>
              <a:t>个月 </a:t>
            </a:r>
            <a:r>
              <a:rPr dirty="0" sz="2600" spc="-385">
                <a:solidFill>
                  <a:srgbClr val="030301"/>
                </a:solidFill>
                <a:latin typeface="宋体"/>
                <a:cs typeface="宋体"/>
              </a:rPr>
              <a:t>完成。</a:t>
            </a:r>
            <a:endParaRPr sz="2600">
              <a:latin typeface="宋体"/>
              <a:cs typeface="宋体"/>
            </a:endParaRPr>
          </a:p>
          <a:p>
            <a:pPr algn="just" marL="389890" marR="62230" indent="-377190">
              <a:lnSpc>
                <a:spcPct val="125699"/>
              </a:lnSpc>
              <a:spcBef>
                <a:spcPts val="1210"/>
              </a:spcBef>
              <a:buClr>
                <a:srgbClr val="2A2A2A"/>
              </a:buClr>
              <a:buChar char="·"/>
              <a:tabLst>
                <a:tab pos="386715" algn="l"/>
              </a:tabLst>
            </a:pPr>
            <a:r>
              <a:rPr dirty="0" sz="2600" spc="-385">
                <a:solidFill>
                  <a:srgbClr val="030301"/>
                </a:solidFill>
                <a:latin typeface="宋体"/>
                <a:cs typeface="宋体"/>
              </a:rPr>
              <a:t>结</a:t>
            </a:r>
            <a:r>
              <a:rPr dirty="0" sz="2600" spc="-770">
                <a:solidFill>
                  <a:srgbClr val="030301"/>
                </a:solidFill>
                <a:latin typeface="宋体"/>
                <a:cs typeface="宋体"/>
              </a:rPr>
              <a:t> </a:t>
            </a:r>
            <a:r>
              <a:rPr dirty="0" sz="2600" spc="-385">
                <a:solidFill>
                  <a:srgbClr val="030301"/>
                </a:solidFill>
                <a:latin typeface="宋体"/>
                <a:cs typeface="宋体"/>
              </a:rPr>
              <a:t>算</a:t>
            </a:r>
            <a:r>
              <a:rPr dirty="0" sz="2600" spc="-780">
                <a:solidFill>
                  <a:srgbClr val="030301"/>
                </a:solidFill>
                <a:latin typeface="宋体"/>
                <a:cs typeface="宋体"/>
              </a:rPr>
              <a:t> </a:t>
            </a:r>
            <a:r>
              <a:rPr dirty="0" sz="2600" spc="-385">
                <a:solidFill>
                  <a:srgbClr val="030301"/>
                </a:solidFill>
                <a:latin typeface="宋体"/>
                <a:cs typeface="宋体"/>
              </a:rPr>
              <a:t>底线</a:t>
            </a:r>
            <a:r>
              <a:rPr dirty="0" sz="2600" spc="-330">
                <a:solidFill>
                  <a:srgbClr val="030301"/>
                </a:solidFill>
                <a:latin typeface="宋体"/>
                <a:cs typeface="宋体"/>
              </a:rPr>
              <a:t> </a:t>
            </a:r>
            <a:r>
              <a:rPr dirty="0" sz="2600" spc="-385">
                <a:solidFill>
                  <a:srgbClr val="030301"/>
                </a:solidFill>
                <a:latin typeface="宋体"/>
                <a:cs typeface="宋体"/>
              </a:rPr>
              <a:t>值是</a:t>
            </a:r>
            <a:r>
              <a:rPr dirty="0" sz="2600" spc="-350">
                <a:solidFill>
                  <a:srgbClr val="030301"/>
                </a:solidFill>
                <a:latin typeface="宋体"/>
                <a:cs typeface="宋体"/>
              </a:rPr>
              <a:t> </a:t>
            </a:r>
            <a:r>
              <a:rPr dirty="0" sz="2600" spc="-385">
                <a:solidFill>
                  <a:srgbClr val="030301"/>
                </a:solidFill>
                <a:latin typeface="宋体"/>
                <a:cs typeface="宋体"/>
              </a:rPr>
              <a:t>指从</a:t>
            </a:r>
            <a:r>
              <a:rPr dirty="0" sz="2600" spc="-280">
                <a:solidFill>
                  <a:srgbClr val="030301"/>
                </a:solidFill>
                <a:latin typeface="宋体"/>
                <a:cs typeface="宋体"/>
              </a:rPr>
              <a:t> </a:t>
            </a:r>
            <a:r>
              <a:rPr dirty="0" sz="2600" spc="-385">
                <a:solidFill>
                  <a:srgbClr val="030301"/>
                </a:solidFill>
                <a:latin typeface="宋体"/>
                <a:cs typeface="宋体"/>
              </a:rPr>
              <a:t>业主</a:t>
            </a:r>
            <a:r>
              <a:rPr dirty="0" sz="2600" spc="-229">
                <a:solidFill>
                  <a:srgbClr val="030301"/>
                </a:solidFill>
                <a:latin typeface="宋体"/>
                <a:cs typeface="宋体"/>
              </a:rPr>
              <a:t> </a:t>
            </a:r>
            <a:r>
              <a:rPr dirty="0" sz="2600" spc="-385">
                <a:solidFill>
                  <a:srgbClr val="030301"/>
                </a:solidFill>
                <a:latin typeface="宋体"/>
                <a:cs typeface="宋体"/>
              </a:rPr>
              <a:t>那必须结</a:t>
            </a:r>
            <a:r>
              <a:rPr dirty="0" sz="2600" spc="-370">
                <a:solidFill>
                  <a:srgbClr val="030301"/>
                </a:solidFill>
                <a:latin typeface="宋体"/>
                <a:cs typeface="宋体"/>
              </a:rPr>
              <a:t> </a:t>
            </a:r>
            <a:r>
              <a:rPr dirty="0" sz="2600" spc="-385">
                <a:solidFill>
                  <a:srgbClr val="030301"/>
                </a:solidFill>
                <a:latin typeface="宋体"/>
                <a:cs typeface="宋体"/>
              </a:rPr>
              <a:t>算回</a:t>
            </a:r>
            <a:r>
              <a:rPr dirty="0" sz="2600" spc="-210">
                <a:solidFill>
                  <a:srgbClr val="030301"/>
                </a:solidFill>
                <a:latin typeface="宋体"/>
                <a:cs typeface="宋体"/>
              </a:rPr>
              <a:t> </a:t>
            </a:r>
            <a:r>
              <a:rPr dirty="0" sz="2600" spc="-385">
                <a:solidFill>
                  <a:srgbClr val="030301"/>
                </a:solidFill>
                <a:latin typeface="宋体"/>
                <a:cs typeface="宋体"/>
              </a:rPr>
              <a:t>来的</a:t>
            </a:r>
            <a:r>
              <a:rPr dirty="0" sz="2600" spc="-330">
                <a:solidFill>
                  <a:srgbClr val="030301"/>
                </a:solidFill>
                <a:latin typeface="宋体"/>
                <a:cs typeface="宋体"/>
              </a:rPr>
              <a:t> </a:t>
            </a:r>
            <a:r>
              <a:rPr dirty="0" sz="2600" spc="-385">
                <a:solidFill>
                  <a:srgbClr val="030301"/>
                </a:solidFill>
                <a:latin typeface="宋体"/>
                <a:cs typeface="宋体"/>
              </a:rPr>
              <a:t>金</a:t>
            </a:r>
            <a:r>
              <a:rPr dirty="0" sz="2600" spc="-790">
                <a:solidFill>
                  <a:srgbClr val="030301"/>
                </a:solidFill>
                <a:latin typeface="宋体"/>
                <a:cs typeface="宋体"/>
              </a:rPr>
              <a:t> </a:t>
            </a:r>
            <a:r>
              <a:rPr dirty="0" sz="2600" spc="-385">
                <a:solidFill>
                  <a:srgbClr val="030301"/>
                </a:solidFill>
                <a:latin typeface="宋体"/>
                <a:cs typeface="宋体"/>
              </a:rPr>
              <a:t>额</a:t>
            </a:r>
            <a:r>
              <a:rPr dirty="0" sz="2600" spc="-120">
                <a:solidFill>
                  <a:srgbClr val="030301"/>
                </a:solidFill>
                <a:latin typeface="宋体"/>
                <a:cs typeface="宋体"/>
              </a:rPr>
              <a:t> </a:t>
            </a:r>
            <a:r>
              <a:rPr dirty="0" sz="2600" spc="-45">
                <a:solidFill>
                  <a:srgbClr val="030301"/>
                </a:solidFill>
                <a:latin typeface="宋体"/>
                <a:cs typeface="宋体"/>
              </a:rPr>
              <a:t>，底</a:t>
            </a:r>
            <a:r>
              <a:rPr dirty="0" sz="2600" spc="-280">
                <a:solidFill>
                  <a:srgbClr val="030301"/>
                </a:solidFill>
                <a:latin typeface="宋体"/>
                <a:cs typeface="宋体"/>
              </a:rPr>
              <a:t>线</a:t>
            </a:r>
            <a:r>
              <a:rPr dirty="0" sz="2600" spc="-45">
                <a:solidFill>
                  <a:srgbClr val="030301"/>
                </a:solidFill>
                <a:latin typeface="宋体"/>
                <a:cs typeface="宋体"/>
              </a:rPr>
              <a:t>值</a:t>
            </a:r>
            <a:r>
              <a:rPr dirty="0" sz="2600" spc="260">
                <a:solidFill>
                  <a:srgbClr val="030301"/>
                </a:solidFill>
                <a:latin typeface="宋体"/>
                <a:cs typeface="宋体"/>
              </a:rPr>
              <a:t>的</a:t>
            </a:r>
            <a:r>
              <a:rPr dirty="0" sz="2600" spc="-45">
                <a:solidFill>
                  <a:srgbClr val="030301"/>
                </a:solidFill>
                <a:latin typeface="宋体"/>
                <a:cs typeface="宋体"/>
              </a:rPr>
              <a:t>确</a:t>
            </a:r>
            <a:r>
              <a:rPr dirty="0" sz="2600" spc="260">
                <a:solidFill>
                  <a:srgbClr val="030301"/>
                </a:solidFill>
                <a:latin typeface="宋体"/>
                <a:cs typeface="宋体"/>
              </a:rPr>
              <a:t>定</a:t>
            </a:r>
            <a:r>
              <a:rPr dirty="0" sz="2600" spc="-45">
                <a:solidFill>
                  <a:srgbClr val="030301"/>
                </a:solidFill>
                <a:latin typeface="宋体"/>
                <a:cs typeface="宋体"/>
              </a:rPr>
              <a:t>应</a:t>
            </a:r>
            <a:r>
              <a:rPr dirty="0" sz="2600" spc="260">
                <a:solidFill>
                  <a:srgbClr val="030301"/>
                </a:solidFill>
                <a:latin typeface="宋体"/>
                <a:cs typeface="宋体"/>
              </a:rPr>
              <a:t>保</a:t>
            </a:r>
            <a:r>
              <a:rPr dirty="0" sz="2600" spc="185">
                <a:solidFill>
                  <a:srgbClr val="030301"/>
                </a:solidFill>
                <a:latin typeface="宋体"/>
                <a:cs typeface="宋体"/>
              </a:rPr>
              <a:t>证</a:t>
            </a:r>
            <a:r>
              <a:rPr dirty="0" sz="2600" spc="-45">
                <a:solidFill>
                  <a:srgbClr val="030301"/>
                </a:solidFill>
                <a:latin typeface="宋体"/>
                <a:cs typeface="宋体"/>
              </a:rPr>
              <a:t>完成项</a:t>
            </a:r>
            <a:r>
              <a:rPr dirty="0" sz="2600" spc="390">
                <a:solidFill>
                  <a:srgbClr val="030301"/>
                </a:solidFill>
                <a:latin typeface="宋体"/>
                <a:cs typeface="宋体"/>
              </a:rPr>
              <a:t>目</a:t>
            </a:r>
            <a:r>
              <a:rPr dirty="0" sz="2600" spc="-45">
                <a:solidFill>
                  <a:srgbClr val="030301"/>
                </a:solidFill>
                <a:latin typeface="宋体"/>
                <a:cs typeface="宋体"/>
              </a:rPr>
              <a:t>责 </a:t>
            </a:r>
            <a:r>
              <a:rPr dirty="0" sz="2600" spc="110">
                <a:solidFill>
                  <a:srgbClr val="030301"/>
                </a:solidFill>
                <a:latin typeface="宋体"/>
                <a:cs typeface="宋体"/>
              </a:rPr>
              <a:t>任书约定预收益。结算目标值是指在通过一定的努力，可能从业主结算回来的最 </a:t>
            </a:r>
            <a:r>
              <a:rPr dirty="0" sz="2600" spc="-254">
                <a:solidFill>
                  <a:srgbClr val="030301"/>
                </a:solidFill>
                <a:latin typeface="宋体"/>
                <a:cs typeface="宋体"/>
              </a:rPr>
              <a:t>大金额。</a:t>
            </a:r>
            <a:endParaRPr sz="2600">
              <a:latin typeface="宋体"/>
              <a:cs typeface="宋体"/>
            </a:endParaRPr>
          </a:p>
        </p:txBody>
      </p:sp>
      <p:sp>
        <p:nvSpPr>
          <p:cNvPr id="14" name="object 14"/>
          <p:cNvSpPr/>
          <p:nvPr/>
        </p:nvSpPr>
        <p:spPr>
          <a:xfrm>
            <a:off x="784938" y="7801292"/>
            <a:ext cx="8260080" cy="332740"/>
          </a:xfrm>
          <a:custGeom>
            <a:avLst/>
            <a:gdLst/>
            <a:ahLst/>
            <a:cxnLst/>
            <a:rect l="l" t="t" r="r" b="b"/>
            <a:pathLst>
              <a:path w="8260080" h="332740">
                <a:moveTo>
                  <a:pt x="0" y="0"/>
                </a:moveTo>
                <a:lnTo>
                  <a:pt x="8260082" y="0"/>
                </a:lnTo>
                <a:lnTo>
                  <a:pt x="8260082" y="332156"/>
                </a:lnTo>
                <a:lnTo>
                  <a:pt x="0" y="332156"/>
                </a:lnTo>
                <a:lnTo>
                  <a:pt x="0" y="0"/>
                </a:lnTo>
                <a:close/>
              </a:path>
            </a:pathLst>
          </a:custGeom>
          <a:solidFill>
            <a:srgbClr val="0E0E0E"/>
          </a:solidFill>
        </p:spPr>
        <p:txBody>
          <a:bodyPr wrap="square" lIns="0" tIns="0" rIns="0" bIns="0" rtlCol="0"/>
          <a:lstStyle/>
          <a:p/>
        </p:txBody>
      </p:sp>
      <p:sp>
        <p:nvSpPr>
          <p:cNvPr id="15" name="object 15"/>
          <p:cNvSpPr txBox="1">
            <a:spLocks noGrp="1"/>
          </p:cNvSpPr>
          <p:nvPr>
            <p:ph type="ftr" idx="5" sz="quarter"/>
          </p:nvPr>
        </p:nvSpPr>
        <p:spPr>
          <a:prstGeom prst="rect"/>
        </p:spPr>
        <p:txBody>
          <a:bodyPr wrap="square" lIns="0" tIns="0" rIns="0" bIns="0" rtlCol="0" vert="horz">
            <a:spAutoFit/>
          </a:bodyPr>
          <a:lstStyle/>
          <a:p>
            <a:pPr marL="12700">
              <a:lnSpc>
                <a:spcPts val="3060"/>
              </a:lnSpc>
            </a:pPr>
            <a:r>
              <a:rPr dirty="0" spc="1639"/>
              <a:t>(II</a:t>
            </a:r>
            <a:r>
              <a:rPr dirty="0" spc="1645"/>
              <a:t>)</a:t>
            </a:r>
          </a:p>
        </p:txBody>
      </p:sp>
      <p:sp>
        <p:nvSpPr>
          <p:cNvPr id="16" name="object 16"/>
          <p:cNvSpPr txBox="1"/>
          <p:nvPr/>
        </p:nvSpPr>
        <p:spPr>
          <a:xfrm>
            <a:off x="772238" y="7788592"/>
            <a:ext cx="8377555" cy="358140"/>
          </a:xfrm>
          <a:prstGeom prst="rect">
            <a:avLst/>
          </a:prstGeom>
        </p:spPr>
        <p:txBody>
          <a:bodyPr wrap="square" lIns="0" tIns="0" rIns="0" bIns="0" rtlCol="0" vert="horz">
            <a:spAutoFit/>
          </a:bodyPr>
          <a:lstStyle/>
          <a:p>
            <a:pPr marL="12700">
              <a:lnSpc>
                <a:spcPts val="2815"/>
              </a:lnSpc>
            </a:pPr>
            <a:r>
              <a:rPr dirty="0" sz="2600" spc="140">
                <a:solidFill>
                  <a:srgbClr val="F7FBFB"/>
                </a:solidFill>
                <a:latin typeface="宋体"/>
                <a:cs typeface="宋体"/>
              </a:rPr>
              <a:t>八、顶目过程结算率、结算完成时间及结算收益率规定</a:t>
            </a:r>
            <a:endParaRPr sz="2600">
              <a:latin typeface="宋体"/>
              <a:cs typeface="宋体"/>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396874"/>
            <a:ext cx="13716000" cy="106034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557709" y="830391"/>
            <a:ext cx="8158480" cy="0"/>
          </a:xfrm>
          <a:custGeom>
            <a:avLst/>
            <a:gdLst/>
            <a:ahLst/>
            <a:cxnLst/>
            <a:rect l="l" t="t" r="r" b="b"/>
            <a:pathLst>
              <a:path w="8158480" h="0">
                <a:moveTo>
                  <a:pt x="0" y="0"/>
                </a:moveTo>
                <a:lnTo>
                  <a:pt x="8158291" y="0"/>
                </a:lnTo>
              </a:path>
            </a:pathLst>
          </a:custGeom>
          <a:ln w="12775">
            <a:solidFill>
              <a:srgbClr val="000000"/>
            </a:solidFill>
          </a:ln>
        </p:spPr>
        <p:txBody>
          <a:bodyPr wrap="square" lIns="0" tIns="0" rIns="0" bIns="0" rtlCol="0"/>
          <a:lstStyle/>
          <a:p/>
        </p:txBody>
      </p:sp>
      <p:sp>
        <p:nvSpPr>
          <p:cNvPr id="4" name="object 4"/>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5" name="object 5"/>
          <p:cNvSpPr/>
          <p:nvPr/>
        </p:nvSpPr>
        <p:spPr>
          <a:xfrm>
            <a:off x="560869" y="7013617"/>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6" name="object 6"/>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7" name="object 7"/>
          <p:cNvSpPr txBox="1"/>
          <p:nvPr/>
        </p:nvSpPr>
        <p:spPr>
          <a:xfrm>
            <a:off x="848621" y="1711960"/>
            <a:ext cx="3585845"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（一）公司层面</a:t>
            </a:r>
            <a:endParaRPr sz="4200">
              <a:latin typeface="宋体"/>
              <a:cs typeface="宋体"/>
            </a:endParaRPr>
          </a:p>
        </p:txBody>
      </p:sp>
      <p:sp>
        <p:nvSpPr>
          <p:cNvPr id="8" name="object 8"/>
          <p:cNvSpPr txBox="1"/>
          <p:nvPr/>
        </p:nvSpPr>
        <p:spPr>
          <a:xfrm>
            <a:off x="1042210" y="2687061"/>
            <a:ext cx="11782425" cy="514350"/>
          </a:xfrm>
          <a:prstGeom prst="rect">
            <a:avLst/>
          </a:prstGeom>
          <a:solidFill>
            <a:srgbClr val="056EBA"/>
          </a:solidFill>
        </p:spPr>
        <p:txBody>
          <a:bodyPr wrap="square" lIns="0" tIns="17145" rIns="0" bIns="0" rtlCol="0" vert="horz">
            <a:spAutoFit/>
          </a:bodyPr>
          <a:lstStyle/>
          <a:p>
            <a:pPr>
              <a:lnSpc>
                <a:spcPct val="100000"/>
              </a:lnSpc>
              <a:spcBef>
                <a:spcPts val="135"/>
              </a:spcBef>
            </a:pPr>
            <a:r>
              <a:rPr dirty="0" sz="2950" spc="-20">
                <a:solidFill>
                  <a:srgbClr val="F6FBFB"/>
                </a:solidFill>
                <a:latin typeface="Arial"/>
                <a:cs typeface="Arial"/>
              </a:rPr>
              <a:t>3</a:t>
            </a:r>
            <a:r>
              <a:rPr dirty="0" sz="2900" spc="-135">
                <a:solidFill>
                  <a:srgbClr val="F6FBFB"/>
                </a:solidFill>
                <a:latin typeface="宋体"/>
                <a:cs typeface="宋体"/>
              </a:rPr>
              <a:t>公</a:t>
            </a:r>
            <a:r>
              <a:rPr dirty="0" sz="2900" spc="-459">
                <a:solidFill>
                  <a:srgbClr val="F6FBFB"/>
                </a:solidFill>
                <a:latin typeface="宋体"/>
                <a:cs typeface="宋体"/>
              </a:rPr>
              <a:t> </a:t>
            </a:r>
            <a:r>
              <a:rPr dirty="0" sz="2900" spc="200">
                <a:solidFill>
                  <a:srgbClr val="F6FBFB"/>
                </a:solidFill>
                <a:latin typeface="宋体"/>
                <a:cs typeface="宋体"/>
              </a:rPr>
              <a:t>司</a:t>
            </a:r>
            <a:r>
              <a:rPr dirty="0" sz="2900" spc="130">
                <a:solidFill>
                  <a:srgbClr val="F6FBFB"/>
                </a:solidFill>
                <a:latin typeface="宋体"/>
                <a:cs typeface="宋体"/>
              </a:rPr>
              <a:t>按</a:t>
            </a:r>
            <a:r>
              <a:rPr dirty="0" sz="2900" spc="-135">
                <a:solidFill>
                  <a:srgbClr val="F6FBFB"/>
                </a:solidFill>
                <a:latin typeface="宋体"/>
                <a:cs typeface="宋体"/>
              </a:rPr>
              <a:t>相</a:t>
            </a:r>
            <a:r>
              <a:rPr dirty="0" sz="2900" spc="345">
                <a:solidFill>
                  <a:srgbClr val="F6FBFB"/>
                </a:solidFill>
                <a:latin typeface="宋体"/>
                <a:cs typeface="宋体"/>
              </a:rPr>
              <a:t>关</a:t>
            </a:r>
            <a:r>
              <a:rPr dirty="0" sz="2900" spc="150">
                <a:solidFill>
                  <a:srgbClr val="F6FBFB"/>
                </a:solidFill>
                <a:latin typeface="宋体"/>
                <a:cs typeface="宋体"/>
              </a:rPr>
              <a:t>规</a:t>
            </a:r>
            <a:r>
              <a:rPr dirty="0" sz="2900" spc="-135">
                <a:solidFill>
                  <a:srgbClr val="F6FBFB"/>
                </a:solidFill>
                <a:latin typeface="宋体"/>
                <a:cs typeface="宋体"/>
              </a:rPr>
              <a:t>定对项目</a:t>
            </a:r>
            <a:r>
              <a:rPr dirty="0" sz="2900" spc="-560">
                <a:solidFill>
                  <a:srgbClr val="F6FBFB"/>
                </a:solidFill>
                <a:latin typeface="宋体"/>
                <a:cs typeface="宋体"/>
              </a:rPr>
              <a:t> </a:t>
            </a:r>
            <a:r>
              <a:rPr dirty="0" sz="2900" spc="-135">
                <a:solidFill>
                  <a:srgbClr val="F6FBFB"/>
                </a:solidFill>
                <a:latin typeface="宋体"/>
                <a:cs typeface="宋体"/>
              </a:rPr>
              <a:t>部</a:t>
            </a:r>
            <a:r>
              <a:rPr dirty="0" sz="2900" spc="375">
                <a:solidFill>
                  <a:srgbClr val="F6FBFB"/>
                </a:solidFill>
                <a:latin typeface="宋体"/>
                <a:cs typeface="宋体"/>
              </a:rPr>
              <a:t>目</a:t>
            </a:r>
            <a:r>
              <a:rPr dirty="0" sz="2900" spc="-135">
                <a:solidFill>
                  <a:srgbClr val="F6FBFB"/>
                </a:solidFill>
                <a:latin typeface="宋体"/>
                <a:cs typeface="宋体"/>
              </a:rPr>
              <a:t>标</a:t>
            </a:r>
            <a:r>
              <a:rPr dirty="0" sz="2900" spc="375">
                <a:solidFill>
                  <a:srgbClr val="F6FBFB"/>
                </a:solidFill>
                <a:latin typeface="宋体"/>
                <a:cs typeface="宋体"/>
              </a:rPr>
              <a:t>责</a:t>
            </a:r>
            <a:r>
              <a:rPr dirty="0" sz="2900" spc="-135">
                <a:solidFill>
                  <a:srgbClr val="F6FBFB"/>
                </a:solidFill>
                <a:latin typeface="宋体"/>
                <a:cs typeface="宋体"/>
              </a:rPr>
              <a:t>任</a:t>
            </a:r>
            <a:r>
              <a:rPr dirty="0" sz="2900" spc="310">
                <a:solidFill>
                  <a:srgbClr val="F6FBFB"/>
                </a:solidFill>
                <a:latin typeface="宋体"/>
                <a:cs typeface="宋体"/>
              </a:rPr>
              <a:t>书</a:t>
            </a:r>
            <a:r>
              <a:rPr dirty="0" sz="2900" spc="130">
                <a:solidFill>
                  <a:srgbClr val="F6FBFB"/>
                </a:solidFill>
                <a:latin typeface="宋体"/>
                <a:cs typeface="宋体"/>
              </a:rPr>
              <a:t>指</a:t>
            </a:r>
            <a:r>
              <a:rPr dirty="0" sz="2900" spc="195">
                <a:solidFill>
                  <a:srgbClr val="F6FBFB"/>
                </a:solidFill>
                <a:latin typeface="宋体"/>
                <a:cs typeface="宋体"/>
              </a:rPr>
              <a:t>标</a:t>
            </a:r>
            <a:r>
              <a:rPr dirty="0" sz="2900" spc="-135">
                <a:solidFill>
                  <a:srgbClr val="F6FBFB"/>
                </a:solidFill>
                <a:latin typeface="宋体"/>
                <a:cs typeface="宋体"/>
              </a:rPr>
              <a:t>完成情况</a:t>
            </a:r>
            <a:r>
              <a:rPr dirty="0" sz="2900" spc="-550">
                <a:solidFill>
                  <a:srgbClr val="F6FBFB"/>
                </a:solidFill>
                <a:latin typeface="宋体"/>
                <a:cs typeface="宋体"/>
              </a:rPr>
              <a:t> </a:t>
            </a:r>
            <a:r>
              <a:rPr dirty="0" sz="2900" spc="-135">
                <a:solidFill>
                  <a:srgbClr val="F6FBFB"/>
                </a:solidFill>
                <a:latin typeface="宋体"/>
                <a:cs typeface="宋体"/>
              </a:rPr>
              <a:t>进</a:t>
            </a:r>
            <a:r>
              <a:rPr dirty="0" sz="2900" spc="330">
                <a:solidFill>
                  <a:srgbClr val="F6FBFB"/>
                </a:solidFill>
                <a:latin typeface="宋体"/>
                <a:cs typeface="宋体"/>
              </a:rPr>
              <a:t>行</a:t>
            </a:r>
            <a:r>
              <a:rPr dirty="0" sz="2900" spc="-135">
                <a:solidFill>
                  <a:srgbClr val="F6FBFB"/>
                </a:solidFill>
                <a:latin typeface="宋体"/>
                <a:cs typeface="宋体"/>
              </a:rPr>
              <a:t>考</a:t>
            </a:r>
            <a:r>
              <a:rPr dirty="0" sz="2900" spc="355">
                <a:solidFill>
                  <a:srgbClr val="F6FBFB"/>
                </a:solidFill>
                <a:latin typeface="宋体"/>
                <a:cs typeface="宋体"/>
              </a:rPr>
              <a:t>核</a:t>
            </a:r>
            <a:r>
              <a:rPr dirty="0" sz="2900" spc="185">
                <a:solidFill>
                  <a:srgbClr val="F6FBFB"/>
                </a:solidFill>
                <a:latin typeface="宋体"/>
                <a:cs typeface="宋体"/>
              </a:rPr>
              <a:t>井</a:t>
            </a:r>
            <a:r>
              <a:rPr dirty="0" sz="2900" spc="-135">
                <a:solidFill>
                  <a:srgbClr val="F6FBFB"/>
                </a:solidFill>
                <a:latin typeface="宋体"/>
                <a:cs typeface="宋体"/>
              </a:rPr>
              <a:t>奖</a:t>
            </a:r>
            <a:r>
              <a:rPr dirty="0" sz="2900" spc="300">
                <a:solidFill>
                  <a:srgbClr val="F6FBFB"/>
                </a:solidFill>
                <a:latin typeface="宋体"/>
                <a:cs typeface="宋体"/>
              </a:rPr>
              <a:t>罚</a:t>
            </a:r>
            <a:r>
              <a:rPr dirty="0" sz="2900" spc="-135">
                <a:solidFill>
                  <a:srgbClr val="F6FBFB"/>
                </a:solidFill>
                <a:latin typeface="宋体"/>
                <a:cs typeface="宋体"/>
              </a:rPr>
              <a:t>兑</a:t>
            </a:r>
            <a:endParaRPr sz="2900">
              <a:latin typeface="宋体"/>
              <a:cs typeface="宋体"/>
            </a:endParaRPr>
          </a:p>
        </p:txBody>
      </p:sp>
      <p:sp>
        <p:nvSpPr>
          <p:cNvPr id="9" name="object 9"/>
          <p:cNvSpPr/>
          <p:nvPr/>
        </p:nvSpPr>
        <p:spPr>
          <a:xfrm>
            <a:off x="1014584" y="3298811"/>
            <a:ext cx="370205" cy="383540"/>
          </a:xfrm>
          <a:custGeom>
            <a:avLst/>
            <a:gdLst/>
            <a:ahLst/>
            <a:cxnLst/>
            <a:rect l="l" t="t" r="r" b="b"/>
            <a:pathLst>
              <a:path w="370205" h="383539">
                <a:moveTo>
                  <a:pt x="0" y="0"/>
                </a:moveTo>
                <a:lnTo>
                  <a:pt x="369664" y="0"/>
                </a:lnTo>
                <a:lnTo>
                  <a:pt x="369664" y="383257"/>
                </a:lnTo>
                <a:lnTo>
                  <a:pt x="0" y="383257"/>
                </a:lnTo>
                <a:lnTo>
                  <a:pt x="0" y="0"/>
                </a:lnTo>
                <a:close/>
              </a:path>
            </a:pathLst>
          </a:custGeom>
          <a:solidFill>
            <a:srgbClr val="056EBA"/>
          </a:solidFill>
        </p:spPr>
        <p:txBody>
          <a:bodyPr wrap="square" lIns="0" tIns="0" rIns="0" bIns="0" rtlCol="0"/>
          <a:lstStyle/>
          <a:p/>
        </p:txBody>
      </p:sp>
      <p:sp>
        <p:nvSpPr>
          <p:cNvPr id="10" name="object 10"/>
          <p:cNvSpPr txBox="1"/>
          <p:nvPr/>
        </p:nvSpPr>
        <p:spPr>
          <a:xfrm>
            <a:off x="721051" y="3232216"/>
            <a:ext cx="12747625" cy="3672840"/>
          </a:xfrm>
          <a:prstGeom prst="rect">
            <a:avLst/>
          </a:prstGeom>
        </p:spPr>
        <p:txBody>
          <a:bodyPr wrap="square" lIns="0" tIns="14604" rIns="0" bIns="0" rtlCol="0" vert="horz">
            <a:spAutoFit/>
          </a:bodyPr>
          <a:lstStyle/>
          <a:p>
            <a:pPr marL="293370">
              <a:lnSpc>
                <a:spcPct val="100000"/>
              </a:lnSpc>
              <a:spcBef>
                <a:spcPts val="114"/>
              </a:spcBef>
            </a:pPr>
            <a:r>
              <a:rPr dirty="0" sz="3000" spc="220">
                <a:solidFill>
                  <a:srgbClr val="F6FBFB"/>
                </a:solidFill>
                <a:latin typeface="宋体"/>
                <a:cs typeface="宋体"/>
              </a:rPr>
              <a:t>现</a:t>
            </a:r>
            <a:endParaRPr sz="3000">
              <a:latin typeface="宋体"/>
              <a:cs typeface="宋体"/>
            </a:endParaRPr>
          </a:p>
          <a:p>
            <a:pPr marL="299720" marR="958850" indent="-299720">
              <a:lnSpc>
                <a:spcPct val="115799"/>
              </a:lnSpc>
              <a:spcBef>
                <a:spcPts val="1560"/>
              </a:spcBef>
              <a:buClr>
                <a:srgbClr val="2A2A2A"/>
              </a:buClr>
              <a:buChar char="•"/>
              <a:tabLst>
                <a:tab pos="299720" algn="l"/>
                <a:tab pos="7881620" algn="l"/>
              </a:tabLst>
            </a:pPr>
            <a:r>
              <a:rPr dirty="0" sz="2750" spc="-20">
                <a:solidFill>
                  <a:srgbClr val="010101"/>
                </a:solidFill>
                <a:latin typeface="宋体"/>
                <a:cs typeface="宋体"/>
              </a:rPr>
              <a:t>公司有完善的顶目目标责任考核办法，井严格按规定对项目部指标完成情况 </a:t>
            </a:r>
            <a:r>
              <a:rPr dirty="0" sz="2750" spc="120">
                <a:solidFill>
                  <a:srgbClr val="010101"/>
                </a:solidFill>
                <a:latin typeface="宋体"/>
                <a:cs typeface="宋体"/>
              </a:rPr>
              <a:t>进行考核</a:t>
            </a:r>
            <a:r>
              <a:rPr dirty="0" sz="2750" spc="-730">
                <a:solidFill>
                  <a:srgbClr val="010101"/>
                </a:solidFill>
                <a:latin typeface="宋体"/>
                <a:cs typeface="宋体"/>
              </a:rPr>
              <a:t>、</a:t>
            </a:r>
            <a:r>
              <a:rPr dirty="0" sz="2750" spc="175">
                <a:solidFill>
                  <a:srgbClr val="010101"/>
                </a:solidFill>
                <a:latin typeface="宋体"/>
                <a:cs typeface="宋体"/>
              </a:rPr>
              <a:t>奖罚兑现</a:t>
            </a:r>
            <a:r>
              <a:rPr dirty="0" sz="2750" spc="-775">
                <a:solidFill>
                  <a:srgbClr val="010101"/>
                </a:solidFill>
                <a:latin typeface="宋体"/>
                <a:cs typeface="宋体"/>
              </a:rPr>
              <a:t>。</a:t>
            </a:r>
            <a:r>
              <a:rPr dirty="0" sz="2750" spc="175">
                <a:solidFill>
                  <a:srgbClr val="010101"/>
                </a:solidFill>
                <a:latin typeface="宋体"/>
                <a:cs typeface="宋体"/>
              </a:rPr>
              <a:t>在项</a:t>
            </a:r>
            <a:r>
              <a:rPr dirty="0" sz="2750" spc="-575">
                <a:solidFill>
                  <a:srgbClr val="010101"/>
                </a:solidFill>
                <a:latin typeface="宋体"/>
                <a:cs typeface="宋体"/>
              </a:rPr>
              <a:t>目</a:t>
            </a:r>
            <a:r>
              <a:rPr dirty="0" sz="2750" spc="254">
                <a:solidFill>
                  <a:srgbClr val="010101"/>
                </a:solidFill>
                <a:latin typeface="宋体"/>
                <a:cs typeface="宋体"/>
              </a:rPr>
              <a:t>施工过程</a:t>
            </a:r>
            <a:r>
              <a:rPr dirty="0" sz="2750" spc="-370">
                <a:solidFill>
                  <a:srgbClr val="010101"/>
                </a:solidFill>
                <a:latin typeface="宋体"/>
                <a:cs typeface="宋体"/>
              </a:rPr>
              <a:t>中</a:t>
            </a:r>
            <a:r>
              <a:rPr dirty="0" sz="2750" spc="-960">
                <a:solidFill>
                  <a:srgbClr val="2A2A2A"/>
                </a:solidFill>
                <a:latin typeface="宋体"/>
                <a:cs typeface="宋体"/>
              </a:rPr>
              <a:t>，</a:t>
            </a:r>
            <a:r>
              <a:rPr dirty="0" sz="2750" spc="-930">
                <a:solidFill>
                  <a:srgbClr val="111111"/>
                </a:solidFill>
                <a:latin typeface="宋体"/>
                <a:cs typeface="宋体"/>
              </a:rPr>
              <a:t>各公司</a:t>
            </a:r>
            <a:r>
              <a:rPr dirty="0" sz="2750">
                <a:solidFill>
                  <a:srgbClr val="111111"/>
                </a:solidFill>
                <a:latin typeface="宋体"/>
                <a:cs typeface="宋体"/>
              </a:rPr>
              <a:t>	</a:t>
            </a:r>
            <a:r>
              <a:rPr dirty="0" sz="2750" spc="145">
                <a:solidFill>
                  <a:srgbClr val="111111"/>
                </a:solidFill>
                <a:latin typeface="宋体"/>
                <a:cs typeface="宋体"/>
              </a:rPr>
              <a:t>应对项</a:t>
            </a:r>
            <a:r>
              <a:rPr dirty="0" sz="2750" spc="-605">
                <a:solidFill>
                  <a:srgbClr val="111111"/>
                </a:solidFill>
                <a:latin typeface="宋体"/>
                <a:cs typeface="宋体"/>
              </a:rPr>
              <a:t>目</a:t>
            </a:r>
            <a:r>
              <a:rPr dirty="0" sz="2750" spc="254">
                <a:solidFill>
                  <a:srgbClr val="111111"/>
                </a:solidFill>
                <a:latin typeface="宋体"/>
                <a:cs typeface="宋体"/>
              </a:rPr>
              <a:t>收益</a:t>
            </a:r>
            <a:r>
              <a:rPr dirty="0" sz="2750" spc="-685">
                <a:solidFill>
                  <a:srgbClr val="111111"/>
                </a:solidFill>
                <a:latin typeface="宋体"/>
                <a:cs typeface="宋体"/>
              </a:rPr>
              <a:t>率</a:t>
            </a:r>
            <a:r>
              <a:rPr dirty="0" sz="2750" spc="-20">
                <a:solidFill>
                  <a:srgbClr val="2A2A2A"/>
                </a:solidFill>
                <a:latin typeface="宋体"/>
                <a:cs typeface="宋体"/>
              </a:rPr>
              <a:t>、</a:t>
            </a:r>
            <a:r>
              <a:rPr dirty="0" sz="2750" spc="254">
                <a:solidFill>
                  <a:srgbClr val="111111"/>
                </a:solidFill>
                <a:latin typeface="宋体"/>
                <a:cs typeface="宋体"/>
              </a:rPr>
              <a:t>过程结</a:t>
            </a:r>
            <a:endParaRPr sz="2750">
              <a:latin typeface="宋体"/>
              <a:cs typeface="宋体"/>
            </a:endParaRPr>
          </a:p>
          <a:p>
            <a:pPr marL="309880" marR="5080" indent="-15875">
              <a:lnSpc>
                <a:spcPts val="3920"/>
              </a:lnSpc>
              <a:spcBef>
                <a:spcPts val="140"/>
              </a:spcBef>
            </a:pPr>
            <a:r>
              <a:rPr dirty="0" sz="2750" spc="285">
                <a:solidFill>
                  <a:srgbClr val="111111"/>
                </a:solidFill>
                <a:latin typeface="宋体"/>
                <a:cs typeface="宋体"/>
              </a:rPr>
              <a:t>算</a:t>
            </a:r>
            <a:r>
              <a:rPr dirty="0" sz="2750" spc="-385">
                <a:solidFill>
                  <a:srgbClr val="111111"/>
                </a:solidFill>
                <a:latin typeface="宋体"/>
                <a:cs typeface="宋体"/>
              </a:rPr>
              <a:t>率</a:t>
            </a:r>
            <a:r>
              <a:rPr dirty="0" sz="2750" spc="60">
                <a:solidFill>
                  <a:srgbClr val="2A2A2A"/>
                </a:solidFill>
                <a:latin typeface="宋体"/>
                <a:cs typeface="宋体"/>
              </a:rPr>
              <a:t>、</a:t>
            </a:r>
            <a:r>
              <a:rPr dirty="0" sz="2750" spc="229">
                <a:solidFill>
                  <a:srgbClr val="111111"/>
                </a:solidFill>
                <a:latin typeface="宋体"/>
                <a:cs typeface="宋体"/>
              </a:rPr>
              <a:t>工程款回收</a:t>
            </a:r>
            <a:r>
              <a:rPr dirty="0" sz="2750" spc="-1405">
                <a:solidFill>
                  <a:srgbClr val="111111"/>
                </a:solidFill>
                <a:latin typeface="宋体"/>
                <a:cs typeface="宋体"/>
              </a:rPr>
              <a:t>率</a:t>
            </a:r>
            <a:r>
              <a:rPr dirty="0" sz="2750">
                <a:solidFill>
                  <a:srgbClr val="2A2A2A"/>
                </a:solidFill>
                <a:latin typeface="宋体"/>
                <a:cs typeface="宋体"/>
              </a:rPr>
              <a:t>、</a:t>
            </a:r>
            <a:r>
              <a:rPr dirty="0" sz="2750" spc="229">
                <a:solidFill>
                  <a:srgbClr val="111111"/>
                </a:solidFill>
                <a:latin typeface="宋体"/>
                <a:cs typeface="宋体"/>
              </a:rPr>
              <a:t>存贷差等指标进行按月监</a:t>
            </a:r>
            <a:r>
              <a:rPr dirty="0" sz="2750" spc="-2155">
                <a:solidFill>
                  <a:srgbClr val="111111"/>
                </a:solidFill>
                <a:latin typeface="宋体"/>
                <a:cs typeface="宋体"/>
              </a:rPr>
              <a:t>控</a:t>
            </a:r>
            <a:r>
              <a:rPr dirty="0" sz="2750" spc="-990">
                <a:solidFill>
                  <a:srgbClr val="2A2A2A"/>
                </a:solidFill>
                <a:latin typeface="宋体"/>
                <a:cs typeface="宋体"/>
              </a:rPr>
              <a:t>，</a:t>
            </a:r>
            <a:r>
              <a:rPr dirty="0" sz="2750" spc="-930">
                <a:solidFill>
                  <a:srgbClr val="111111"/>
                </a:solidFill>
                <a:latin typeface="宋体"/>
                <a:cs typeface="宋体"/>
              </a:rPr>
              <a:t>并按</a:t>
            </a:r>
            <a:r>
              <a:rPr dirty="0" sz="2750" spc="-915">
                <a:solidFill>
                  <a:srgbClr val="111111"/>
                </a:solidFill>
                <a:latin typeface="宋体"/>
                <a:cs typeface="宋体"/>
              </a:rPr>
              <a:t> </a:t>
            </a:r>
            <a:r>
              <a:rPr dirty="0" sz="2750" spc="254">
                <a:solidFill>
                  <a:srgbClr val="111111"/>
                </a:solidFill>
                <a:latin typeface="宋体"/>
                <a:cs typeface="宋体"/>
              </a:rPr>
              <a:t>季度／年度／主要工程 </a:t>
            </a:r>
            <a:r>
              <a:rPr dirty="0" sz="2750" spc="170">
                <a:solidFill>
                  <a:srgbClr val="111111"/>
                </a:solidFill>
                <a:latin typeface="宋体"/>
                <a:cs typeface="宋体"/>
              </a:rPr>
              <a:t>节</a:t>
            </a:r>
            <a:r>
              <a:rPr dirty="0" sz="2750" spc="-75">
                <a:solidFill>
                  <a:srgbClr val="111111"/>
                </a:solidFill>
                <a:latin typeface="宋体"/>
                <a:cs typeface="宋体"/>
              </a:rPr>
              <a:t>命对主要经济指标完</a:t>
            </a:r>
            <a:r>
              <a:rPr dirty="0" sz="2750" spc="285">
                <a:solidFill>
                  <a:srgbClr val="111111"/>
                </a:solidFill>
                <a:latin typeface="宋体"/>
                <a:cs typeface="宋体"/>
              </a:rPr>
              <a:t>成</a:t>
            </a:r>
            <a:r>
              <a:rPr dirty="0" sz="2750" spc="145">
                <a:solidFill>
                  <a:srgbClr val="111111"/>
                </a:solidFill>
                <a:latin typeface="宋体"/>
                <a:cs typeface="宋体"/>
              </a:rPr>
              <a:t>渭况进行过程考</a:t>
            </a:r>
            <a:r>
              <a:rPr dirty="0" sz="2750" spc="-1750">
                <a:solidFill>
                  <a:srgbClr val="111111"/>
                </a:solidFill>
                <a:latin typeface="宋体"/>
                <a:cs typeface="宋体"/>
              </a:rPr>
              <a:t>核</a:t>
            </a:r>
            <a:r>
              <a:rPr dirty="0" sz="2750" spc="105">
                <a:solidFill>
                  <a:srgbClr val="2A2A2A"/>
                </a:solidFill>
                <a:latin typeface="宋体"/>
                <a:cs typeface="宋体"/>
              </a:rPr>
              <a:t>、</a:t>
            </a:r>
            <a:r>
              <a:rPr dirty="0" sz="2750" spc="120">
                <a:solidFill>
                  <a:srgbClr val="111111"/>
                </a:solidFill>
                <a:latin typeface="宋体"/>
                <a:cs typeface="宋体"/>
              </a:rPr>
              <a:t>评价。项目完成竣工结算并通</a:t>
            </a:r>
            <a:endParaRPr sz="2750">
              <a:latin typeface="宋体"/>
              <a:cs typeface="宋体"/>
            </a:endParaRPr>
          </a:p>
          <a:p>
            <a:pPr marL="308610">
              <a:lnSpc>
                <a:spcPct val="100000"/>
              </a:lnSpc>
              <a:spcBef>
                <a:spcPts val="390"/>
              </a:spcBef>
            </a:pPr>
            <a:r>
              <a:rPr dirty="0" sz="2750" spc="254">
                <a:solidFill>
                  <a:srgbClr val="111111"/>
                </a:solidFill>
                <a:latin typeface="宋体"/>
                <a:cs typeface="宋体"/>
              </a:rPr>
              <a:t>过审计</a:t>
            </a:r>
            <a:r>
              <a:rPr dirty="0" sz="2750" spc="-150">
                <a:solidFill>
                  <a:srgbClr val="111111"/>
                </a:solidFill>
                <a:latin typeface="宋体"/>
                <a:cs typeface="宋体"/>
              </a:rPr>
              <a:t>后</a:t>
            </a:r>
            <a:r>
              <a:rPr dirty="0" sz="2750" spc="-925">
                <a:solidFill>
                  <a:srgbClr val="111111"/>
                </a:solidFill>
                <a:latin typeface="宋体"/>
                <a:cs typeface="宋体"/>
              </a:rPr>
              <a:t>，</a:t>
            </a:r>
            <a:r>
              <a:rPr dirty="0" sz="2750" spc="229">
                <a:solidFill>
                  <a:srgbClr val="111111"/>
                </a:solidFill>
                <a:latin typeface="宋体"/>
                <a:cs typeface="宋体"/>
              </a:rPr>
              <a:t>根据项目实际收益</a:t>
            </a:r>
            <a:r>
              <a:rPr dirty="0" sz="2750" spc="-2250">
                <a:solidFill>
                  <a:srgbClr val="111111"/>
                </a:solidFill>
                <a:latin typeface="宋体"/>
                <a:cs typeface="宋体"/>
              </a:rPr>
              <a:t>率</a:t>
            </a:r>
            <a:r>
              <a:rPr dirty="0" sz="2750">
                <a:solidFill>
                  <a:srgbClr val="2A2A2A"/>
                </a:solidFill>
                <a:latin typeface="宋体"/>
                <a:cs typeface="宋体"/>
              </a:rPr>
              <a:t>、</a:t>
            </a:r>
            <a:r>
              <a:rPr dirty="0" sz="2750" spc="175">
                <a:solidFill>
                  <a:srgbClr val="111111"/>
                </a:solidFill>
                <a:latin typeface="宋体"/>
                <a:cs typeface="宋体"/>
              </a:rPr>
              <a:t>收益额和资金回</a:t>
            </a:r>
            <a:r>
              <a:rPr dirty="0" sz="2750" spc="-1210">
                <a:solidFill>
                  <a:srgbClr val="111111"/>
                </a:solidFill>
                <a:latin typeface="宋体"/>
                <a:cs typeface="宋体"/>
              </a:rPr>
              <a:t>收</a:t>
            </a:r>
            <a:r>
              <a:rPr dirty="0" sz="2750" spc="145">
                <a:solidFill>
                  <a:srgbClr val="111111"/>
                </a:solidFill>
                <a:latin typeface="宋体"/>
                <a:cs typeface="宋体"/>
              </a:rPr>
              <a:t>渭</a:t>
            </a:r>
            <a:r>
              <a:rPr dirty="0" sz="2750" spc="300">
                <a:solidFill>
                  <a:srgbClr val="111111"/>
                </a:solidFill>
                <a:latin typeface="宋体"/>
                <a:cs typeface="宋体"/>
              </a:rPr>
              <a:t>况</a:t>
            </a:r>
            <a:r>
              <a:rPr dirty="0" sz="2750" spc="-890">
                <a:solidFill>
                  <a:srgbClr val="111111"/>
                </a:solidFill>
                <a:latin typeface="宋体"/>
                <a:cs typeface="宋体"/>
              </a:rPr>
              <a:t>，</a:t>
            </a:r>
            <a:r>
              <a:rPr dirty="0" sz="2750" spc="254">
                <a:solidFill>
                  <a:srgbClr val="111111"/>
                </a:solidFill>
                <a:latin typeface="宋体"/>
                <a:cs typeface="宋体"/>
              </a:rPr>
              <a:t>实施项目</a:t>
            </a:r>
            <a:r>
              <a:rPr dirty="0" sz="2750" spc="-1185">
                <a:solidFill>
                  <a:srgbClr val="111111"/>
                </a:solidFill>
                <a:latin typeface="宋体"/>
                <a:cs typeface="宋体"/>
              </a:rPr>
              <a:t>目</a:t>
            </a:r>
            <a:r>
              <a:rPr dirty="0" sz="2750" spc="254">
                <a:solidFill>
                  <a:srgbClr val="111111"/>
                </a:solidFill>
                <a:latin typeface="宋体"/>
                <a:cs typeface="宋体"/>
              </a:rPr>
              <a:t>标责</a:t>
            </a:r>
            <a:endParaRPr sz="2750">
              <a:latin typeface="宋体"/>
              <a:cs typeface="宋体"/>
            </a:endParaRPr>
          </a:p>
          <a:p>
            <a:pPr marL="299085">
              <a:lnSpc>
                <a:spcPct val="100000"/>
              </a:lnSpc>
              <a:spcBef>
                <a:spcPts val="925"/>
              </a:spcBef>
            </a:pPr>
            <a:r>
              <a:rPr dirty="0" sz="2750" spc="-130">
                <a:solidFill>
                  <a:srgbClr val="111111"/>
                </a:solidFill>
                <a:latin typeface="宋体"/>
                <a:cs typeface="宋体"/>
              </a:rPr>
              <a:t>任书和风险抵押的最终考核。</a:t>
            </a:r>
            <a:endParaRPr sz="2750">
              <a:latin typeface="宋体"/>
              <a:cs typeface="宋体"/>
            </a:endParaRP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5787154" y="3730376"/>
            <a:ext cx="1172727" cy="1226424"/>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7648222" y="3973106"/>
            <a:ext cx="866798" cy="1034795"/>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5124308" y="5978821"/>
            <a:ext cx="892292" cy="1200874"/>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6118578" y="5940494"/>
            <a:ext cx="3059289" cy="1392503"/>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11574309" y="2159018"/>
            <a:ext cx="2141689" cy="6413481"/>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7968295" y="4151959"/>
            <a:ext cx="257175" cy="166370"/>
          </a:xfrm>
          <a:custGeom>
            <a:avLst/>
            <a:gdLst/>
            <a:ahLst/>
            <a:cxnLst/>
            <a:rect l="l" t="t" r="r" b="b"/>
            <a:pathLst>
              <a:path w="257175" h="166370">
                <a:moveTo>
                  <a:pt x="0" y="166078"/>
                </a:moveTo>
                <a:lnTo>
                  <a:pt x="256932" y="166078"/>
                </a:lnTo>
                <a:lnTo>
                  <a:pt x="256932" y="0"/>
                </a:lnTo>
                <a:lnTo>
                  <a:pt x="0" y="0"/>
                </a:lnTo>
                <a:lnTo>
                  <a:pt x="0" y="166078"/>
                </a:lnTo>
                <a:close/>
              </a:path>
            </a:pathLst>
          </a:custGeom>
          <a:solidFill>
            <a:srgbClr val="000000"/>
          </a:solidFill>
        </p:spPr>
        <p:txBody>
          <a:bodyPr wrap="square" lIns="0" tIns="0" rIns="0" bIns="0" rtlCol="0"/>
          <a:lstStyle/>
          <a:p/>
        </p:txBody>
      </p:sp>
      <p:sp>
        <p:nvSpPr>
          <p:cNvPr id="8" name="object 8"/>
          <p:cNvSpPr/>
          <p:nvPr/>
        </p:nvSpPr>
        <p:spPr>
          <a:xfrm>
            <a:off x="7968295" y="4318037"/>
            <a:ext cx="257175" cy="255904"/>
          </a:xfrm>
          <a:custGeom>
            <a:avLst/>
            <a:gdLst/>
            <a:ahLst/>
            <a:cxnLst/>
            <a:rect l="l" t="t" r="r" b="b"/>
            <a:pathLst>
              <a:path w="257175" h="255904">
                <a:moveTo>
                  <a:pt x="0" y="0"/>
                </a:moveTo>
                <a:lnTo>
                  <a:pt x="256932" y="0"/>
                </a:lnTo>
                <a:lnTo>
                  <a:pt x="256932" y="255505"/>
                </a:lnTo>
                <a:lnTo>
                  <a:pt x="0" y="255505"/>
                </a:lnTo>
                <a:lnTo>
                  <a:pt x="0" y="0"/>
                </a:lnTo>
                <a:close/>
              </a:path>
            </a:pathLst>
          </a:custGeom>
          <a:solidFill>
            <a:srgbClr val="000000"/>
          </a:solidFill>
        </p:spPr>
        <p:txBody>
          <a:bodyPr wrap="square" lIns="0" tIns="0" rIns="0" bIns="0" rtlCol="0"/>
          <a:lstStyle/>
          <a:p/>
        </p:txBody>
      </p:sp>
      <p:sp>
        <p:nvSpPr>
          <p:cNvPr id="9" name="object 9"/>
          <p:cNvSpPr txBox="1"/>
          <p:nvPr/>
        </p:nvSpPr>
        <p:spPr>
          <a:xfrm>
            <a:off x="8078581" y="4134405"/>
            <a:ext cx="280670" cy="447040"/>
          </a:xfrm>
          <a:prstGeom prst="rect">
            <a:avLst/>
          </a:prstGeom>
        </p:spPr>
        <p:txBody>
          <a:bodyPr wrap="square" lIns="0" tIns="0" rIns="0" bIns="0" rtlCol="0" vert="eaVert">
            <a:spAutoFit/>
          </a:bodyPr>
          <a:lstStyle/>
          <a:p>
            <a:pPr marL="12700">
              <a:lnSpc>
                <a:spcPct val="65000"/>
              </a:lnSpc>
            </a:pPr>
            <a:r>
              <a:rPr dirty="0" sz="2000" spc="-705">
                <a:solidFill>
                  <a:srgbClr val="F2F2F2"/>
                </a:solidFill>
                <a:latin typeface="宋体"/>
                <a:cs typeface="宋体"/>
              </a:rPr>
              <a:t>＿</a:t>
            </a:r>
            <a:r>
              <a:rPr dirty="0" sz="2000">
                <a:solidFill>
                  <a:srgbClr val="F2F2F2"/>
                </a:solidFill>
                <a:latin typeface="宋体"/>
                <a:cs typeface="宋体"/>
              </a:rPr>
              <a:t>＿</a:t>
            </a:r>
            <a:endParaRPr sz="2000">
              <a:latin typeface="宋体"/>
              <a:cs typeface="宋体"/>
            </a:endParaRPr>
          </a:p>
        </p:txBody>
      </p:sp>
      <p:sp>
        <p:nvSpPr>
          <p:cNvPr id="10" name="object 10"/>
          <p:cNvSpPr txBox="1"/>
          <p:nvPr/>
        </p:nvSpPr>
        <p:spPr>
          <a:xfrm>
            <a:off x="7922266" y="4707757"/>
            <a:ext cx="233045" cy="294005"/>
          </a:xfrm>
          <a:prstGeom prst="rect">
            <a:avLst/>
          </a:prstGeom>
        </p:spPr>
        <p:txBody>
          <a:bodyPr wrap="square" lIns="0" tIns="13970" rIns="0" bIns="0" rtlCol="0" vert="horz">
            <a:spAutoFit/>
          </a:bodyPr>
          <a:lstStyle/>
          <a:p>
            <a:pPr marL="12700">
              <a:lnSpc>
                <a:spcPct val="100000"/>
              </a:lnSpc>
              <a:spcBef>
                <a:spcPts val="110"/>
              </a:spcBef>
            </a:pPr>
            <a:r>
              <a:rPr dirty="0" sz="1750" spc="-195">
                <a:solidFill>
                  <a:srgbClr val="030303"/>
                </a:solidFill>
                <a:latin typeface="Arial"/>
                <a:cs typeface="Arial"/>
              </a:rPr>
              <a:t>!'.:.I</a:t>
            </a:r>
            <a:endParaRPr sz="1750">
              <a:latin typeface="Arial"/>
              <a:cs typeface="Arial"/>
            </a:endParaRPr>
          </a:p>
        </p:txBody>
      </p:sp>
      <p:sp>
        <p:nvSpPr>
          <p:cNvPr id="11" name="object 11"/>
          <p:cNvSpPr txBox="1"/>
          <p:nvPr/>
        </p:nvSpPr>
        <p:spPr>
          <a:xfrm>
            <a:off x="11831618" y="7000917"/>
            <a:ext cx="273050" cy="752475"/>
          </a:xfrm>
          <a:prstGeom prst="rect">
            <a:avLst/>
          </a:prstGeom>
        </p:spPr>
        <p:txBody>
          <a:bodyPr wrap="square" lIns="0" tIns="13970" rIns="0" bIns="0" rtlCol="0" vert="horz">
            <a:spAutoFit/>
          </a:bodyPr>
          <a:lstStyle/>
          <a:p>
            <a:pPr marL="102235">
              <a:lnSpc>
                <a:spcPct val="100000"/>
              </a:lnSpc>
              <a:spcBef>
                <a:spcPts val="110"/>
              </a:spcBef>
            </a:pPr>
            <a:r>
              <a:rPr dirty="0" sz="2100" spc="-860">
                <a:solidFill>
                  <a:srgbClr val="828282"/>
                </a:solidFill>
                <a:latin typeface="宋体"/>
                <a:cs typeface="宋体"/>
              </a:rPr>
              <a:t>．</a:t>
            </a:r>
            <a:endParaRPr sz="2100">
              <a:latin typeface="宋体"/>
              <a:cs typeface="宋体"/>
            </a:endParaRPr>
          </a:p>
          <a:p>
            <a:pPr marL="12700">
              <a:lnSpc>
                <a:spcPct val="100000"/>
              </a:lnSpc>
              <a:spcBef>
                <a:spcPts val="1450"/>
              </a:spcBef>
            </a:pPr>
            <a:r>
              <a:rPr dirty="0" sz="1450" spc="-595">
                <a:solidFill>
                  <a:srgbClr val="828282"/>
                </a:solidFill>
                <a:latin typeface="宋体"/>
                <a:cs typeface="宋体"/>
              </a:rPr>
              <a:t>、</a:t>
            </a:r>
            <a:endParaRPr sz="1450">
              <a:latin typeface="宋体"/>
              <a:cs typeface="宋体"/>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396874"/>
            <a:ext cx="13716000" cy="106034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6118579" y="830391"/>
            <a:ext cx="7597775" cy="0"/>
          </a:xfrm>
          <a:custGeom>
            <a:avLst/>
            <a:gdLst/>
            <a:ahLst/>
            <a:cxnLst/>
            <a:rect l="l" t="t" r="r" b="b"/>
            <a:pathLst>
              <a:path w="7597775" h="0">
                <a:moveTo>
                  <a:pt x="0" y="0"/>
                </a:moveTo>
                <a:lnTo>
                  <a:pt x="7597421" y="0"/>
                </a:lnTo>
              </a:path>
            </a:pathLst>
          </a:custGeom>
          <a:ln w="12775">
            <a:solidFill>
              <a:srgbClr val="000000"/>
            </a:solidFill>
          </a:ln>
        </p:spPr>
        <p:txBody>
          <a:bodyPr wrap="square" lIns="0" tIns="0" rIns="0" bIns="0" rtlCol="0"/>
          <a:lstStyle/>
          <a:p/>
        </p:txBody>
      </p:sp>
      <p:sp>
        <p:nvSpPr>
          <p:cNvPr id="4" name="object 4"/>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5" name="object 5"/>
          <p:cNvSpPr/>
          <p:nvPr/>
        </p:nvSpPr>
        <p:spPr>
          <a:xfrm>
            <a:off x="560869" y="6579258"/>
            <a:ext cx="12390120" cy="0"/>
          </a:xfrm>
          <a:custGeom>
            <a:avLst/>
            <a:gdLst/>
            <a:ahLst/>
            <a:cxnLst/>
            <a:rect l="l" t="t" r="r" b="b"/>
            <a:pathLst>
              <a:path w="12390120" h="0">
                <a:moveTo>
                  <a:pt x="0" y="0"/>
                </a:moveTo>
                <a:lnTo>
                  <a:pt x="12390123" y="0"/>
                </a:lnTo>
              </a:path>
            </a:pathLst>
          </a:custGeom>
          <a:ln w="25550">
            <a:solidFill>
              <a:srgbClr val="000000"/>
            </a:solidFill>
          </a:ln>
        </p:spPr>
        <p:txBody>
          <a:bodyPr wrap="square" lIns="0" tIns="0" rIns="0" bIns="0" rtlCol="0"/>
          <a:lstStyle/>
          <a:p/>
        </p:txBody>
      </p:sp>
      <p:sp>
        <p:nvSpPr>
          <p:cNvPr id="6" name="object 6"/>
          <p:cNvSpPr txBox="1">
            <a:spLocks noGrp="1"/>
          </p:cNvSpPr>
          <p:nvPr>
            <p:ph type="title"/>
          </p:nvPr>
        </p:nvSpPr>
        <p:spPr>
          <a:xfrm>
            <a:off x="1553890" y="421659"/>
            <a:ext cx="2798445" cy="792480"/>
          </a:xfrm>
          <a:prstGeom prst="rect"/>
        </p:spPr>
        <p:txBody>
          <a:bodyPr wrap="square" lIns="0" tIns="16510" rIns="0" bIns="0" rtlCol="0" vert="horz">
            <a:spAutoFit/>
          </a:bodyPr>
          <a:lstStyle/>
          <a:p>
            <a:pPr marL="12700">
              <a:lnSpc>
                <a:spcPct val="100000"/>
              </a:lnSpc>
              <a:spcBef>
                <a:spcPts val="130"/>
              </a:spcBef>
            </a:pPr>
            <a:r>
              <a:rPr dirty="0" sz="5000" spc="-635"/>
              <a:t>【关键点】</a:t>
            </a:r>
            <a:endParaRPr sz="5000"/>
          </a:p>
        </p:txBody>
      </p:sp>
      <p:sp>
        <p:nvSpPr>
          <p:cNvPr id="7" name="object 7"/>
          <p:cNvSpPr txBox="1"/>
          <p:nvPr/>
        </p:nvSpPr>
        <p:spPr>
          <a:xfrm>
            <a:off x="848621" y="1699185"/>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8" name="object 8"/>
          <p:cNvSpPr/>
          <p:nvPr/>
        </p:nvSpPr>
        <p:spPr>
          <a:xfrm>
            <a:off x="557680" y="3413087"/>
            <a:ext cx="0" cy="148590"/>
          </a:xfrm>
          <a:custGeom>
            <a:avLst/>
            <a:gdLst/>
            <a:ahLst/>
            <a:cxnLst/>
            <a:rect l="l" t="t" r="r" b="b"/>
            <a:pathLst>
              <a:path w="0" h="148589">
                <a:moveTo>
                  <a:pt x="0" y="0"/>
                </a:moveTo>
                <a:lnTo>
                  <a:pt x="0" y="148144"/>
                </a:lnTo>
              </a:path>
            </a:pathLst>
          </a:custGeom>
          <a:ln w="12747">
            <a:solidFill>
              <a:srgbClr val="031F5B"/>
            </a:solidFill>
          </a:ln>
        </p:spPr>
        <p:txBody>
          <a:bodyPr wrap="square" lIns="0" tIns="0" rIns="0" bIns="0" rtlCol="0"/>
          <a:lstStyle/>
          <a:p/>
        </p:txBody>
      </p:sp>
      <p:sp>
        <p:nvSpPr>
          <p:cNvPr id="9" name="object 9"/>
          <p:cNvSpPr/>
          <p:nvPr/>
        </p:nvSpPr>
        <p:spPr>
          <a:xfrm>
            <a:off x="998858" y="2994750"/>
            <a:ext cx="229870" cy="688340"/>
          </a:xfrm>
          <a:custGeom>
            <a:avLst/>
            <a:gdLst/>
            <a:ahLst/>
            <a:cxnLst/>
            <a:rect l="l" t="t" r="r" b="b"/>
            <a:pathLst>
              <a:path w="229869" h="688339">
                <a:moveTo>
                  <a:pt x="0" y="0"/>
                </a:moveTo>
                <a:lnTo>
                  <a:pt x="229446" y="0"/>
                </a:lnTo>
                <a:lnTo>
                  <a:pt x="229446" y="687917"/>
                </a:lnTo>
                <a:lnTo>
                  <a:pt x="0" y="687917"/>
                </a:lnTo>
                <a:lnTo>
                  <a:pt x="0" y="0"/>
                </a:lnTo>
                <a:close/>
              </a:path>
            </a:pathLst>
          </a:custGeom>
          <a:solidFill>
            <a:srgbClr val="031F5B"/>
          </a:solidFill>
        </p:spPr>
        <p:txBody>
          <a:bodyPr wrap="square" lIns="0" tIns="0" rIns="0" bIns="0" rtlCol="0"/>
          <a:lstStyle/>
          <a:p/>
        </p:txBody>
      </p:sp>
      <p:sp>
        <p:nvSpPr>
          <p:cNvPr id="10" name="object 10"/>
          <p:cNvSpPr/>
          <p:nvPr/>
        </p:nvSpPr>
        <p:spPr>
          <a:xfrm>
            <a:off x="1308264" y="3141716"/>
            <a:ext cx="5605780" cy="447675"/>
          </a:xfrm>
          <a:custGeom>
            <a:avLst/>
            <a:gdLst/>
            <a:ahLst/>
            <a:cxnLst/>
            <a:rect l="l" t="t" r="r" b="b"/>
            <a:pathLst>
              <a:path w="5605780" h="447675">
                <a:moveTo>
                  <a:pt x="0" y="0"/>
                </a:moveTo>
                <a:lnTo>
                  <a:pt x="5605212" y="0"/>
                </a:lnTo>
                <a:lnTo>
                  <a:pt x="5605212" y="447134"/>
                </a:lnTo>
                <a:lnTo>
                  <a:pt x="0" y="447134"/>
                </a:lnTo>
                <a:lnTo>
                  <a:pt x="0" y="0"/>
                </a:lnTo>
                <a:close/>
              </a:path>
            </a:pathLst>
          </a:custGeom>
          <a:solidFill>
            <a:srgbClr val="031F5B"/>
          </a:solidFill>
        </p:spPr>
        <p:txBody>
          <a:bodyPr wrap="square" lIns="0" tIns="0" rIns="0" bIns="0" rtlCol="0"/>
          <a:lstStyle/>
          <a:p/>
        </p:txBody>
      </p:sp>
      <p:sp>
        <p:nvSpPr>
          <p:cNvPr id="11" name="object 11"/>
          <p:cNvSpPr txBox="1"/>
          <p:nvPr/>
        </p:nvSpPr>
        <p:spPr>
          <a:xfrm>
            <a:off x="538606" y="3002261"/>
            <a:ext cx="4094479" cy="638810"/>
          </a:xfrm>
          <a:prstGeom prst="rect">
            <a:avLst/>
          </a:prstGeom>
        </p:spPr>
        <p:txBody>
          <a:bodyPr wrap="square" lIns="0" tIns="15240" rIns="0" bIns="0" rtlCol="0" vert="horz">
            <a:spAutoFit/>
          </a:bodyPr>
          <a:lstStyle/>
          <a:p>
            <a:pPr marL="12700">
              <a:lnSpc>
                <a:spcPct val="100000"/>
              </a:lnSpc>
              <a:spcBef>
                <a:spcPts val="120"/>
              </a:spcBef>
              <a:tabLst>
                <a:tab pos="459740" algn="l"/>
                <a:tab pos="768985" algn="l"/>
                <a:tab pos="1308735" algn="l"/>
                <a:tab pos="1796414" algn="l"/>
                <a:tab pos="3639185" algn="l"/>
              </a:tabLst>
            </a:pPr>
            <a:r>
              <a:rPr dirty="0" sz="850" spc="-160">
                <a:solidFill>
                  <a:srgbClr val="F9FBFB"/>
                </a:solidFill>
                <a:latin typeface="Arial"/>
                <a:cs typeface="Arial"/>
              </a:rPr>
              <a:t>I</a:t>
            </a:r>
            <a:r>
              <a:rPr dirty="0" sz="850" spc="-160">
                <a:solidFill>
                  <a:srgbClr val="F9FBFB"/>
                </a:solidFill>
                <a:latin typeface="Arial"/>
                <a:cs typeface="Arial"/>
              </a:rPr>
              <a:t>	</a:t>
            </a:r>
            <a:r>
              <a:rPr dirty="0" sz="4000" spc="-1340">
                <a:solidFill>
                  <a:srgbClr val="F9FBFB"/>
                </a:solidFill>
                <a:latin typeface="Times New Roman"/>
                <a:cs typeface="Times New Roman"/>
              </a:rPr>
              <a:t>1</a:t>
            </a:r>
            <a:r>
              <a:rPr dirty="0" sz="4000" spc="-1340">
                <a:solidFill>
                  <a:srgbClr val="F9FBFB"/>
                </a:solidFill>
                <a:latin typeface="Times New Roman"/>
                <a:cs typeface="Times New Roman"/>
              </a:rPr>
              <a:t>	</a:t>
            </a:r>
            <a:r>
              <a:rPr dirty="0" sz="3500" spc="-2345">
                <a:solidFill>
                  <a:srgbClr val="F9FBFB"/>
                </a:solidFill>
                <a:latin typeface="宋体"/>
                <a:cs typeface="宋体"/>
              </a:rPr>
              <a:t>顶</a:t>
            </a:r>
            <a:r>
              <a:rPr dirty="0" sz="3500" spc="-2345">
                <a:solidFill>
                  <a:srgbClr val="F9FBFB"/>
                </a:solidFill>
                <a:latin typeface="宋体"/>
                <a:cs typeface="宋体"/>
              </a:rPr>
              <a:t>	</a:t>
            </a:r>
            <a:r>
              <a:rPr dirty="0" sz="3500" spc="-2345">
                <a:solidFill>
                  <a:srgbClr val="F9FBFB"/>
                </a:solidFill>
                <a:latin typeface="宋体"/>
                <a:cs typeface="宋体"/>
              </a:rPr>
              <a:t>目</a:t>
            </a:r>
            <a:r>
              <a:rPr dirty="0" sz="3500" spc="-2345">
                <a:solidFill>
                  <a:srgbClr val="F9FBFB"/>
                </a:solidFill>
                <a:latin typeface="宋体"/>
                <a:cs typeface="宋体"/>
              </a:rPr>
              <a:t>	</a:t>
            </a:r>
            <a:r>
              <a:rPr dirty="0" sz="3500" spc="-2345">
                <a:solidFill>
                  <a:srgbClr val="F9FBFB"/>
                </a:solidFill>
                <a:latin typeface="宋体"/>
                <a:cs typeface="宋体"/>
              </a:rPr>
              <a:t>部</a:t>
            </a:r>
            <a:r>
              <a:rPr dirty="0" sz="3500" spc="715">
                <a:solidFill>
                  <a:srgbClr val="F9FBFB"/>
                </a:solidFill>
                <a:latin typeface="宋体"/>
                <a:cs typeface="宋体"/>
              </a:rPr>
              <a:t> </a:t>
            </a:r>
            <a:r>
              <a:rPr dirty="0" sz="3500" spc="-2345">
                <a:solidFill>
                  <a:srgbClr val="F9FBFB"/>
                </a:solidFill>
                <a:latin typeface="宋体"/>
                <a:cs typeface="宋体"/>
              </a:rPr>
              <a:t>按</a:t>
            </a:r>
            <a:r>
              <a:rPr dirty="0" sz="3500" spc="715">
                <a:solidFill>
                  <a:srgbClr val="F9FBFB"/>
                </a:solidFill>
                <a:latin typeface="宋体"/>
                <a:cs typeface="宋体"/>
              </a:rPr>
              <a:t> </a:t>
            </a:r>
            <a:r>
              <a:rPr dirty="0" sz="3500" spc="-2345">
                <a:solidFill>
                  <a:srgbClr val="F9FBFB"/>
                </a:solidFill>
                <a:latin typeface="宋体"/>
                <a:cs typeface="宋体"/>
              </a:rPr>
              <a:t>规定</a:t>
            </a:r>
            <a:r>
              <a:rPr dirty="0" sz="3500">
                <a:solidFill>
                  <a:srgbClr val="F9FBFB"/>
                </a:solidFill>
                <a:latin typeface="宋体"/>
                <a:cs typeface="宋体"/>
              </a:rPr>
              <a:t>	</a:t>
            </a:r>
            <a:r>
              <a:rPr dirty="0" sz="3500" spc="-2345">
                <a:solidFill>
                  <a:srgbClr val="F9FBFB"/>
                </a:solidFill>
                <a:latin typeface="宋体"/>
                <a:cs typeface="宋体"/>
              </a:rPr>
              <a:t>在开工</a:t>
            </a:r>
            <a:endParaRPr sz="3500">
              <a:latin typeface="宋体"/>
              <a:cs typeface="宋体"/>
            </a:endParaRPr>
          </a:p>
        </p:txBody>
      </p:sp>
      <p:sp>
        <p:nvSpPr>
          <p:cNvPr id="12" name="object 12"/>
          <p:cNvSpPr txBox="1"/>
          <p:nvPr/>
        </p:nvSpPr>
        <p:spPr>
          <a:xfrm>
            <a:off x="6952235" y="2994750"/>
            <a:ext cx="229870" cy="688340"/>
          </a:xfrm>
          <a:prstGeom prst="rect">
            <a:avLst/>
          </a:prstGeom>
          <a:solidFill>
            <a:srgbClr val="031F5B"/>
          </a:solidFill>
        </p:spPr>
        <p:txBody>
          <a:bodyPr wrap="square" lIns="0" tIns="22860" rIns="0" bIns="0" rtlCol="0" vert="horz">
            <a:spAutoFit/>
          </a:bodyPr>
          <a:lstStyle/>
          <a:p>
            <a:pPr>
              <a:lnSpc>
                <a:spcPct val="100000"/>
              </a:lnSpc>
              <a:spcBef>
                <a:spcPts val="180"/>
              </a:spcBef>
            </a:pPr>
            <a:r>
              <a:rPr dirty="0" sz="4000" spc="-1340">
                <a:solidFill>
                  <a:srgbClr val="F9FBFB"/>
                </a:solidFill>
                <a:latin typeface="Times New Roman"/>
                <a:cs typeface="Times New Roman"/>
              </a:rPr>
              <a:t>3</a:t>
            </a:r>
            <a:endParaRPr sz="4000">
              <a:latin typeface="Times New Roman"/>
              <a:cs typeface="Times New Roman"/>
            </a:endParaRPr>
          </a:p>
        </p:txBody>
      </p:sp>
      <p:sp>
        <p:nvSpPr>
          <p:cNvPr id="13" name="object 13"/>
          <p:cNvSpPr/>
          <p:nvPr/>
        </p:nvSpPr>
        <p:spPr>
          <a:xfrm>
            <a:off x="7210144" y="3141716"/>
            <a:ext cx="5524500" cy="447675"/>
          </a:xfrm>
          <a:custGeom>
            <a:avLst/>
            <a:gdLst/>
            <a:ahLst/>
            <a:cxnLst/>
            <a:rect l="l" t="t" r="r" b="b"/>
            <a:pathLst>
              <a:path w="5524500" h="447675">
                <a:moveTo>
                  <a:pt x="0" y="0"/>
                </a:moveTo>
                <a:lnTo>
                  <a:pt x="5524149" y="0"/>
                </a:lnTo>
                <a:lnTo>
                  <a:pt x="5524149" y="447134"/>
                </a:lnTo>
                <a:lnTo>
                  <a:pt x="0" y="447134"/>
                </a:lnTo>
                <a:lnTo>
                  <a:pt x="0" y="0"/>
                </a:lnTo>
                <a:close/>
              </a:path>
            </a:pathLst>
          </a:custGeom>
          <a:solidFill>
            <a:srgbClr val="031F5B"/>
          </a:solidFill>
        </p:spPr>
        <p:txBody>
          <a:bodyPr wrap="square" lIns="0" tIns="0" rIns="0" bIns="0" rtlCol="0"/>
          <a:lstStyle/>
          <a:p/>
        </p:txBody>
      </p:sp>
      <p:sp>
        <p:nvSpPr>
          <p:cNvPr id="14" name="object 14"/>
          <p:cNvSpPr/>
          <p:nvPr/>
        </p:nvSpPr>
        <p:spPr>
          <a:xfrm>
            <a:off x="12909883" y="3413087"/>
            <a:ext cx="0" cy="148590"/>
          </a:xfrm>
          <a:custGeom>
            <a:avLst/>
            <a:gdLst/>
            <a:ahLst/>
            <a:cxnLst/>
            <a:rect l="l" t="t" r="r" b="b"/>
            <a:pathLst>
              <a:path w="0" h="148589">
                <a:moveTo>
                  <a:pt x="0" y="0"/>
                </a:moveTo>
                <a:lnTo>
                  <a:pt x="0" y="148144"/>
                </a:lnTo>
              </a:path>
            </a:pathLst>
          </a:custGeom>
          <a:ln w="12747">
            <a:solidFill>
              <a:srgbClr val="031F5B"/>
            </a:solidFill>
          </a:ln>
        </p:spPr>
        <p:txBody>
          <a:bodyPr wrap="square" lIns="0" tIns="0" rIns="0" bIns="0" rtlCol="0"/>
          <a:lstStyle/>
          <a:p/>
        </p:txBody>
      </p:sp>
      <p:sp>
        <p:nvSpPr>
          <p:cNvPr id="15" name="object 15"/>
          <p:cNvSpPr txBox="1"/>
          <p:nvPr/>
        </p:nvSpPr>
        <p:spPr>
          <a:xfrm>
            <a:off x="7210142" y="3066137"/>
            <a:ext cx="5726430" cy="561975"/>
          </a:xfrm>
          <a:prstGeom prst="rect">
            <a:avLst/>
          </a:prstGeom>
        </p:spPr>
        <p:txBody>
          <a:bodyPr wrap="square" lIns="0" tIns="15240" rIns="0" bIns="0" rtlCol="0" vert="horz">
            <a:spAutoFit/>
          </a:bodyPr>
          <a:lstStyle/>
          <a:p>
            <a:pPr>
              <a:lnSpc>
                <a:spcPct val="100000"/>
              </a:lnSpc>
              <a:spcBef>
                <a:spcPts val="120"/>
              </a:spcBef>
              <a:tabLst>
                <a:tab pos="1369060" algn="l"/>
              </a:tabLst>
            </a:pPr>
            <a:r>
              <a:rPr dirty="0" sz="3500" spc="-2345">
                <a:solidFill>
                  <a:srgbClr val="F9FBFB"/>
                </a:solidFill>
                <a:latin typeface="宋体"/>
                <a:cs typeface="宋体"/>
              </a:rPr>
              <a:t>个</a:t>
            </a:r>
            <a:r>
              <a:rPr dirty="0" sz="3500" spc="725">
                <a:solidFill>
                  <a:srgbClr val="F9FBFB"/>
                </a:solidFill>
                <a:latin typeface="宋体"/>
                <a:cs typeface="宋体"/>
              </a:rPr>
              <a:t> </a:t>
            </a:r>
            <a:r>
              <a:rPr dirty="0" sz="3500" spc="-2345">
                <a:solidFill>
                  <a:srgbClr val="F9FBFB"/>
                </a:solidFill>
                <a:latin typeface="宋体"/>
                <a:cs typeface="宋体"/>
              </a:rPr>
              <a:t>月内	足</a:t>
            </a:r>
            <a:r>
              <a:rPr dirty="0" sz="3500" spc="800">
                <a:solidFill>
                  <a:srgbClr val="F9FBFB"/>
                </a:solidFill>
                <a:latin typeface="宋体"/>
                <a:cs typeface="宋体"/>
              </a:rPr>
              <a:t> </a:t>
            </a:r>
            <a:r>
              <a:rPr dirty="0" sz="3500" spc="360">
                <a:solidFill>
                  <a:srgbClr val="F9FBFB"/>
                </a:solidFill>
                <a:latin typeface="宋体"/>
                <a:cs typeface="宋体"/>
              </a:rPr>
              <a:t>额缴</a:t>
            </a:r>
            <a:r>
              <a:rPr dirty="0" sz="3500" spc="-509">
                <a:solidFill>
                  <a:srgbClr val="F9FBFB"/>
                </a:solidFill>
                <a:latin typeface="宋体"/>
                <a:cs typeface="宋体"/>
              </a:rPr>
              <a:t>纳</a:t>
            </a:r>
            <a:r>
              <a:rPr dirty="0" sz="3500" spc="130">
                <a:solidFill>
                  <a:srgbClr val="F9FBFB"/>
                </a:solidFill>
                <a:latin typeface="宋体"/>
                <a:cs typeface="宋体"/>
              </a:rPr>
              <a:t>风</a:t>
            </a:r>
            <a:r>
              <a:rPr dirty="0" sz="3500" spc="360">
                <a:solidFill>
                  <a:srgbClr val="F9FBFB"/>
                </a:solidFill>
                <a:latin typeface="宋体"/>
                <a:cs typeface="宋体"/>
              </a:rPr>
              <a:t>险抵押</a:t>
            </a:r>
            <a:r>
              <a:rPr dirty="0" sz="3500" spc="815">
                <a:solidFill>
                  <a:srgbClr val="F9FBFB"/>
                </a:solidFill>
                <a:latin typeface="宋体"/>
                <a:cs typeface="宋体"/>
              </a:rPr>
              <a:t>金</a:t>
            </a:r>
            <a:r>
              <a:rPr dirty="0" sz="850" spc="-320">
                <a:solidFill>
                  <a:srgbClr val="F9FBFB"/>
                </a:solidFill>
                <a:latin typeface="Arial"/>
                <a:cs typeface="Arial"/>
              </a:rPr>
              <a:t>1</a:t>
            </a:r>
            <a:endParaRPr sz="850">
              <a:latin typeface="Arial"/>
              <a:cs typeface="Arial"/>
            </a:endParaRPr>
          </a:p>
        </p:txBody>
      </p:sp>
      <p:sp>
        <p:nvSpPr>
          <p:cNvPr id="16" name="object 16"/>
          <p:cNvSpPr txBox="1"/>
          <p:nvPr/>
        </p:nvSpPr>
        <p:spPr>
          <a:xfrm>
            <a:off x="5220630" y="3066137"/>
            <a:ext cx="6779259" cy="1580515"/>
          </a:xfrm>
          <a:prstGeom prst="rect">
            <a:avLst/>
          </a:prstGeom>
        </p:spPr>
        <p:txBody>
          <a:bodyPr wrap="square" lIns="0" tIns="15240" rIns="0" bIns="0" rtlCol="0" vert="horz">
            <a:spAutoFit/>
          </a:bodyPr>
          <a:lstStyle/>
          <a:p>
            <a:pPr marL="328295">
              <a:lnSpc>
                <a:spcPct val="100000"/>
              </a:lnSpc>
              <a:spcBef>
                <a:spcPts val="120"/>
              </a:spcBef>
              <a:tabLst>
                <a:tab pos="1246505" algn="l"/>
              </a:tabLst>
            </a:pPr>
            <a:r>
              <a:rPr dirty="0" sz="3500" spc="-2345">
                <a:solidFill>
                  <a:srgbClr val="F9FBFB"/>
                </a:solidFill>
                <a:latin typeface="宋体"/>
                <a:cs typeface="宋体"/>
              </a:rPr>
              <a:t>之日	后</a:t>
            </a:r>
            <a:endParaRPr sz="3500">
              <a:latin typeface="宋体"/>
              <a:cs typeface="宋体"/>
            </a:endParaRPr>
          </a:p>
          <a:p>
            <a:pPr>
              <a:lnSpc>
                <a:spcPct val="100000"/>
              </a:lnSpc>
              <a:spcBef>
                <a:spcPts val="55"/>
              </a:spcBef>
            </a:pPr>
            <a:endParaRPr sz="3950">
              <a:latin typeface="Times New Roman"/>
              <a:cs typeface="Times New Roman"/>
            </a:endParaRPr>
          </a:p>
          <a:p>
            <a:pPr marL="12700">
              <a:lnSpc>
                <a:spcPct val="100000"/>
              </a:lnSpc>
              <a:tabLst>
                <a:tab pos="410209" algn="l"/>
                <a:tab pos="1541780" algn="l"/>
                <a:tab pos="1935480" algn="l"/>
                <a:tab pos="2708910" algn="l"/>
                <a:tab pos="3455670" algn="l"/>
                <a:tab pos="4214495" algn="l"/>
                <a:tab pos="5379085" algn="l"/>
                <a:tab pos="6136640" algn="l"/>
              </a:tabLst>
            </a:pPr>
            <a:r>
              <a:rPr dirty="0" sz="2850" spc="-1910">
                <a:solidFill>
                  <a:srgbClr val="010101"/>
                </a:solidFill>
                <a:latin typeface="宋体"/>
                <a:cs typeface="宋体"/>
              </a:rPr>
              <a:t>工	令</a:t>
            </a:r>
            <a:r>
              <a:rPr dirty="0" sz="2850" spc="635">
                <a:solidFill>
                  <a:srgbClr val="010101"/>
                </a:solidFill>
                <a:latin typeface="宋体"/>
                <a:cs typeface="宋体"/>
              </a:rPr>
              <a:t> </a:t>
            </a:r>
            <a:r>
              <a:rPr dirty="0" sz="2850" spc="-1910">
                <a:solidFill>
                  <a:srgbClr val="010101"/>
                </a:solidFill>
                <a:latin typeface="宋体"/>
                <a:cs typeface="宋体"/>
              </a:rPr>
              <a:t>之日	或	项目	进场	之日	。</a:t>
            </a:r>
            <a:r>
              <a:rPr dirty="0" sz="2850" spc="670">
                <a:solidFill>
                  <a:srgbClr val="010101"/>
                </a:solidFill>
                <a:latin typeface="宋体"/>
                <a:cs typeface="宋体"/>
              </a:rPr>
              <a:t> </a:t>
            </a:r>
            <a:r>
              <a:rPr dirty="0" sz="2850" spc="-1910">
                <a:solidFill>
                  <a:srgbClr val="010101"/>
                </a:solidFill>
                <a:latin typeface="宋体"/>
                <a:cs typeface="宋体"/>
              </a:rPr>
              <a:t>项目	部按	照</a:t>
            </a:r>
            <a:r>
              <a:rPr dirty="0" sz="2850" spc="610">
                <a:solidFill>
                  <a:srgbClr val="010101"/>
                </a:solidFill>
                <a:latin typeface="宋体"/>
                <a:cs typeface="宋体"/>
              </a:rPr>
              <a:t> </a:t>
            </a:r>
            <a:r>
              <a:rPr dirty="0" sz="2850" spc="-1910">
                <a:solidFill>
                  <a:srgbClr val="010101"/>
                </a:solidFill>
                <a:latin typeface="宋体"/>
                <a:cs typeface="宋体"/>
              </a:rPr>
              <a:t>各公</a:t>
            </a:r>
            <a:endParaRPr sz="2850">
              <a:latin typeface="宋体"/>
              <a:cs typeface="宋体"/>
            </a:endParaRPr>
          </a:p>
        </p:txBody>
      </p:sp>
      <p:sp>
        <p:nvSpPr>
          <p:cNvPr id="17" name="object 17"/>
          <p:cNvSpPr txBox="1"/>
          <p:nvPr/>
        </p:nvSpPr>
        <p:spPr>
          <a:xfrm>
            <a:off x="638544" y="3931024"/>
            <a:ext cx="4093845" cy="1405255"/>
          </a:xfrm>
          <a:prstGeom prst="rect">
            <a:avLst/>
          </a:prstGeom>
        </p:spPr>
        <p:txBody>
          <a:bodyPr wrap="square" lIns="0" tIns="12065" rIns="0" bIns="0" rtlCol="0" vert="horz">
            <a:spAutoFit/>
          </a:bodyPr>
          <a:lstStyle/>
          <a:p>
            <a:pPr marL="377825" marR="5080" indent="-365125">
              <a:lnSpc>
                <a:spcPct val="158800"/>
              </a:lnSpc>
              <a:spcBef>
                <a:spcPts val="95"/>
              </a:spcBef>
              <a:buClr>
                <a:srgbClr val="282828"/>
              </a:buClr>
              <a:buChar char="·"/>
              <a:tabLst>
                <a:tab pos="387350" algn="l"/>
                <a:tab pos="773430" algn="l"/>
                <a:tab pos="1155700" algn="l"/>
                <a:tab pos="1540510" algn="l"/>
                <a:tab pos="2682240" algn="l"/>
                <a:tab pos="3449954" algn="l"/>
                <a:tab pos="3841115" algn="l"/>
              </a:tabLst>
            </a:pPr>
            <a:r>
              <a:rPr dirty="0" sz="2850" spc="-1910">
                <a:solidFill>
                  <a:srgbClr val="010101"/>
                </a:solidFill>
                <a:latin typeface="宋体"/>
                <a:cs typeface="宋体"/>
              </a:rPr>
              <a:t>项目</a:t>
            </a:r>
            <a:r>
              <a:rPr dirty="0" sz="2850" spc="-1910">
                <a:solidFill>
                  <a:srgbClr val="010101"/>
                </a:solidFill>
                <a:latin typeface="宋体"/>
                <a:cs typeface="宋体"/>
              </a:rPr>
              <a:t>		</a:t>
            </a:r>
            <a:r>
              <a:rPr dirty="0" sz="2850" spc="-1910">
                <a:solidFill>
                  <a:srgbClr val="010101"/>
                </a:solidFill>
                <a:latin typeface="宋体"/>
                <a:cs typeface="宋体"/>
              </a:rPr>
              <a:t>开</a:t>
            </a:r>
            <a:r>
              <a:rPr dirty="0" sz="2850" spc="615">
                <a:solidFill>
                  <a:srgbClr val="010101"/>
                </a:solidFill>
                <a:latin typeface="宋体"/>
                <a:cs typeface="宋体"/>
              </a:rPr>
              <a:t> </a:t>
            </a:r>
            <a:r>
              <a:rPr dirty="0" sz="2850" spc="-1910">
                <a:solidFill>
                  <a:srgbClr val="010101"/>
                </a:solidFill>
                <a:latin typeface="宋体"/>
                <a:cs typeface="宋体"/>
              </a:rPr>
              <a:t>工</a:t>
            </a:r>
            <a:r>
              <a:rPr dirty="0" sz="2850" spc="650">
                <a:solidFill>
                  <a:srgbClr val="010101"/>
                </a:solidFill>
                <a:latin typeface="宋体"/>
                <a:cs typeface="宋体"/>
              </a:rPr>
              <a:t> </a:t>
            </a:r>
            <a:r>
              <a:rPr dirty="0" sz="2850" spc="-1910">
                <a:solidFill>
                  <a:srgbClr val="010101"/>
                </a:solidFill>
                <a:latin typeface="宋体"/>
                <a:cs typeface="宋体"/>
              </a:rPr>
              <a:t>之日</a:t>
            </a:r>
            <a:r>
              <a:rPr dirty="0" sz="2850">
                <a:solidFill>
                  <a:srgbClr val="010101"/>
                </a:solidFill>
                <a:latin typeface="宋体"/>
                <a:cs typeface="宋体"/>
              </a:rPr>
              <a:t>	</a:t>
            </a:r>
            <a:r>
              <a:rPr dirty="0" sz="2850" spc="-1910">
                <a:solidFill>
                  <a:srgbClr val="010101"/>
                </a:solidFill>
                <a:latin typeface="宋体"/>
                <a:cs typeface="宋体"/>
              </a:rPr>
              <a:t>指</a:t>
            </a:r>
            <a:r>
              <a:rPr dirty="0" sz="2850" spc="685">
                <a:solidFill>
                  <a:srgbClr val="010101"/>
                </a:solidFill>
                <a:latin typeface="宋体"/>
                <a:cs typeface="宋体"/>
              </a:rPr>
              <a:t> </a:t>
            </a:r>
            <a:r>
              <a:rPr dirty="0" sz="2850" spc="-1910">
                <a:solidFill>
                  <a:srgbClr val="010101"/>
                </a:solidFill>
                <a:latin typeface="宋体"/>
                <a:cs typeface="宋体"/>
              </a:rPr>
              <a:t>业</a:t>
            </a:r>
            <a:r>
              <a:rPr dirty="0" sz="2850" spc="605">
                <a:solidFill>
                  <a:srgbClr val="010101"/>
                </a:solidFill>
                <a:latin typeface="宋体"/>
                <a:cs typeface="宋体"/>
              </a:rPr>
              <a:t> </a:t>
            </a:r>
            <a:r>
              <a:rPr dirty="0" sz="2850" spc="-1910">
                <a:solidFill>
                  <a:srgbClr val="010101"/>
                </a:solidFill>
                <a:latin typeface="宋体"/>
                <a:cs typeface="宋体"/>
              </a:rPr>
              <a:t>主</a:t>
            </a:r>
            <a:r>
              <a:rPr dirty="0" sz="2850">
                <a:solidFill>
                  <a:srgbClr val="010101"/>
                </a:solidFill>
                <a:latin typeface="宋体"/>
                <a:cs typeface="宋体"/>
              </a:rPr>
              <a:t>	</a:t>
            </a:r>
            <a:r>
              <a:rPr dirty="0" sz="2850" spc="-1590">
                <a:solidFill>
                  <a:srgbClr val="010101"/>
                </a:solidFill>
                <a:latin typeface="宋体"/>
                <a:cs typeface="宋体"/>
              </a:rPr>
              <a:t>发开 </a:t>
            </a:r>
            <a:r>
              <a:rPr dirty="0" sz="2850" spc="-1910">
                <a:solidFill>
                  <a:srgbClr val="010101"/>
                </a:solidFill>
                <a:latin typeface="宋体"/>
                <a:cs typeface="宋体"/>
              </a:rPr>
              <a:t>司	风险		抵</a:t>
            </a:r>
            <a:r>
              <a:rPr dirty="0" sz="2850" spc="635">
                <a:solidFill>
                  <a:srgbClr val="010101"/>
                </a:solidFill>
                <a:latin typeface="宋体"/>
                <a:cs typeface="宋体"/>
              </a:rPr>
              <a:t> </a:t>
            </a:r>
            <a:r>
              <a:rPr dirty="0" sz="2850" spc="-1910">
                <a:solidFill>
                  <a:srgbClr val="010101"/>
                </a:solidFill>
                <a:latin typeface="宋体"/>
                <a:cs typeface="宋体"/>
              </a:rPr>
              <a:t>押</a:t>
            </a:r>
            <a:r>
              <a:rPr dirty="0" sz="2850" spc="620">
                <a:solidFill>
                  <a:srgbClr val="010101"/>
                </a:solidFill>
                <a:latin typeface="宋体"/>
                <a:cs typeface="宋体"/>
              </a:rPr>
              <a:t> </a:t>
            </a:r>
            <a:r>
              <a:rPr dirty="0" sz="2850" spc="-1910">
                <a:solidFill>
                  <a:srgbClr val="010101"/>
                </a:solidFill>
                <a:latin typeface="宋体"/>
                <a:cs typeface="宋体"/>
              </a:rPr>
              <a:t>金</a:t>
            </a:r>
            <a:r>
              <a:rPr dirty="0" sz="2850" spc="690">
                <a:solidFill>
                  <a:srgbClr val="010101"/>
                </a:solidFill>
                <a:latin typeface="宋体"/>
                <a:cs typeface="宋体"/>
              </a:rPr>
              <a:t> </a:t>
            </a:r>
            <a:r>
              <a:rPr dirty="0" sz="2850" spc="-1910">
                <a:solidFill>
                  <a:srgbClr val="010101"/>
                </a:solidFill>
                <a:latin typeface="宋体"/>
                <a:cs typeface="宋体"/>
              </a:rPr>
              <a:t>缴纳	标</a:t>
            </a:r>
            <a:r>
              <a:rPr dirty="0" sz="2850" spc="570">
                <a:solidFill>
                  <a:srgbClr val="010101"/>
                </a:solidFill>
                <a:latin typeface="宋体"/>
                <a:cs typeface="宋体"/>
              </a:rPr>
              <a:t> </a:t>
            </a:r>
            <a:r>
              <a:rPr dirty="0" sz="2850" spc="-1910">
                <a:solidFill>
                  <a:srgbClr val="010101"/>
                </a:solidFill>
                <a:latin typeface="宋体"/>
                <a:cs typeface="宋体"/>
              </a:rPr>
              <a:t>准</a:t>
            </a:r>
            <a:endParaRPr sz="2850">
              <a:latin typeface="宋体"/>
              <a:cs typeface="宋体"/>
            </a:endParaRPr>
          </a:p>
        </p:txBody>
      </p:sp>
      <p:sp>
        <p:nvSpPr>
          <p:cNvPr id="18" name="object 18"/>
          <p:cNvSpPr txBox="1"/>
          <p:nvPr/>
        </p:nvSpPr>
        <p:spPr>
          <a:xfrm>
            <a:off x="4953341" y="4841897"/>
            <a:ext cx="7358380" cy="501015"/>
          </a:xfrm>
          <a:prstGeom prst="rect">
            <a:avLst/>
          </a:prstGeom>
        </p:spPr>
        <p:txBody>
          <a:bodyPr wrap="square" lIns="0" tIns="14604" rIns="0" bIns="0" rtlCol="0" vert="horz">
            <a:spAutoFit/>
          </a:bodyPr>
          <a:lstStyle/>
          <a:p>
            <a:pPr marL="12700">
              <a:lnSpc>
                <a:spcPct val="100000"/>
              </a:lnSpc>
              <a:spcBef>
                <a:spcPts val="114"/>
              </a:spcBef>
            </a:pPr>
            <a:r>
              <a:rPr dirty="0" sz="2850" spc="-305">
                <a:solidFill>
                  <a:srgbClr val="010101"/>
                </a:solidFill>
                <a:latin typeface="宋体"/>
                <a:cs typeface="宋体"/>
              </a:rPr>
              <a:t>，</a:t>
            </a:r>
            <a:r>
              <a:rPr dirty="0" sz="2850" spc="-140">
                <a:solidFill>
                  <a:srgbClr val="010101"/>
                </a:solidFill>
                <a:latin typeface="宋体"/>
                <a:cs typeface="宋体"/>
              </a:rPr>
              <a:t>在</a:t>
            </a:r>
            <a:r>
              <a:rPr dirty="0" sz="2850" spc="135">
                <a:solidFill>
                  <a:srgbClr val="010101"/>
                </a:solidFill>
                <a:latin typeface="宋体"/>
                <a:cs typeface="宋体"/>
              </a:rPr>
              <a:t>班</a:t>
            </a:r>
            <a:r>
              <a:rPr dirty="0" sz="2850" spc="-305">
                <a:solidFill>
                  <a:srgbClr val="010101"/>
                </a:solidFill>
                <a:latin typeface="宋体"/>
                <a:cs typeface="宋体"/>
              </a:rPr>
              <a:t>子成</a:t>
            </a:r>
            <a:r>
              <a:rPr dirty="0" sz="2850" spc="-615">
                <a:solidFill>
                  <a:srgbClr val="010101"/>
                </a:solidFill>
                <a:latin typeface="宋体"/>
                <a:cs typeface="宋体"/>
              </a:rPr>
              <a:t> </a:t>
            </a:r>
            <a:r>
              <a:rPr dirty="0" sz="2850" spc="180">
                <a:solidFill>
                  <a:srgbClr val="010101"/>
                </a:solidFill>
                <a:latin typeface="宋体"/>
                <a:cs typeface="宋体"/>
              </a:rPr>
              <a:t>员</a:t>
            </a:r>
            <a:r>
              <a:rPr dirty="0" sz="2850" spc="160">
                <a:solidFill>
                  <a:srgbClr val="010101"/>
                </a:solidFill>
                <a:latin typeface="宋体"/>
                <a:cs typeface="宋体"/>
              </a:rPr>
              <a:t>任</a:t>
            </a:r>
            <a:r>
              <a:rPr dirty="0" sz="2850" spc="-305">
                <a:solidFill>
                  <a:srgbClr val="010101"/>
                </a:solidFill>
                <a:latin typeface="宋体"/>
                <a:cs typeface="宋体"/>
              </a:rPr>
              <a:t>命</a:t>
            </a:r>
            <a:r>
              <a:rPr dirty="0" sz="2850" spc="-905">
                <a:solidFill>
                  <a:srgbClr val="010101"/>
                </a:solidFill>
                <a:latin typeface="宋体"/>
                <a:cs typeface="宋体"/>
              </a:rPr>
              <a:t> </a:t>
            </a:r>
            <a:r>
              <a:rPr dirty="0" sz="2850" spc="190">
                <a:solidFill>
                  <a:srgbClr val="010101"/>
                </a:solidFill>
                <a:latin typeface="宋体"/>
                <a:cs typeface="宋体"/>
              </a:rPr>
              <a:t>文</a:t>
            </a:r>
            <a:r>
              <a:rPr dirty="0" sz="2850" spc="-305">
                <a:solidFill>
                  <a:srgbClr val="010101"/>
                </a:solidFill>
                <a:latin typeface="宋体"/>
                <a:cs typeface="宋体"/>
              </a:rPr>
              <a:t>件公</a:t>
            </a:r>
            <a:r>
              <a:rPr dirty="0" sz="2850" spc="-525">
                <a:solidFill>
                  <a:srgbClr val="010101"/>
                </a:solidFill>
                <a:latin typeface="宋体"/>
                <a:cs typeface="宋体"/>
              </a:rPr>
              <a:t> </a:t>
            </a:r>
            <a:r>
              <a:rPr dirty="0" sz="2850" spc="135">
                <a:solidFill>
                  <a:srgbClr val="010101"/>
                </a:solidFill>
                <a:latin typeface="宋体"/>
                <a:cs typeface="宋体"/>
              </a:rPr>
              <a:t>布</a:t>
            </a:r>
            <a:r>
              <a:rPr dirty="0" sz="2850" spc="-305">
                <a:solidFill>
                  <a:srgbClr val="010101"/>
                </a:solidFill>
                <a:latin typeface="宋体"/>
                <a:cs typeface="宋体"/>
              </a:rPr>
              <a:t>之日</a:t>
            </a:r>
            <a:r>
              <a:rPr dirty="0" sz="2850" spc="-600">
                <a:solidFill>
                  <a:srgbClr val="010101"/>
                </a:solidFill>
                <a:latin typeface="宋体"/>
                <a:cs typeface="宋体"/>
              </a:rPr>
              <a:t> </a:t>
            </a:r>
            <a:r>
              <a:rPr dirty="0" sz="2850" spc="-305">
                <a:solidFill>
                  <a:srgbClr val="010101"/>
                </a:solidFill>
                <a:latin typeface="宋体"/>
                <a:cs typeface="宋体"/>
              </a:rPr>
              <a:t>起</a:t>
            </a:r>
            <a:r>
              <a:rPr dirty="0" sz="2850" spc="-735">
                <a:solidFill>
                  <a:srgbClr val="010101"/>
                </a:solidFill>
                <a:latin typeface="宋体"/>
                <a:cs typeface="宋体"/>
              </a:rPr>
              <a:t> </a:t>
            </a:r>
            <a:r>
              <a:rPr dirty="0" sz="3100" spc="-45">
                <a:solidFill>
                  <a:srgbClr val="010101"/>
                </a:solidFill>
                <a:latin typeface="Arial"/>
                <a:cs typeface="Arial"/>
              </a:rPr>
              <a:t>2</a:t>
            </a:r>
            <a:r>
              <a:rPr dirty="0" sz="2850" spc="190">
                <a:solidFill>
                  <a:srgbClr val="010101"/>
                </a:solidFill>
                <a:latin typeface="宋体"/>
                <a:cs typeface="宋体"/>
              </a:rPr>
              <a:t>个</a:t>
            </a:r>
            <a:r>
              <a:rPr dirty="0" sz="2850" spc="-305">
                <a:solidFill>
                  <a:srgbClr val="010101"/>
                </a:solidFill>
                <a:latin typeface="宋体"/>
                <a:cs typeface="宋体"/>
              </a:rPr>
              <a:t>月内</a:t>
            </a:r>
            <a:r>
              <a:rPr dirty="0" sz="2850" spc="-590">
                <a:solidFill>
                  <a:srgbClr val="010101"/>
                </a:solidFill>
                <a:latin typeface="宋体"/>
                <a:cs typeface="宋体"/>
              </a:rPr>
              <a:t> </a:t>
            </a:r>
            <a:r>
              <a:rPr dirty="0" sz="2850" spc="-305">
                <a:solidFill>
                  <a:srgbClr val="010101"/>
                </a:solidFill>
                <a:latin typeface="宋体"/>
                <a:cs typeface="宋体"/>
              </a:rPr>
              <a:t>足</a:t>
            </a:r>
            <a:endParaRPr sz="2850">
              <a:latin typeface="宋体"/>
              <a:cs typeface="宋体"/>
            </a:endParaRPr>
          </a:p>
        </p:txBody>
      </p:sp>
      <p:sp>
        <p:nvSpPr>
          <p:cNvPr id="19" name="object 19"/>
          <p:cNvSpPr txBox="1"/>
          <p:nvPr/>
        </p:nvSpPr>
        <p:spPr>
          <a:xfrm>
            <a:off x="1018366" y="5563701"/>
            <a:ext cx="1348105" cy="462915"/>
          </a:xfrm>
          <a:prstGeom prst="rect">
            <a:avLst/>
          </a:prstGeom>
        </p:spPr>
        <p:txBody>
          <a:bodyPr wrap="square" lIns="0" tIns="14604" rIns="0" bIns="0" rtlCol="0" vert="horz">
            <a:spAutoFit/>
          </a:bodyPr>
          <a:lstStyle/>
          <a:p>
            <a:pPr marL="12700">
              <a:lnSpc>
                <a:spcPct val="100000"/>
              </a:lnSpc>
              <a:spcBef>
                <a:spcPts val="114"/>
              </a:spcBef>
            </a:pPr>
            <a:r>
              <a:rPr dirty="0" sz="2850" spc="-250">
                <a:solidFill>
                  <a:srgbClr val="010101"/>
                </a:solidFill>
                <a:latin typeface="宋体"/>
                <a:cs typeface="宋体"/>
              </a:rPr>
              <a:t>额缴纳。</a:t>
            </a:r>
            <a:endParaRPr sz="2850">
              <a:latin typeface="宋体"/>
              <a:cs typeface="宋体"/>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7396874"/>
            <a:ext cx="13716000" cy="1060346"/>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5991108" y="830391"/>
            <a:ext cx="7725409" cy="0"/>
          </a:xfrm>
          <a:custGeom>
            <a:avLst/>
            <a:gdLst/>
            <a:ahLst/>
            <a:cxnLst/>
            <a:rect l="l" t="t" r="r" b="b"/>
            <a:pathLst>
              <a:path w="7725409" h="0">
                <a:moveTo>
                  <a:pt x="0" y="0"/>
                </a:moveTo>
                <a:lnTo>
                  <a:pt x="7724891" y="0"/>
                </a:lnTo>
              </a:path>
            </a:pathLst>
          </a:custGeom>
          <a:ln w="12775">
            <a:solidFill>
              <a:srgbClr val="000000"/>
            </a:solidFill>
          </a:ln>
        </p:spPr>
        <p:txBody>
          <a:bodyPr wrap="square" lIns="0" tIns="0" rIns="0" bIns="0" rtlCol="0"/>
          <a:lstStyle/>
          <a:p/>
        </p:txBody>
      </p:sp>
      <p:sp>
        <p:nvSpPr>
          <p:cNvPr id="4" name="object 4"/>
          <p:cNvSpPr/>
          <p:nvPr/>
        </p:nvSpPr>
        <p:spPr>
          <a:xfrm>
            <a:off x="0" y="830391"/>
            <a:ext cx="1147445" cy="0"/>
          </a:xfrm>
          <a:custGeom>
            <a:avLst/>
            <a:gdLst/>
            <a:ahLst/>
            <a:cxnLst/>
            <a:rect l="l" t="t" r="r" b="b"/>
            <a:pathLst>
              <a:path w="1147445" h="0">
                <a:moveTo>
                  <a:pt x="0" y="0"/>
                </a:moveTo>
                <a:lnTo>
                  <a:pt x="1147233" y="0"/>
                </a:lnTo>
              </a:path>
            </a:pathLst>
          </a:custGeom>
          <a:ln w="12775">
            <a:solidFill>
              <a:srgbClr val="000000"/>
            </a:solidFill>
          </a:ln>
        </p:spPr>
        <p:txBody>
          <a:bodyPr wrap="square" lIns="0" tIns="0" rIns="0" bIns="0" rtlCol="0"/>
          <a:lstStyle/>
          <a:p/>
        </p:txBody>
      </p:sp>
      <p:sp>
        <p:nvSpPr>
          <p:cNvPr id="5" name="object 5"/>
          <p:cNvSpPr/>
          <p:nvPr/>
        </p:nvSpPr>
        <p:spPr>
          <a:xfrm>
            <a:off x="688340" y="6898640"/>
            <a:ext cx="12390120" cy="0"/>
          </a:xfrm>
          <a:custGeom>
            <a:avLst/>
            <a:gdLst/>
            <a:ahLst/>
            <a:cxnLst/>
            <a:rect l="l" t="t" r="r" b="b"/>
            <a:pathLst>
              <a:path w="12390119" h="0">
                <a:moveTo>
                  <a:pt x="0" y="0"/>
                </a:moveTo>
                <a:lnTo>
                  <a:pt x="12390123" y="0"/>
                </a:lnTo>
              </a:path>
            </a:pathLst>
          </a:custGeom>
          <a:ln w="12775">
            <a:solidFill>
              <a:srgbClr val="000000"/>
            </a:solidFill>
          </a:ln>
        </p:spPr>
        <p:txBody>
          <a:bodyPr wrap="square" lIns="0" tIns="0" rIns="0" bIns="0" rtlCol="0"/>
          <a:lstStyle/>
          <a:p/>
        </p:txBody>
      </p:sp>
      <p:sp>
        <p:nvSpPr>
          <p:cNvPr id="6" name="object 6"/>
          <p:cNvSpPr txBox="1">
            <a:spLocks noGrp="1"/>
          </p:cNvSpPr>
          <p:nvPr>
            <p:ph type="title"/>
          </p:nvPr>
        </p:nvSpPr>
        <p:spPr>
          <a:xfrm>
            <a:off x="1555982" y="447209"/>
            <a:ext cx="2595245" cy="761365"/>
          </a:xfrm>
          <a:prstGeom prst="rect"/>
        </p:spPr>
        <p:txBody>
          <a:bodyPr wrap="square" lIns="0" tIns="15875" rIns="0" bIns="0" rtlCol="0" vert="horz">
            <a:spAutoFit/>
          </a:bodyPr>
          <a:lstStyle/>
          <a:p>
            <a:pPr marL="12700">
              <a:lnSpc>
                <a:spcPct val="100000"/>
              </a:lnSpc>
              <a:spcBef>
                <a:spcPts val="125"/>
              </a:spcBef>
            </a:pPr>
            <a:r>
              <a:rPr dirty="0" sz="4800" spc="-755"/>
              <a:t>【关键点】</a:t>
            </a:r>
            <a:endParaRPr sz="4800"/>
          </a:p>
        </p:txBody>
      </p:sp>
      <p:sp>
        <p:nvSpPr>
          <p:cNvPr id="7" name="object 7"/>
          <p:cNvSpPr txBox="1"/>
          <p:nvPr/>
        </p:nvSpPr>
        <p:spPr>
          <a:xfrm>
            <a:off x="848621" y="1699185"/>
            <a:ext cx="4094479" cy="669290"/>
          </a:xfrm>
          <a:prstGeom prst="rect">
            <a:avLst/>
          </a:prstGeom>
        </p:spPr>
        <p:txBody>
          <a:bodyPr wrap="square" lIns="0" tIns="15875" rIns="0" bIns="0" rtlCol="0" vert="horz">
            <a:spAutoFit/>
          </a:bodyPr>
          <a:lstStyle/>
          <a:p>
            <a:pPr marL="12700">
              <a:lnSpc>
                <a:spcPct val="100000"/>
              </a:lnSpc>
              <a:spcBef>
                <a:spcPts val="125"/>
              </a:spcBef>
            </a:pPr>
            <a:r>
              <a:rPr dirty="0" sz="4200" spc="-200">
                <a:solidFill>
                  <a:srgbClr val="010101"/>
                </a:solidFill>
                <a:latin typeface="宋体"/>
                <a:cs typeface="宋体"/>
              </a:rPr>
              <a:t>（二）项目部层面</a:t>
            </a:r>
            <a:endParaRPr sz="4200">
              <a:latin typeface="宋体"/>
              <a:cs typeface="宋体"/>
            </a:endParaRPr>
          </a:p>
        </p:txBody>
      </p:sp>
      <p:sp>
        <p:nvSpPr>
          <p:cNvPr id="8" name="object 8"/>
          <p:cNvSpPr/>
          <p:nvPr/>
        </p:nvSpPr>
        <p:spPr>
          <a:xfrm>
            <a:off x="505182" y="2601315"/>
            <a:ext cx="0" cy="828040"/>
          </a:xfrm>
          <a:custGeom>
            <a:avLst/>
            <a:gdLst/>
            <a:ahLst/>
            <a:cxnLst/>
            <a:rect l="l" t="t" r="r" b="b"/>
            <a:pathLst>
              <a:path w="0" h="828039">
                <a:moveTo>
                  <a:pt x="0" y="0"/>
                </a:moveTo>
                <a:lnTo>
                  <a:pt x="0" y="827865"/>
                </a:lnTo>
              </a:path>
            </a:pathLst>
          </a:custGeom>
          <a:ln w="25494">
            <a:solidFill>
              <a:srgbClr val="051F5B"/>
            </a:solidFill>
          </a:ln>
        </p:spPr>
        <p:txBody>
          <a:bodyPr wrap="square" lIns="0" tIns="0" rIns="0" bIns="0" rtlCol="0"/>
          <a:lstStyle/>
          <a:p/>
        </p:txBody>
      </p:sp>
      <p:sp>
        <p:nvSpPr>
          <p:cNvPr id="9" name="object 9"/>
          <p:cNvSpPr txBox="1"/>
          <p:nvPr/>
        </p:nvSpPr>
        <p:spPr>
          <a:xfrm>
            <a:off x="479735" y="2612616"/>
            <a:ext cx="40640" cy="753745"/>
          </a:xfrm>
          <a:prstGeom prst="rect">
            <a:avLst/>
          </a:prstGeom>
        </p:spPr>
        <p:txBody>
          <a:bodyPr wrap="square" lIns="0" tIns="15875" rIns="0" bIns="0" rtlCol="0" vert="horz">
            <a:spAutoFit/>
          </a:bodyPr>
          <a:lstStyle/>
          <a:p>
            <a:pPr marL="12700">
              <a:lnSpc>
                <a:spcPct val="100000"/>
              </a:lnSpc>
              <a:spcBef>
                <a:spcPts val="125"/>
              </a:spcBef>
            </a:pPr>
            <a:r>
              <a:rPr dirty="0" sz="4750" spc="-1205">
                <a:solidFill>
                  <a:srgbClr val="F9FBFB"/>
                </a:solidFill>
                <a:latin typeface="Arial"/>
                <a:cs typeface="Arial"/>
              </a:rPr>
              <a:t>I</a:t>
            </a:r>
            <a:endParaRPr sz="4750">
              <a:latin typeface="Arial"/>
              <a:cs typeface="Arial"/>
            </a:endParaRPr>
          </a:p>
        </p:txBody>
      </p:sp>
      <p:sp>
        <p:nvSpPr>
          <p:cNvPr id="10" name="object 10"/>
          <p:cNvSpPr txBox="1"/>
          <p:nvPr/>
        </p:nvSpPr>
        <p:spPr>
          <a:xfrm>
            <a:off x="1151146" y="2793882"/>
            <a:ext cx="320040" cy="528955"/>
          </a:xfrm>
          <a:prstGeom prst="rect">
            <a:avLst/>
          </a:prstGeom>
          <a:solidFill>
            <a:srgbClr val="051F5B"/>
          </a:solidFill>
        </p:spPr>
        <p:txBody>
          <a:bodyPr wrap="square" lIns="0" tIns="19050" rIns="0" bIns="0" rtlCol="0" vert="horz">
            <a:spAutoFit/>
          </a:bodyPr>
          <a:lstStyle/>
          <a:p>
            <a:pPr>
              <a:lnSpc>
                <a:spcPct val="100000"/>
              </a:lnSpc>
              <a:spcBef>
                <a:spcPts val="150"/>
              </a:spcBef>
            </a:pPr>
            <a:r>
              <a:rPr dirty="0" sz="3300" spc="-1130">
                <a:solidFill>
                  <a:srgbClr val="F9FBFB"/>
                </a:solidFill>
                <a:latin typeface="Times New Roman"/>
                <a:cs typeface="Times New Roman"/>
              </a:rPr>
              <a:t>2.</a:t>
            </a:r>
            <a:endParaRPr sz="3300">
              <a:latin typeface="Times New Roman"/>
              <a:cs typeface="Times New Roman"/>
            </a:endParaRPr>
          </a:p>
        </p:txBody>
      </p:sp>
      <p:sp>
        <p:nvSpPr>
          <p:cNvPr id="11" name="object 11"/>
          <p:cNvSpPr/>
          <p:nvPr/>
        </p:nvSpPr>
        <p:spPr>
          <a:xfrm>
            <a:off x="1471188" y="2913757"/>
            <a:ext cx="11480165" cy="370840"/>
          </a:xfrm>
          <a:custGeom>
            <a:avLst/>
            <a:gdLst/>
            <a:ahLst/>
            <a:cxnLst/>
            <a:rect l="l" t="t" r="r" b="b"/>
            <a:pathLst>
              <a:path w="11480165" h="370839">
                <a:moveTo>
                  <a:pt x="0" y="0"/>
                </a:moveTo>
                <a:lnTo>
                  <a:pt x="11479804" y="0"/>
                </a:lnTo>
                <a:lnTo>
                  <a:pt x="11479804" y="370482"/>
                </a:lnTo>
                <a:lnTo>
                  <a:pt x="0" y="370482"/>
                </a:lnTo>
                <a:lnTo>
                  <a:pt x="0" y="0"/>
                </a:lnTo>
                <a:close/>
              </a:path>
            </a:pathLst>
          </a:custGeom>
          <a:solidFill>
            <a:srgbClr val="051F5B"/>
          </a:solidFill>
        </p:spPr>
        <p:txBody>
          <a:bodyPr wrap="square" lIns="0" tIns="0" rIns="0" bIns="0" rtlCol="0"/>
          <a:lstStyle/>
          <a:p/>
        </p:txBody>
      </p:sp>
      <p:sp>
        <p:nvSpPr>
          <p:cNvPr id="12" name="object 12"/>
          <p:cNvSpPr/>
          <p:nvPr/>
        </p:nvSpPr>
        <p:spPr>
          <a:xfrm>
            <a:off x="12863433" y="2601315"/>
            <a:ext cx="0" cy="828040"/>
          </a:xfrm>
          <a:custGeom>
            <a:avLst/>
            <a:gdLst/>
            <a:ahLst/>
            <a:cxnLst/>
            <a:rect l="l" t="t" r="r" b="b"/>
            <a:pathLst>
              <a:path w="0" h="828039">
                <a:moveTo>
                  <a:pt x="0" y="0"/>
                </a:moveTo>
                <a:lnTo>
                  <a:pt x="0" y="827865"/>
                </a:lnTo>
              </a:path>
            </a:pathLst>
          </a:custGeom>
          <a:ln w="38241">
            <a:solidFill>
              <a:srgbClr val="465782"/>
            </a:solidFill>
          </a:ln>
        </p:spPr>
        <p:txBody>
          <a:bodyPr wrap="square" lIns="0" tIns="0" rIns="0" bIns="0" rtlCol="0"/>
          <a:lstStyle/>
          <a:p/>
        </p:txBody>
      </p:sp>
      <p:sp>
        <p:nvSpPr>
          <p:cNvPr id="13" name="object 13"/>
          <p:cNvSpPr txBox="1"/>
          <p:nvPr/>
        </p:nvSpPr>
        <p:spPr>
          <a:xfrm>
            <a:off x="1471187" y="2612616"/>
            <a:ext cx="11406505" cy="753745"/>
          </a:xfrm>
          <a:prstGeom prst="rect">
            <a:avLst/>
          </a:prstGeom>
        </p:spPr>
        <p:txBody>
          <a:bodyPr wrap="square" lIns="0" tIns="15875" rIns="0" bIns="0" rtlCol="0" vert="horz">
            <a:spAutoFit/>
          </a:bodyPr>
          <a:lstStyle/>
          <a:p>
            <a:pPr>
              <a:lnSpc>
                <a:spcPct val="100000"/>
              </a:lnSpc>
              <a:spcBef>
                <a:spcPts val="125"/>
              </a:spcBef>
              <a:tabLst>
                <a:tab pos="765810" algn="l"/>
                <a:tab pos="1153795" algn="l"/>
              </a:tabLst>
            </a:pPr>
            <a:r>
              <a:rPr dirty="0" sz="2900" spc="-2640">
                <a:solidFill>
                  <a:srgbClr val="F9FBFB"/>
                </a:solidFill>
                <a:latin typeface="宋体"/>
                <a:cs typeface="宋体"/>
              </a:rPr>
              <a:t>项目	部	</a:t>
            </a:r>
            <a:r>
              <a:rPr dirty="0" sz="2900" spc="300">
                <a:solidFill>
                  <a:srgbClr val="F9FBFB"/>
                </a:solidFill>
                <a:latin typeface="宋体"/>
                <a:cs typeface="宋体"/>
              </a:rPr>
              <a:t>对</a:t>
            </a:r>
            <a:r>
              <a:rPr dirty="0" sz="2900" spc="-105">
                <a:solidFill>
                  <a:srgbClr val="F9FBFB"/>
                </a:solidFill>
                <a:latin typeface="宋体"/>
                <a:cs typeface="宋体"/>
              </a:rPr>
              <a:t>目</a:t>
            </a:r>
            <a:r>
              <a:rPr dirty="0" sz="2900" spc="300">
                <a:solidFill>
                  <a:srgbClr val="F9FBFB"/>
                </a:solidFill>
                <a:latin typeface="宋体"/>
                <a:cs typeface="宋体"/>
              </a:rPr>
              <a:t>标</a:t>
            </a:r>
            <a:r>
              <a:rPr dirty="0" sz="2900" spc="-60">
                <a:solidFill>
                  <a:srgbClr val="F9FBFB"/>
                </a:solidFill>
                <a:latin typeface="宋体"/>
                <a:cs typeface="宋体"/>
              </a:rPr>
              <a:t>责</a:t>
            </a:r>
            <a:r>
              <a:rPr dirty="0" sz="2900" spc="120">
                <a:solidFill>
                  <a:srgbClr val="F9FBFB"/>
                </a:solidFill>
                <a:latin typeface="宋体"/>
                <a:cs typeface="宋体"/>
              </a:rPr>
              <a:t>任</a:t>
            </a:r>
            <a:r>
              <a:rPr dirty="0" sz="2900" spc="270">
                <a:solidFill>
                  <a:srgbClr val="F9FBFB"/>
                </a:solidFill>
                <a:latin typeface="宋体"/>
                <a:cs typeface="宋体"/>
              </a:rPr>
              <a:t>进</a:t>
            </a:r>
            <a:r>
              <a:rPr dirty="0" sz="2900" spc="-110">
                <a:solidFill>
                  <a:srgbClr val="F9FBFB"/>
                </a:solidFill>
                <a:latin typeface="宋体"/>
                <a:cs typeface="宋体"/>
              </a:rPr>
              <a:t>行</a:t>
            </a:r>
            <a:r>
              <a:rPr dirty="0" sz="2900" spc="150">
                <a:solidFill>
                  <a:srgbClr val="F9FBFB"/>
                </a:solidFill>
                <a:latin typeface="宋体"/>
                <a:cs typeface="宋体"/>
              </a:rPr>
              <a:t>分</a:t>
            </a:r>
            <a:r>
              <a:rPr dirty="0" sz="2900" spc="270">
                <a:solidFill>
                  <a:srgbClr val="F9FBFB"/>
                </a:solidFill>
                <a:latin typeface="宋体"/>
                <a:cs typeface="宋体"/>
              </a:rPr>
              <a:t>解落实</a:t>
            </a:r>
            <a:r>
              <a:rPr dirty="0" sz="2900" spc="-425">
                <a:solidFill>
                  <a:srgbClr val="F9FBFB"/>
                </a:solidFill>
                <a:latin typeface="宋体"/>
                <a:cs typeface="宋体"/>
              </a:rPr>
              <a:t>到</a:t>
            </a:r>
            <a:r>
              <a:rPr dirty="0" sz="2900" spc="270">
                <a:solidFill>
                  <a:srgbClr val="F9FBFB"/>
                </a:solidFill>
                <a:latin typeface="宋体"/>
                <a:cs typeface="宋体"/>
              </a:rPr>
              <a:t>部</a:t>
            </a:r>
            <a:r>
              <a:rPr dirty="0" sz="2900" spc="-55">
                <a:solidFill>
                  <a:srgbClr val="F9FBFB"/>
                </a:solidFill>
                <a:latin typeface="宋体"/>
                <a:cs typeface="宋体"/>
              </a:rPr>
              <a:t>门</a:t>
            </a:r>
            <a:r>
              <a:rPr dirty="0" sz="2900" spc="140">
                <a:solidFill>
                  <a:srgbClr val="F9FBFB"/>
                </a:solidFill>
                <a:latin typeface="宋体"/>
                <a:cs typeface="宋体"/>
              </a:rPr>
              <a:t>或</a:t>
            </a:r>
            <a:r>
              <a:rPr dirty="0" sz="2900" spc="270">
                <a:solidFill>
                  <a:srgbClr val="F9FBFB"/>
                </a:solidFill>
                <a:latin typeface="宋体"/>
                <a:cs typeface="宋体"/>
              </a:rPr>
              <a:t>个</a:t>
            </a:r>
            <a:r>
              <a:rPr dirty="0" sz="2900" spc="715">
                <a:solidFill>
                  <a:srgbClr val="F9FBFB"/>
                </a:solidFill>
                <a:latin typeface="宋体"/>
                <a:cs typeface="宋体"/>
              </a:rPr>
              <a:t>人</a:t>
            </a:r>
            <a:r>
              <a:rPr dirty="0" sz="2900" spc="-340">
                <a:solidFill>
                  <a:srgbClr val="F9FBFB"/>
                </a:solidFill>
                <a:latin typeface="宋体"/>
                <a:cs typeface="宋体"/>
              </a:rPr>
              <a:t>，签订</a:t>
            </a:r>
            <a:r>
              <a:rPr dirty="0" sz="2900" spc="-880">
                <a:solidFill>
                  <a:srgbClr val="F9FBFB"/>
                </a:solidFill>
                <a:latin typeface="宋体"/>
                <a:cs typeface="宋体"/>
              </a:rPr>
              <a:t> </a:t>
            </a:r>
            <a:r>
              <a:rPr dirty="0" sz="2900" spc="-340">
                <a:solidFill>
                  <a:srgbClr val="F9FBFB"/>
                </a:solidFill>
                <a:latin typeface="宋体"/>
                <a:cs typeface="宋体"/>
              </a:rPr>
              <a:t>相关</a:t>
            </a:r>
            <a:r>
              <a:rPr dirty="0" sz="2900" spc="-600">
                <a:solidFill>
                  <a:srgbClr val="F9FBFB"/>
                </a:solidFill>
                <a:latin typeface="宋体"/>
                <a:cs typeface="宋体"/>
              </a:rPr>
              <a:t> </a:t>
            </a:r>
            <a:r>
              <a:rPr dirty="0" sz="2900" spc="155">
                <a:solidFill>
                  <a:srgbClr val="F9FBFB"/>
                </a:solidFill>
                <a:latin typeface="宋体"/>
                <a:cs typeface="宋体"/>
              </a:rPr>
              <a:t>分</a:t>
            </a:r>
            <a:r>
              <a:rPr dirty="0" sz="2900" spc="-340">
                <a:solidFill>
                  <a:srgbClr val="F9FBFB"/>
                </a:solidFill>
                <a:latin typeface="宋体"/>
                <a:cs typeface="宋体"/>
              </a:rPr>
              <a:t>解内</a:t>
            </a:r>
            <a:r>
              <a:rPr dirty="0" sz="2900" spc="-615">
                <a:solidFill>
                  <a:srgbClr val="F9FBFB"/>
                </a:solidFill>
                <a:latin typeface="宋体"/>
                <a:cs typeface="宋体"/>
              </a:rPr>
              <a:t> </a:t>
            </a:r>
            <a:r>
              <a:rPr dirty="0" sz="2900" spc="-340">
                <a:solidFill>
                  <a:srgbClr val="F9FBFB"/>
                </a:solidFill>
                <a:latin typeface="宋体"/>
                <a:cs typeface="宋体"/>
              </a:rPr>
              <a:t>容</a:t>
            </a:r>
            <a:r>
              <a:rPr dirty="0" sz="2900" spc="-235">
                <a:solidFill>
                  <a:srgbClr val="F9FBFB"/>
                </a:solidFill>
                <a:latin typeface="宋体"/>
                <a:cs typeface="宋体"/>
              </a:rPr>
              <a:t>责</a:t>
            </a:r>
            <a:r>
              <a:rPr dirty="0" sz="4750" spc="-1165">
                <a:solidFill>
                  <a:srgbClr val="D8E1EF"/>
                </a:solidFill>
                <a:latin typeface="Arial"/>
                <a:cs typeface="Arial"/>
              </a:rPr>
              <a:t>I</a:t>
            </a:r>
            <a:endParaRPr sz="4750">
              <a:latin typeface="Arial"/>
              <a:cs typeface="Arial"/>
            </a:endParaRPr>
          </a:p>
        </p:txBody>
      </p:sp>
      <p:sp>
        <p:nvSpPr>
          <p:cNvPr id="14" name="object 14"/>
          <p:cNvSpPr txBox="1"/>
          <p:nvPr/>
        </p:nvSpPr>
        <p:spPr>
          <a:xfrm>
            <a:off x="1151146" y="3322565"/>
            <a:ext cx="2647315" cy="370840"/>
          </a:xfrm>
          <a:prstGeom prst="rect">
            <a:avLst/>
          </a:prstGeom>
          <a:solidFill>
            <a:srgbClr val="051F5B"/>
          </a:solidFill>
        </p:spPr>
        <p:txBody>
          <a:bodyPr wrap="square" lIns="0" tIns="0" rIns="0" bIns="0" rtlCol="0" vert="horz">
            <a:spAutoFit/>
          </a:bodyPr>
          <a:lstStyle/>
          <a:p>
            <a:pPr marL="350520">
              <a:lnSpc>
                <a:spcPts val="2915"/>
              </a:lnSpc>
            </a:pPr>
            <a:r>
              <a:rPr dirty="0" sz="2900" spc="95">
                <a:solidFill>
                  <a:srgbClr val="F9FBFB"/>
                </a:solidFill>
                <a:latin typeface="宋体"/>
                <a:cs typeface="宋体"/>
              </a:rPr>
              <a:t>状井明确奖罚</a:t>
            </a:r>
            <a:endParaRPr sz="2900">
              <a:latin typeface="宋体"/>
              <a:cs typeface="宋体"/>
            </a:endParaRPr>
          </a:p>
        </p:txBody>
      </p:sp>
      <p:sp>
        <p:nvSpPr>
          <p:cNvPr id="15" name="object 15"/>
          <p:cNvSpPr txBox="1"/>
          <p:nvPr/>
        </p:nvSpPr>
        <p:spPr>
          <a:xfrm>
            <a:off x="1108790" y="3257766"/>
            <a:ext cx="406400" cy="470534"/>
          </a:xfrm>
          <a:prstGeom prst="rect">
            <a:avLst/>
          </a:prstGeom>
        </p:spPr>
        <p:txBody>
          <a:bodyPr wrap="square" lIns="0" tIns="14604" rIns="0" bIns="0" rtlCol="0" vert="horz">
            <a:spAutoFit/>
          </a:bodyPr>
          <a:lstStyle/>
          <a:p>
            <a:pPr marL="12700">
              <a:lnSpc>
                <a:spcPct val="100000"/>
              </a:lnSpc>
              <a:spcBef>
                <a:spcPts val="114"/>
              </a:spcBef>
            </a:pPr>
            <a:r>
              <a:rPr dirty="0" sz="2900" spc="95">
                <a:solidFill>
                  <a:srgbClr val="F9FBFB"/>
                </a:solidFill>
                <a:latin typeface="宋体"/>
                <a:cs typeface="宋体"/>
              </a:rPr>
              <a:t>任</a:t>
            </a:r>
            <a:endParaRPr sz="2900">
              <a:latin typeface="宋体"/>
              <a:cs typeface="宋体"/>
            </a:endParaRPr>
          </a:p>
        </p:txBody>
      </p:sp>
      <p:sp>
        <p:nvSpPr>
          <p:cNvPr id="16" name="object 16"/>
          <p:cNvSpPr txBox="1"/>
          <p:nvPr/>
        </p:nvSpPr>
        <p:spPr>
          <a:xfrm>
            <a:off x="738080" y="3932302"/>
            <a:ext cx="11946890" cy="2785110"/>
          </a:xfrm>
          <a:prstGeom prst="rect">
            <a:avLst/>
          </a:prstGeom>
        </p:spPr>
        <p:txBody>
          <a:bodyPr wrap="square" lIns="0" tIns="12065" rIns="0" bIns="0" rtlCol="0" vert="horz">
            <a:spAutoFit/>
          </a:bodyPr>
          <a:lstStyle/>
          <a:p>
            <a:pPr marL="376555" marR="5080" indent="-363855">
              <a:lnSpc>
                <a:spcPct val="156100"/>
              </a:lnSpc>
              <a:spcBef>
                <a:spcPts val="95"/>
              </a:spcBef>
              <a:buClr>
                <a:srgbClr val="282828"/>
              </a:buClr>
              <a:buSzPct val="96551"/>
              <a:buChar char="·"/>
              <a:tabLst>
                <a:tab pos="401955" algn="l"/>
              </a:tabLst>
            </a:pPr>
            <a:r>
              <a:rPr dirty="0" sz="2900" spc="95">
                <a:solidFill>
                  <a:srgbClr val="010101"/>
                </a:solidFill>
                <a:latin typeface="宋体"/>
                <a:cs typeface="宋体"/>
              </a:rPr>
              <a:t>项目</a:t>
            </a:r>
            <a:r>
              <a:rPr dirty="0" sz="2900" spc="165">
                <a:solidFill>
                  <a:srgbClr val="010101"/>
                </a:solidFill>
                <a:latin typeface="宋体"/>
                <a:cs typeface="宋体"/>
              </a:rPr>
              <a:t>目</a:t>
            </a:r>
            <a:r>
              <a:rPr dirty="0" sz="2900" spc="95">
                <a:solidFill>
                  <a:srgbClr val="010101"/>
                </a:solidFill>
                <a:latin typeface="宋体"/>
                <a:cs typeface="宋体"/>
              </a:rPr>
              <a:t>标</a:t>
            </a:r>
            <a:r>
              <a:rPr dirty="0" sz="2900" spc="140">
                <a:solidFill>
                  <a:srgbClr val="010101"/>
                </a:solidFill>
                <a:latin typeface="宋体"/>
                <a:cs typeface="宋体"/>
              </a:rPr>
              <a:t>责</a:t>
            </a:r>
            <a:r>
              <a:rPr dirty="0" sz="2900" spc="300">
                <a:solidFill>
                  <a:srgbClr val="010101"/>
                </a:solidFill>
                <a:latin typeface="宋体"/>
                <a:cs typeface="宋体"/>
              </a:rPr>
              <a:t>任</a:t>
            </a:r>
            <a:r>
              <a:rPr dirty="0" sz="2900" spc="-85">
                <a:solidFill>
                  <a:srgbClr val="010101"/>
                </a:solidFill>
                <a:latin typeface="宋体"/>
                <a:cs typeface="宋体"/>
              </a:rPr>
              <a:t>分</a:t>
            </a:r>
            <a:r>
              <a:rPr dirty="0" sz="2900" spc="270">
                <a:solidFill>
                  <a:srgbClr val="010101"/>
                </a:solidFill>
                <a:latin typeface="宋体"/>
                <a:cs typeface="宋体"/>
              </a:rPr>
              <a:t>解</a:t>
            </a:r>
            <a:r>
              <a:rPr dirty="0" sz="2900" spc="-100">
                <a:solidFill>
                  <a:srgbClr val="010101"/>
                </a:solidFill>
                <a:latin typeface="宋体"/>
                <a:cs typeface="宋体"/>
              </a:rPr>
              <a:t>是</a:t>
            </a:r>
            <a:r>
              <a:rPr dirty="0" sz="2900" spc="270">
                <a:solidFill>
                  <a:srgbClr val="010101"/>
                </a:solidFill>
                <a:latin typeface="宋体"/>
                <a:cs typeface="宋体"/>
              </a:rPr>
              <a:t>指将项目</a:t>
            </a:r>
            <a:r>
              <a:rPr dirty="0" sz="2900" spc="-620">
                <a:solidFill>
                  <a:srgbClr val="010101"/>
                </a:solidFill>
                <a:latin typeface="宋体"/>
                <a:cs typeface="宋体"/>
              </a:rPr>
              <a:t>目</a:t>
            </a:r>
            <a:r>
              <a:rPr dirty="0" sz="2900" spc="270">
                <a:solidFill>
                  <a:srgbClr val="010101"/>
                </a:solidFill>
                <a:latin typeface="宋体"/>
                <a:cs typeface="宋体"/>
              </a:rPr>
              <a:t>标</a:t>
            </a:r>
            <a:r>
              <a:rPr dirty="0" sz="2900" spc="-35">
                <a:solidFill>
                  <a:srgbClr val="010101"/>
                </a:solidFill>
                <a:latin typeface="宋体"/>
                <a:cs typeface="宋体"/>
              </a:rPr>
              <a:t>责</a:t>
            </a:r>
            <a:r>
              <a:rPr dirty="0" sz="2900" spc="170">
                <a:solidFill>
                  <a:srgbClr val="010101"/>
                </a:solidFill>
                <a:latin typeface="宋体"/>
                <a:cs typeface="宋体"/>
              </a:rPr>
              <a:t>任</a:t>
            </a:r>
            <a:r>
              <a:rPr dirty="0" sz="2900" spc="270">
                <a:solidFill>
                  <a:srgbClr val="010101"/>
                </a:solidFill>
                <a:latin typeface="宋体"/>
                <a:cs typeface="宋体"/>
              </a:rPr>
              <a:t>主要</a:t>
            </a:r>
            <a:r>
              <a:rPr dirty="0" sz="2900" spc="-204">
                <a:solidFill>
                  <a:srgbClr val="010101"/>
                </a:solidFill>
                <a:latin typeface="宋体"/>
                <a:cs typeface="宋体"/>
              </a:rPr>
              <a:t>经</a:t>
            </a:r>
            <a:r>
              <a:rPr dirty="0" sz="2900" spc="270">
                <a:solidFill>
                  <a:srgbClr val="010101"/>
                </a:solidFill>
                <a:latin typeface="宋体"/>
                <a:cs typeface="宋体"/>
              </a:rPr>
              <a:t>济指</a:t>
            </a:r>
            <a:r>
              <a:rPr dirty="0" sz="2900" spc="565">
                <a:solidFill>
                  <a:srgbClr val="010101"/>
                </a:solidFill>
                <a:latin typeface="宋体"/>
                <a:cs typeface="宋体"/>
              </a:rPr>
              <a:t>标</a:t>
            </a:r>
            <a:r>
              <a:rPr dirty="0" sz="2900" spc="-340">
                <a:solidFill>
                  <a:srgbClr val="010101"/>
                </a:solidFill>
                <a:latin typeface="宋体"/>
                <a:cs typeface="宋体"/>
              </a:rPr>
              <a:t>，如</a:t>
            </a:r>
            <a:r>
              <a:rPr dirty="0" sz="2900" spc="-495">
                <a:solidFill>
                  <a:srgbClr val="010101"/>
                </a:solidFill>
                <a:latin typeface="宋体"/>
                <a:cs typeface="宋体"/>
              </a:rPr>
              <a:t> </a:t>
            </a:r>
            <a:r>
              <a:rPr dirty="0" sz="2900" spc="-1040">
                <a:solidFill>
                  <a:srgbClr val="010101"/>
                </a:solidFill>
                <a:latin typeface="宋体"/>
                <a:cs typeface="宋体"/>
              </a:rPr>
              <a:t>：成</a:t>
            </a:r>
            <a:r>
              <a:rPr dirty="0" sz="2900" spc="-825">
                <a:solidFill>
                  <a:srgbClr val="010101"/>
                </a:solidFill>
                <a:latin typeface="宋体"/>
                <a:cs typeface="宋体"/>
              </a:rPr>
              <a:t> </a:t>
            </a:r>
            <a:r>
              <a:rPr dirty="0" sz="2900" spc="-1040">
                <a:solidFill>
                  <a:srgbClr val="010101"/>
                </a:solidFill>
                <a:latin typeface="宋体"/>
                <a:cs typeface="宋体"/>
              </a:rPr>
              <a:t>本控制、 </a:t>
            </a:r>
            <a:r>
              <a:rPr dirty="0" sz="2900" spc="125">
                <a:solidFill>
                  <a:srgbClr val="010101"/>
                </a:solidFill>
                <a:latin typeface="宋体"/>
                <a:cs typeface="宋体"/>
              </a:rPr>
              <a:t>商务策划创效、业主过程结算、工程款回收、竣工结算等，结合项目 的岗位设置和人员配置情况，细化落实到相关部门或岗位，井以责任 </a:t>
            </a:r>
            <a:r>
              <a:rPr dirty="0" sz="2900" spc="65">
                <a:solidFill>
                  <a:srgbClr val="010101"/>
                </a:solidFill>
                <a:latin typeface="宋体"/>
                <a:cs typeface="宋体"/>
              </a:rPr>
              <a:t>书的形式明确。指标的分解要明确，有可操作性，尽量量化。</a:t>
            </a:r>
            <a:endParaRPr sz="2900">
              <a:latin typeface="宋体"/>
              <a:cs typeface="宋体"/>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886560" y="3142713"/>
            <a:ext cx="739328" cy="766515"/>
          </a:xfrm>
          <a:prstGeom prst="rect">
            <a:avLst/>
          </a:prstGeom>
          <a:blipFill>
            <a:blip r:embed="rId2" cstate="print"/>
            <a:stretch>
              <a:fillRect/>
            </a:stretch>
          </a:blipFill>
        </p:spPr>
        <p:txBody>
          <a:bodyPr wrap="square" lIns="0" tIns="0" rIns="0" bIns="0" rtlCol="0"/>
          <a:lstStyle/>
          <a:p/>
        </p:txBody>
      </p:sp>
      <p:sp>
        <p:nvSpPr>
          <p:cNvPr id="3" name="object 3"/>
          <p:cNvSpPr/>
          <p:nvPr/>
        </p:nvSpPr>
        <p:spPr>
          <a:xfrm>
            <a:off x="2982807" y="3168264"/>
            <a:ext cx="484387" cy="715414"/>
          </a:xfrm>
          <a:prstGeom prst="rect">
            <a:avLst/>
          </a:prstGeom>
          <a:blipFill>
            <a:blip r:embed="rId3" cstate="print"/>
            <a:stretch>
              <a:fillRect/>
            </a:stretch>
          </a:blipFill>
        </p:spPr>
        <p:txBody>
          <a:bodyPr wrap="square" lIns="0" tIns="0" rIns="0" bIns="0" rtlCol="0"/>
          <a:lstStyle/>
          <a:p/>
        </p:txBody>
      </p:sp>
      <p:sp>
        <p:nvSpPr>
          <p:cNvPr id="4" name="object 4"/>
          <p:cNvSpPr/>
          <p:nvPr/>
        </p:nvSpPr>
        <p:spPr>
          <a:xfrm>
            <a:off x="3696641" y="3091613"/>
            <a:ext cx="841304" cy="843167"/>
          </a:xfrm>
          <a:prstGeom prst="rect">
            <a:avLst/>
          </a:prstGeom>
          <a:blipFill>
            <a:blip r:embed="rId4" cstate="print"/>
            <a:stretch>
              <a:fillRect/>
            </a:stretch>
          </a:blipFill>
        </p:spPr>
        <p:txBody>
          <a:bodyPr wrap="square" lIns="0" tIns="0" rIns="0" bIns="0" rtlCol="0"/>
          <a:lstStyle/>
          <a:p/>
        </p:txBody>
      </p:sp>
      <p:sp>
        <p:nvSpPr>
          <p:cNvPr id="5" name="object 5"/>
          <p:cNvSpPr/>
          <p:nvPr/>
        </p:nvSpPr>
        <p:spPr>
          <a:xfrm>
            <a:off x="4665416" y="3091612"/>
            <a:ext cx="841304" cy="766515"/>
          </a:xfrm>
          <a:prstGeom prst="rect">
            <a:avLst/>
          </a:prstGeom>
          <a:blipFill>
            <a:blip r:embed="rId5" cstate="print"/>
            <a:stretch>
              <a:fillRect/>
            </a:stretch>
          </a:blipFill>
        </p:spPr>
        <p:txBody>
          <a:bodyPr wrap="square" lIns="0" tIns="0" rIns="0" bIns="0" rtlCol="0"/>
          <a:lstStyle/>
          <a:p/>
        </p:txBody>
      </p:sp>
      <p:sp>
        <p:nvSpPr>
          <p:cNvPr id="6" name="object 6"/>
          <p:cNvSpPr/>
          <p:nvPr/>
        </p:nvSpPr>
        <p:spPr>
          <a:xfrm>
            <a:off x="5608696" y="3142713"/>
            <a:ext cx="764822" cy="715414"/>
          </a:xfrm>
          <a:prstGeom prst="rect">
            <a:avLst/>
          </a:prstGeom>
          <a:blipFill>
            <a:blip r:embed="rId6" cstate="print"/>
            <a:stretch>
              <a:fillRect/>
            </a:stretch>
          </a:blipFill>
        </p:spPr>
        <p:txBody>
          <a:bodyPr wrap="square" lIns="0" tIns="0" rIns="0" bIns="0" rtlCol="0"/>
          <a:lstStyle/>
          <a:p/>
        </p:txBody>
      </p:sp>
      <p:sp>
        <p:nvSpPr>
          <p:cNvPr id="7" name="object 7"/>
          <p:cNvSpPr/>
          <p:nvPr/>
        </p:nvSpPr>
        <p:spPr>
          <a:xfrm>
            <a:off x="6500988" y="3066061"/>
            <a:ext cx="2549406" cy="894268"/>
          </a:xfrm>
          <a:prstGeom prst="rect">
            <a:avLst/>
          </a:prstGeom>
          <a:blipFill>
            <a:blip r:embed="rId7" cstate="print"/>
            <a:stretch>
              <a:fillRect/>
            </a:stretch>
          </a:blipFill>
        </p:spPr>
        <p:txBody>
          <a:bodyPr wrap="square" lIns="0" tIns="0" rIns="0" bIns="0" rtlCol="0"/>
          <a:lstStyle/>
          <a:p/>
        </p:txBody>
      </p:sp>
      <p:sp>
        <p:nvSpPr>
          <p:cNvPr id="8" name="object 8"/>
          <p:cNvSpPr/>
          <p:nvPr/>
        </p:nvSpPr>
        <p:spPr>
          <a:xfrm>
            <a:off x="9203360" y="3104388"/>
            <a:ext cx="2727866" cy="830391"/>
          </a:xfrm>
          <a:prstGeom prst="rect">
            <a:avLst/>
          </a:prstGeom>
          <a:blipFill>
            <a:blip r:embed="rId8" cstate="print"/>
            <a:stretch>
              <a:fillRect/>
            </a:stretch>
          </a:blipFill>
        </p:spPr>
        <p:txBody>
          <a:bodyPr wrap="square" lIns="0" tIns="0" rIns="0" bIns="0" rtlCol="0"/>
          <a:lstStyle/>
          <a:p/>
        </p:txBody>
      </p:sp>
      <p:sp>
        <p:nvSpPr>
          <p:cNvPr id="9" name="object 9"/>
          <p:cNvSpPr/>
          <p:nvPr/>
        </p:nvSpPr>
        <p:spPr>
          <a:xfrm>
            <a:off x="4181028" y="4765171"/>
            <a:ext cx="3594663" cy="804841"/>
          </a:xfrm>
          <a:prstGeom prst="rect">
            <a:avLst/>
          </a:prstGeom>
          <a:blipFill>
            <a:blip r:embed="rId9" cstate="print"/>
            <a:stretch>
              <a:fillRect/>
            </a:stretch>
          </a:blipFill>
        </p:spPr>
        <p:txBody>
          <a:bodyPr wrap="square" lIns="0" tIns="0" rIns="0" bIns="0" rtlCol="0"/>
          <a:lstStyle/>
          <a:p/>
        </p:txBody>
      </p:sp>
      <p:sp>
        <p:nvSpPr>
          <p:cNvPr id="10" name="object 10"/>
          <p:cNvSpPr/>
          <p:nvPr/>
        </p:nvSpPr>
        <p:spPr>
          <a:xfrm>
            <a:off x="7877668" y="4752396"/>
            <a:ext cx="764822" cy="766515"/>
          </a:xfrm>
          <a:prstGeom prst="rect">
            <a:avLst/>
          </a:prstGeom>
          <a:blipFill>
            <a:blip r:embed="rId10" cstate="print"/>
            <a:stretch>
              <a:fillRect/>
            </a:stretch>
          </a:blipFill>
        </p:spPr>
        <p:txBody>
          <a:bodyPr wrap="square" lIns="0" tIns="0" rIns="0" bIns="0" rtlCol="0"/>
          <a:lstStyle/>
          <a:p/>
        </p:txBody>
      </p:sp>
      <p:sp>
        <p:nvSpPr>
          <p:cNvPr id="11" name="object 11"/>
          <p:cNvSpPr/>
          <p:nvPr/>
        </p:nvSpPr>
        <p:spPr>
          <a:xfrm>
            <a:off x="8846443" y="4752397"/>
            <a:ext cx="790316" cy="843167"/>
          </a:xfrm>
          <a:prstGeom prst="rect">
            <a:avLst/>
          </a:prstGeom>
          <a:blipFill>
            <a:blip r:embed="rId11" cstate="print"/>
            <a:stretch>
              <a:fillRect/>
            </a:stretch>
          </a:blipFill>
        </p:spPr>
        <p:txBody>
          <a:bodyPr wrap="square" lIns="0" tIns="0" rIns="0" bIns="0" rtlCol="0"/>
          <a:lstStyle/>
          <a:p/>
        </p:txBody>
      </p:sp>
      <p:sp>
        <p:nvSpPr>
          <p:cNvPr id="12" name="object 12"/>
          <p:cNvSpPr/>
          <p:nvPr/>
        </p:nvSpPr>
        <p:spPr>
          <a:xfrm>
            <a:off x="0" y="7396874"/>
            <a:ext cx="13716000" cy="983694"/>
          </a:xfrm>
          <a:prstGeom prst="rect">
            <a:avLst/>
          </a:prstGeom>
          <a:blipFill>
            <a:blip r:embed="rId12" cstate="print"/>
            <a:stretch>
              <a:fillRect/>
            </a:stretch>
          </a:blipFill>
        </p:spPr>
        <p:txBody>
          <a:bodyPr wrap="square" lIns="0" tIns="0" rIns="0" bIns="0" rtlCol="0"/>
          <a:lstStyle/>
          <a:p/>
        </p:txBody>
      </p:sp>
      <p:sp>
        <p:nvSpPr>
          <p:cNvPr id="13" name="object 13"/>
          <p:cNvSpPr txBox="1"/>
          <p:nvPr/>
        </p:nvSpPr>
        <p:spPr>
          <a:xfrm>
            <a:off x="945419" y="792142"/>
            <a:ext cx="1877060" cy="746125"/>
          </a:xfrm>
          <a:prstGeom prst="rect">
            <a:avLst/>
          </a:prstGeom>
        </p:spPr>
        <p:txBody>
          <a:bodyPr wrap="square" lIns="0" tIns="15875" rIns="0" bIns="0" rtlCol="0" vert="horz">
            <a:spAutoFit/>
          </a:bodyPr>
          <a:lstStyle/>
          <a:p>
            <a:pPr marL="12700">
              <a:lnSpc>
                <a:spcPct val="100000"/>
              </a:lnSpc>
              <a:spcBef>
                <a:spcPts val="125"/>
              </a:spcBef>
            </a:pPr>
            <a:r>
              <a:rPr dirty="0" sz="4700" spc="155">
                <a:solidFill>
                  <a:srgbClr val="BC0103"/>
                </a:solidFill>
                <a:latin typeface="宋体"/>
                <a:cs typeface="宋体"/>
              </a:rPr>
              <a:t>第二篇</a:t>
            </a:r>
            <a:endParaRPr sz="4700">
              <a:latin typeface="宋体"/>
              <a:cs typeface="宋体"/>
            </a:endParaRP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Application>Microsoft Office PowerPoint</Application>
  <PresentationFormat>On-screen Show (4:3)</PresentationFormat>
  <ScaleCrop>false</ScaleCrop>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bingdian001.com</dc:creator>
  <cp:keywords>bingdian001.com</cp:keywords>
  <dc:subject>bingdian001.com</dc:subject>
  <dc:title>bingdian001.com</dc:title>
  <dcterms:created xsi:type="dcterms:W3CDTF">2020-12-25T06:10:28Z</dcterms:created>
  <dcterms:modified xsi:type="dcterms:W3CDTF">2020-12-25T06:10:28Z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2020-12-25T00:00:00Z</vt:filetime>
  </property>
  <property fmtid="{D5CDD505-2E9C-101B-9397-08002B2CF9AE}" pid="3" name="Creator">
    <vt:lpwstr>bingdian001.com</vt:lpwstr>
  </property>
  <property fmtid="{D5CDD505-2E9C-101B-9397-08002B2CF9AE}" pid="4" name="LastSaved">
    <vt:filetime>2020-12-25T00:00:00Z</vt:filetime>
  </property>
</Properties>
</file>