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61"/>
  </p:notesMasterIdLst>
  <p:handoutMasterIdLst>
    <p:handoutMasterId r:id="rId62"/>
  </p:handoutMasterIdLst>
  <p:sldIdLst>
    <p:sldId id="998" r:id="rId3"/>
    <p:sldId id="1057" r:id="rId4"/>
    <p:sldId id="939" r:id="rId5"/>
    <p:sldId id="938" r:id="rId6"/>
    <p:sldId id="937" r:id="rId7"/>
    <p:sldId id="942" r:id="rId8"/>
    <p:sldId id="955" r:id="rId9"/>
    <p:sldId id="943" r:id="rId10"/>
    <p:sldId id="956" r:id="rId11"/>
    <p:sldId id="944" r:id="rId12"/>
    <p:sldId id="945" r:id="rId13"/>
    <p:sldId id="946" r:id="rId14"/>
    <p:sldId id="947" r:id="rId15"/>
    <p:sldId id="948" r:id="rId16"/>
    <p:sldId id="949" r:id="rId17"/>
    <p:sldId id="950" r:id="rId18"/>
    <p:sldId id="951" r:id="rId19"/>
    <p:sldId id="952" r:id="rId20"/>
    <p:sldId id="953" r:id="rId21"/>
    <p:sldId id="954" r:id="rId22"/>
    <p:sldId id="957" r:id="rId23"/>
    <p:sldId id="958" r:id="rId24"/>
    <p:sldId id="959" r:id="rId25"/>
    <p:sldId id="960" r:id="rId26"/>
    <p:sldId id="961" r:id="rId27"/>
    <p:sldId id="962" r:id="rId28"/>
    <p:sldId id="963" r:id="rId29"/>
    <p:sldId id="966" r:id="rId30"/>
    <p:sldId id="965" r:id="rId31"/>
    <p:sldId id="964" r:id="rId32"/>
    <p:sldId id="967" r:id="rId33"/>
    <p:sldId id="968" r:id="rId34"/>
    <p:sldId id="969" r:id="rId35"/>
    <p:sldId id="980" r:id="rId36"/>
    <p:sldId id="970" r:id="rId37"/>
    <p:sldId id="971" r:id="rId38"/>
    <p:sldId id="972" r:id="rId39"/>
    <p:sldId id="973" r:id="rId40"/>
    <p:sldId id="974" r:id="rId41"/>
    <p:sldId id="975" r:id="rId42"/>
    <p:sldId id="976" r:id="rId43"/>
    <p:sldId id="977" r:id="rId44"/>
    <p:sldId id="978" r:id="rId45"/>
    <p:sldId id="979" r:id="rId46"/>
    <p:sldId id="981" r:id="rId47"/>
    <p:sldId id="982" r:id="rId48"/>
    <p:sldId id="983" r:id="rId49"/>
    <p:sldId id="984" r:id="rId50"/>
    <p:sldId id="985" r:id="rId51"/>
    <p:sldId id="986" r:id="rId52"/>
    <p:sldId id="987" r:id="rId53"/>
    <p:sldId id="989" r:id="rId54"/>
    <p:sldId id="996" r:id="rId55"/>
    <p:sldId id="990" r:id="rId56"/>
    <p:sldId id="991" r:id="rId57"/>
    <p:sldId id="992" r:id="rId58"/>
    <p:sldId id="993" r:id="rId59"/>
    <p:sldId id="994" r:id="rId60"/>
  </p:sldIdLst>
  <p:sldSz cx="12192000" cy="7019925"/>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BB2"/>
    <a:srgbClr val="8C6858"/>
    <a:srgbClr val="D8000F"/>
    <a:srgbClr val="006CB1"/>
    <a:srgbClr val="D20A10"/>
    <a:srgbClr val="4783B0"/>
    <a:srgbClr val="D7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8" autoAdjust="0"/>
    <p:restoredTop sz="94660"/>
  </p:normalViewPr>
  <p:slideViewPr>
    <p:cSldViewPr snapToGrid="0" showGuides="1">
      <p:cViewPr varScale="1">
        <p:scale>
          <a:sx n="84" d="100"/>
          <a:sy n="84" d="100"/>
        </p:scale>
        <p:origin x="418" y="77"/>
      </p:cViewPr>
      <p:guideLst>
        <p:guide orient="horz" pos="586"/>
        <p:guide pos="3820"/>
      </p:guideLst>
    </p:cSldViewPr>
  </p:slideViewPr>
  <p:notesTextViewPr>
    <p:cViewPr>
      <p:scale>
        <a:sx n="3" d="2"/>
        <a:sy n="3" d="2"/>
      </p:scale>
      <p:origin x="0" y="0"/>
    </p:cViewPr>
  </p:notesTextViewPr>
  <p:notesViewPr>
    <p:cSldViewPr snapToGrid="0">
      <p:cViewPr varScale="1">
        <p:scale>
          <a:sx n="80" d="100"/>
          <a:sy n="80" d="100"/>
        </p:scale>
        <p:origin x="274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gs" Target="tags/tag113.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notesMaster" Target="notesMasters/notesMaster1.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C8DF32-2215-4C18-A205-96A77F9A900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242E1-4D2C-433B-95EF-8C50189108D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48841" y="1143000"/>
            <a:ext cx="5360319"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矩形 5"/>
          <p:cNvSpPr/>
          <p:nvPr userDrawn="1"/>
        </p:nvSpPr>
        <p:spPr>
          <a:xfrm>
            <a:off x="0" y="6947775"/>
            <a:ext cx="12193737" cy="110556"/>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17" y="1149128"/>
            <a:ext cx="9145303" cy="2444536"/>
          </a:xfrm>
        </p:spPr>
        <p:txBody>
          <a:bodyPr anchor="b"/>
          <a:lstStyle>
            <a:lvl1pPr algn="ctr">
              <a:defRPr sz="6145"/>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217" y="3687935"/>
            <a:ext cx="9145303" cy="1695247"/>
          </a:xfrm>
        </p:spPr>
        <p:txBody>
          <a:bodyPr/>
          <a:lstStyle>
            <a:lvl1pPr marL="0" indent="0" algn="ctr">
              <a:buNone/>
              <a:defRPr sz="2455"/>
            </a:lvl1pPr>
            <a:lvl2pPr marL="467995" indent="0" algn="ctr">
              <a:buNone/>
              <a:defRPr sz="2050"/>
            </a:lvl2pPr>
            <a:lvl3pPr marL="935990" indent="0" algn="ctr">
              <a:buNone/>
              <a:defRPr sz="1845"/>
            </a:lvl3pPr>
            <a:lvl4pPr marL="1403985" indent="0" algn="ctr">
              <a:buNone/>
              <a:defRPr sz="1640"/>
            </a:lvl4pPr>
            <a:lvl5pPr marL="1871980" indent="0" algn="ctr">
              <a:buNone/>
              <a:defRPr sz="1640"/>
            </a:lvl5pPr>
            <a:lvl6pPr marL="2339975" indent="0" algn="ctr">
              <a:buNone/>
              <a:defRPr sz="1640"/>
            </a:lvl6pPr>
            <a:lvl7pPr marL="2808605" indent="0" algn="ctr">
              <a:buNone/>
              <a:defRPr sz="1640"/>
            </a:lvl7pPr>
            <a:lvl8pPr marL="3276600" indent="0" algn="ctr">
              <a:buNone/>
              <a:defRPr sz="1640"/>
            </a:lvl8pPr>
            <a:lvl9pPr marL="3745230" indent="0" algn="ctr">
              <a:buNone/>
              <a:defRPr sz="16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D6288EF-3EFF-4339-BA9D-B56265DD8F23}"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5D67A7-62F2-4A40-88F1-8AB1CFA2C8F1}"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3599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p:bodyStyle>
    <p:otherStyle>
      <a:defPPr>
        <a:defRPr lang="zh-CN"/>
      </a:defPPr>
      <a:lvl1pPr marL="0" algn="l" defTabSz="935990" rtl="0" eaLnBrk="1" latinLnBrk="0" hangingPunct="1">
        <a:defRPr sz="1845" kern="1200">
          <a:solidFill>
            <a:schemeClr val="tx1"/>
          </a:solidFill>
          <a:latin typeface="+mn-lt"/>
          <a:ea typeface="+mn-ea"/>
          <a:cs typeface="+mn-cs"/>
        </a:defRPr>
      </a:lvl1pPr>
      <a:lvl2pPr marL="467995" algn="l" defTabSz="935990" rtl="0" eaLnBrk="1" latinLnBrk="0" hangingPunct="1">
        <a:defRPr sz="1845" kern="1200">
          <a:solidFill>
            <a:schemeClr val="tx1"/>
          </a:solidFill>
          <a:latin typeface="+mn-lt"/>
          <a:ea typeface="+mn-ea"/>
          <a:cs typeface="+mn-cs"/>
        </a:defRPr>
      </a:lvl2pPr>
      <a:lvl3pPr marL="935990" algn="l" defTabSz="935990" rtl="0" eaLnBrk="1" latinLnBrk="0" hangingPunct="1">
        <a:defRPr sz="1845" kern="1200">
          <a:solidFill>
            <a:schemeClr val="tx1"/>
          </a:solidFill>
          <a:latin typeface="+mn-lt"/>
          <a:ea typeface="+mn-ea"/>
          <a:cs typeface="+mn-cs"/>
        </a:defRPr>
      </a:lvl3pPr>
      <a:lvl4pPr marL="1403985" algn="l" defTabSz="935990" rtl="0" eaLnBrk="1" latinLnBrk="0" hangingPunct="1">
        <a:defRPr sz="1845" kern="1200">
          <a:solidFill>
            <a:schemeClr val="tx1"/>
          </a:solidFill>
          <a:latin typeface="+mn-lt"/>
          <a:ea typeface="+mn-ea"/>
          <a:cs typeface="+mn-cs"/>
        </a:defRPr>
      </a:lvl4pPr>
      <a:lvl5pPr marL="1871980" algn="l" defTabSz="935990" rtl="0" eaLnBrk="1" latinLnBrk="0" hangingPunct="1">
        <a:defRPr sz="1845" kern="1200">
          <a:solidFill>
            <a:schemeClr val="tx1"/>
          </a:solidFill>
          <a:latin typeface="+mn-lt"/>
          <a:ea typeface="+mn-ea"/>
          <a:cs typeface="+mn-cs"/>
        </a:defRPr>
      </a:lvl5pPr>
      <a:lvl6pPr marL="2339975" algn="l" defTabSz="935990" rtl="0" eaLnBrk="1" latinLnBrk="0" hangingPunct="1">
        <a:defRPr sz="1845" kern="1200">
          <a:solidFill>
            <a:schemeClr val="tx1"/>
          </a:solidFill>
          <a:latin typeface="+mn-lt"/>
          <a:ea typeface="+mn-ea"/>
          <a:cs typeface="+mn-cs"/>
        </a:defRPr>
      </a:lvl6pPr>
      <a:lvl7pPr marL="2808605" algn="l" defTabSz="935990" rtl="0" eaLnBrk="1" latinLnBrk="0" hangingPunct="1">
        <a:defRPr sz="1845" kern="1200">
          <a:solidFill>
            <a:schemeClr val="tx1"/>
          </a:solidFill>
          <a:latin typeface="+mn-lt"/>
          <a:ea typeface="+mn-ea"/>
          <a:cs typeface="+mn-cs"/>
        </a:defRPr>
      </a:lvl7pPr>
      <a:lvl8pPr marL="3275965" algn="l" defTabSz="935990" rtl="0" eaLnBrk="1" latinLnBrk="0" hangingPunct="1">
        <a:defRPr sz="1845" kern="1200">
          <a:solidFill>
            <a:schemeClr val="tx1"/>
          </a:solidFill>
          <a:latin typeface="+mn-lt"/>
          <a:ea typeface="+mn-ea"/>
          <a:cs typeface="+mn-cs"/>
        </a:defRPr>
      </a:lvl8pPr>
      <a:lvl9pPr marL="3743960" algn="l" defTabSz="935990" rtl="0" eaLnBrk="1" latinLnBrk="0" hangingPunct="1">
        <a:defRPr sz="18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 Target="slide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 Target="slide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 Target="slide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 Target="slide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 Target="slide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 Target="slide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 Target="slide3.xml"/></Relationships>
</file>

<file path=ppt/slides/_rels/slide1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em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7.xml"/><Relationship Id="rId2" Type="http://schemas.openxmlformats.org/officeDocument/2006/relationships/tags" Target="../tags/tag26.xml"/><Relationship Id="rId16" Type="http://schemas.openxmlformats.org/officeDocument/2006/relationships/slideLayout" Target="../slideLayouts/slideLayout1.xml"/><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slide" Target="slide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 Target="slide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 Target="slide3.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 Target="slide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 Target="slide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 Target="slide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 Target="slide3.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 Target="slide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 Target="slide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 Target="slide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 Target="slide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 Target="slide3.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 Target="slide3.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 Target="slide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 Target="slide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 Target="slide3.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 Target="slide3.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 Target="slide3.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 Target="slide3.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 Target="slide3.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 Target="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 Target="slide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 Target="slide3.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 Target="slide3.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 Target="slide3.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 Target="slide3.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 Target="slide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 Target="slide3.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 Target="slide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 Target="slide3.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 Target="slide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 Target="slide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 Target="slide3.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 Target="slide3.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emf"/><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 Target="slide3.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 Target="slide3.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 Target="slide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 Target="slide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 Target="slide3.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 Target="slide3.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 Target="slide3.xml"/></Relationships>
</file>

<file path=ppt/slides/_rels/slide9.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oleObject" Target="../embeddings/oleObject4.bin"/><Relationship Id="rId7" Type="http://schemas.openxmlformats.org/officeDocument/2006/relationships/image" Target="../media/image4.emf"/><Relationship Id="rId6" Type="http://schemas.openxmlformats.org/officeDocument/2006/relationships/oleObject" Target="../embeddings/oleObject3.bin"/><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slide" Target="slide3.xml"/><Relationship Id="rId2" Type="http://schemas.openxmlformats.org/officeDocument/2006/relationships/oleObject" Target="../embeddings/oleObject2.bin"/><Relationship Id="rId11" Type="http://schemas.openxmlformats.org/officeDocument/2006/relationships/vmlDrawing" Target="../drawings/vmlDrawing1.vml"/><Relationship Id="rId10" Type="http://schemas.openxmlformats.org/officeDocument/2006/relationships/slideLayout" Target="../slideLayouts/slideLayout1.xml"/><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内容占位符 2"/>
          <p:cNvSpPr txBox="1"/>
          <p:nvPr/>
        </p:nvSpPr>
        <p:spPr>
          <a:xfrm>
            <a:off x="1340938" y="5021403"/>
            <a:ext cx="9510123" cy="497121"/>
          </a:xfrm>
          <a:prstGeom prst="rect">
            <a:avLst/>
          </a:prstGeom>
        </p:spPr>
        <p:txBody>
          <a:bodyPr vert="horz" lIns="71325" tIns="35662" rIns="71325" bIns="35662" rtlCol="0" anchor="ctr"/>
          <a:lstStyle>
            <a:defPPr>
              <a:defRPr lang="zh-CN"/>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赵志刚</a:t>
            </a:r>
            <a:endParaRPr lang="zh-CN" altLang="en-US" sz="16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2021</a:t>
            </a:r>
            <a:r>
              <a:rPr lang="zh-CN" altLang="en-US" sz="1600" dirty="0">
                <a:solidFill>
                  <a:schemeClr val="tx1"/>
                </a:solidFill>
                <a:latin typeface="微软雅黑" panose="020B0503020204020204" pitchFamily="34" charset="-122"/>
                <a:ea typeface="微软雅黑" panose="020B0503020204020204" pitchFamily="34" charset="-122"/>
              </a:rPr>
              <a:t>年</a:t>
            </a:r>
            <a:r>
              <a:rPr lang="en-US" altLang="zh-CN" sz="1600" dirty="0">
                <a:solidFill>
                  <a:schemeClr val="tx1"/>
                </a:solidFill>
                <a:latin typeface="微软雅黑" panose="020B0503020204020204" pitchFamily="34" charset="-122"/>
                <a:ea typeface="微软雅黑" panose="020B0503020204020204" pitchFamily="34" charset="-122"/>
              </a:rPr>
              <a:t>12</a:t>
            </a:r>
            <a:r>
              <a:rPr lang="zh-CN" altLang="en-US" sz="1600" dirty="0">
                <a:solidFill>
                  <a:schemeClr val="tx1"/>
                </a:solidFill>
                <a:latin typeface="微软雅黑" panose="020B0503020204020204" pitchFamily="34" charset="-122"/>
                <a:ea typeface="微软雅黑" panose="020B0503020204020204" pitchFamily="34" charset="-122"/>
              </a:rPr>
              <a:t>月</a:t>
            </a:r>
            <a:r>
              <a:rPr lang="en-US" altLang="zh-CN" sz="1600" dirty="0">
                <a:solidFill>
                  <a:schemeClr val="tx1"/>
                </a:solidFill>
                <a:latin typeface="微软雅黑" panose="020B0503020204020204" pitchFamily="34" charset="-122"/>
                <a:ea typeface="微软雅黑" panose="020B0503020204020204" pitchFamily="34" charset="-122"/>
              </a:rPr>
              <a:t>20</a:t>
            </a:r>
            <a:r>
              <a:rPr lang="zh-CN" altLang="en-US" sz="1600" dirty="0">
                <a:solidFill>
                  <a:schemeClr val="tx1"/>
                </a:solidFill>
                <a:latin typeface="微软雅黑" panose="020B0503020204020204" pitchFamily="34" charset="-122"/>
                <a:ea typeface="微软雅黑" panose="020B0503020204020204" pitchFamily="34" charset="-122"/>
              </a:rPr>
              <a:t>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0" name="Rectangle 2"/>
          <p:cNvSpPr txBox="1">
            <a:spLocks noChangeArrowheads="1"/>
          </p:cNvSpPr>
          <p:nvPr/>
        </p:nvSpPr>
        <p:spPr>
          <a:xfrm>
            <a:off x="1241678" y="1998521"/>
            <a:ext cx="9708642" cy="10080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项目经理</a:t>
            </a:r>
            <a:r>
              <a:rPr lang="zh-CN" altLang="en-US" sz="4000" b="1" u="sng" dirty="0">
                <a:latin typeface="微软雅黑" panose="020B0503020204020204" pitchFamily="34" charset="-122"/>
                <a:ea typeface="微软雅黑" panose="020B0503020204020204" pitchFamily="34" charset="-122"/>
                <a:cs typeface="微软雅黑" panose="020B0503020204020204" pitchFamily="34" charset="-122"/>
              </a:rPr>
              <a:t>如何做好</a:t>
            </a:r>
            <a:r>
              <a:rPr lang="zh-CN" altLang="en-US" sz="40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商务管理</a:t>
            </a:r>
            <a:endParaRPr lang="zh-CN" altLang="en-US" sz="40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40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4000" b="1" u="sng" dirty="0">
                <a:latin typeface="微软雅黑" panose="020B0503020204020204" pitchFamily="34" charset="-122"/>
                <a:ea typeface="微软雅黑" panose="020B0503020204020204" pitchFamily="34" charset="-122"/>
                <a:cs typeface="微软雅黑" panose="020B0503020204020204" pitchFamily="34" charset="-122"/>
              </a:rPr>
              <a:t>商务策划、签证索赔管理</a:t>
            </a:r>
            <a:endParaRPr lang="en-US" altLang="zh-CN"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235902"/>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1" name="AutoShape 26"/>
          <p:cNvSpPr>
            <a:spLocks noChangeArrowheads="1"/>
          </p:cNvSpPr>
          <p:nvPr/>
        </p:nvSpPr>
        <p:spPr bwMode="auto">
          <a:xfrm>
            <a:off x="4583884" y="2623947"/>
            <a:ext cx="6305900" cy="780535"/>
          </a:xfrm>
          <a:prstGeom prst="roundRect">
            <a:avLst>
              <a:gd name="adj" fmla="val 16667"/>
            </a:avLst>
          </a:prstGeom>
          <a:gradFill rotWithShape="1">
            <a:gsLst>
              <a:gs pos="0">
                <a:srgbClr val="FFFFFF"/>
              </a:gs>
              <a:gs pos="100000">
                <a:srgbClr val="767676"/>
              </a:gs>
            </a:gsLst>
            <a:lin ang="5400000" scaled="1"/>
          </a:gradFill>
          <a:ln>
            <a:noFill/>
          </a:ln>
          <a:effectLst>
            <a:prstShdw prst="shdw17" dist="17961" dir="2700000">
              <a:srgbClr val="999999">
                <a:alpha val="50000"/>
              </a:srgbClr>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2" name="Rectangle 9"/>
          <p:cNvSpPr>
            <a:spLocks noChangeArrowheads="1"/>
          </p:cNvSpPr>
          <p:nvPr/>
        </p:nvSpPr>
        <p:spPr bwMode="auto">
          <a:xfrm>
            <a:off x="820052" y="2985912"/>
            <a:ext cx="2173858" cy="15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dirty="0">
                <a:latin typeface="华文仿宋" panose="02010600040101010101" pitchFamily="2" charset="-122"/>
                <a:ea typeface="华文仿宋" panose="02010600040101010101" pitchFamily="2" charset="-122"/>
              </a:rPr>
              <a:t>      </a:t>
            </a:r>
            <a:r>
              <a:rPr lang="zh-CN" altLang="en-US" sz="2300" b="1" dirty="0">
                <a:solidFill>
                  <a:srgbClr val="FF0000"/>
                </a:solidFill>
                <a:latin typeface="华文仿宋" panose="02010600040101010101" pitchFamily="2" charset="-122"/>
                <a:ea typeface="华文仿宋" panose="02010600040101010101" pitchFamily="2" charset="-122"/>
              </a:rPr>
              <a:t>会签制</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指令制</a:t>
            </a:r>
            <a:endParaRPr lang="zh-CN" altLang="en-US"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endParaRPr lang="zh-CN" altLang="en-US" sz="2300" dirty="0">
              <a:solidFill>
                <a:schemeClr val="hlink"/>
              </a:solidFill>
              <a:latin typeface="华文仿宋" panose="02010600040101010101" pitchFamily="2" charset="-122"/>
              <a:ea typeface="华文仿宋" panose="02010600040101010101" pitchFamily="2" charset="-122"/>
            </a:endParaRPr>
          </a:p>
        </p:txBody>
      </p:sp>
      <p:grpSp>
        <p:nvGrpSpPr>
          <p:cNvPr id="18" name="Group 30"/>
          <p:cNvGrpSpPr/>
          <p:nvPr/>
        </p:nvGrpSpPr>
        <p:grpSpPr bwMode="auto">
          <a:xfrm>
            <a:off x="4361008" y="465739"/>
            <a:ext cx="6501034" cy="2040346"/>
            <a:chOff x="1741" y="484"/>
            <a:chExt cx="3798" cy="1192"/>
          </a:xfrm>
        </p:grpSpPr>
        <p:sp>
          <p:nvSpPr>
            <p:cNvPr id="19" name="AutoShape 29"/>
            <p:cNvSpPr>
              <a:spLocks noChangeArrowheads="1"/>
            </p:cNvSpPr>
            <p:nvPr/>
          </p:nvSpPr>
          <p:spPr bwMode="auto">
            <a:xfrm>
              <a:off x="1741" y="484"/>
              <a:ext cx="3798" cy="1192"/>
            </a:xfrm>
            <a:prstGeom prst="roundRect">
              <a:avLst>
                <a:gd name="adj" fmla="val 16667"/>
              </a:avLst>
            </a:prstGeom>
            <a:solidFill>
              <a:schemeClr val="accent5">
                <a:lumMod val="60000"/>
                <a:lumOff val="40000"/>
              </a:schemeClr>
            </a:solidFill>
            <a:ln w="9525">
              <a:noFill/>
              <a:round/>
            </a:ln>
            <a:effectLst>
              <a:prstShdw prst="shdw17" dist="17961" dir="2700000">
                <a:schemeClr val="accent1">
                  <a:gamma/>
                  <a:shade val="60000"/>
                  <a:invGamma/>
                  <a:alpha val="50000"/>
                </a:schemeClr>
              </a:prstShdw>
            </a:effectLst>
          </p:spPr>
          <p:txBody>
            <a:bodyPr wrap="none" anchor="ctr"/>
            <a:lstStyle/>
            <a:p>
              <a:pPr algn="ctr" eaLnBrk="1" hangingPunct="1">
                <a:defRPr/>
              </a:pPr>
              <a:endParaRPr lang="zh-CN" altLang="en-US"/>
            </a:p>
          </p:txBody>
        </p:sp>
        <p:sp>
          <p:nvSpPr>
            <p:cNvPr id="20" name="Rectangle 22"/>
            <p:cNvSpPr>
              <a:spLocks noChangeArrowheads="1"/>
            </p:cNvSpPr>
            <p:nvPr/>
          </p:nvSpPr>
          <p:spPr bwMode="auto">
            <a:xfrm>
              <a:off x="1785" y="585"/>
              <a:ext cx="3547" cy="942"/>
            </a:xfrm>
            <a:prstGeom prst="rect">
              <a:avLst/>
            </a:prstGeom>
            <a:noFill/>
            <a:ln w="9525">
              <a:noFill/>
              <a:miter lim="800000"/>
            </a:ln>
            <a:effectLst>
              <a:prstShdw prst="shdw17" dist="17961" dir="2700000">
                <a:schemeClr val="accent1">
                  <a:gamma/>
                  <a:shade val="60000"/>
                  <a:invGamma/>
                  <a:alpha val="50000"/>
                </a:schemeClr>
              </a:prstShdw>
            </a:effectLst>
          </p:spPr>
          <p:txBody>
            <a:bodyPr anchor="ctr">
              <a:spAutoFit/>
            </a:bodyPr>
            <a:lstStyle/>
            <a:p>
              <a:pPr algn="ctr">
                <a:defRPr/>
              </a:pPr>
              <a:r>
                <a:rPr lang="zh-CN" altLang="en-US" sz="1800" dirty="0">
                  <a:solidFill>
                    <a:schemeClr val="tx2"/>
                  </a:solidFill>
                  <a:latin typeface="华文仿宋" panose="02010600040101010101" pitchFamily="2" charset="-122"/>
                  <a:ea typeface="黑体" panose="02010609060101010101" pitchFamily="2" charset="-122"/>
                </a:rPr>
                <a:t>“</a:t>
              </a:r>
              <a:r>
                <a:rPr lang="zh-CN" altLang="en-US" sz="1800" dirty="0">
                  <a:solidFill>
                    <a:schemeClr val="tx2"/>
                  </a:solidFill>
                  <a:latin typeface="黑体" panose="02010609060101010101" pitchFamily="2" charset="-122"/>
                  <a:ea typeface="黑体" panose="02010609060101010101" pitchFamily="2" charset="-122"/>
                </a:rPr>
                <a:t>会签制</a:t>
              </a:r>
              <a:r>
                <a:rPr lang="zh-CN" altLang="en-US" sz="1800" dirty="0">
                  <a:solidFill>
                    <a:schemeClr val="tx2"/>
                  </a:solidFill>
                  <a:latin typeface="华文仿宋" panose="02010600040101010101" pitchFamily="2" charset="-122"/>
                  <a:ea typeface="黑体" panose="02010609060101010101" pitchFamily="2" charset="-122"/>
                </a:rPr>
                <a:t>”</a:t>
              </a:r>
              <a:r>
                <a:rPr lang="zh-CN" altLang="en-US" sz="1800" dirty="0">
                  <a:solidFill>
                    <a:schemeClr val="tx2"/>
                  </a:solidFill>
                  <a:latin typeface="黑体" panose="02010609060101010101" pitchFamily="2" charset="-122"/>
                  <a:ea typeface="黑体" panose="02010609060101010101" pitchFamily="2" charset="-122"/>
                </a:rPr>
                <a:t>：可以使签证变更内容与合同条款相吻合  </a:t>
              </a:r>
              <a:endParaRPr lang="zh-CN" altLang="en-US" sz="1800" dirty="0">
                <a:solidFill>
                  <a:schemeClr val="tx2"/>
                </a:solidFill>
                <a:latin typeface="黑体" panose="02010609060101010101" pitchFamily="2" charset="-122"/>
                <a:ea typeface="黑体" panose="02010609060101010101" pitchFamily="2" charset="-122"/>
              </a:endParaRPr>
            </a:p>
            <a:p>
              <a:pPr algn="ctr">
                <a:defRPr/>
              </a:pPr>
              <a:r>
                <a:rPr lang="zh-CN" altLang="en-US" sz="1800" dirty="0">
                  <a:solidFill>
                    <a:schemeClr val="tx2"/>
                  </a:solidFill>
                  <a:latin typeface="黑体" panose="02010609060101010101" pitchFamily="2" charset="-122"/>
                  <a:ea typeface="黑体" panose="02010609060101010101" pitchFamily="2" charset="-122"/>
                </a:rPr>
                <a:t>            </a:t>
              </a:r>
              <a:endParaRPr lang="en-US" altLang="zh-CN" sz="1800" dirty="0">
                <a:solidFill>
                  <a:schemeClr val="tx2"/>
                </a:solidFill>
                <a:latin typeface="黑体" panose="02010609060101010101" pitchFamily="2" charset="-122"/>
                <a:ea typeface="黑体" panose="02010609060101010101" pitchFamily="2" charset="-122"/>
              </a:endParaRPr>
            </a:p>
            <a:p>
              <a:pPr algn="ctr">
                <a:defRPr/>
              </a:pPr>
              <a:r>
                <a:rPr lang="zh-CN" altLang="en-US" sz="1800" dirty="0">
                  <a:solidFill>
                    <a:schemeClr val="tx2"/>
                  </a:solidFill>
                  <a:latin typeface="华文仿宋" panose="02010600040101010101" pitchFamily="2" charset="-122"/>
                  <a:ea typeface="黑体" panose="02010609060101010101" pitchFamily="2" charset="-122"/>
                </a:rPr>
                <a:t>“</a:t>
              </a:r>
              <a:r>
                <a:rPr lang="zh-CN" altLang="en-US" sz="1800" dirty="0">
                  <a:solidFill>
                    <a:schemeClr val="tx2"/>
                  </a:solidFill>
                  <a:latin typeface="黑体" panose="02010609060101010101" pitchFamily="2" charset="-122"/>
                  <a:ea typeface="黑体" panose="02010609060101010101" pitchFamily="2" charset="-122"/>
                </a:rPr>
                <a:t>指令制</a:t>
              </a:r>
              <a:r>
                <a:rPr lang="zh-CN" altLang="en-US" sz="1800" dirty="0">
                  <a:solidFill>
                    <a:schemeClr val="tx2"/>
                  </a:solidFill>
                  <a:latin typeface="华文仿宋" panose="02010600040101010101" pitchFamily="2" charset="-122"/>
                  <a:ea typeface="黑体" panose="02010609060101010101" pitchFamily="2" charset="-122"/>
                </a:rPr>
                <a:t>”</a:t>
              </a:r>
              <a:r>
                <a:rPr lang="zh-CN" altLang="en-US" sz="1800" dirty="0">
                  <a:solidFill>
                    <a:schemeClr val="tx2"/>
                  </a:solidFill>
                  <a:latin typeface="黑体" panose="02010609060101010101" pitchFamily="2" charset="-122"/>
                  <a:ea typeface="黑体" panose="02010609060101010101" pitchFamily="2" charset="-122"/>
                </a:rPr>
                <a:t>：规范了对内变更的流程和要求，有力了</a:t>
              </a:r>
              <a:endParaRPr lang="zh-CN" altLang="en-US" sz="1800" dirty="0">
                <a:solidFill>
                  <a:schemeClr val="tx2"/>
                </a:solidFill>
                <a:latin typeface="黑体" panose="02010609060101010101" pitchFamily="2" charset="-122"/>
                <a:ea typeface="黑体" panose="02010609060101010101" pitchFamily="2" charset="-122"/>
              </a:endParaRPr>
            </a:p>
            <a:p>
              <a:pPr algn="ctr">
                <a:defRPr/>
              </a:pPr>
              <a:r>
                <a:rPr lang="zh-CN" altLang="en-US" sz="1800" dirty="0">
                  <a:solidFill>
                    <a:schemeClr val="tx2"/>
                  </a:solidFill>
                  <a:latin typeface="黑体" panose="02010609060101010101" pitchFamily="2" charset="-122"/>
                  <a:ea typeface="黑体" panose="02010609060101010101" pitchFamily="2" charset="-122"/>
                </a:rPr>
                <a:t>            控制了对外变更获取的收益不会被劳务 </a:t>
              </a:r>
              <a:endParaRPr lang="zh-CN" altLang="en-US" sz="1800" dirty="0">
                <a:solidFill>
                  <a:schemeClr val="tx2"/>
                </a:solidFill>
                <a:latin typeface="黑体" panose="02010609060101010101" pitchFamily="2" charset="-122"/>
                <a:ea typeface="黑体" panose="02010609060101010101" pitchFamily="2" charset="-122"/>
              </a:endParaRPr>
            </a:p>
            <a:p>
              <a:pPr algn="ctr">
                <a:defRPr/>
              </a:pPr>
              <a:r>
                <a:rPr lang="zh-CN" altLang="en-US" sz="1800" dirty="0">
                  <a:solidFill>
                    <a:schemeClr val="tx2"/>
                  </a:solidFill>
                  <a:latin typeface="黑体" panose="02010609060101010101" pitchFamily="2" charset="-122"/>
                  <a:ea typeface="黑体" panose="02010609060101010101" pitchFamily="2" charset="-122"/>
                </a:rPr>
                <a:t>            分包单位吞噬掉。  </a:t>
              </a:r>
              <a:r>
                <a:rPr lang="zh-CN" altLang="en-US" dirty="0">
                  <a:solidFill>
                    <a:schemeClr val="tx2"/>
                  </a:solidFill>
                  <a:latin typeface="黑体" panose="02010609060101010101" pitchFamily="2" charset="-122"/>
                  <a:ea typeface="黑体" panose="02010609060101010101" pitchFamily="2" charset="-122"/>
                </a:rPr>
                <a:t> </a:t>
              </a:r>
              <a:endParaRPr lang="zh-CN" altLang="en-US" dirty="0">
                <a:solidFill>
                  <a:schemeClr val="tx2"/>
                </a:solidFill>
                <a:latin typeface="黑体" panose="02010609060101010101" pitchFamily="2" charset="-122"/>
                <a:ea typeface="黑体" panose="02010609060101010101" pitchFamily="2" charset="-122"/>
              </a:endParaRPr>
            </a:p>
          </p:txBody>
        </p:sp>
      </p:grpSp>
      <p:sp>
        <p:nvSpPr>
          <p:cNvPr id="21" name="Text Box 23"/>
          <p:cNvSpPr txBox="1">
            <a:spLocks noChangeArrowheads="1"/>
          </p:cNvSpPr>
          <p:nvPr/>
        </p:nvSpPr>
        <p:spPr bwMode="auto">
          <a:xfrm>
            <a:off x="3718696" y="2696972"/>
            <a:ext cx="859273" cy="369332"/>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algn="ctr" eaLnBrk="1" hangingPunct="1">
              <a:defRPr/>
            </a:pPr>
            <a:r>
              <a:rPr lang="zh-CN" altLang="en-US">
                <a:ea typeface="黑体" panose="02010609060101010101" pitchFamily="2" charset="-122"/>
              </a:rPr>
              <a:t>如：</a:t>
            </a:r>
            <a:endParaRPr lang="zh-CN" altLang="en-US">
              <a:ea typeface="黑体" panose="02010609060101010101" pitchFamily="2" charset="-122"/>
            </a:endParaRPr>
          </a:p>
        </p:txBody>
      </p:sp>
      <p:sp>
        <p:nvSpPr>
          <p:cNvPr id="22" name="Rectangle 24"/>
          <p:cNvSpPr>
            <a:spLocks noChangeArrowheads="1"/>
          </p:cNvSpPr>
          <p:nvPr/>
        </p:nvSpPr>
        <p:spPr bwMode="auto">
          <a:xfrm>
            <a:off x="4510859" y="2736704"/>
            <a:ext cx="6680762" cy="677108"/>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nchor="ctr">
            <a:spAutoFit/>
          </a:bodyPr>
          <a:lstStyle/>
          <a:p>
            <a:pPr algn="ctr">
              <a:defRPr/>
            </a:pPr>
            <a:r>
              <a:rPr lang="zh-CN" altLang="en-US" sz="1900" dirty="0"/>
              <a:t>地下室墙面、天棚涂料做法，外部变更是“</a:t>
            </a:r>
            <a:r>
              <a:rPr lang="zh-CN" altLang="en-US" dirty="0">
                <a:solidFill>
                  <a:srgbClr val="990000"/>
                </a:solidFill>
                <a:latin typeface="+mn-lt"/>
                <a:ea typeface="+mn-ea"/>
              </a:rPr>
              <a:t>一底两面</a:t>
            </a:r>
            <a:r>
              <a:rPr lang="zh-CN" altLang="en-US" sz="1900" dirty="0"/>
              <a:t>”，  </a:t>
            </a:r>
            <a:endParaRPr lang="zh-CN" altLang="en-US" sz="1900" dirty="0"/>
          </a:p>
          <a:p>
            <a:pPr algn="ctr">
              <a:defRPr/>
            </a:pPr>
            <a:r>
              <a:rPr lang="zh-CN" altLang="en-US" sz="1900" dirty="0"/>
              <a:t>                                                对内指令是“</a:t>
            </a:r>
            <a:r>
              <a:rPr lang="zh-CN" altLang="en-US" dirty="0">
                <a:solidFill>
                  <a:srgbClr val="990000"/>
                </a:solidFill>
                <a:latin typeface="+mn-lt"/>
                <a:ea typeface="+mn-ea"/>
              </a:rPr>
              <a:t>一底一面</a:t>
            </a:r>
            <a:r>
              <a:rPr lang="zh-CN" altLang="en-US" sz="1900" dirty="0"/>
              <a:t>”   </a:t>
            </a:r>
            <a:endParaRPr lang="zh-CN" altLang="en-US" sz="1900" dirty="0"/>
          </a:p>
        </p:txBody>
      </p:sp>
      <p:grpSp>
        <p:nvGrpSpPr>
          <p:cNvPr id="23" name="Group 26"/>
          <p:cNvGrpSpPr/>
          <p:nvPr/>
        </p:nvGrpSpPr>
        <p:grpSpPr bwMode="auto">
          <a:xfrm>
            <a:off x="4510859" y="3416111"/>
            <a:ext cx="6305900" cy="944858"/>
            <a:chOff x="1766" y="3694"/>
            <a:chExt cx="3684" cy="552"/>
          </a:xfrm>
        </p:grpSpPr>
        <p:sp>
          <p:nvSpPr>
            <p:cNvPr id="24" name="AutoShape 27"/>
            <p:cNvSpPr>
              <a:spLocks noChangeArrowheads="1"/>
            </p:cNvSpPr>
            <p:nvPr/>
          </p:nvSpPr>
          <p:spPr bwMode="auto">
            <a:xfrm>
              <a:off x="1766" y="3740"/>
              <a:ext cx="3684" cy="506"/>
            </a:xfrm>
            <a:prstGeom prst="roundRect">
              <a:avLst>
                <a:gd name="adj" fmla="val 16667"/>
              </a:avLst>
            </a:prstGeom>
            <a:gradFill rotWithShape="1">
              <a:gsLst>
                <a:gs pos="0">
                  <a:srgbClr val="FFFFFF"/>
                </a:gs>
                <a:gs pos="100000">
                  <a:srgbClr val="767676"/>
                </a:gs>
              </a:gsLst>
              <a:lin ang="5400000" scaled="1"/>
            </a:gradFill>
            <a:ln>
              <a:noFill/>
            </a:ln>
            <a:effectLst>
              <a:prstShdw prst="shdw17" dist="17961" dir="2700000">
                <a:srgbClr val="999999">
                  <a:alpha val="50000"/>
                </a:srgbClr>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25" name="Rectangle 25"/>
            <p:cNvSpPr>
              <a:spLocks noChangeArrowheads="1"/>
            </p:cNvSpPr>
            <p:nvPr/>
          </p:nvSpPr>
          <p:spPr bwMode="auto">
            <a:xfrm>
              <a:off x="1776" y="3694"/>
              <a:ext cx="3285" cy="446"/>
            </a:xfrm>
            <a:prstGeom prst="rect">
              <a:avLst/>
            </a:prstGeom>
            <a:noFill/>
            <a:ln w="9525">
              <a:noFill/>
              <a:miter lim="800000"/>
            </a:ln>
            <a:effectLst>
              <a:prstShdw prst="shdw17" dist="17961" dir="2700000">
                <a:schemeClr val="accent1">
                  <a:gamma/>
                  <a:shade val="60000"/>
                  <a:invGamma/>
                  <a:alpha val="50000"/>
                </a:schemeClr>
              </a:prstShdw>
            </a:effectLst>
          </p:spPr>
          <p:txBody>
            <a:bodyPr anchor="ctr">
              <a:spAutoFit/>
            </a:bodyPr>
            <a:lstStyle/>
            <a:p>
              <a:pPr algn="ctr">
                <a:defRPr/>
              </a:pPr>
              <a:r>
                <a:rPr lang="zh-CN" altLang="en-US" sz="1900" dirty="0"/>
                <a:t>底板钢筋，外部变更是“</a:t>
              </a:r>
              <a:r>
                <a:rPr lang="zh-CN" altLang="en-US" dirty="0">
                  <a:solidFill>
                    <a:srgbClr val="990000"/>
                  </a:solidFill>
                  <a:latin typeface="+mn-lt"/>
                  <a:ea typeface="+mn-ea"/>
                </a:rPr>
                <a:t>遇承台贯通</a:t>
              </a:r>
              <a:r>
                <a:rPr lang="zh-CN" altLang="en-US" sz="1900" dirty="0"/>
                <a:t>”，  </a:t>
              </a:r>
              <a:endParaRPr lang="zh-CN" altLang="en-US" sz="1900" dirty="0"/>
            </a:p>
            <a:p>
              <a:pPr algn="ctr">
                <a:defRPr/>
              </a:pPr>
              <a:r>
                <a:rPr lang="zh-CN" altLang="en-US" sz="1900" dirty="0"/>
                <a:t>                   对内指令是“</a:t>
              </a:r>
              <a:r>
                <a:rPr lang="zh-CN" altLang="en-US" dirty="0">
                  <a:solidFill>
                    <a:srgbClr val="990000"/>
                  </a:solidFill>
                  <a:latin typeface="+mn-lt"/>
                  <a:ea typeface="+mn-ea"/>
                </a:rPr>
                <a:t>遇承台断开</a:t>
              </a:r>
              <a:r>
                <a:rPr lang="zh-CN" altLang="en-US" sz="1900" dirty="0"/>
                <a:t>”</a:t>
              </a:r>
              <a:r>
                <a:rPr lang="zh-CN" altLang="en-US" dirty="0"/>
                <a:t>   </a:t>
              </a:r>
              <a:endParaRPr lang="zh-CN" altLang="en-US" dirty="0"/>
            </a:p>
          </p:txBody>
        </p:sp>
      </p:grpSp>
      <p:sp>
        <p:nvSpPr>
          <p:cNvPr id="27" name="矩形 22"/>
          <p:cNvSpPr>
            <a:spLocks noChangeArrowheads="1"/>
          </p:cNvSpPr>
          <p:nvPr/>
        </p:nvSpPr>
        <p:spPr bwMode="auto">
          <a:xfrm>
            <a:off x="3499244" y="4675325"/>
            <a:ext cx="76923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另外，图纸中有做法，实际可不施工的内容，也需对劳务、专业分包</a:t>
            </a:r>
            <a:endParaRPr lang="zh-CN" altLang="en-US" sz="1600" b="1" dirty="0">
              <a:latin typeface="华文仿宋" panose="02010600040101010101" pitchFamily="2" charset="-122"/>
              <a:ea typeface="华文仿宋" panose="02010600040101010101" pitchFamily="2" charset="-122"/>
            </a:endParaRP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发出指令进行调减。譬如：</a:t>
            </a:r>
            <a:r>
              <a:rPr lang="en-US" altLang="zh-CN" sz="1600" b="1" dirty="0">
                <a:latin typeface="华文仿宋" panose="02010600040101010101" pitchFamily="2" charset="-122"/>
                <a:ea typeface="华文仿宋" panose="02010600040101010101" pitchFamily="2" charset="-122"/>
              </a:rPr>
              <a:t>20mm</a:t>
            </a:r>
            <a:r>
              <a:rPr lang="zh-CN" altLang="en-US" sz="1600" b="1" dirty="0">
                <a:latin typeface="华文仿宋" panose="02010600040101010101" pitchFamily="2" charset="-122"/>
                <a:ea typeface="华文仿宋" panose="02010600040101010101" pitchFamily="2" charset="-122"/>
              </a:rPr>
              <a:t>厚防水找平层，在规范允许的前提下</a:t>
            </a:r>
            <a:endParaRPr lang="zh-CN" altLang="en-US" sz="1600" b="1" dirty="0">
              <a:latin typeface="华文仿宋" panose="02010600040101010101" pitchFamily="2" charset="-122"/>
              <a:ea typeface="华文仿宋" panose="02010600040101010101" pitchFamily="2" charset="-122"/>
            </a:endParaRP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减小其厚度对结构主体质量没有丝毫影响，将</a:t>
            </a:r>
            <a:r>
              <a:rPr lang="en-US" altLang="zh-CN" sz="1600" b="1" dirty="0">
                <a:latin typeface="华文仿宋" panose="02010600040101010101" pitchFamily="2" charset="-122"/>
                <a:ea typeface="华文仿宋" panose="02010600040101010101" pitchFamily="2" charset="-122"/>
              </a:rPr>
              <a:t>150mm </a:t>
            </a:r>
            <a:r>
              <a:rPr lang="zh-CN" altLang="en-US" sz="1600" b="1" dirty="0">
                <a:latin typeface="华文仿宋" panose="02010600040101010101" pitchFamily="2" charset="-122"/>
                <a:ea typeface="华文仿宋" panose="02010600040101010101" pitchFamily="2" charset="-122"/>
              </a:rPr>
              <a:t>厚</a:t>
            </a:r>
            <a:r>
              <a:rPr lang="en-US" altLang="zh-CN" sz="1600" b="1" dirty="0">
                <a:latin typeface="华文仿宋" panose="02010600040101010101" pitchFamily="2" charset="-122"/>
                <a:ea typeface="华文仿宋" panose="02010600040101010101" pitchFamily="2" charset="-122"/>
              </a:rPr>
              <a:t>C20</a:t>
            </a:r>
            <a:r>
              <a:rPr lang="zh-CN" altLang="en-US" sz="1600" b="1" dirty="0">
                <a:latin typeface="华文仿宋" panose="02010600040101010101" pitchFamily="2" charset="-122"/>
                <a:ea typeface="华文仿宋" panose="02010600040101010101" pitchFamily="2" charset="-122"/>
              </a:rPr>
              <a:t>的垫层和</a:t>
            </a:r>
            <a:endParaRPr lang="zh-CN" altLang="en-US" sz="1600" b="1" dirty="0">
              <a:latin typeface="华文仿宋" panose="02010600040101010101" pitchFamily="2" charset="-122"/>
              <a:ea typeface="华文仿宋" panose="02010600040101010101" pitchFamily="2" charset="-122"/>
            </a:endParaRPr>
          </a:p>
          <a:p>
            <a:pPr algn="ctr">
              <a:spcBef>
                <a:spcPct val="0"/>
              </a:spcBef>
              <a:buClrTx/>
              <a:buSzTx/>
              <a:buFontTx/>
              <a:buNone/>
            </a:pPr>
            <a:r>
              <a:rPr lang="en-US" altLang="zh-CN" sz="1600" b="1" dirty="0">
                <a:latin typeface="华文仿宋" panose="02010600040101010101" pitchFamily="2" charset="-122"/>
                <a:ea typeface="华文仿宋" panose="02010600040101010101" pitchFamily="2" charset="-122"/>
              </a:rPr>
              <a:t>20mm</a:t>
            </a:r>
            <a:r>
              <a:rPr lang="zh-CN" altLang="en-US" sz="1600" b="1" dirty="0">
                <a:latin typeface="华文仿宋" panose="02010600040101010101" pitchFamily="2" charset="-122"/>
                <a:ea typeface="华文仿宋" panose="02010600040101010101" pitchFamily="2" charset="-122"/>
              </a:rPr>
              <a:t>的厚防水找平层合并成一次性成活的作法。该项做法减免；还有</a:t>
            </a:r>
            <a:endParaRPr lang="zh-CN" altLang="en-US" sz="1600" b="1" dirty="0">
              <a:latin typeface="华文仿宋" panose="02010600040101010101" pitchFamily="2" charset="-122"/>
              <a:ea typeface="华文仿宋" panose="02010600040101010101" pitchFamily="2" charset="-122"/>
            </a:endParaRP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砼墙面抹灰、楼地面找平等。</a:t>
            </a:r>
            <a:r>
              <a:rPr lang="en-US" altLang="zh-CN" sz="1600" b="1" dirty="0">
                <a:latin typeface="华文仿宋" panose="02010600040101010101" pitchFamily="2" charset="-122"/>
                <a:ea typeface="华文仿宋" panose="02010600040101010101" pitchFamily="2" charset="-122"/>
              </a:rPr>
              <a:t>(</a:t>
            </a:r>
            <a:r>
              <a:rPr lang="zh-CN" altLang="en-US" sz="1600" b="1" dirty="0">
                <a:latin typeface="华文仿宋" panose="02010600040101010101" pitchFamily="2" charset="-122"/>
                <a:ea typeface="华文仿宋" panose="02010600040101010101" pitchFamily="2" charset="-122"/>
              </a:rPr>
              <a:t>同时施工日志和方案需跟进</a:t>
            </a:r>
            <a:r>
              <a:rPr lang="en-US" altLang="zh-CN" sz="1600" b="1" dirty="0">
                <a:latin typeface="华文仿宋" panose="02010600040101010101" pitchFamily="2" charset="-122"/>
                <a:ea typeface="华文仿宋" panose="02010600040101010101" pitchFamily="2" charset="-122"/>
              </a:rPr>
              <a:t>,</a:t>
            </a:r>
            <a:r>
              <a:rPr lang="zh-CN" altLang="en-US" sz="1600" b="1" dirty="0">
                <a:latin typeface="华文仿宋" panose="02010600040101010101" pitchFamily="2" charset="-122"/>
                <a:ea typeface="华文仿宋" panose="02010600040101010101" pitchFamily="2" charset="-122"/>
              </a:rPr>
              <a:t>避免精业主扣减）</a:t>
            </a:r>
            <a:endParaRPr lang="zh-CN" altLang="en-US" sz="1600" b="1" dirty="0">
              <a:latin typeface="华文仿宋" panose="02010600040101010101" pitchFamily="2" charset="-122"/>
              <a:ea typeface="华文仿宋" panose="02010600040101010101" pitchFamily="2" charset="-122"/>
            </a:endParaRPr>
          </a:p>
        </p:txBody>
      </p:sp>
      <p:sp>
        <p:nvSpPr>
          <p:cNvPr id="28"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4</a:t>
            </a:r>
            <a:r>
              <a:rPr lang="zh-CN" altLang="en-US" dirty="0">
                <a:solidFill>
                  <a:srgbClr val="990000"/>
                </a:solidFill>
              </a:rPr>
              <a:t>  </a:t>
            </a:r>
            <a:endParaRPr lang="zh-CN" altLang="zh-CN" dirty="0">
              <a:solidFill>
                <a:srgbClr val="990000"/>
              </a:solidFill>
            </a:endParaRPr>
          </a:p>
        </p:txBody>
      </p:sp>
      <p:sp>
        <p:nvSpPr>
          <p:cNvPr id="29" name="AutoShape 60"/>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30" name="AutoShape 61"/>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235902"/>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grpSp>
        <p:nvGrpSpPr>
          <p:cNvPr id="16" name="Group 23"/>
          <p:cNvGrpSpPr/>
          <p:nvPr/>
        </p:nvGrpSpPr>
        <p:grpSpPr bwMode="auto">
          <a:xfrm>
            <a:off x="3571883" y="864283"/>
            <a:ext cx="3668950" cy="5417718"/>
            <a:chOff x="1655" y="1582"/>
            <a:chExt cx="1678" cy="2621"/>
          </a:xfrm>
        </p:grpSpPr>
        <p:pic>
          <p:nvPicPr>
            <p:cNvPr id="17" name="Picture 17"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933"/>
              <a:ext cx="1669" cy="22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8"/>
            <p:cNvSpPr txBox="1">
              <a:spLocks noChangeArrowheads="1"/>
            </p:cNvSpPr>
            <p:nvPr/>
          </p:nvSpPr>
          <p:spPr bwMode="auto">
            <a:xfrm>
              <a:off x="1655" y="1582"/>
              <a:ext cx="1678" cy="179"/>
            </a:xfrm>
            <a:prstGeom prst="rect">
              <a:avLst/>
            </a:prstGeom>
            <a:solidFill>
              <a:schemeClr val="accent1">
                <a:satMod val="103000"/>
                <a:lumMod val="102000"/>
                <a:tint val="94000"/>
              </a:schemeClr>
            </a:solidFill>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spcBef>
                  <a:spcPct val="50000"/>
                </a:spcBef>
                <a:defRPr/>
              </a:pPr>
              <a:r>
                <a:rPr lang="zh-CN" altLang="en-US" dirty="0">
                  <a:solidFill>
                    <a:schemeClr val="tx1"/>
                  </a:solidFill>
                  <a:ea typeface="楷体_GB2312" pitchFamily="49" charset="-122"/>
                </a:rPr>
                <a:t>会签制：项目会签单  </a:t>
              </a:r>
              <a:endParaRPr lang="zh-CN" altLang="en-US" dirty="0">
                <a:solidFill>
                  <a:schemeClr val="tx1"/>
                </a:solidFill>
                <a:ea typeface="楷体_GB2312" pitchFamily="49" charset="-122"/>
              </a:endParaRPr>
            </a:p>
          </p:txBody>
        </p:sp>
      </p:grpSp>
      <p:grpSp>
        <p:nvGrpSpPr>
          <p:cNvPr id="19" name="Group 27"/>
          <p:cNvGrpSpPr/>
          <p:nvPr/>
        </p:nvGrpSpPr>
        <p:grpSpPr bwMode="auto">
          <a:xfrm>
            <a:off x="7694887" y="864283"/>
            <a:ext cx="3755617" cy="5417718"/>
            <a:chOff x="3515" y="799"/>
            <a:chExt cx="1950" cy="2813"/>
          </a:xfrm>
        </p:grpSpPr>
        <p:pic>
          <p:nvPicPr>
            <p:cNvPr id="20" name="Picture 1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1167"/>
              <a:ext cx="1904" cy="24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9"/>
            <p:cNvSpPr txBox="1">
              <a:spLocks noChangeArrowheads="1"/>
            </p:cNvSpPr>
            <p:nvPr/>
          </p:nvSpPr>
          <p:spPr bwMode="auto">
            <a:xfrm>
              <a:off x="3515" y="799"/>
              <a:ext cx="1950" cy="192"/>
            </a:xfrm>
            <a:prstGeom prst="rect">
              <a:avLst/>
            </a:prstGeom>
            <a:solidFill>
              <a:schemeClr val="accent1">
                <a:satMod val="103000"/>
                <a:lumMod val="102000"/>
                <a:tint val="94000"/>
              </a:schemeClr>
            </a:solidFill>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spcBef>
                  <a:spcPct val="50000"/>
                </a:spcBef>
                <a:defRPr/>
              </a:pPr>
              <a:r>
                <a:rPr lang="zh-CN" altLang="en-US" dirty="0">
                  <a:solidFill>
                    <a:schemeClr val="tx1"/>
                  </a:solidFill>
                  <a:ea typeface="楷体_GB2312" pitchFamily="49" charset="-122"/>
                </a:rPr>
                <a:t>指令制：项目工程指令单  </a:t>
              </a:r>
              <a:endParaRPr lang="zh-CN" altLang="en-US" dirty="0">
                <a:solidFill>
                  <a:schemeClr val="tx1"/>
                </a:solidFill>
                <a:ea typeface="楷体_GB2312" pitchFamily="49" charset="-122"/>
              </a:endParaRPr>
            </a:p>
          </p:txBody>
        </p:sp>
      </p:grpSp>
      <p:sp>
        <p:nvSpPr>
          <p:cNvPr id="23"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5</a:t>
            </a:r>
            <a:r>
              <a:rPr lang="zh-CN" altLang="en-US" dirty="0">
                <a:solidFill>
                  <a:srgbClr val="990000"/>
                </a:solidFill>
              </a:rPr>
              <a:t>  </a:t>
            </a:r>
            <a:endParaRPr lang="zh-CN" altLang="zh-CN" dirty="0">
              <a:solidFill>
                <a:srgbClr val="990000"/>
              </a:solidFill>
            </a:endParaRPr>
          </a:p>
        </p:txBody>
      </p:sp>
      <p:sp>
        <p:nvSpPr>
          <p:cNvPr id="24" name="Rectangle 9"/>
          <p:cNvSpPr>
            <a:spLocks noChangeArrowheads="1"/>
          </p:cNvSpPr>
          <p:nvPr/>
        </p:nvSpPr>
        <p:spPr bwMode="auto">
          <a:xfrm>
            <a:off x="857396" y="3034545"/>
            <a:ext cx="2016126"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b="1" dirty="0">
                <a:solidFill>
                  <a:srgbClr val="FF0000"/>
                </a:solidFill>
                <a:latin typeface="华文仿宋" panose="02010600040101010101" pitchFamily="2" charset="-122"/>
                <a:ea typeface="华文仿宋" panose="02010600040101010101" pitchFamily="2" charset="-122"/>
              </a:rPr>
              <a:t>     会签制  </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指令制  </a:t>
            </a:r>
            <a:endParaRPr lang="zh-CN" altLang="en-US"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endParaRPr lang="zh-CN" altLang="en-US" sz="2300" dirty="0">
              <a:solidFill>
                <a:schemeClr val="hlink"/>
              </a:solidFill>
              <a:latin typeface="华文仿宋" panose="02010600040101010101" pitchFamily="2" charset="-122"/>
              <a:ea typeface="华文仿宋" panose="02010600040101010101" pitchFamily="2" charset="-122"/>
            </a:endParaRPr>
          </a:p>
        </p:txBody>
      </p:sp>
      <p:sp>
        <p:nvSpPr>
          <p:cNvPr id="25" name="AutoShape 60"/>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26" name="AutoShape 61"/>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235902"/>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7"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6</a:t>
            </a:r>
            <a:r>
              <a:rPr lang="zh-CN" altLang="en-US" dirty="0">
                <a:solidFill>
                  <a:srgbClr val="990000"/>
                </a:solidFill>
              </a:rPr>
              <a:t> </a:t>
            </a:r>
            <a:endParaRPr lang="zh-CN" altLang="zh-CN" dirty="0">
              <a:solidFill>
                <a:srgbClr val="990000"/>
              </a:solidFill>
            </a:endParaRPr>
          </a:p>
        </p:txBody>
      </p:sp>
      <p:graphicFrame>
        <p:nvGraphicFramePr>
          <p:cNvPr id="22" name="Group 76"/>
          <p:cNvGraphicFramePr>
            <a:graphicFrameLocks noGrp="1"/>
          </p:cNvGraphicFramePr>
          <p:nvPr>
            <p:custDataLst>
              <p:tags r:id="rId4"/>
            </p:custDataLst>
          </p:nvPr>
        </p:nvGraphicFramePr>
        <p:xfrm>
          <a:off x="3671249" y="2970138"/>
          <a:ext cx="8020236" cy="2769604"/>
        </p:xfrm>
        <a:graphic>
          <a:graphicData uri="http://schemas.openxmlformats.org/drawingml/2006/table">
            <a:tbl>
              <a:tblPr/>
              <a:tblGrid>
                <a:gridCol w="336891"/>
                <a:gridCol w="759400"/>
                <a:gridCol w="1096291"/>
                <a:gridCol w="1181911"/>
                <a:gridCol w="677504"/>
                <a:gridCol w="843157"/>
                <a:gridCol w="759400"/>
                <a:gridCol w="845019"/>
                <a:gridCol w="673782"/>
                <a:gridCol w="846881"/>
              </a:tblGrid>
              <a:tr h="60748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rPr>
                        <a:t>序号</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文件编号</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未确认费用原因</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目前签证证据资料</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实际</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情况</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待补资料情况</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注意事项</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补资料责任人</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完成时间</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项目经理意见</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641937">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792651">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72752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rPr>
                        <a:t>　</a:t>
                      </a:r>
                      <a:endParaRPr kumimoji="0" lang="zh-CN" altLang="en-US" sz="1600" b="1" i="0" u="none" strike="noStrike" cap="none" normalizeH="0" baseline="0">
                        <a:ln>
                          <a:noFill/>
                        </a:ln>
                        <a:solidFill>
                          <a:schemeClr val="tx1"/>
                        </a:solidFill>
                        <a:effectLst/>
                        <a:latin typeface="Times New Roman" panose="02020603050405020304" pitchFamily="18" charset="0"/>
                        <a:ea typeface="仿宋_GB2312" pitchFamily="49" charset="-122"/>
                        <a:cs typeface="宋体" panose="02010600030101010101" pitchFamily="2" charset="-122"/>
                      </a:endParaRP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 name="Rectangle 77"/>
          <p:cNvSpPr>
            <a:spLocks noChangeArrowheads="1"/>
          </p:cNvSpPr>
          <p:nvPr/>
        </p:nvSpPr>
        <p:spPr bwMode="auto">
          <a:xfrm>
            <a:off x="4051667" y="2517772"/>
            <a:ext cx="73874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a:ea typeface="华文仿宋" panose="02010600040101010101" pitchFamily="2" charset="-122"/>
              </a:rPr>
              <a:t>现场签证争议部分处理意见表</a:t>
            </a:r>
            <a:endParaRPr lang="zh-CN" altLang="en-US" sz="1800">
              <a:ea typeface="华文仿宋" panose="02010600040101010101" pitchFamily="2" charset="-122"/>
            </a:endParaRPr>
          </a:p>
          <a:p>
            <a:pPr algn="ctr" eaLnBrk="1" hangingPunct="1">
              <a:spcBef>
                <a:spcPct val="0"/>
              </a:spcBef>
              <a:buClrTx/>
              <a:buSzTx/>
              <a:buFontTx/>
              <a:buNone/>
            </a:pPr>
            <a:r>
              <a:rPr lang="zh-CN" altLang="en-US" sz="1600">
                <a:ea typeface="华文仿宋" panose="02010600040101010101" pitchFamily="2" charset="-122"/>
              </a:rPr>
              <a:t>项目：                                                                日期：</a:t>
            </a:r>
            <a:endParaRPr lang="zh-CN" altLang="en-US" sz="1600">
              <a:ea typeface="华文仿宋" panose="02010600040101010101" pitchFamily="2" charset="-122"/>
            </a:endParaRPr>
          </a:p>
        </p:txBody>
      </p:sp>
      <p:sp>
        <p:nvSpPr>
          <p:cNvPr id="24" name="Rectangle 22"/>
          <p:cNvSpPr>
            <a:spLocks noChangeArrowheads="1"/>
          </p:cNvSpPr>
          <p:nvPr/>
        </p:nvSpPr>
        <p:spPr bwMode="auto">
          <a:xfrm>
            <a:off x="4323147" y="816429"/>
            <a:ext cx="7009564" cy="1061829"/>
          </a:xfrm>
          <a:prstGeom prst="rect">
            <a:avLst/>
          </a:prstGeom>
          <a:solidFill>
            <a:schemeClr val="accent1">
              <a:satMod val="103000"/>
              <a:lumMod val="102000"/>
              <a:tint val="94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zh-CN" altLang="en-US" dirty="0">
                <a:ea typeface="楷体_GB2312" pitchFamily="49" charset="-122"/>
              </a:rPr>
              <a:t>“跟踪制、督办制”：</a:t>
            </a:r>
            <a:endParaRPr lang="zh-CN" altLang="en-US" dirty="0">
              <a:ea typeface="楷体_GB2312" pitchFamily="49" charset="-122"/>
            </a:endParaRPr>
          </a:p>
          <a:p>
            <a:pPr algn="ctr">
              <a:spcBef>
                <a:spcPct val="50000"/>
              </a:spcBef>
            </a:pPr>
            <a:r>
              <a:rPr lang="zh-CN" altLang="en-US" dirty="0">
                <a:ea typeface="楷体_GB2312" pitchFamily="49" charset="-122"/>
              </a:rPr>
              <a:t> 定期跟踪、专人督办，避免了签证单因无人过问而错过最佳时机、失效或丢失。   </a:t>
            </a:r>
            <a:endParaRPr lang="zh-CN" altLang="en-US" dirty="0">
              <a:ea typeface="楷体_GB2312" pitchFamily="49" charset="-122"/>
            </a:endParaRPr>
          </a:p>
        </p:txBody>
      </p:sp>
      <p:sp>
        <p:nvSpPr>
          <p:cNvPr id="30" name="Rectangle 9"/>
          <p:cNvSpPr>
            <a:spLocks noChangeArrowheads="1"/>
          </p:cNvSpPr>
          <p:nvPr/>
        </p:nvSpPr>
        <p:spPr bwMode="auto">
          <a:xfrm>
            <a:off x="857396" y="3034545"/>
            <a:ext cx="2016126"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b="1" dirty="0">
                <a:solidFill>
                  <a:srgbClr val="FF0000"/>
                </a:solidFill>
                <a:latin typeface="华文仿宋" panose="02010600040101010101" pitchFamily="2" charset="-122"/>
                <a:ea typeface="华文仿宋" panose="02010600040101010101" pitchFamily="2" charset="-122"/>
              </a:rPr>
              <a:t>     跟踪制  </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督办制  </a:t>
            </a:r>
            <a:endParaRPr lang="zh-CN" altLang="en-US"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endParaRPr lang="zh-CN" altLang="en-US" sz="2300" dirty="0">
              <a:solidFill>
                <a:schemeClr val="hlink"/>
              </a:solidFill>
              <a:latin typeface="华文仿宋" panose="02010600040101010101" pitchFamily="2" charset="-122"/>
              <a:ea typeface="华文仿宋" panose="02010600040101010101" pitchFamily="2" charset="-122"/>
            </a:endParaRPr>
          </a:p>
        </p:txBody>
      </p:sp>
      <p:sp>
        <p:nvSpPr>
          <p:cNvPr id="31" name="AutoShape 60"/>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32" name="AutoShape 61"/>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8462" y="374746"/>
            <a:ext cx="2710047" cy="318136"/>
            <a:chOff x="4158282" y="1523945"/>
            <a:chExt cx="3474287" cy="407850"/>
          </a:xfrm>
        </p:grpSpPr>
        <p:sp>
          <p:nvSpPr>
            <p:cNvPr id="8"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9"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5" name="Text Box 2"/>
          <p:cNvSpPr txBox="1">
            <a:spLocks noChangeArrowheads="1"/>
          </p:cNvSpPr>
          <p:nvPr/>
        </p:nvSpPr>
        <p:spPr bwMode="auto">
          <a:xfrm>
            <a:off x="608462" y="820737"/>
            <a:ext cx="709181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dirty="0">
                <a:latin typeface="宋体" panose="02010600030101010101" pitchFamily="2" charset="-122"/>
              </a:rPr>
              <a:t>运用“</a:t>
            </a:r>
            <a:r>
              <a:rPr lang="en-US" altLang="zh-CN" sz="2400" dirty="0">
                <a:latin typeface="宋体" panose="02010600030101010101" pitchFamily="2" charset="-122"/>
              </a:rPr>
              <a:t>1234</a:t>
            </a:r>
            <a:r>
              <a:rPr lang="zh-CN" altLang="en-US" sz="2400" dirty="0">
                <a:latin typeface="宋体" panose="02010600030101010101" pitchFamily="2" charset="-122"/>
              </a:rPr>
              <a:t>5</a:t>
            </a:r>
            <a:r>
              <a:rPr lang="en-US" altLang="zh-CN" sz="2400" dirty="0">
                <a:latin typeface="宋体" panose="02010600030101010101" pitchFamily="2" charset="-122"/>
              </a:rPr>
              <a:t>+15”</a:t>
            </a:r>
            <a:r>
              <a:rPr lang="zh-CN" altLang="en-US" sz="2400" dirty="0">
                <a:latin typeface="宋体" panose="02010600030101010101" pitchFamily="2" charset="-122"/>
              </a:rPr>
              <a:t>商务策划工作方法，增加商务策划的广度和深度，提高项目商务策划创效能力。</a:t>
            </a:r>
            <a:endParaRPr lang="zh-CN" altLang="en-US" sz="2400" dirty="0">
              <a:solidFill>
                <a:srgbClr val="FF0066"/>
              </a:solidFill>
              <a:latin typeface="宋体" panose="02010600030101010101" pitchFamily="2" charset="-122"/>
            </a:endParaRPr>
          </a:p>
        </p:txBody>
      </p:sp>
      <p:sp>
        <p:nvSpPr>
          <p:cNvPr id="6" name="Line 3"/>
          <p:cNvSpPr>
            <a:spLocks noChangeShapeType="1"/>
          </p:cNvSpPr>
          <p:nvPr/>
        </p:nvSpPr>
        <p:spPr bwMode="auto">
          <a:xfrm>
            <a:off x="2799699" y="2749010"/>
            <a:ext cx="1163637" cy="0"/>
          </a:xfrm>
          <a:prstGeom prst="line">
            <a:avLst/>
          </a:prstGeom>
          <a:noFill/>
          <a:ln w="38100" cap="rnd">
            <a:solidFill>
              <a:schemeClr val="folHlink"/>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0" name="未知"/>
          <p:cNvSpPr/>
          <p:nvPr/>
        </p:nvSpPr>
        <p:spPr bwMode="auto">
          <a:xfrm flipV="1">
            <a:off x="2799699" y="4188873"/>
            <a:ext cx="1165225" cy="2165350"/>
          </a:xfrm>
          <a:custGeom>
            <a:avLst/>
            <a:gdLst>
              <a:gd name="T0" fmla="*/ 0 w 856"/>
              <a:gd name="T1" fmla="*/ 2147483646 h 1048"/>
              <a:gd name="T2" fmla="*/ 0 w 856"/>
              <a:gd name="T3" fmla="*/ 0 h 1048"/>
              <a:gd name="T4" fmla="*/ 1586155725 w 856"/>
              <a:gd name="T5" fmla="*/ 0 h 1048"/>
              <a:gd name="T6" fmla="*/ 0 60000 65536"/>
              <a:gd name="T7" fmla="*/ 0 60000 65536"/>
              <a:gd name="T8" fmla="*/ 0 60000 65536"/>
              <a:gd name="T9" fmla="*/ 0 w 856"/>
              <a:gd name="T10" fmla="*/ 0 h 1048"/>
              <a:gd name="T11" fmla="*/ 856 w 856"/>
              <a:gd name="T12" fmla="*/ 1048 h 1048"/>
            </a:gdLst>
            <a:ahLst/>
            <a:cxnLst>
              <a:cxn ang="T6">
                <a:pos x="T0" y="T1"/>
              </a:cxn>
              <a:cxn ang="T7">
                <a:pos x="T2" y="T3"/>
              </a:cxn>
              <a:cxn ang="T8">
                <a:pos x="T4" y="T5"/>
              </a:cxn>
            </a:cxnLst>
            <a:rect l="T9" t="T10" r="T11" b="T12"/>
            <a:pathLst>
              <a:path w="856" h="1048">
                <a:moveTo>
                  <a:pt x="0" y="1048"/>
                </a:moveTo>
                <a:lnTo>
                  <a:pt x="0" y="0"/>
                </a:lnTo>
                <a:lnTo>
                  <a:pt x="856" y="0"/>
                </a:lnTo>
              </a:path>
            </a:pathLst>
          </a:custGeom>
          <a:noFill/>
          <a:ln w="38100" cap="rnd">
            <a:solidFill>
              <a:schemeClr val="folHlink"/>
            </a:solidFill>
            <a:prstDash val="sysDot"/>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未知"/>
          <p:cNvSpPr/>
          <p:nvPr/>
        </p:nvSpPr>
        <p:spPr bwMode="auto">
          <a:xfrm>
            <a:off x="2799699" y="1956848"/>
            <a:ext cx="1152525" cy="1838325"/>
          </a:xfrm>
          <a:custGeom>
            <a:avLst/>
            <a:gdLst>
              <a:gd name="T0" fmla="*/ 0 w 856"/>
              <a:gd name="T1" fmla="*/ 2147483646 h 1048"/>
              <a:gd name="T2" fmla="*/ 0 w 856"/>
              <a:gd name="T3" fmla="*/ 0 h 1048"/>
              <a:gd name="T4" fmla="*/ 1551768546 w 856"/>
              <a:gd name="T5" fmla="*/ 0 h 1048"/>
              <a:gd name="T6" fmla="*/ 0 60000 65536"/>
              <a:gd name="T7" fmla="*/ 0 60000 65536"/>
              <a:gd name="T8" fmla="*/ 0 60000 65536"/>
              <a:gd name="T9" fmla="*/ 0 w 856"/>
              <a:gd name="T10" fmla="*/ 0 h 1048"/>
              <a:gd name="T11" fmla="*/ 856 w 856"/>
              <a:gd name="T12" fmla="*/ 1048 h 1048"/>
            </a:gdLst>
            <a:ahLst/>
            <a:cxnLst>
              <a:cxn ang="T6">
                <a:pos x="T0" y="T1"/>
              </a:cxn>
              <a:cxn ang="T7">
                <a:pos x="T2" y="T3"/>
              </a:cxn>
              <a:cxn ang="T8">
                <a:pos x="T4" y="T5"/>
              </a:cxn>
            </a:cxnLst>
            <a:rect l="T9" t="T10" r="T11" b="T12"/>
            <a:pathLst>
              <a:path w="856" h="1048">
                <a:moveTo>
                  <a:pt x="0" y="1048"/>
                </a:moveTo>
                <a:lnTo>
                  <a:pt x="0" y="0"/>
                </a:lnTo>
                <a:lnTo>
                  <a:pt x="856" y="0"/>
                </a:lnTo>
              </a:path>
            </a:pathLst>
          </a:custGeom>
          <a:noFill/>
          <a:ln w="38100" cap="rnd">
            <a:solidFill>
              <a:schemeClr val="folHlink"/>
            </a:solidFill>
            <a:prstDash val="sysDot"/>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Line 62"/>
          <p:cNvSpPr>
            <a:spLocks noChangeShapeType="1"/>
          </p:cNvSpPr>
          <p:nvPr/>
        </p:nvSpPr>
        <p:spPr bwMode="auto">
          <a:xfrm>
            <a:off x="2799699" y="4476210"/>
            <a:ext cx="1163637" cy="0"/>
          </a:xfrm>
          <a:prstGeom prst="line">
            <a:avLst/>
          </a:prstGeom>
          <a:noFill/>
          <a:ln w="38100" cap="rnd">
            <a:solidFill>
              <a:schemeClr val="folHlink"/>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nvGrpSpPr>
          <p:cNvPr id="13" name="Group 52"/>
          <p:cNvGrpSpPr/>
          <p:nvPr/>
        </p:nvGrpSpPr>
        <p:grpSpPr bwMode="auto">
          <a:xfrm>
            <a:off x="1431274" y="3828510"/>
            <a:ext cx="2374900" cy="419100"/>
            <a:chOff x="0" y="0"/>
            <a:chExt cx="264" cy="315"/>
          </a:xfrm>
        </p:grpSpPr>
        <p:sp>
          <p:nvSpPr>
            <p:cNvPr id="14" name="Oval 64"/>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5" name="Text Box 65"/>
            <p:cNvSpPr txBox="1">
              <a:spLocks noChangeArrowheads="1"/>
            </p:cNvSpPr>
            <p:nvPr/>
          </p:nvSpPr>
          <p:spPr bwMode="auto">
            <a:xfrm>
              <a:off x="32" y="17"/>
              <a:ext cx="17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000" b="0">
                  <a:latin typeface="Arial" panose="020B0604020202020204" pitchFamily="34" charset="0"/>
                </a:rPr>
                <a:t>“12345+ 15” </a:t>
              </a:r>
              <a:endParaRPr lang="en-US" altLang="zh-CN" sz="2000" b="0">
                <a:latin typeface="Arial" panose="020B0604020202020204" pitchFamily="34" charset="0"/>
              </a:endParaRPr>
            </a:p>
          </p:txBody>
        </p:sp>
      </p:grpSp>
      <p:sp>
        <p:nvSpPr>
          <p:cNvPr id="16" name="Line 3"/>
          <p:cNvSpPr>
            <a:spLocks noChangeShapeType="1"/>
          </p:cNvSpPr>
          <p:nvPr/>
        </p:nvSpPr>
        <p:spPr bwMode="auto">
          <a:xfrm>
            <a:off x="2871136" y="3612610"/>
            <a:ext cx="1163638" cy="0"/>
          </a:xfrm>
          <a:prstGeom prst="line">
            <a:avLst/>
          </a:prstGeom>
          <a:noFill/>
          <a:ln w="38100" cap="rnd">
            <a:solidFill>
              <a:schemeClr val="folHlink"/>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7" name="Line 62"/>
          <p:cNvSpPr>
            <a:spLocks noChangeShapeType="1"/>
          </p:cNvSpPr>
          <p:nvPr/>
        </p:nvSpPr>
        <p:spPr bwMode="auto">
          <a:xfrm>
            <a:off x="2799699" y="5412835"/>
            <a:ext cx="1163637" cy="0"/>
          </a:xfrm>
          <a:prstGeom prst="line">
            <a:avLst/>
          </a:prstGeom>
          <a:noFill/>
          <a:ln w="38100" cap="rnd">
            <a:solidFill>
              <a:schemeClr val="folHlink"/>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8" name="Rectangle 5982"/>
          <p:cNvSpPr>
            <a:spLocks noChangeArrowheads="1"/>
          </p:cNvSpPr>
          <p:nvPr/>
        </p:nvSpPr>
        <p:spPr bwMode="auto">
          <a:xfrm>
            <a:off x="3997459" y="1720849"/>
            <a:ext cx="3702818"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anose="02010600030101010101" pitchFamily="2" charset="-122"/>
                <a:ea typeface="宋体" panose="02010600030101010101" pitchFamily="2" charset="-122"/>
              </a:rPr>
              <a:t>一个目的</a:t>
            </a:r>
            <a:endParaRPr lang="zh-CN" altLang="en-US" sz="2000" b="1" dirty="0">
              <a:latin typeface="宋体" panose="02010600030101010101" pitchFamily="2" charset="-122"/>
              <a:ea typeface="宋体" panose="02010600030101010101" pitchFamily="2" charset="-122"/>
            </a:endParaRPr>
          </a:p>
        </p:txBody>
      </p:sp>
      <p:sp>
        <p:nvSpPr>
          <p:cNvPr id="19" name="Rectangle 5982"/>
          <p:cNvSpPr>
            <a:spLocks noChangeArrowheads="1"/>
          </p:cNvSpPr>
          <p:nvPr/>
        </p:nvSpPr>
        <p:spPr bwMode="auto">
          <a:xfrm>
            <a:off x="3997459" y="2513011"/>
            <a:ext cx="3702818"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2000" b="1" dirty="0">
                <a:latin typeface="宋体" panose="02010600030101010101" pitchFamily="2" charset="-122"/>
                <a:ea typeface="宋体" panose="02010600030101010101" pitchFamily="2" charset="-122"/>
              </a:rPr>
              <a:t>两条思路</a:t>
            </a:r>
            <a:endParaRPr lang="zh-CN" altLang="en-US" sz="2000" b="1" dirty="0">
              <a:latin typeface="宋体" panose="02010600030101010101" pitchFamily="2" charset="-122"/>
              <a:ea typeface="宋体" panose="02010600030101010101" pitchFamily="2" charset="-122"/>
            </a:endParaRPr>
          </a:p>
        </p:txBody>
      </p:sp>
      <p:sp>
        <p:nvSpPr>
          <p:cNvPr id="20" name="Rectangle 5982"/>
          <p:cNvSpPr>
            <a:spLocks noChangeArrowheads="1"/>
          </p:cNvSpPr>
          <p:nvPr/>
        </p:nvSpPr>
        <p:spPr bwMode="auto">
          <a:xfrm>
            <a:off x="3997459" y="3376611"/>
            <a:ext cx="3702818"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anose="02010600030101010101" pitchFamily="2" charset="-122"/>
                <a:ea typeface="宋体" panose="02010600030101010101" pitchFamily="2" charset="-122"/>
              </a:rPr>
              <a:t>三个重点</a:t>
            </a:r>
            <a:endParaRPr lang="zh-CN" altLang="en-US" sz="2000" b="1" dirty="0">
              <a:latin typeface="宋体" panose="02010600030101010101" pitchFamily="2" charset="-122"/>
              <a:ea typeface="宋体" panose="02010600030101010101" pitchFamily="2" charset="-122"/>
            </a:endParaRPr>
          </a:p>
        </p:txBody>
      </p:sp>
      <p:sp>
        <p:nvSpPr>
          <p:cNvPr id="21" name="Rectangle 5982"/>
          <p:cNvSpPr>
            <a:spLocks noChangeArrowheads="1"/>
          </p:cNvSpPr>
          <p:nvPr/>
        </p:nvSpPr>
        <p:spPr bwMode="auto">
          <a:xfrm>
            <a:off x="3997459" y="4240211"/>
            <a:ext cx="3702818"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anose="02010600030101010101" pitchFamily="2" charset="-122"/>
                <a:ea typeface="宋体" panose="02010600030101010101" pitchFamily="2" charset="-122"/>
              </a:rPr>
              <a:t>四个阶段</a:t>
            </a:r>
            <a:endParaRPr lang="zh-CN" altLang="en-US" sz="2000" b="1" dirty="0">
              <a:latin typeface="宋体" panose="02010600030101010101" pitchFamily="2" charset="-122"/>
              <a:ea typeface="宋体" panose="02010600030101010101" pitchFamily="2" charset="-122"/>
            </a:endParaRPr>
          </a:p>
        </p:txBody>
      </p:sp>
      <p:sp>
        <p:nvSpPr>
          <p:cNvPr id="22" name="Rectangle 5982"/>
          <p:cNvSpPr>
            <a:spLocks noChangeArrowheads="1"/>
          </p:cNvSpPr>
          <p:nvPr/>
        </p:nvSpPr>
        <p:spPr bwMode="auto">
          <a:xfrm>
            <a:off x="3995654" y="5176836"/>
            <a:ext cx="3646295"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anose="02010600030101010101" pitchFamily="2" charset="-122"/>
                <a:ea typeface="宋体" panose="02010600030101010101" pitchFamily="2" charset="-122"/>
              </a:rPr>
              <a:t>五向要效益</a:t>
            </a:r>
            <a:endParaRPr lang="zh-CN" altLang="en-US" sz="2000" b="1" dirty="0">
              <a:latin typeface="宋体" panose="02010600030101010101" pitchFamily="2" charset="-122"/>
              <a:ea typeface="宋体" panose="02010600030101010101" pitchFamily="2" charset="-122"/>
            </a:endParaRPr>
          </a:p>
        </p:txBody>
      </p:sp>
      <p:sp>
        <p:nvSpPr>
          <p:cNvPr id="23" name="Rectangle 5982"/>
          <p:cNvSpPr>
            <a:spLocks noChangeArrowheads="1"/>
          </p:cNvSpPr>
          <p:nvPr/>
        </p:nvSpPr>
        <p:spPr bwMode="auto">
          <a:xfrm>
            <a:off x="3995654" y="6113461"/>
            <a:ext cx="3646295" cy="517201"/>
          </a:xfrm>
          <a:prstGeom prst="rect">
            <a:avLst/>
          </a:prstGeom>
          <a:solidFill>
            <a:srgbClr val="00B0F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anose="02010600030101010101" pitchFamily="2" charset="-122"/>
                <a:ea typeface="宋体" panose="02010600030101010101" pitchFamily="2" charset="-122"/>
              </a:rPr>
              <a:t>从十五个方面入手</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1" name="Text Box 3"/>
          <p:cNvSpPr txBox="1">
            <a:spLocks noChangeArrowheads="1"/>
          </p:cNvSpPr>
          <p:nvPr/>
        </p:nvSpPr>
        <p:spPr bwMode="auto">
          <a:xfrm>
            <a:off x="1344445" y="2886529"/>
            <a:ext cx="7993062" cy="3231654"/>
          </a:xfrm>
          <a:prstGeom prst="rect">
            <a:avLst/>
          </a:prstGeom>
          <a:noFill/>
          <a:ln w="9525">
            <a:noFill/>
            <a:miter lim="800000"/>
          </a:ln>
        </p:spPr>
        <p:txBody>
          <a:bodyPr>
            <a:spAutoFit/>
          </a:bodyPr>
          <a:lstStyle/>
          <a:p>
            <a:pPr marL="342900" indent="-342900" eaLnBrk="1" hangingPunct="1">
              <a:lnSpc>
                <a:spcPct val="150000"/>
              </a:lnSpc>
              <a:defRPr/>
            </a:pPr>
            <a:r>
              <a:rPr lang="en-US" sz="2400" b="1"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en-US" sz="2400" b="1" dirty="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en-US" sz="2400" b="1" dirty="0">
                <a:effectLst>
                  <a:outerShdw blurRad="38100" dist="38100" dir="2700000" algn="tl">
                    <a:srgbClr val="C0C0C0"/>
                  </a:outerShdw>
                </a:effectLst>
                <a:latin typeface="Arial" panose="020B0604020202020204" pitchFamily="34" charset="0"/>
                <a:ea typeface="宋体" panose="02010600030101010101" pitchFamily="2" charset="-122"/>
              </a:rPr>
              <a:t>“</a:t>
            </a:r>
            <a:r>
              <a:rPr lang="zh-CN" altLang="en-US" sz="2400" b="1" dirty="0">
                <a:effectLst>
                  <a:outerShdw blurRad="38100" dist="38100" dir="2700000" algn="tl">
                    <a:srgbClr val="C0C0C0"/>
                  </a:outerShdw>
                </a:effectLst>
                <a:latin typeface="Arial" panose="020B0604020202020204" pitchFamily="34" charset="0"/>
                <a:ea typeface="宋体" panose="02010600030101010101" pitchFamily="2" charset="-122"/>
              </a:rPr>
              <a:t>盈利、盈利、再盈利”是商务策划的目的。具体来说也就是实现企业利润最大化、项目风险最小化，达到利益相关者利益最大化 。从事物发展的规律倒过来出发（目的→找条件）</a:t>
            </a:r>
            <a:endParaRPr lang="zh-CN" altLang="en-US" sz="2400" b="1" dirty="0">
              <a:effectLst>
                <a:outerShdw blurRad="38100" dist="38100" dir="2700000" algn="tl">
                  <a:srgbClr val="C0C0C0"/>
                </a:outerShdw>
              </a:effectLst>
              <a:latin typeface="Arial" panose="020B0604020202020204" pitchFamily="34" charset="0"/>
              <a:ea typeface="宋体" panose="02010600030101010101" pitchFamily="2" charset="-122"/>
            </a:endParaRPr>
          </a:p>
          <a:p>
            <a:pPr marL="342900" indent="-342900" eaLnBrk="1" hangingPunct="1">
              <a:lnSpc>
                <a:spcPct val="150000"/>
              </a:lnSpc>
              <a:defRPr/>
            </a:pPr>
            <a:endParaRPr lang="zh-CN" altLang="en-US" sz="2400" dirty="0">
              <a:effectLst>
                <a:outerShdw blurRad="38100" dist="38100" dir="2700000" algn="tl">
                  <a:srgbClr val="C0C0C0"/>
                </a:outerShdw>
              </a:effectLst>
              <a:latin typeface="Arial" panose="020B0604020202020204" pitchFamily="34" charset="0"/>
              <a:ea typeface="宋体" panose="02010600030101010101" pitchFamily="2" charset="-122"/>
            </a:endParaRPr>
          </a:p>
          <a:p>
            <a:pPr marL="342900" indent="-342900" eaLnBrk="1" hangingPunct="1">
              <a:defRPr/>
            </a:pPr>
            <a:r>
              <a:rPr lang="zh-CN" altLang="en-US" sz="2400" dirty="0">
                <a:effectLst>
                  <a:outerShdw blurRad="38100" dist="38100" dir="2700000" algn="tl">
                    <a:srgbClr val="C0C0C0"/>
                  </a:outerShdw>
                </a:effectLst>
                <a:latin typeface="Arial" panose="020B0604020202020204" pitchFamily="34" charset="0"/>
                <a:ea typeface="宋体" panose="02010600030101010101" pitchFamily="2" charset="-122"/>
              </a:rPr>
              <a:t> </a:t>
            </a:r>
            <a:endParaRPr lang="zh-CN" altLang="en-US" sz="2400" dirty="0">
              <a:effectLst>
                <a:outerShdw blurRad="38100" dist="38100" dir="2700000" algn="tl">
                  <a:srgbClr val="C0C0C0"/>
                </a:outerShdw>
              </a:effectLst>
              <a:latin typeface="Arial" panose="020B0604020202020204" pitchFamily="34" charset="0"/>
              <a:ea typeface="宋体" panose="02010600030101010101" pitchFamily="2" charset="-122"/>
            </a:endParaRPr>
          </a:p>
        </p:txBody>
      </p:sp>
      <p:grpSp>
        <p:nvGrpSpPr>
          <p:cNvPr id="12" name="Group 15"/>
          <p:cNvGrpSpPr/>
          <p:nvPr/>
        </p:nvGrpSpPr>
        <p:grpSpPr bwMode="auto">
          <a:xfrm>
            <a:off x="1344446" y="1446667"/>
            <a:ext cx="1433512" cy="647700"/>
            <a:chOff x="0" y="0"/>
            <a:chExt cx="264" cy="264"/>
          </a:xfrm>
        </p:grpSpPr>
        <p:sp>
          <p:nvSpPr>
            <p:cNvPr id="13" name="Oval 17"/>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4" name="Text Box 18"/>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dirty="0">
                  <a:solidFill>
                    <a:srgbClr val="FF0066"/>
                  </a:solidFill>
                  <a:latin typeface="Arial" panose="020B0604020202020204" pitchFamily="34" charset="0"/>
                </a:rPr>
                <a:t>“1”</a:t>
              </a:r>
              <a:endParaRPr lang="en-US" altLang="zh-CN" sz="2800" b="0" dirty="0">
                <a:solidFill>
                  <a:srgbClr val="FF0066"/>
                </a:solidFill>
                <a:latin typeface="Arial" panose="020B0604020202020204" pitchFamily="34" charset="0"/>
              </a:endParaRPr>
            </a:p>
          </p:txBody>
        </p:sp>
      </p:grpSp>
      <p:grpSp>
        <p:nvGrpSpPr>
          <p:cNvPr id="15" name="Group 27"/>
          <p:cNvGrpSpPr/>
          <p:nvPr/>
        </p:nvGrpSpPr>
        <p:grpSpPr bwMode="auto">
          <a:xfrm>
            <a:off x="2568407" y="1230767"/>
            <a:ext cx="6264275" cy="1152525"/>
            <a:chOff x="1474" y="981"/>
            <a:chExt cx="3810" cy="726"/>
          </a:xfrm>
          <a:solidFill>
            <a:srgbClr val="00B0F0"/>
          </a:solidFill>
        </p:grpSpPr>
        <p:sp>
          <p:nvSpPr>
            <p:cNvPr id="16" name="Rectangle 5984"/>
            <p:cNvSpPr>
              <a:spLocks noChangeArrowheads="1"/>
            </p:cNvSpPr>
            <p:nvPr/>
          </p:nvSpPr>
          <p:spPr bwMode="auto">
            <a:xfrm>
              <a:off x="1500" y="1011"/>
              <a:ext cx="3768" cy="676"/>
            </a:xfrm>
            <a:prstGeom prst="rect">
              <a:avLst/>
            </a:prstGeom>
            <a:grp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17" name="Text Box 26"/>
            <p:cNvSpPr txBox="1">
              <a:spLocks noChangeArrowheads="1"/>
            </p:cNvSpPr>
            <p:nvPr/>
          </p:nvSpPr>
          <p:spPr bwMode="auto">
            <a:xfrm>
              <a:off x="1802" y="1162"/>
              <a:ext cx="3154" cy="32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一个目的：盈利、盈利、再盈利</a:t>
              </a:r>
              <a:endParaRPr lang="zh-CN" altLang="en-US" sz="2800" b="1" dirty="0">
                <a:latin typeface="宋体" panose="02010600030101010101" pitchFamily="2"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8" name="Text Box 3"/>
          <p:cNvSpPr txBox="1">
            <a:spLocks noChangeArrowheads="1"/>
          </p:cNvSpPr>
          <p:nvPr/>
        </p:nvSpPr>
        <p:spPr bwMode="auto">
          <a:xfrm>
            <a:off x="2027237" y="1956480"/>
            <a:ext cx="8137525" cy="3443700"/>
          </a:xfrm>
          <a:prstGeom prst="rect">
            <a:avLst/>
          </a:prstGeom>
          <a:noFill/>
          <a:ln w="9525">
            <a:noFill/>
            <a:miter lim="800000"/>
          </a:ln>
        </p:spPr>
        <p:txBody>
          <a:bodyPr>
            <a:spAutoFit/>
          </a:bodyPr>
          <a:lstStyle/>
          <a:p>
            <a:pPr marL="342900" indent="-342900" eaLnBrk="1" hangingPunct="1">
              <a:defRPr/>
            </a:pPr>
            <a:r>
              <a:rPr lang="en-US" sz="240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rPr>
              <a:t>      </a:t>
            </a:r>
            <a:endParaRPr lang="en-US" sz="240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marL="342900" indent="-342900" eaLnBrk="1" hangingPunct="1">
              <a:lnSpc>
                <a:spcPct val="150000"/>
              </a:lnSpc>
              <a:buFont typeface="Wingdings" panose="05000000000000000000" pitchFamily="2" charset="2"/>
              <a:buChar char="Ø"/>
              <a:defRPr/>
            </a:pPr>
            <a:r>
              <a:rPr lang="en-US"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en-US" altLang="zh-CN"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en-US" b="1" dirty="0">
                <a:effectLst>
                  <a:outerShdw blurRad="38100" dist="38100" dir="2700000" algn="tl">
                    <a:srgbClr val="C0C0C0"/>
                  </a:outerShdw>
                </a:effectLst>
                <a:latin typeface="宋体" panose="02010600030101010101" pitchFamily="2" charset="-122"/>
                <a:ea typeface="宋体" panose="02010600030101010101" pitchFamily="2" charset="-122"/>
              </a:rPr>
              <a:t>“</a:t>
            </a:r>
            <a:r>
              <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rPr>
              <a:t>开源”即广开增加效益的源头，让更多的效益流进来，比如利用量的节约（固定单价合同、预结算制形式项目）、认质认价、主动变更、签证、结算等等手段来增加效益；</a:t>
            </a:r>
            <a:endPar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endParaRPr>
          </a:p>
          <a:p>
            <a:pPr marL="342900" indent="-342900" eaLnBrk="1" hangingPunct="1">
              <a:lnSpc>
                <a:spcPct val="150000"/>
              </a:lnSpc>
              <a:buFont typeface="Wingdings" panose="05000000000000000000" pitchFamily="2" charset="2"/>
              <a:buChar char="Ø"/>
              <a:defRPr/>
            </a:pPr>
            <a:r>
              <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rPr>
              <a:t>    “节流”就是堵住效益和成本的流出流走，也就是减少成本的支出，比如从组织机构的精简、周转料具的投入和使用周期、零星材料的控制、大型机械的选型和使用、间接费用的控制等方面来策划控制来节约成本。</a:t>
            </a:r>
            <a:r>
              <a:rPr lang="zh-CN" altLang="en-US" sz="2400" b="1" dirty="0">
                <a:effectLst>
                  <a:outerShdw blurRad="38100" dist="38100" dir="2700000" algn="tl">
                    <a:srgbClr val="C0C0C0"/>
                  </a:outerShdw>
                </a:effectLst>
                <a:latin typeface="Arial" panose="020B0604020202020204" pitchFamily="34" charset="0"/>
                <a:ea typeface="宋体" panose="02010600030101010101" pitchFamily="2" charset="-122"/>
              </a:rPr>
              <a:t> </a:t>
            </a:r>
            <a:r>
              <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rPr>
              <a:t>要做到“迟到早退、省工省料”</a:t>
            </a:r>
            <a:endPar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endParaRPr>
          </a:p>
        </p:txBody>
      </p:sp>
      <p:grpSp>
        <p:nvGrpSpPr>
          <p:cNvPr id="19" name="Group 14"/>
          <p:cNvGrpSpPr/>
          <p:nvPr/>
        </p:nvGrpSpPr>
        <p:grpSpPr bwMode="auto">
          <a:xfrm>
            <a:off x="2098674" y="1235755"/>
            <a:ext cx="1289050" cy="647700"/>
            <a:chOff x="0" y="0"/>
            <a:chExt cx="264" cy="264"/>
          </a:xfrm>
        </p:grpSpPr>
        <p:sp>
          <p:nvSpPr>
            <p:cNvPr id="20" name="Oval 17"/>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21" name="Text Box 18"/>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“2”</a:t>
              </a:r>
              <a:endParaRPr lang="en-US" altLang="zh-CN" sz="2800" b="0">
                <a:solidFill>
                  <a:srgbClr val="FF0066"/>
                </a:solidFill>
                <a:latin typeface="Arial" panose="020B0604020202020204" pitchFamily="34" charset="0"/>
              </a:endParaRPr>
            </a:p>
          </p:txBody>
        </p:sp>
      </p:grpSp>
      <p:grpSp>
        <p:nvGrpSpPr>
          <p:cNvPr id="22" name="Group 18"/>
          <p:cNvGrpSpPr/>
          <p:nvPr/>
        </p:nvGrpSpPr>
        <p:grpSpPr bwMode="auto">
          <a:xfrm>
            <a:off x="3178174" y="875392"/>
            <a:ext cx="5473700" cy="1225550"/>
            <a:chOff x="1474" y="981"/>
            <a:chExt cx="3810" cy="726"/>
          </a:xfrm>
          <a:solidFill>
            <a:srgbClr val="00B0F0"/>
          </a:solidFill>
        </p:grpSpPr>
        <p:sp>
          <p:nvSpPr>
            <p:cNvPr id="23" name="Rectangle 5984"/>
            <p:cNvSpPr>
              <a:spLocks noChangeArrowheads="1"/>
            </p:cNvSpPr>
            <p:nvPr/>
          </p:nvSpPr>
          <p:spPr bwMode="auto">
            <a:xfrm>
              <a:off x="1500" y="1011"/>
              <a:ext cx="3768" cy="676"/>
            </a:xfrm>
            <a:prstGeom prst="rect">
              <a:avLst/>
            </a:prstGeom>
            <a:grp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24" name="Text Box 22"/>
            <p:cNvSpPr txBox="1">
              <a:spLocks noChangeArrowheads="1"/>
            </p:cNvSpPr>
            <p:nvPr/>
          </p:nvSpPr>
          <p:spPr bwMode="auto">
            <a:xfrm>
              <a:off x="2072" y="1162"/>
              <a:ext cx="2614" cy="30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两条思路：开源、节流</a:t>
              </a:r>
              <a:endParaRPr lang="zh-CN" altLang="en-US" sz="2800" b="1" dirty="0">
                <a:latin typeface="宋体" panose="02010600030101010101" pitchFamily="2"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8" name="Text Box 3"/>
          <p:cNvSpPr txBox="1">
            <a:spLocks noChangeArrowheads="1"/>
          </p:cNvSpPr>
          <p:nvPr/>
        </p:nvSpPr>
        <p:spPr bwMode="auto">
          <a:xfrm>
            <a:off x="1883569" y="2317977"/>
            <a:ext cx="7777162" cy="2474203"/>
          </a:xfrm>
          <a:prstGeom prst="rect">
            <a:avLst/>
          </a:prstGeom>
          <a:noFill/>
          <a:ln w="9525">
            <a:noFill/>
            <a:miter lim="800000"/>
          </a:ln>
        </p:spPr>
        <p:txBody>
          <a:bodyPr>
            <a:spAutoFit/>
          </a:bodyPr>
          <a:lstStyle/>
          <a:p>
            <a:pPr marL="342900" indent="-342900" eaLnBrk="1" hangingPunct="1">
              <a:defRPr/>
            </a:pPr>
            <a:endParaRPr lang="en-US" sz="240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marL="342900" indent="-342900" eaLnBrk="1" hangingPunct="1">
              <a:lnSpc>
                <a:spcPct val="150000"/>
              </a:lnSpc>
              <a:buFont typeface="Wingdings" panose="05000000000000000000" pitchFamily="2" charset="2"/>
              <a:buChar char="Ø"/>
              <a:defRPr/>
            </a:pPr>
            <a:r>
              <a:rPr lang="en-US" dirty="0">
                <a:solidFill>
                  <a:srgbClr val="0000FF"/>
                </a:solidFill>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rPr>
              <a:t>在商务策划工作中要抓住重点，应该从哪些方面来进行策划，也就是大家应该抓住哪些“点”来策划。        </a:t>
            </a:r>
            <a:endPar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endParaRPr>
          </a:p>
          <a:p>
            <a:pPr marL="342900" indent="-342900" eaLnBrk="1" hangingPunct="1">
              <a:lnSpc>
                <a:spcPct val="150000"/>
              </a:lnSpc>
              <a:buFont typeface="Wingdings" panose="05000000000000000000" pitchFamily="2" charset="2"/>
              <a:buChar char="Ø"/>
              <a:defRPr/>
            </a:pPr>
            <a:r>
              <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rPr>
              <a:t>  分析清单内容、分析合同条款，找出其中的盈利点、亏损点和风险点，制定出有针对性的措施，使项目盈利最大化、亏损最小化、风险最小化（把亏损的子项变更、解除扭亏为盈，盈利的子项盈利更多）</a:t>
            </a:r>
            <a:endParaRPr lang="zh-CN" altLang="en-US" b="1" dirty="0">
              <a:effectLst>
                <a:outerShdw blurRad="38100" dist="38100" dir="2700000" algn="tl">
                  <a:srgbClr val="C0C0C0"/>
                </a:outerShdw>
              </a:effectLst>
              <a:latin typeface="宋体" panose="02010600030101010101" pitchFamily="2" charset="-122"/>
              <a:ea typeface="宋体" panose="02010600030101010101" pitchFamily="2" charset="-122"/>
            </a:endParaRPr>
          </a:p>
        </p:txBody>
      </p:sp>
      <p:grpSp>
        <p:nvGrpSpPr>
          <p:cNvPr id="19" name="Group 14"/>
          <p:cNvGrpSpPr/>
          <p:nvPr/>
        </p:nvGrpSpPr>
        <p:grpSpPr bwMode="auto">
          <a:xfrm>
            <a:off x="1524794" y="1670277"/>
            <a:ext cx="1431925" cy="647700"/>
            <a:chOff x="0" y="0"/>
            <a:chExt cx="264" cy="264"/>
          </a:xfrm>
        </p:grpSpPr>
        <p:sp>
          <p:nvSpPr>
            <p:cNvPr id="20" name="Oval 17"/>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21" name="Text Box 18"/>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“3”</a:t>
              </a:r>
              <a:endParaRPr lang="en-US" altLang="zh-CN" sz="2800" b="0">
                <a:solidFill>
                  <a:srgbClr val="FF0066"/>
                </a:solidFill>
                <a:latin typeface="Arial" panose="020B0604020202020204" pitchFamily="34" charset="0"/>
              </a:endParaRPr>
            </a:p>
          </p:txBody>
        </p:sp>
      </p:grpSp>
      <p:grpSp>
        <p:nvGrpSpPr>
          <p:cNvPr id="22" name="Group 18"/>
          <p:cNvGrpSpPr/>
          <p:nvPr/>
        </p:nvGrpSpPr>
        <p:grpSpPr bwMode="auto">
          <a:xfrm>
            <a:off x="3036094" y="1382939"/>
            <a:ext cx="6119812" cy="1152525"/>
            <a:chOff x="1474" y="981"/>
            <a:chExt cx="3810" cy="726"/>
          </a:xfrm>
          <a:solidFill>
            <a:srgbClr val="00B0F0"/>
          </a:solidFill>
        </p:grpSpPr>
        <p:sp>
          <p:nvSpPr>
            <p:cNvPr id="23" name="Rectangle 5984"/>
            <p:cNvSpPr>
              <a:spLocks noChangeArrowheads="1"/>
            </p:cNvSpPr>
            <p:nvPr/>
          </p:nvSpPr>
          <p:spPr bwMode="auto">
            <a:xfrm>
              <a:off x="1500" y="1011"/>
              <a:ext cx="3768" cy="676"/>
            </a:xfrm>
            <a:prstGeom prst="rect">
              <a:avLst/>
            </a:prstGeom>
            <a:grp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24" name="Text Box 22"/>
            <p:cNvSpPr txBox="1">
              <a:spLocks noChangeArrowheads="1"/>
            </p:cNvSpPr>
            <p:nvPr/>
          </p:nvSpPr>
          <p:spPr bwMode="auto">
            <a:xfrm>
              <a:off x="1543" y="1162"/>
              <a:ext cx="3673" cy="32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三个重点：盈利点、亏损点、风险点</a:t>
              </a:r>
              <a:endParaRPr lang="zh-CN" altLang="en-US" sz="2800" b="1" dirty="0">
                <a:latin typeface="宋体" panose="02010600030101010101" pitchFamily="2"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1" name="Line 8"/>
          <p:cNvSpPr>
            <a:spLocks noChangeShapeType="1"/>
          </p:cNvSpPr>
          <p:nvPr/>
        </p:nvSpPr>
        <p:spPr bwMode="auto">
          <a:xfrm flipH="1">
            <a:off x="3534910" y="5521553"/>
            <a:ext cx="874712" cy="712787"/>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Line 9"/>
          <p:cNvSpPr>
            <a:spLocks noChangeShapeType="1"/>
          </p:cNvSpPr>
          <p:nvPr/>
        </p:nvSpPr>
        <p:spPr bwMode="auto">
          <a:xfrm>
            <a:off x="7289347" y="5537428"/>
            <a:ext cx="874713" cy="712787"/>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Line 10"/>
          <p:cNvSpPr>
            <a:spLocks noChangeShapeType="1"/>
          </p:cNvSpPr>
          <p:nvPr/>
        </p:nvSpPr>
        <p:spPr bwMode="auto">
          <a:xfrm flipH="1">
            <a:off x="1985510" y="5177065"/>
            <a:ext cx="1143000" cy="331788"/>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Line 11"/>
          <p:cNvSpPr>
            <a:spLocks noChangeShapeType="1"/>
          </p:cNvSpPr>
          <p:nvPr/>
        </p:nvSpPr>
        <p:spPr bwMode="auto">
          <a:xfrm>
            <a:off x="8681585" y="5172303"/>
            <a:ext cx="1103312" cy="331787"/>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Line 12"/>
          <p:cNvSpPr>
            <a:spLocks noChangeShapeType="1"/>
          </p:cNvSpPr>
          <p:nvPr/>
        </p:nvSpPr>
        <p:spPr bwMode="auto">
          <a:xfrm flipH="1">
            <a:off x="3546022" y="3532415"/>
            <a:ext cx="874713" cy="712788"/>
          </a:xfrm>
          <a:prstGeom prst="line">
            <a:avLst/>
          </a:prstGeom>
          <a:noFill/>
          <a:ln w="9525">
            <a:solidFill>
              <a:srgbClr val="F8F8F8">
                <a:alpha val="3607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Line 13"/>
          <p:cNvSpPr>
            <a:spLocks noChangeShapeType="1"/>
          </p:cNvSpPr>
          <p:nvPr/>
        </p:nvSpPr>
        <p:spPr bwMode="auto">
          <a:xfrm>
            <a:off x="7300460" y="3548290"/>
            <a:ext cx="874712" cy="712788"/>
          </a:xfrm>
          <a:prstGeom prst="line">
            <a:avLst/>
          </a:prstGeom>
          <a:noFill/>
          <a:ln w="9525">
            <a:solidFill>
              <a:srgbClr val="F8F8F8">
                <a:alpha val="3607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14"/>
          <p:cNvSpPr>
            <a:spLocks noChangeShapeType="1"/>
          </p:cNvSpPr>
          <p:nvPr/>
        </p:nvSpPr>
        <p:spPr bwMode="auto">
          <a:xfrm>
            <a:off x="5893935" y="3730853"/>
            <a:ext cx="0" cy="825500"/>
          </a:xfrm>
          <a:prstGeom prst="line">
            <a:avLst/>
          </a:prstGeom>
          <a:noFill/>
          <a:ln w="9525">
            <a:solidFill>
              <a:srgbClr val="F8F8F8">
                <a:alpha val="2705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未知"/>
          <p:cNvSpPr/>
          <p:nvPr/>
        </p:nvSpPr>
        <p:spPr bwMode="auto">
          <a:xfrm>
            <a:off x="2004560" y="3537178"/>
            <a:ext cx="7743825" cy="1036637"/>
          </a:xfrm>
          <a:custGeom>
            <a:avLst/>
            <a:gdLst>
              <a:gd name="T0" fmla="*/ 0 w 4878"/>
              <a:gd name="T1" fmla="*/ 0 h 653"/>
              <a:gd name="T2" fmla="*/ 2147483646 w 4878"/>
              <a:gd name="T3" fmla="*/ 1635579824 h 653"/>
              <a:gd name="T4" fmla="*/ 2147483646 w 4878"/>
              <a:gd name="T5" fmla="*/ 42841842 h 653"/>
              <a:gd name="T6" fmla="*/ 0 60000 65536"/>
              <a:gd name="T7" fmla="*/ 0 60000 65536"/>
              <a:gd name="T8" fmla="*/ 0 60000 65536"/>
              <a:gd name="T9" fmla="*/ 0 w 4878"/>
              <a:gd name="T10" fmla="*/ 0 h 653"/>
              <a:gd name="T11" fmla="*/ 4878 w 4878"/>
              <a:gd name="T12" fmla="*/ 653 h 653"/>
            </a:gdLst>
            <a:ahLst/>
            <a:cxnLst>
              <a:cxn ang="T6">
                <a:pos x="T0" y="T1"/>
              </a:cxn>
              <a:cxn ang="T7">
                <a:pos x="T2" y="T3"/>
              </a:cxn>
              <a:cxn ang="T8">
                <a:pos x="T4" y="T5"/>
              </a:cxn>
            </a:cxnLst>
            <a:rect l="T9" t="T10" r="T11" b="T12"/>
            <a:pathLst>
              <a:path w="4878" h="653">
                <a:moveTo>
                  <a:pt x="0" y="0"/>
                </a:moveTo>
                <a:cubicBezTo>
                  <a:pt x="522" y="422"/>
                  <a:pt x="1577" y="653"/>
                  <a:pt x="2443" y="649"/>
                </a:cubicBezTo>
                <a:cubicBezTo>
                  <a:pt x="3387" y="645"/>
                  <a:pt x="4229" y="447"/>
                  <a:pt x="4878" y="17"/>
                </a:cubicBezTo>
              </a:path>
            </a:pathLst>
          </a:custGeom>
          <a:noFill/>
          <a:ln w="28575">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16"/>
          <p:cNvSpPr>
            <a:spLocks noChangeShapeType="1"/>
          </p:cNvSpPr>
          <p:nvPr/>
        </p:nvSpPr>
        <p:spPr bwMode="auto">
          <a:xfrm flipH="1">
            <a:off x="3534910" y="5462815"/>
            <a:ext cx="874712" cy="712788"/>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Line 17"/>
          <p:cNvSpPr>
            <a:spLocks noChangeShapeType="1"/>
          </p:cNvSpPr>
          <p:nvPr/>
        </p:nvSpPr>
        <p:spPr bwMode="auto">
          <a:xfrm>
            <a:off x="7289347" y="5478690"/>
            <a:ext cx="874713" cy="712788"/>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Line 18"/>
          <p:cNvSpPr>
            <a:spLocks noChangeShapeType="1"/>
          </p:cNvSpPr>
          <p:nvPr/>
        </p:nvSpPr>
        <p:spPr bwMode="auto">
          <a:xfrm flipH="1">
            <a:off x="1985510" y="5118328"/>
            <a:ext cx="1143000" cy="331787"/>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Line 19"/>
          <p:cNvSpPr>
            <a:spLocks noChangeShapeType="1"/>
          </p:cNvSpPr>
          <p:nvPr/>
        </p:nvSpPr>
        <p:spPr bwMode="auto">
          <a:xfrm>
            <a:off x="8681585" y="5113565"/>
            <a:ext cx="1103312" cy="331788"/>
          </a:xfrm>
          <a:prstGeom prst="line">
            <a:avLst/>
          </a:prstGeom>
          <a:noFill/>
          <a:ln w="9525">
            <a:solidFill>
              <a:srgbClr val="F8F8F8">
                <a:alpha val="7059"/>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Line 20"/>
          <p:cNvSpPr>
            <a:spLocks noChangeShapeType="1"/>
          </p:cNvSpPr>
          <p:nvPr/>
        </p:nvSpPr>
        <p:spPr bwMode="auto">
          <a:xfrm>
            <a:off x="5893935" y="3672115"/>
            <a:ext cx="0" cy="825500"/>
          </a:xfrm>
          <a:prstGeom prst="line">
            <a:avLst/>
          </a:prstGeom>
          <a:noFill/>
          <a:ln w="9525">
            <a:solidFill>
              <a:srgbClr val="F8F8F8">
                <a:alpha val="27058"/>
              </a:srgbClr>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4" name="Group 19"/>
          <p:cNvGrpSpPr/>
          <p:nvPr/>
        </p:nvGrpSpPr>
        <p:grpSpPr bwMode="auto">
          <a:xfrm>
            <a:off x="2542722" y="2270353"/>
            <a:ext cx="1295400" cy="1371600"/>
            <a:chOff x="0" y="0"/>
            <a:chExt cx="1042" cy="1102"/>
          </a:xfrm>
        </p:grpSpPr>
        <p:grpSp>
          <p:nvGrpSpPr>
            <p:cNvPr id="25" name="Group 20"/>
            <p:cNvGrpSpPr/>
            <p:nvPr/>
          </p:nvGrpSpPr>
          <p:grpSpPr bwMode="auto">
            <a:xfrm>
              <a:off x="0" y="0"/>
              <a:ext cx="1042" cy="1102"/>
              <a:chOff x="0" y="0"/>
              <a:chExt cx="1042" cy="1102"/>
            </a:xfrm>
          </p:grpSpPr>
          <p:pic>
            <p:nvPicPr>
              <p:cNvPr id="27" name="Picture 23"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3"/>
              <p:cNvGrpSpPr/>
              <p:nvPr/>
            </p:nvGrpSpPr>
            <p:grpSpPr bwMode="auto">
              <a:xfrm>
                <a:off x="-5" y="-3"/>
                <a:ext cx="1044" cy="1029"/>
                <a:chOff x="0" y="0"/>
                <a:chExt cx="1298448" cy="1280160"/>
              </a:xfrm>
            </p:grpSpPr>
            <p:pic>
              <p:nvPicPr>
                <p:cNvPr id="30" name="Oval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5"/>
                <p:cNvSpPr txBox="1">
                  <a:spLocks noChangeArrowheads="1"/>
                </p:cNvSpPr>
                <p:nvPr/>
              </p:nvSpPr>
              <p:spPr bwMode="auto">
                <a:xfrm>
                  <a:off x="194593" y="189484"/>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26" name="Picture 26"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7"/>
          <p:cNvGrpSpPr/>
          <p:nvPr/>
        </p:nvGrpSpPr>
        <p:grpSpPr bwMode="auto">
          <a:xfrm>
            <a:off x="7871960" y="2341790"/>
            <a:ext cx="1295400" cy="1371600"/>
            <a:chOff x="0" y="0"/>
            <a:chExt cx="1042" cy="1102"/>
          </a:xfrm>
        </p:grpSpPr>
        <p:grpSp>
          <p:nvGrpSpPr>
            <p:cNvPr id="33" name="Group 28"/>
            <p:cNvGrpSpPr/>
            <p:nvPr/>
          </p:nvGrpSpPr>
          <p:grpSpPr bwMode="auto">
            <a:xfrm>
              <a:off x="0" y="0"/>
              <a:ext cx="1042" cy="1102"/>
              <a:chOff x="0" y="0"/>
              <a:chExt cx="1042" cy="1102"/>
            </a:xfrm>
          </p:grpSpPr>
          <p:pic>
            <p:nvPicPr>
              <p:cNvPr id="35" name="Picture 29"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0"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1"/>
              <p:cNvGrpSpPr/>
              <p:nvPr/>
            </p:nvGrpSpPr>
            <p:grpSpPr bwMode="auto">
              <a:xfrm>
                <a:off x="-3" y="-3"/>
                <a:ext cx="1044" cy="1029"/>
                <a:chOff x="0" y="0"/>
                <a:chExt cx="1298448" cy="1280160"/>
              </a:xfrm>
            </p:grpSpPr>
            <p:pic>
              <p:nvPicPr>
                <p:cNvPr id="38" name="Oval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3"/>
                <p:cNvSpPr txBox="1">
                  <a:spLocks noChangeArrowheads="1"/>
                </p:cNvSpPr>
                <p:nvPr/>
              </p:nvSpPr>
              <p:spPr bwMode="auto">
                <a:xfrm>
                  <a:off x="192751" y="189484"/>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34" name="Picture 32"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33"/>
          <p:cNvSpPr>
            <a:spLocks noChangeArrowheads="1"/>
          </p:cNvSpPr>
          <p:nvPr/>
        </p:nvSpPr>
        <p:spPr bwMode="auto">
          <a:xfrm>
            <a:off x="2542722" y="270215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投标阶段</a:t>
            </a:r>
            <a:endParaRPr lang="zh-CN" altLang="en-US" sz="2000" b="1" dirty="0">
              <a:solidFill>
                <a:srgbClr val="0000FF"/>
              </a:solidFill>
              <a:latin typeface="Arial" panose="020B0604020202020204" pitchFamily="34" charset="0"/>
            </a:endParaRPr>
          </a:p>
        </p:txBody>
      </p:sp>
      <p:sp>
        <p:nvSpPr>
          <p:cNvPr id="41" name="Rectangle 34"/>
          <p:cNvSpPr>
            <a:spLocks noChangeArrowheads="1"/>
          </p:cNvSpPr>
          <p:nvPr/>
        </p:nvSpPr>
        <p:spPr bwMode="auto">
          <a:xfrm>
            <a:off x="7881485" y="2737078"/>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结算阶段</a:t>
            </a:r>
            <a:endParaRPr lang="zh-CN" altLang="en-US" sz="2000" b="1" dirty="0">
              <a:solidFill>
                <a:srgbClr val="0000FF"/>
              </a:solidFill>
              <a:latin typeface="Arial" panose="020B0604020202020204" pitchFamily="34" charset="0"/>
            </a:endParaRPr>
          </a:p>
        </p:txBody>
      </p:sp>
      <p:grpSp>
        <p:nvGrpSpPr>
          <p:cNvPr id="42" name="Group 37"/>
          <p:cNvGrpSpPr/>
          <p:nvPr/>
        </p:nvGrpSpPr>
        <p:grpSpPr bwMode="auto">
          <a:xfrm>
            <a:off x="3982585" y="2414815"/>
            <a:ext cx="1654175" cy="1749425"/>
            <a:chOff x="0" y="0"/>
            <a:chExt cx="1042" cy="1102"/>
          </a:xfrm>
        </p:grpSpPr>
        <p:grpSp>
          <p:nvGrpSpPr>
            <p:cNvPr id="43" name="Group 38"/>
            <p:cNvGrpSpPr/>
            <p:nvPr/>
          </p:nvGrpSpPr>
          <p:grpSpPr bwMode="auto">
            <a:xfrm>
              <a:off x="0" y="0"/>
              <a:ext cx="1042" cy="1102"/>
              <a:chOff x="0" y="0"/>
              <a:chExt cx="1042" cy="1102"/>
            </a:xfrm>
          </p:grpSpPr>
          <p:pic>
            <p:nvPicPr>
              <p:cNvPr id="45" name="Picture 37" descr="light_shadow"/>
              <p:cNvPicPr>
                <a:picLocks noChangeAspect="1" noChangeArrowheads="1"/>
              </p:cNvPicPr>
              <p:nvPr/>
            </p:nvPicPr>
            <p:blipFill>
              <a:blip r:embed="rId8">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8"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1"/>
              <p:cNvGrpSpPr/>
              <p:nvPr/>
            </p:nvGrpSpPr>
            <p:grpSpPr bwMode="auto">
              <a:xfrm>
                <a:off x="-4" y="-4"/>
                <a:ext cx="1044" cy="1029"/>
                <a:chOff x="0" y="0"/>
                <a:chExt cx="1658112" cy="1633728"/>
              </a:xfrm>
            </p:grpSpPr>
            <p:pic>
              <p:nvPicPr>
                <p:cNvPr id="48" name="Oval 3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3"/>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4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45"/>
          <p:cNvGrpSpPr/>
          <p:nvPr/>
        </p:nvGrpSpPr>
        <p:grpSpPr bwMode="auto">
          <a:xfrm>
            <a:off x="5927272" y="2414815"/>
            <a:ext cx="1654175" cy="1749425"/>
            <a:chOff x="0" y="0"/>
            <a:chExt cx="1042" cy="1102"/>
          </a:xfrm>
        </p:grpSpPr>
        <p:grpSp>
          <p:nvGrpSpPr>
            <p:cNvPr id="51" name="Group 46"/>
            <p:cNvGrpSpPr/>
            <p:nvPr/>
          </p:nvGrpSpPr>
          <p:grpSpPr bwMode="auto">
            <a:xfrm>
              <a:off x="0" y="0"/>
              <a:ext cx="1042" cy="1102"/>
              <a:chOff x="0" y="0"/>
              <a:chExt cx="1042" cy="1102"/>
            </a:xfrm>
          </p:grpSpPr>
          <p:pic>
            <p:nvPicPr>
              <p:cNvPr id="53" name="Picture 43" descr="light_shadow"/>
              <p:cNvPicPr>
                <a:picLocks noChangeAspect="1" noChangeArrowheads="1"/>
              </p:cNvPicPr>
              <p:nvPr/>
            </p:nvPicPr>
            <p:blipFill>
              <a:blip r:embed="rId8">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4"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49"/>
              <p:cNvGrpSpPr/>
              <p:nvPr/>
            </p:nvGrpSpPr>
            <p:grpSpPr bwMode="auto">
              <a:xfrm>
                <a:off x="-4" y="-4"/>
                <a:ext cx="1041" cy="1029"/>
                <a:chOff x="0" y="0"/>
                <a:chExt cx="1652016" cy="1633728"/>
              </a:xfrm>
            </p:grpSpPr>
            <p:pic>
              <p:nvPicPr>
                <p:cNvPr id="56" name="Oval 4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52016"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51"/>
                <p:cNvSpPr txBox="1">
                  <a:spLocks noChangeArrowheads="1"/>
                </p:cNvSpPr>
                <p:nvPr/>
              </p:nvSpPr>
              <p:spPr bwMode="auto">
                <a:xfrm>
                  <a:off x="246400"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52" name="Picture 46"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ectangle 47"/>
          <p:cNvSpPr>
            <a:spLocks noChangeArrowheads="1"/>
          </p:cNvSpPr>
          <p:nvPr/>
        </p:nvSpPr>
        <p:spPr bwMode="auto">
          <a:xfrm>
            <a:off x="4127047" y="2989490"/>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签约阶段</a:t>
            </a:r>
            <a:endParaRPr lang="en-US" altLang="zh-CN" sz="2000" b="1" dirty="0">
              <a:solidFill>
                <a:srgbClr val="0000FF"/>
              </a:solidFill>
              <a:latin typeface="Arial" panose="020B0604020202020204" pitchFamily="34" charset="0"/>
            </a:endParaRPr>
          </a:p>
        </p:txBody>
      </p:sp>
      <p:sp>
        <p:nvSpPr>
          <p:cNvPr id="59" name="Rectangle 48"/>
          <p:cNvSpPr>
            <a:spLocks noChangeArrowheads="1"/>
          </p:cNvSpPr>
          <p:nvPr/>
        </p:nvSpPr>
        <p:spPr bwMode="auto">
          <a:xfrm>
            <a:off x="6071735" y="3062515"/>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施工阶段</a:t>
            </a:r>
            <a:endParaRPr lang="zh-CN" altLang="en-US" sz="2000" b="1" dirty="0">
              <a:solidFill>
                <a:srgbClr val="0000FF"/>
              </a:solidFill>
              <a:latin typeface="Arial" panose="020B0604020202020204" pitchFamily="34" charset="0"/>
            </a:endParaRPr>
          </a:p>
        </p:txBody>
      </p:sp>
      <p:grpSp>
        <p:nvGrpSpPr>
          <p:cNvPr id="60" name="Group 55"/>
          <p:cNvGrpSpPr/>
          <p:nvPr/>
        </p:nvGrpSpPr>
        <p:grpSpPr bwMode="auto">
          <a:xfrm>
            <a:off x="3414260" y="5007203"/>
            <a:ext cx="1295400" cy="1371600"/>
            <a:chOff x="0" y="0"/>
            <a:chExt cx="1042" cy="1102"/>
          </a:xfrm>
        </p:grpSpPr>
        <p:grpSp>
          <p:nvGrpSpPr>
            <p:cNvPr id="61" name="Group 56"/>
            <p:cNvGrpSpPr/>
            <p:nvPr/>
          </p:nvGrpSpPr>
          <p:grpSpPr bwMode="auto">
            <a:xfrm>
              <a:off x="0" y="0"/>
              <a:ext cx="1042" cy="1102"/>
              <a:chOff x="0" y="0"/>
              <a:chExt cx="1042" cy="1102"/>
            </a:xfrm>
          </p:grpSpPr>
          <p:pic>
            <p:nvPicPr>
              <p:cNvPr id="63" name="Picture 51"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2"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59"/>
              <p:cNvGrpSpPr/>
              <p:nvPr/>
            </p:nvGrpSpPr>
            <p:grpSpPr bwMode="auto">
              <a:xfrm>
                <a:off x="-4" y="-3"/>
                <a:ext cx="1044" cy="1029"/>
                <a:chOff x="0" y="0"/>
                <a:chExt cx="1298448" cy="1280160"/>
              </a:xfrm>
            </p:grpSpPr>
            <p:pic>
              <p:nvPicPr>
                <p:cNvPr id="66" name="Oval 5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61"/>
                <p:cNvSpPr txBox="1">
                  <a:spLocks noChangeArrowheads="1"/>
                </p:cNvSpPr>
                <p:nvPr/>
              </p:nvSpPr>
              <p:spPr bwMode="auto">
                <a:xfrm>
                  <a:off x="193069" y="189865"/>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62" name="Picture 54"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Group 63"/>
          <p:cNvGrpSpPr/>
          <p:nvPr/>
        </p:nvGrpSpPr>
        <p:grpSpPr bwMode="auto">
          <a:xfrm>
            <a:off x="7611610" y="4597628"/>
            <a:ext cx="1295400" cy="1371600"/>
            <a:chOff x="0" y="0"/>
            <a:chExt cx="1042" cy="1102"/>
          </a:xfrm>
        </p:grpSpPr>
        <p:grpSp>
          <p:nvGrpSpPr>
            <p:cNvPr id="69" name="Group 64"/>
            <p:cNvGrpSpPr/>
            <p:nvPr/>
          </p:nvGrpSpPr>
          <p:grpSpPr bwMode="auto">
            <a:xfrm>
              <a:off x="0" y="0"/>
              <a:ext cx="1042" cy="1102"/>
              <a:chOff x="0" y="0"/>
              <a:chExt cx="1042" cy="1102"/>
            </a:xfrm>
          </p:grpSpPr>
          <p:pic>
            <p:nvPicPr>
              <p:cNvPr id="71" name="Picture 57"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67"/>
              <p:cNvGrpSpPr/>
              <p:nvPr/>
            </p:nvGrpSpPr>
            <p:grpSpPr bwMode="auto">
              <a:xfrm>
                <a:off x="-6" y="-7"/>
                <a:ext cx="1044" cy="1033"/>
                <a:chOff x="0" y="0"/>
                <a:chExt cx="1298448" cy="1286256"/>
              </a:xfrm>
            </p:grpSpPr>
            <p:pic>
              <p:nvPicPr>
                <p:cNvPr id="74" name="Oval 5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98448" cy="12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69"/>
                <p:cNvSpPr txBox="1">
                  <a:spLocks noChangeArrowheads="1"/>
                </p:cNvSpPr>
                <p:nvPr/>
              </p:nvSpPr>
              <p:spPr bwMode="auto">
                <a:xfrm>
                  <a:off x="196371" y="194818"/>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70" name="Picture 6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6" name="AutoShape 61"/>
          <p:cNvCxnSpPr>
            <a:cxnSpLocks noChangeShapeType="1"/>
          </p:cNvCxnSpPr>
          <p:nvPr/>
        </p:nvCxnSpPr>
        <p:spPr bwMode="auto">
          <a:xfrm flipH="1">
            <a:off x="4566785" y="4099153"/>
            <a:ext cx="2217737" cy="1144587"/>
          </a:xfrm>
          <a:prstGeom prst="straightConnector1">
            <a:avLst/>
          </a:prstGeom>
          <a:noFill/>
          <a:ln w="38100">
            <a:solidFill>
              <a:srgbClr val="FF0000"/>
            </a:solidFill>
            <a:rou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77" name="AutoShape 62"/>
          <p:cNvCxnSpPr>
            <a:cxnSpLocks noChangeShapeType="1"/>
          </p:cNvCxnSpPr>
          <p:nvPr/>
        </p:nvCxnSpPr>
        <p:spPr bwMode="auto">
          <a:xfrm>
            <a:off x="6784522" y="4099153"/>
            <a:ext cx="955675" cy="735012"/>
          </a:xfrm>
          <a:prstGeom prst="straightConnector1">
            <a:avLst/>
          </a:prstGeom>
          <a:noFill/>
          <a:ln w="38100">
            <a:solidFill>
              <a:srgbClr val="FF0000"/>
            </a:solidFill>
            <a:rou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grpSp>
        <p:nvGrpSpPr>
          <p:cNvPr id="78" name="Group 73"/>
          <p:cNvGrpSpPr/>
          <p:nvPr/>
        </p:nvGrpSpPr>
        <p:grpSpPr bwMode="auto">
          <a:xfrm>
            <a:off x="5651047" y="4946878"/>
            <a:ext cx="1306513" cy="1303337"/>
            <a:chOff x="0" y="0"/>
            <a:chExt cx="1042" cy="1102"/>
          </a:xfrm>
        </p:grpSpPr>
        <p:grpSp>
          <p:nvGrpSpPr>
            <p:cNvPr id="79" name="Group 74"/>
            <p:cNvGrpSpPr/>
            <p:nvPr/>
          </p:nvGrpSpPr>
          <p:grpSpPr bwMode="auto">
            <a:xfrm>
              <a:off x="0" y="0"/>
              <a:ext cx="1042" cy="1102"/>
              <a:chOff x="0" y="0"/>
              <a:chExt cx="1042" cy="1102"/>
            </a:xfrm>
          </p:grpSpPr>
          <p:pic>
            <p:nvPicPr>
              <p:cNvPr id="81" name="Picture 65" descr="light_shadow"/>
              <p:cNvPicPr>
                <a:picLocks noChangeAspect="1" noChangeArrowheads="1"/>
              </p:cNvPicPr>
              <p:nvPr/>
            </p:nvPicPr>
            <p:blipFill>
              <a:blip r:embed="rId13"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66" descr="circuler_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77"/>
              <p:cNvGrpSpPr/>
              <p:nvPr/>
            </p:nvGrpSpPr>
            <p:grpSpPr bwMode="auto">
              <a:xfrm>
                <a:off x="-3" y="-4"/>
                <a:ext cx="1045" cy="1026"/>
                <a:chOff x="0" y="0"/>
                <a:chExt cx="1310640" cy="1213104"/>
              </a:xfrm>
            </p:grpSpPr>
            <p:pic>
              <p:nvPicPr>
                <p:cNvPr id="84" name="Oval 6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10640" cy="121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79"/>
                <p:cNvSpPr txBox="1">
                  <a:spLocks noChangeArrowheads="1"/>
                </p:cNvSpPr>
                <p:nvPr/>
              </p:nvSpPr>
              <p:spPr bwMode="auto">
                <a:xfrm>
                  <a:off x="194240" y="181256"/>
                  <a:ext cx="917638" cy="85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80" name="Picture 68"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6" name="AutoShape 69"/>
          <p:cNvCxnSpPr>
            <a:cxnSpLocks noChangeShapeType="1"/>
          </p:cNvCxnSpPr>
          <p:nvPr/>
        </p:nvCxnSpPr>
        <p:spPr bwMode="auto">
          <a:xfrm flipH="1">
            <a:off x="6297160" y="4103915"/>
            <a:ext cx="482600" cy="854075"/>
          </a:xfrm>
          <a:prstGeom prst="straightConnector1">
            <a:avLst/>
          </a:prstGeom>
          <a:noFill/>
          <a:ln w="38100">
            <a:solidFill>
              <a:srgbClr val="FF0000"/>
            </a:solidFill>
            <a:rou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87" name="Text Box 70"/>
          <p:cNvSpPr txBox="1">
            <a:spLocks noChangeArrowheads="1"/>
          </p:cNvSpPr>
          <p:nvPr/>
        </p:nvSpPr>
        <p:spPr bwMode="auto">
          <a:xfrm>
            <a:off x="3431722" y="5375503"/>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基础施工阶段</a:t>
            </a:r>
            <a:endParaRPr lang="zh-CN" altLang="en-US" sz="1800" b="1" dirty="0">
              <a:solidFill>
                <a:srgbClr val="0000FF"/>
              </a:solidFill>
              <a:latin typeface="Arial" panose="020B0604020202020204" pitchFamily="34" charset="0"/>
            </a:endParaRPr>
          </a:p>
        </p:txBody>
      </p:sp>
      <p:sp>
        <p:nvSpPr>
          <p:cNvPr id="88" name="Text Box 71"/>
          <p:cNvSpPr txBox="1">
            <a:spLocks noChangeArrowheads="1"/>
          </p:cNvSpPr>
          <p:nvPr/>
        </p:nvSpPr>
        <p:spPr bwMode="auto">
          <a:xfrm>
            <a:off x="5717722" y="5216753"/>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主体施工阶段</a:t>
            </a:r>
            <a:endParaRPr lang="zh-CN" altLang="en-US" sz="1800" b="1" dirty="0">
              <a:solidFill>
                <a:srgbClr val="0000FF"/>
              </a:solidFill>
              <a:latin typeface="Arial" panose="020B0604020202020204" pitchFamily="34" charset="0"/>
            </a:endParaRPr>
          </a:p>
        </p:txBody>
      </p:sp>
      <p:sp>
        <p:nvSpPr>
          <p:cNvPr id="89" name="Text Box 72"/>
          <p:cNvSpPr txBox="1">
            <a:spLocks noChangeArrowheads="1"/>
          </p:cNvSpPr>
          <p:nvPr/>
        </p:nvSpPr>
        <p:spPr bwMode="auto">
          <a:xfrm>
            <a:off x="7727497" y="4862740"/>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装修施工阶段</a:t>
            </a:r>
            <a:endParaRPr lang="zh-CN" altLang="en-US" sz="1800" b="1" dirty="0">
              <a:solidFill>
                <a:srgbClr val="0000FF"/>
              </a:solidFill>
              <a:latin typeface="Arial" panose="020B0604020202020204" pitchFamily="34" charset="0"/>
            </a:endParaRPr>
          </a:p>
        </p:txBody>
      </p:sp>
      <p:grpSp>
        <p:nvGrpSpPr>
          <p:cNvPr id="90" name="Group 103"/>
          <p:cNvGrpSpPr/>
          <p:nvPr/>
        </p:nvGrpSpPr>
        <p:grpSpPr bwMode="auto">
          <a:xfrm>
            <a:off x="3479347" y="901928"/>
            <a:ext cx="5400675" cy="1008062"/>
            <a:chOff x="1474" y="981"/>
            <a:chExt cx="3810" cy="726"/>
          </a:xfrm>
          <a:solidFill>
            <a:srgbClr val="00B0F0"/>
          </a:solidFill>
        </p:grpSpPr>
        <p:sp>
          <p:nvSpPr>
            <p:cNvPr id="91" name="Rectangle 5984"/>
            <p:cNvSpPr>
              <a:spLocks noChangeArrowheads="1"/>
            </p:cNvSpPr>
            <p:nvPr/>
          </p:nvSpPr>
          <p:spPr bwMode="auto">
            <a:xfrm>
              <a:off x="1500" y="1011"/>
              <a:ext cx="3768" cy="676"/>
            </a:xfrm>
            <a:prstGeom prst="rect">
              <a:avLst/>
            </a:prstGeom>
            <a:grp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92" name="Text Box 107"/>
            <p:cNvSpPr txBox="1">
              <a:spLocks noChangeArrowheads="1"/>
            </p:cNvSpPr>
            <p:nvPr/>
          </p:nvSpPr>
          <p:spPr bwMode="auto">
            <a:xfrm>
              <a:off x="2402" y="1162"/>
              <a:ext cx="1962" cy="374"/>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四 个 阶 段</a:t>
              </a:r>
              <a:endParaRPr lang="zh-CN" altLang="en-US" sz="2800" b="1" dirty="0">
                <a:latin typeface="宋体" panose="02010600030101010101" pitchFamily="2" charset="-122"/>
              </a:endParaRPr>
            </a:p>
          </p:txBody>
        </p:sp>
      </p:grpSp>
      <p:grpSp>
        <p:nvGrpSpPr>
          <p:cNvPr id="93" name="Group 108"/>
          <p:cNvGrpSpPr/>
          <p:nvPr/>
        </p:nvGrpSpPr>
        <p:grpSpPr bwMode="auto">
          <a:xfrm>
            <a:off x="2326822" y="1190853"/>
            <a:ext cx="1144588" cy="647700"/>
            <a:chOff x="0" y="0"/>
            <a:chExt cx="264" cy="264"/>
          </a:xfrm>
        </p:grpSpPr>
        <p:sp>
          <p:nvSpPr>
            <p:cNvPr id="94" name="Oval 17"/>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95" name="Text Box 18"/>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“4”</a:t>
              </a:r>
              <a:endParaRPr lang="en-US" altLang="zh-CN" sz="2800" b="0">
                <a:solidFill>
                  <a:srgbClr val="FF0066"/>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39" name="Freeform 4"/>
          <p:cNvSpPr/>
          <p:nvPr/>
        </p:nvSpPr>
        <p:spPr bwMode="invGray">
          <a:xfrm>
            <a:off x="9004300"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0" name="Freeform 4"/>
          <p:cNvSpPr/>
          <p:nvPr/>
        </p:nvSpPr>
        <p:spPr bwMode="invGray">
          <a:xfrm>
            <a:off x="6772275"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1" name="Freeform 4"/>
          <p:cNvSpPr/>
          <p:nvPr/>
        </p:nvSpPr>
        <p:spPr bwMode="invGray">
          <a:xfrm>
            <a:off x="4546600"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 name="Rectangle 2"/>
          <p:cNvSpPr txBox="1">
            <a:spLocks noChangeArrowheads="1"/>
          </p:cNvSpPr>
          <p:nvPr/>
        </p:nvSpPr>
        <p:spPr>
          <a:xfrm>
            <a:off x="3833813" y="749254"/>
            <a:ext cx="5257800" cy="61047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zh-CN" altLang="en-US" sz="3200" b="1" dirty="0"/>
              <a:t>项目巨额盈利四大点</a:t>
            </a:r>
            <a:endParaRPr lang="zh-CN" altLang="en-US" sz="3200" b="1" dirty="0"/>
          </a:p>
        </p:txBody>
      </p:sp>
      <p:sp>
        <p:nvSpPr>
          <p:cNvPr id="43" name="Freeform 4"/>
          <p:cNvSpPr/>
          <p:nvPr/>
        </p:nvSpPr>
        <p:spPr bwMode="invGray">
          <a:xfrm>
            <a:off x="2524125"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44" name="Group 6"/>
          <p:cNvGrpSpPr/>
          <p:nvPr/>
        </p:nvGrpSpPr>
        <p:grpSpPr bwMode="auto">
          <a:xfrm>
            <a:off x="1987550" y="1938434"/>
            <a:ext cx="1406525" cy="1244600"/>
            <a:chOff x="4320" y="1152"/>
            <a:chExt cx="414" cy="402"/>
          </a:xfrm>
        </p:grpSpPr>
        <p:sp>
          <p:nvSpPr>
            <p:cNvPr id="45"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46"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eaLnBrk="1" hangingPunct="1">
                <a:defRPr/>
              </a:pPr>
              <a:endParaRPr lang="zh-CN" altLang="en-US" sz="1800" b="0">
                <a:latin typeface="Arial" panose="020B0604020202020204" pitchFamily="34" charset="0"/>
                <a:ea typeface="宋体" panose="02010600030101010101" pitchFamily="2" charset="-122"/>
              </a:endParaRPr>
            </a:p>
          </p:txBody>
        </p:sp>
      </p:grpSp>
      <p:pic>
        <p:nvPicPr>
          <p:cNvPr id="47" name="Picture 21" descr="YG_circl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2"/>
          <p:cNvSpPr txBox="1">
            <a:spLocks noChangeArrowheads="1"/>
          </p:cNvSpPr>
          <p:nvPr/>
        </p:nvSpPr>
        <p:spPr bwMode="black">
          <a:xfrm>
            <a:off x="2033588" y="5086446"/>
            <a:ext cx="128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标前</a:t>
            </a:r>
            <a:endParaRPr lang="zh-CN" altLang="en-US" sz="2400" b="1" dirty="0">
              <a:latin typeface="Arial" panose="020B0604020202020204" pitchFamily="34" charset="0"/>
            </a:endParaRPr>
          </a:p>
          <a:p>
            <a:pPr algn="ctr">
              <a:spcBef>
                <a:spcPct val="0"/>
              </a:spcBef>
              <a:buClrTx/>
              <a:buSzTx/>
              <a:buFontTx/>
              <a:buNone/>
            </a:pPr>
            <a:r>
              <a:rPr lang="zh-CN" altLang="en-US" sz="2400" b="1" dirty="0">
                <a:latin typeface="Arial" panose="020B0604020202020204" pitchFamily="34" charset="0"/>
              </a:rPr>
              <a:t>效益</a:t>
            </a:r>
            <a:endParaRPr lang="zh-CN" altLang="en-US" sz="2400" b="1" dirty="0">
              <a:latin typeface="Arial" panose="020B0604020202020204" pitchFamily="34" charset="0"/>
            </a:endParaRPr>
          </a:p>
        </p:txBody>
      </p:sp>
      <p:sp>
        <p:nvSpPr>
          <p:cNvPr id="49" name="Text Box 24"/>
          <p:cNvSpPr txBox="1">
            <a:spLocks noChangeArrowheads="1"/>
          </p:cNvSpPr>
          <p:nvPr/>
        </p:nvSpPr>
        <p:spPr bwMode="auto">
          <a:xfrm>
            <a:off x="2025650" y="219402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投标阶段商务策划</a:t>
            </a:r>
            <a:endParaRPr lang="zh-CN" altLang="en-US" sz="2000" b="1" dirty="0">
              <a:latin typeface="宋体" panose="02010600030101010101" pitchFamily="2" charset="-122"/>
            </a:endParaRPr>
          </a:p>
        </p:txBody>
      </p:sp>
      <p:grpSp>
        <p:nvGrpSpPr>
          <p:cNvPr id="50" name="Group 6"/>
          <p:cNvGrpSpPr/>
          <p:nvPr/>
        </p:nvGrpSpPr>
        <p:grpSpPr bwMode="auto">
          <a:xfrm>
            <a:off x="4003675" y="1938434"/>
            <a:ext cx="1406525" cy="1244600"/>
            <a:chOff x="4320" y="1152"/>
            <a:chExt cx="414" cy="402"/>
          </a:xfrm>
        </p:grpSpPr>
        <p:sp>
          <p:nvSpPr>
            <p:cNvPr id="51"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52"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eaLnBrk="1" hangingPunct="1">
                <a:defRPr/>
              </a:pPr>
              <a:endParaRPr lang="zh-CN" altLang="en-US" sz="1800" b="0">
                <a:latin typeface="Arial" panose="020B0604020202020204" pitchFamily="34" charset="0"/>
                <a:ea typeface="宋体" panose="02010600030101010101" pitchFamily="2" charset="-122"/>
              </a:endParaRPr>
            </a:p>
          </p:txBody>
        </p:sp>
      </p:grpSp>
      <p:sp>
        <p:nvSpPr>
          <p:cNvPr id="53" name="Text Box 25"/>
          <p:cNvSpPr txBox="1">
            <a:spLocks noChangeArrowheads="1"/>
          </p:cNvSpPr>
          <p:nvPr/>
        </p:nvSpPr>
        <p:spPr bwMode="auto">
          <a:xfrm>
            <a:off x="404336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签约阶段商务策划</a:t>
            </a:r>
            <a:endParaRPr lang="zh-CN" altLang="en-US" sz="2000" b="1" dirty="0">
              <a:latin typeface="宋体" panose="02010600030101010101" pitchFamily="2" charset="-122"/>
            </a:endParaRPr>
          </a:p>
        </p:txBody>
      </p:sp>
      <p:grpSp>
        <p:nvGrpSpPr>
          <p:cNvPr id="54" name="Group 6"/>
          <p:cNvGrpSpPr/>
          <p:nvPr/>
        </p:nvGrpSpPr>
        <p:grpSpPr bwMode="auto">
          <a:xfrm>
            <a:off x="6164263" y="1938434"/>
            <a:ext cx="1406525" cy="1244600"/>
            <a:chOff x="4320" y="1152"/>
            <a:chExt cx="414" cy="402"/>
          </a:xfrm>
        </p:grpSpPr>
        <p:sp>
          <p:nvSpPr>
            <p:cNvPr id="55"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56"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eaLnBrk="1" hangingPunct="1">
                <a:defRPr/>
              </a:pPr>
              <a:endParaRPr lang="zh-CN" altLang="en-US" sz="1800" b="0">
                <a:latin typeface="Arial" panose="020B0604020202020204" pitchFamily="34" charset="0"/>
                <a:ea typeface="宋体" panose="02010600030101010101" pitchFamily="2" charset="-122"/>
              </a:endParaRPr>
            </a:p>
          </p:txBody>
        </p:sp>
      </p:grpSp>
      <p:sp>
        <p:nvSpPr>
          <p:cNvPr id="57" name="Text Box 32"/>
          <p:cNvSpPr txBox="1">
            <a:spLocks noChangeArrowheads="1"/>
          </p:cNvSpPr>
          <p:nvPr/>
        </p:nvSpPr>
        <p:spPr bwMode="auto">
          <a:xfrm>
            <a:off x="620236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施工阶段商务策划</a:t>
            </a:r>
            <a:endParaRPr lang="zh-CN" altLang="en-US" sz="2000" b="1" dirty="0">
              <a:latin typeface="宋体" panose="02010600030101010101" pitchFamily="2" charset="-122"/>
            </a:endParaRPr>
          </a:p>
        </p:txBody>
      </p:sp>
      <p:grpSp>
        <p:nvGrpSpPr>
          <p:cNvPr id="58" name="Group 6"/>
          <p:cNvGrpSpPr/>
          <p:nvPr/>
        </p:nvGrpSpPr>
        <p:grpSpPr bwMode="auto">
          <a:xfrm>
            <a:off x="8435975" y="1959071"/>
            <a:ext cx="1406525" cy="1244600"/>
            <a:chOff x="4320" y="1152"/>
            <a:chExt cx="414" cy="402"/>
          </a:xfrm>
        </p:grpSpPr>
        <p:sp>
          <p:nvSpPr>
            <p:cNvPr id="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60"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eaLnBrk="1" hangingPunct="1">
                <a:defRPr/>
              </a:pPr>
              <a:endParaRPr lang="zh-CN" altLang="en-US" sz="1800" b="0">
                <a:latin typeface="Arial" panose="020B0604020202020204" pitchFamily="34" charset="0"/>
                <a:ea typeface="宋体" panose="02010600030101010101" pitchFamily="2" charset="-122"/>
              </a:endParaRPr>
            </a:p>
          </p:txBody>
        </p:sp>
      </p:grpSp>
      <p:sp>
        <p:nvSpPr>
          <p:cNvPr id="61" name="Text Box 36"/>
          <p:cNvSpPr txBox="1">
            <a:spLocks noChangeArrowheads="1"/>
          </p:cNvSpPr>
          <p:nvPr/>
        </p:nvSpPr>
        <p:spPr bwMode="auto">
          <a:xfrm>
            <a:off x="850741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结算阶段商务策划</a:t>
            </a:r>
            <a:endParaRPr lang="zh-CN" altLang="en-US" sz="2000" b="1" dirty="0">
              <a:latin typeface="宋体" panose="02010600030101010101" pitchFamily="2" charset="-122"/>
            </a:endParaRPr>
          </a:p>
        </p:txBody>
      </p:sp>
      <p:pic>
        <p:nvPicPr>
          <p:cNvPr id="62" name="Picture 21" descr="YG_circl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2"/>
          <p:cNvSpPr txBox="1">
            <a:spLocks noChangeArrowheads="1"/>
          </p:cNvSpPr>
          <p:nvPr/>
        </p:nvSpPr>
        <p:spPr bwMode="black">
          <a:xfrm>
            <a:off x="4056063"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合同运作</a:t>
            </a:r>
            <a:endParaRPr lang="zh-CN" altLang="en-US" sz="2400" b="1" dirty="0">
              <a:latin typeface="Arial" panose="020B0604020202020204" pitchFamily="34" charset="0"/>
            </a:endParaRPr>
          </a:p>
          <a:p>
            <a:pPr algn="ctr">
              <a:spcBef>
                <a:spcPct val="0"/>
              </a:spcBef>
              <a:buClrTx/>
              <a:buSzTx/>
              <a:buFontTx/>
              <a:buNone/>
            </a:pPr>
            <a:r>
              <a:rPr lang="zh-CN" altLang="en-US" sz="2400" b="1" dirty="0">
                <a:latin typeface="Arial" panose="020B0604020202020204" pitchFamily="34" charset="0"/>
              </a:rPr>
              <a:t>效益</a:t>
            </a:r>
            <a:endParaRPr lang="zh-CN" altLang="en-US" sz="2400" b="1" dirty="0">
              <a:latin typeface="Arial" panose="020B0604020202020204" pitchFamily="34" charset="0"/>
            </a:endParaRPr>
          </a:p>
        </p:txBody>
      </p:sp>
      <p:pic>
        <p:nvPicPr>
          <p:cNvPr id="64" name="Picture 21" descr="YG_circl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2"/>
          <p:cNvSpPr txBox="1">
            <a:spLocks noChangeArrowheads="1"/>
          </p:cNvSpPr>
          <p:nvPr/>
        </p:nvSpPr>
        <p:spPr bwMode="black">
          <a:xfrm>
            <a:off x="6216650"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latin typeface="Arial" panose="020B0604020202020204" pitchFamily="34" charset="0"/>
              </a:rPr>
              <a:t>过程</a:t>
            </a:r>
            <a:endParaRPr lang="zh-CN" altLang="en-US" sz="2400" b="1">
              <a:latin typeface="Arial" panose="020B0604020202020204" pitchFamily="34" charset="0"/>
            </a:endParaRPr>
          </a:p>
          <a:p>
            <a:pPr algn="ctr">
              <a:spcBef>
                <a:spcPct val="0"/>
              </a:spcBef>
              <a:buClrTx/>
              <a:buSzTx/>
              <a:buFontTx/>
              <a:buNone/>
            </a:pPr>
            <a:r>
              <a:rPr lang="zh-CN" altLang="en-US" sz="2400" b="1">
                <a:latin typeface="Arial" panose="020B0604020202020204" pitchFamily="34" charset="0"/>
              </a:rPr>
              <a:t>盈利</a:t>
            </a:r>
            <a:endParaRPr lang="zh-CN" altLang="en-US" sz="2400" b="1">
              <a:latin typeface="Arial" panose="020B0604020202020204" pitchFamily="34" charset="0"/>
            </a:endParaRPr>
          </a:p>
        </p:txBody>
      </p:sp>
      <p:pic>
        <p:nvPicPr>
          <p:cNvPr id="66" name="Picture 21" descr="YG_circl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450" y="4559396"/>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22"/>
          <p:cNvSpPr txBox="1">
            <a:spLocks noChangeArrowheads="1"/>
          </p:cNvSpPr>
          <p:nvPr/>
        </p:nvSpPr>
        <p:spPr bwMode="black">
          <a:xfrm>
            <a:off x="8520113"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结算</a:t>
            </a:r>
            <a:endParaRPr lang="zh-CN" altLang="en-US" sz="2400" b="1" dirty="0">
              <a:latin typeface="Arial" panose="020B0604020202020204" pitchFamily="34" charset="0"/>
            </a:endParaRPr>
          </a:p>
          <a:p>
            <a:pPr algn="ctr">
              <a:spcBef>
                <a:spcPct val="0"/>
              </a:spcBef>
              <a:buClrTx/>
              <a:buSzTx/>
              <a:buFontTx/>
              <a:buNone/>
            </a:pPr>
            <a:r>
              <a:rPr lang="zh-CN" altLang="en-US" sz="2400" b="1" dirty="0">
                <a:latin typeface="Arial" panose="020B0604020202020204" pitchFamily="34" charset="0"/>
              </a:rPr>
              <a:t>效益</a:t>
            </a:r>
            <a:endParaRPr lang="zh-CN" altLang="en-US" sz="24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bwMode="auto">
          <a:xfrm>
            <a:off x="3318509" y="789369"/>
            <a:ext cx="5616575" cy="935037"/>
            <a:chOff x="1474" y="981"/>
            <a:chExt cx="3810" cy="726"/>
          </a:xfrm>
          <a:solidFill>
            <a:srgbClr val="00B0F0"/>
          </a:solidFill>
        </p:grpSpPr>
        <p:sp>
          <p:nvSpPr>
            <p:cNvPr id="12" name="Rectangle 5984"/>
            <p:cNvSpPr>
              <a:spLocks noChangeArrowheads="1"/>
            </p:cNvSpPr>
            <p:nvPr/>
          </p:nvSpPr>
          <p:spPr bwMode="auto">
            <a:xfrm>
              <a:off x="1500" y="1011"/>
              <a:ext cx="3768" cy="676"/>
            </a:xfrm>
            <a:prstGeom prst="rect">
              <a:avLst/>
            </a:prstGeom>
            <a:grp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13" name="Text Box 11"/>
            <p:cNvSpPr txBox="1">
              <a:spLocks noChangeArrowheads="1"/>
            </p:cNvSpPr>
            <p:nvPr/>
          </p:nvSpPr>
          <p:spPr bwMode="auto">
            <a:xfrm>
              <a:off x="2470" y="1162"/>
              <a:ext cx="1823" cy="40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五 向 要 效 益</a:t>
              </a:r>
              <a:endParaRPr lang="zh-CN" altLang="en-US" sz="2800" b="1" dirty="0">
                <a:latin typeface="宋体" panose="02010600030101010101" pitchFamily="2" charset="-122"/>
              </a:endParaRPr>
            </a:p>
          </p:txBody>
        </p:sp>
      </p:grpSp>
      <p:grpSp>
        <p:nvGrpSpPr>
          <p:cNvPr id="14" name="Group 12"/>
          <p:cNvGrpSpPr/>
          <p:nvPr/>
        </p:nvGrpSpPr>
        <p:grpSpPr bwMode="auto">
          <a:xfrm>
            <a:off x="2310447" y="1076706"/>
            <a:ext cx="1000125" cy="547688"/>
            <a:chOff x="0" y="0"/>
            <a:chExt cx="264" cy="330"/>
          </a:xfrm>
        </p:grpSpPr>
        <p:sp>
          <p:nvSpPr>
            <p:cNvPr id="15" name="Oval 17"/>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6" name="Text Box 18"/>
            <p:cNvSpPr txBox="1">
              <a:spLocks noChangeArrowheads="1"/>
            </p:cNvSpPr>
            <p:nvPr/>
          </p:nvSpPr>
          <p:spPr bwMode="auto">
            <a:xfrm>
              <a:off x="32" y="17"/>
              <a:ext cx="17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“5”</a:t>
              </a:r>
              <a:endParaRPr lang="en-US" altLang="zh-CN" sz="2800" b="0">
                <a:solidFill>
                  <a:srgbClr val="FF0066"/>
                </a:solidFill>
                <a:latin typeface="Arial" panose="020B0604020202020204" pitchFamily="34" charset="0"/>
              </a:endParaRPr>
            </a:p>
          </p:txBody>
        </p:sp>
      </p:grpSp>
      <p:sp>
        <p:nvSpPr>
          <p:cNvPr id="17" name="Rectangle 15"/>
          <p:cNvSpPr>
            <a:spLocks noChangeArrowheads="1"/>
          </p:cNvSpPr>
          <p:nvPr/>
        </p:nvSpPr>
        <p:spPr bwMode="auto">
          <a:xfrm>
            <a:off x="6271259" y="2661031"/>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a:solidFill>
                  <a:srgbClr val="FF0000"/>
                </a:solidFill>
                <a:latin typeface="华文仿宋" panose="02010600040101010101" pitchFamily="2" charset="-122"/>
                <a:ea typeface="华文仿宋" panose="02010600040101010101" pitchFamily="2" charset="-122"/>
                <a:sym typeface="宋体" panose="02010600030101010101" pitchFamily="2" charset="-122"/>
              </a:rPr>
              <a:t>设计</a:t>
            </a: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endPar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endParaRPr>
          </a:p>
        </p:txBody>
      </p:sp>
      <p:sp>
        <p:nvSpPr>
          <p:cNvPr id="18" name="Rectangle 16"/>
          <p:cNvSpPr>
            <a:spLocks noChangeArrowheads="1"/>
          </p:cNvSpPr>
          <p:nvPr/>
        </p:nvSpPr>
        <p:spPr bwMode="auto">
          <a:xfrm>
            <a:off x="3102609" y="2661031"/>
            <a:ext cx="3097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签证索赔</a:t>
            </a: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endPar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endParaRPr>
          </a:p>
        </p:txBody>
      </p:sp>
      <p:sp>
        <p:nvSpPr>
          <p:cNvPr id="19" name="Rectangle 17"/>
          <p:cNvSpPr>
            <a:spLocks noChangeArrowheads="1"/>
          </p:cNvSpPr>
          <p:nvPr/>
        </p:nvSpPr>
        <p:spPr bwMode="auto">
          <a:xfrm>
            <a:off x="1446847" y="4245356"/>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a:solidFill>
                  <a:srgbClr val="FF0000"/>
                </a:solidFill>
                <a:latin typeface="华文仿宋" panose="02010600040101010101" pitchFamily="2" charset="-122"/>
                <a:ea typeface="华文仿宋" panose="02010600040101010101" pitchFamily="2" charset="-122"/>
                <a:sym typeface="宋体" panose="02010600030101010101" pitchFamily="2" charset="-122"/>
              </a:rPr>
              <a:t>管理</a:t>
            </a: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endPar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endParaRPr>
          </a:p>
        </p:txBody>
      </p:sp>
      <p:sp>
        <p:nvSpPr>
          <p:cNvPr id="20" name="Rectangle 18"/>
          <p:cNvSpPr>
            <a:spLocks noChangeArrowheads="1"/>
          </p:cNvSpPr>
          <p:nvPr/>
        </p:nvSpPr>
        <p:spPr bwMode="auto">
          <a:xfrm>
            <a:off x="4975859" y="6190044"/>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向结算要效益；</a:t>
            </a:r>
            <a:endPar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endParaRPr>
          </a:p>
        </p:txBody>
      </p:sp>
      <p:sp>
        <p:nvSpPr>
          <p:cNvPr id="21" name="Rectangle 19"/>
          <p:cNvSpPr>
            <a:spLocks noChangeArrowheads="1"/>
          </p:cNvSpPr>
          <p:nvPr/>
        </p:nvSpPr>
        <p:spPr bwMode="auto">
          <a:xfrm>
            <a:off x="8287384" y="3958019"/>
            <a:ext cx="2124075" cy="51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0"/>
              </a:spcBef>
              <a:buClrTx/>
              <a:buSzTx/>
              <a:buFontTx/>
              <a:buNone/>
            </a:pP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报量</a:t>
            </a: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endPar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endParaRPr>
          </a:p>
        </p:txBody>
      </p:sp>
      <p:grpSp>
        <p:nvGrpSpPr>
          <p:cNvPr id="22" name="Group 3"/>
          <p:cNvGrpSpPr/>
          <p:nvPr/>
        </p:nvGrpSpPr>
        <p:grpSpPr bwMode="auto">
          <a:xfrm>
            <a:off x="3318509" y="3381756"/>
            <a:ext cx="4905375" cy="2425700"/>
            <a:chOff x="995" y="1472"/>
            <a:chExt cx="3785" cy="1872"/>
          </a:xfrm>
        </p:grpSpPr>
        <p:sp>
          <p:nvSpPr>
            <p:cNvPr id="23" name="AutoShape 4"/>
            <p:cNvSpPr>
              <a:spLocks noChangeArrowheads="1"/>
            </p:cNvSpPr>
            <p:nvPr/>
          </p:nvSpPr>
          <p:spPr bwMode="gray">
            <a:xfrm>
              <a:off x="995" y="1588"/>
              <a:ext cx="3785" cy="17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gs>
                <a:gs pos="50000">
                  <a:srgbClr val="808080"/>
                </a:gs>
                <a:gs pos="100000">
                  <a:srgbClr val="3B3B3B"/>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4" name="AutoShape 5"/>
            <p:cNvSpPr>
              <a:spLocks noChangeArrowheads="1"/>
            </p:cNvSpPr>
            <p:nvPr/>
          </p:nvSpPr>
          <p:spPr bwMode="gray">
            <a:xfrm>
              <a:off x="995" y="1478"/>
              <a:ext cx="3785" cy="1756"/>
            </a:xfrm>
            <a:custGeom>
              <a:avLst/>
              <a:gdLst>
                <a:gd name="G0" fmla="+- 3013 0 0"/>
                <a:gd name="G1" fmla="+- 21600 0 3013"/>
                <a:gd name="G2" fmla="+- 21600 0 30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s>
                <a:gs pos="50000">
                  <a:schemeClr val="hlink"/>
                </a:gs>
                <a:gs pos="100000">
                  <a:schemeClr val="accent2"/>
                </a:gs>
              </a:gsLst>
              <a:lin ang="18900000" scaled="1"/>
            </a:gradFill>
            <a:ln w="9525" algn="ctr">
              <a:noFill/>
              <a:round/>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25" name="Line 6"/>
            <p:cNvSpPr>
              <a:spLocks noChangeShapeType="1"/>
            </p:cNvSpPr>
            <p:nvPr/>
          </p:nvSpPr>
          <p:spPr bwMode="gray">
            <a:xfrm flipV="1">
              <a:off x="2872" y="1472"/>
              <a:ext cx="0" cy="359"/>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7"/>
            <p:cNvSpPr>
              <a:spLocks noChangeShapeType="1"/>
            </p:cNvSpPr>
            <p:nvPr/>
          </p:nvSpPr>
          <p:spPr bwMode="gray">
            <a:xfrm>
              <a:off x="1793" y="1974"/>
              <a:ext cx="0" cy="11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8"/>
            <p:cNvSpPr>
              <a:spLocks noChangeShapeType="1"/>
            </p:cNvSpPr>
            <p:nvPr/>
          </p:nvSpPr>
          <p:spPr bwMode="gray">
            <a:xfrm>
              <a:off x="3951" y="1959"/>
              <a:ext cx="0" cy="123"/>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9"/>
            <p:cNvSpPr>
              <a:spLocks noChangeShapeType="1"/>
            </p:cNvSpPr>
            <p:nvPr/>
          </p:nvSpPr>
          <p:spPr bwMode="gray">
            <a:xfrm flipV="1">
              <a:off x="3951" y="1794"/>
              <a:ext cx="384" cy="16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10"/>
            <p:cNvSpPr>
              <a:spLocks noChangeShapeType="1"/>
            </p:cNvSpPr>
            <p:nvPr/>
          </p:nvSpPr>
          <p:spPr bwMode="gray">
            <a:xfrm flipH="1" flipV="1">
              <a:off x="1413" y="1801"/>
              <a:ext cx="378" cy="171"/>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Line 11"/>
            <p:cNvSpPr>
              <a:spLocks noChangeShapeType="1"/>
            </p:cNvSpPr>
            <p:nvPr/>
          </p:nvSpPr>
          <p:spPr bwMode="gray">
            <a:xfrm flipH="1">
              <a:off x="1856" y="2884"/>
              <a:ext cx="291" cy="209"/>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12"/>
            <p:cNvSpPr>
              <a:spLocks noChangeShapeType="1"/>
            </p:cNvSpPr>
            <p:nvPr/>
          </p:nvSpPr>
          <p:spPr bwMode="gray">
            <a:xfrm>
              <a:off x="3752" y="2843"/>
              <a:ext cx="365" cy="181"/>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13"/>
            <p:cNvSpPr>
              <a:spLocks noChangeShapeType="1"/>
            </p:cNvSpPr>
            <p:nvPr/>
          </p:nvSpPr>
          <p:spPr bwMode="gray">
            <a:xfrm flipH="1">
              <a:off x="1850" y="3090"/>
              <a:ext cx="7" cy="11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14"/>
            <p:cNvSpPr>
              <a:spLocks noChangeShapeType="1"/>
            </p:cNvSpPr>
            <p:nvPr/>
          </p:nvSpPr>
          <p:spPr bwMode="gray">
            <a:xfrm flipH="1">
              <a:off x="4112" y="3022"/>
              <a:ext cx="7" cy="11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 name="Line 15"/>
          <p:cNvSpPr>
            <a:spLocks noChangeShapeType="1"/>
          </p:cNvSpPr>
          <p:nvPr/>
        </p:nvSpPr>
        <p:spPr bwMode="black">
          <a:xfrm>
            <a:off x="4686934" y="3165856"/>
            <a:ext cx="0" cy="436563"/>
          </a:xfrm>
          <a:prstGeom prst="line">
            <a:avLst/>
          </a:prstGeom>
          <a:noFill/>
          <a:ln w="9525">
            <a:solidFill>
              <a:schemeClr val="tx1"/>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16"/>
          <p:cNvSpPr>
            <a:spLocks noChangeShapeType="1"/>
          </p:cNvSpPr>
          <p:nvPr/>
        </p:nvSpPr>
        <p:spPr bwMode="black">
          <a:xfrm>
            <a:off x="6991984" y="3181731"/>
            <a:ext cx="0" cy="481013"/>
          </a:xfrm>
          <a:prstGeom prst="line">
            <a:avLst/>
          </a:prstGeom>
          <a:noFill/>
          <a:ln w="9525">
            <a:solidFill>
              <a:schemeClr val="tx1"/>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Line 17"/>
          <p:cNvSpPr>
            <a:spLocks noChangeShapeType="1"/>
          </p:cNvSpPr>
          <p:nvPr/>
        </p:nvSpPr>
        <p:spPr bwMode="black">
          <a:xfrm flipV="1">
            <a:off x="5910897" y="5542344"/>
            <a:ext cx="0" cy="534987"/>
          </a:xfrm>
          <a:prstGeom prst="line">
            <a:avLst/>
          </a:prstGeom>
          <a:noFill/>
          <a:ln w="9525">
            <a:solidFill>
              <a:schemeClr val="tx1"/>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 name="Line 18"/>
          <p:cNvSpPr>
            <a:spLocks noChangeShapeType="1"/>
          </p:cNvSpPr>
          <p:nvPr/>
        </p:nvSpPr>
        <p:spPr bwMode="gray">
          <a:xfrm flipH="1" flipV="1">
            <a:off x="8123872" y="4488244"/>
            <a:ext cx="576262" cy="0"/>
          </a:xfrm>
          <a:prstGeom prst="line">
            <a:avLst/>
          </a:prstGeom>
          <a:noFill/>
          <a:ln w="9525">
            <a:solidFill>
              <a:schemeClr val="tx1"/>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 name="Line 19"/>
          <p:cNvSpPr>
            <a:spLocks noChangeShapeType="1"/>
          </p:cNvSpPr>
          <p:nvPr/>
        </p:nvSpPr>
        <p:spPr bwMode="gray">
          <a:xfrm flipV="1">
            <a:off x="3102609" y="4461256"/>
            <a:ext cx="576263" cy="0"/>
          </a:xfrm>
          <a:prstGeom prst="line">
            <a:avLst/>
          </a:prstGeom>
          <a:noFill/>
          <a:ln w="9525">
            <a:solidFill>
              <a:schemeClr val="tx1"/>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AutoShape 26"/>
          <p:cNvSpPr>
            <a:spLocks noChangeArrowheads="1"/>
          </p:cNvSpPr>
          <p:nvPr/>
        </p:nvSpPr>
        <p:spPr bwMode="gray">
          <a:xfrm>
            <a:off x="4544059" y="3958019"/>
            <a:ext cx="2339975" cy="663575"/>
          </a:xfrm>
          <a:custGeom>
            <a:avLst/>
            <a:gdLst>
              <a:gd name="G0" fmla="+- 13742 0 0"/>
              <a:gd name="G1" fmla="+- -11677937 0 0"/>
              <a:gd name="G2" fmla="+- 13742 0 -11677937"/>
              <a:gd name="G3" fmla="+- 10800 0 0"/>
              <a:gd name="G4" fmla="+- 0 0 13742"/>
              <a:gd name="T0" fmla="*/ 360 256 1"/>
              <a:gd name="T1" fmla="*/ 0 256 1"/>
              <a:gd name="G5" fmla="+- G2 T0 T1"/>
              <a:gd name="G6" fmla="?: G2 G2 G5"/>
              <a:gd name="G7" fmla="+- 0 0 G6"/>
              <a:gd name="G8" fmla="+- 8470 0 0"/>
              <a:gd name="G9" fmla="+- 0 0 -11677937"/>
              <a:gd name="G10" fmla="+- 8470 0 2700"/>
              <a:gd name="G11" fmla="cos G10 13742"/>
              <a:gd name="G12" fmla="sin G10 13742"/>
              <a:gd name="G13" fmla="cos 13500 13742"/>
              <a:gd name="G14" fmla="sin 13500 13742"/>
              <a:gd name="G15" fmla="+- G11 10800 0"/>
              <a:gd name="G16" fmla="+- G12 10800 0"/>
              <a:gd name="G17" fmla="+- G13 10800 0"/>
              <a:gd name="G18" fmla="+- G14 10800 0"/>
              <a:gd name="G19" fmla="*/ 8470 1 2"/>
              <a:gd name="G20" fmla="+- G19 5400 0"/>
              <a:gd name="G21" fmla="cos G20 13742"/>
              <a:gd name="G22" fmla="sin G20 13742"/>
              <a:gd name="G23" fmla="+- G21 10800 0"/>
              <a:gd name="G24" fmla="+- G12 G23 G22"/>
              <a:gd name="G25" fmla="+- G22 G23 G11"/>
              <a:gd name="G26" fmla="cos 10800 13742"/>
              <a:gd name="G27" fmla="sin 10800 13742"/>
              <a:gd name="G28" fmla="cos 8470 13742"/>
              <a:gd name="G29" fmla="sin 8470 13742"/>
              <a:gd name="G30" fmla="+- G26 10800 0"/>
              <a:gd name="G31" fmla="+- G27 10800 0"/>
              <a:gd name="G32" fmla="+- G28 10800 0"/>
              <a:gd name="G33" fmla="+- G29 10800 0"/>
              <a:gd name="G34" fmla="+- G19 5400 0"/>
              <a:gd name="G35" fmla="cos G34 -11677937"/>
              <a:gd name="G36" fmla="sin G34 -11677937"/>
              <a:gd name="G37" fmla="+/ -11677937 13742 2"/>
              <a:gd name="T2" fmla="*/ 180 256 1"/>
              <a:gd name="T3" fmla="*/ 0 256 1"/>
              <a:gd name="G38" fmla="+- G37 T2 T3"/>
              <a:gd name="G39" fmla="?: G2 G37 G38"/>
              <a:gd name="G40" fmla="cos 10800 G39"/>
              <a:gd name="G41" fmla="sin 10800 G39"/>
              <a:gd name="G42" fmla="cos 8470 G39"/>
              <a:gd name="G43" fmla="sin 8470 G39"/>
              <a:gd name="G44" fmla="+- G40 10800 0"/>
              <a:gd name="G45" fmla="+- G41 10800 0"/>
              <a:gd name="G46" fmla="+- G42 10800 0"/>
              <a:gd name="G47" fmla="+- G43 10800 0"/>
              <a:gd name="G48" fmla="+- G35 10800 0"/>
              <a:gd name="G49" fmla="+- G36 10800 0"/>
              <a:gd name="T4" fmla="*/ 10990 w 21600"/>
              <a:gd name="T5" fmla="*/ 1 h 21600"/>
              <a:gd name="T6" fmla="*/ 1169 w 21600"/>
              <a:gd name="T7" fmla="*/ 10495 h 21600"/>
              <a:gd name="T8" fmla="*/ 10949 w 21600"/>
              <a:gd name="T9" fmla="*/ 2331 h 21600"/>
              <a:gd name="T10" fmla="*/ 24299 w 21600"/>
              <a:gd name="T11" fmla="*/ 10849 h 21600"/>
              <a:gd name="T12" fmla="*/ 20420 w 21600"/>
              <a:gd name="T13" fmla="*/ 14700 h 21600"/>
              <a:gd name="T14" fmla="*/ 16569 w 21600"/>
              <a:gd name="T15" fmla="*/ 1082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69" y="10830"/>
                </a:moveTo>
                <a:cubicBezTo>
                  <a:pt x="19269" y="10820"/>
                  <a:pt x="19270" y="10810"/>
                  <a:pt x="19270" y="10800"/>
                </a:cubicBezTo>
                <a:cubicBezTo>
                  <a:pt x="19270" y="6122"/>
                  <a:pt x="15477" y="2330"/>
                  <a:pt x="10800" y="2330"/>
                </a:cubicBezTo>
                <a:cubicBezTo>
                  <a:pt x="6226" y="2329"/>
                  <a:pt x="2478" y="5961"/>
                  <a:pt x="2334" y="10532"/>
                </a:cubicBezTo>
                <a:lnTo>
                  <a:pt x="5" y="10459"/>
                </a:lnTo>
                <a:cubicBezTo>
                  <a:pt x="189" y="4630"/>
                  <a:pt x="4968" y="-1"/>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gradFill rotWithShape="1">
            <a:gsLst>
              <a:gs pos="0">
                <a:schemeClr val="folHlink">
                  <a:gamma/>
                  <a:shade val="54510"/>
                  <a:invGamma/>
                </a:schemeClr>
              </a:gs>
              <a:gs pos="100000">
                <a:schemeClr val="folHlink"/>
              </a:gs>
            </a:gsLst>
            <a:lin ang="0" scaled="1"/>
          </a:gradFill>
          <a:ln w="9525" algn="ctr">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40" name="AutoShape 27"/>
          <p:cNvSpPr>
            <a:spLocks noChangeArrowheads="1"/>
          </p:cNvSpPr>
          <p:nvPr/>
        </p:nvSpPr>
        <p:spPr bwMode="gray">
          <a:xfrm flipH="1" flipV="1">
            <a:off x="4615497" y="4534281"/>
            <a:ext cx="2392362" cy="620713"/>
          </a:xfrm>
          <a:custGeom>
            <a:avLst/>
            <a:gdLst>
              <a:gd name="G0" fmla="+- -14015 0 0"/>
              <a:gd name="G1" fmla="+- -11677937 0 0"/>
              <a:gd name="G2" fmla="+- -14015 0 -11677937"/>
              <a:gd name="G3" fmla="+- 10800 0 0"/>
              <a:gd name="G4" fmla="+- 0 0 -14015"/>
              <a:gd name="T0" fmla="*/ 360 256 1"/>
              <a:gd name="T1" fmla="*/ 0 256 1"/>
              <a:gd name="G5" fmla="+- G2 T0 T1"/>
              <a:gd name="G6" fmla="?: G2 G2 G5"/>
              <a:gd name="G7" fmla="+- 0 0 G6"/>
              <a:gd name="G8" fmla="+- 8574 0 0"/>
              <a:gd name="G9" fmla="+- 0 0 -11677937"/>
              <a:gd name="G10" fmla="+- 8574 0 2700"/>
              <a:gd name="G11" fmla="cos G10 -14015"/>
              <a:gd name="G12" fmla="sin G10 -14015"/>
              <a:gd name="G13" fmla="cos 13500 -14015"/>
              <a:gd name="G14" fmla="sin 13500 -14015"/>
              <a:gd name="G15" fmla="+- G11 10800 0"/>
              <a:gd name="G16" fmla="+- G12 10800 0"/>
              <a:gd name="G17" fmla="+- G13 10800 0"/>
              <a:gd name="G18" fmla="+- G14 10800 0"/>
              <a:gd name="G19" fmla="*/ 8574 1 2"/>
              <a:gd name="G20" fmla="+- G19 5400 0"/>
              <a:gd name="G21" fmla="cos G20 -14015"/>
              <a:gd name="G22" fmla="sin G20 -14015"/>
              <a:gd name="G23" fmla="+- G21 10800 0"/>
              <a:gd name="G24" fmla="+- G12 G23 G22"/>
              <a:gd name="G25" fmla="+- G22 G23 G11"/>
              <a:gd name="G26" fmla="cos 10800 -14015"/>
              <a:gd name="G27" fmla="sin 10800 -14015"/>
              <a:gd name="G28" fmla="cos 8574 -14015"/>
              <a:gd name="G29" fmla="sin 8574 -14015"/>
              <a:gd name="G30" fmla="+- G26 10800 0"/>
              <a:gd name="G31" fmla="+- G27 10800 0"/>
              <a:gd name="G32" fmla="+- G28 10800 0"/>
              <a:gd name="G33" fmla="+- G29 10800 0"/>
              <a:gd name="G34" fmla="+- G19 5400 0"/>
              <a:gd name="G35" fmla="cos G34 -11677937"/>
              <a:gd name="G36" fmla="sin G34 -11677937"/>
              <a:gd name="G37" fmla="+/ -11677937 -14015 2"/>
              <a:gd name="T2" fmla="*/ 180 256 1"/>
              <a:gd name="T3" fmla="*/ 0 256 1"/>
              <a:gd name="G38" fmla="+- G37 T2 T3"/>
              <a:gd name="G39" fmla="?: G2 G37 G38"/>
              <a:gd name="G40" fmla="cos 10800 G39"/>
              <a:gd name="G41" fmla="sin 10800 G39"/>
              <a:gd name="G42" fmla="cos 8574 G39"/>
              <a:gd name="G43" fmla="sin 8574 G39"/>
              <a:gd name="G44" fmla="+- G40 10800 0"/>
              <a:gd name="G45" fmla="+- G41 10800 0"/>
              <a:gd name="G46" fmla="+- G42 10800 0"/>
              <a:gd name="G47" fmla="+- G43 10800 0"/>
              <a:gd name="G48" fmla="+- G35 10800 0"/>
              <a:gd name="G49" fmla="+- G36 10800 0"/>
              <a:gd name="T4" fmla="*/ 10950 w 21600"/>
              <a:gd name="T5" fmla="*/ 1 h 21600"/>
              <a:gd name="T6" fmla="*/ 1117 w 21600"/>
              <a:gd name="T7" fmla="*/ 10494 h 21600"/>
              <a:gd name="T8" fmla="*/ 10919 w 21600"/>
              <a:gd name="T9" fmla="*/ 2226 h 21600"/>
              <a:gd name="T10" fmla="*/ 24299 w 21600"/>
              <a:gd name="T11" fmla="*/ 10749 h 21600"/>
              <a:gd name="T12" fmla="*/ 20501 w 21600"/>
              <a:gd name="T13" fmla="*/ 14576 h 21600"/>
              <a:gd name="T14" fmla="*/ 16673 w 21600"/>
              <a:gd name="T15" fmla="*/ 107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3" y="10767"/>
                </a:moveTo>
                <a:cubicBezTo>
                  <a:pt x="19356" y="6045"/>
                  <a:pt x="15522" y="2226"/>
                  <a:pt x="10800" y="2226"/>
                </a:cubicBezTo>
                <a:cubicBezTo>
                  <a:pt x="6170" y="2225"/>
                  <a:pt x="2376" y="5901"/>
                  <a:pt x="2230" y="10529"/>
                </a:cubicBezTo>
                <a:lnTo>
                  <a:pt x="5" y="10459"/>
                </a:lnTo>
                <a:cubicBezTo>
                  <a:pt x="189" y="4630"/>
                  <a:pt x="4968" y="-1"/>
                  <a:pt x="10800" y="0"/>
                </a:cubicBezTo>
                <a:cubicBezTo>
                  <a:pt x="16748" y="0"/>
                  <a:pt x="21577" y="4810"/>
                  <a:pt x="21599" y="10759"/>
                </a:cubicBezTo>
                <a:lnTo>
                  <a:pt x="24299" y="10749"/>
                </a:lnTo>
                <a:lnTo>
                  <a:pt x="20501" y="14576"/>
                </a:lnTo>
                <a:lnTo>
                  <a:pt x="16673" y="10778"/>
                </a:lnTo>
                <a:lnTo>
                  <a:pt x="19373" y="10767"/>
                </a:lnTo>
                <a:close/>
              </a:path>
            </a:pathLst>
          </a:custGeom>
          <a:gradFill rotWithShape="1">
            <a:gsLst>
              <a:gs pos="0">
                <a:schemeClr val="folHlink">
                  <a:gamma/>
                  <a:shade val="66667"/>
                  <a:invGamma/>
                </a:schemeClr>
              </a:gs>
              <a:gs pos="100000">
                <a:schemeClr val="folHlink"/>
              </a:gs>
            </a:gsLst>
            <a:lin ang="0" scaled="1"/>
          </a:gradFill>
          <a:ln w="9525" algn="ctr">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41" name="Text Box 57"/>
          <p:cNvSpPr txBox="1">
            <a:spLocks noChangeArrowheads="1"/>
          </p:cNvSpPr>
          <p:nvPr/>
        </p:nvSpPr>
        <p:spPr bwMode="auto">
          <a:xfrm>
            <a:off x="5118734" y="4102481"/>
            <a:ext cx="12239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rPr>
              <a:t>五向要</a:t>
            </a:r>
            <a:endParaRPr lang="zh-CN" altLang="en-US" sz="2000">
              <a:latin typeface="华文仿宋" panose="02010600040101010101" pitchFamily="2" charset="-122"/>
              <a:ea typeface="华文仿宋" panose="02010600040101010101" pitchFamily="2" charset="-122"/>
            </a:endParaRPr>
          </a:p>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rPr>
              <a:t>效益</a:t>
            </a:r>
            <a:endParaRPr lang="zh-CN" altLang="en-US" sz="2000">
              <a:latin typeface="华文仿宋" panose="02010600040101010101" pitchFamily="2" charset="-122"/>
              <a:ea typeface="华文仿宋"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txBox="1">
            <a:spLocks noChangeArrowheads="1"/>
          </p:cNvSpPr>
          <p:nvPr/>
        </p:nvSpPr>
        <p:spPr>
          <a:xfrm>
            <a:off x="1241678" y="703121"/>
            <a:ext cx="9708642" cy="10080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pPr algn="ctr"/>
            <a:endParaRPr lang="en-US" altLang="zh-CN" sz="3200"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项目经理怎么做好商务管理？</a:t>
            </a: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有哪些</a:t>
            </a:r>
            <a:r>
              <a:rPr lang="zh-CN" altLang="en-US" sz="32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套路</a:t>
            </a: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可以用？他山之玉可以攻石</a:t>
            </a: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为什么中建的商务管理做得特别好？有什么</a:t>
            </a:r>
            <a:r>
              <a:rPr lang="zh-CN" altLang="en-US" sz="32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独到之处</a:t>
            </a: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我们以</a:t>
            </a:r>
            <a:r>
              <a:rPr lang="zh-CN" altLang="en-US" sz="32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中建商务管理</a:t>
            </a: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方式方法为基础，</a:t>
            </a: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给大家进行实际</a:t>
            </a:r>
            <a:r>
              <a:rPr lang="zh-CN" altLang="en-US" sz="3200" b="1" u="sng"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剖析讲解</a:t>
            </a:r>
            <a:r>
              <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1" name="Rectangle 3"/>
          <p:cNvSpPr>
            <a:spLocks noGrp="1" noChangeArrowheads="1"/>
          </p:cNvSpPr>
          <p:nvPr/>
        </p:nvSpPr>
        <p:spPr bwMode="auto">
          <a:xfrm>
            <a:off x="1992145" y="885598"/>
            <a:ext cx="3455987" cy="64928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dirty="0">
                <a:solidFill>
                  <a:schemeClr val="bg1"/>
                </a:solidFill>
                <a:latin typeface="Arial Black" panose="020B0A04020102020204" pitchFamily="34" charset="0"/>
                <a:ea typeface="微软雅黑" panose="020B0503020204020204" pitchFamily="34" charset="-122"/>
              </a:rPr>
              <a:t>五个方面要效益：</a:t>
            </a:r>
            <a:endParaRPr lang="zh-CN" altLang="en-US" sz="2800" b="1" dirty="0">
              <a:solidFill>
                <a:schemeClr val="bg1"/>
              </a:solidFill>
              <a:latin typeface="Arial Black" panose="020B0A04020102020204" pitchFamily="34" charset="0"/>
              <a:ea typeface="微软雅黑" panose="020B0503020204020204" pitchFamily="34" charset="-122"/>
            </a:endParaRPr>
          </a:p>
        </p:txBody>
      </p:sp>
      <p:sp>
        <p:nvSpPr>
          <p:cNvPr id="12" name="Text Box 4"/>
          <p:cNvSpPr txBox="1">
            <a:spLocks noChangeArrowheads="1"/>
          </p:cNvSpPr>
          <p:nvPr/>
        </p:nvSpPr>
        <p:spPr bwMode="auto">
          <a:xfrm>
            <a:off x="1344445" y="1749198"/>
            <a:ext cx="939822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sz="2000" dirty="0">
                <a:latin typeface="Arial" panose="020B0604020202020204" pitchFamily="34" charset="0"/>
                <a:sym typeface="宋体" panose="02010600030101010101" pitchFamily="2" charset="-122"/>
              </a:rPr>
              <a:t>        </a:t>
            </a:r>
            <a:r>
              <a:rPr lang="zh-CN" altLang="en-US" sz="2000" b="1" dirty="0">
                <a:solidFill>
                  <a:srgbClr val="FF0000"/>
                </a:solidFill>
                <a:latin typeface="宋体" panose="02010600030101010101" pitchFamily="2" charset="-122"/>
                <a:sym typeface="宋体" panose="02010600030101010101" pitchFamily="2" charset="-122"/>
              </a:rPr>
              <a:t>向</a:t>
            </a:r>
            <a:r>
              <a:rPr lang="zh-CN" altLang="en-US" sz="2000" b="1" u="sng" dirty="0">
                <a:solidFill>
                  <a:srgbClr val="FF0000"/>
                </a:solidFill>
                <a:latin typeface="宋体" panose="02010600030101010101" pitchFamily="2" charset="-122"/>
                <a:sym typeface="宋体" panose="02010600030101010101" pitchFamily="2" charset="-122"/>
              </a:rPr>
              <a:t>设计</a:t>
            </a:r>
            <a:r>
              <a:rPr lang="zh-CN" altLang="en-US" sz="2000" b="1" dirty="0">
                <a:solidFill>
                  <a:srgbClr val="FF0000"/>
                </a:solidFill>
                <a:latin typeface="宋体" panose="02010600030101010101" pitchFamily="2" charset="-122"/>
                <a:sym typeface="宋体" panose="02010600030101010101" pitchFamily="2" charset="-122"/>
              </a:rPr>
              <a:t>要效益</a:t>
            </a:r>
            <a:endParaRPr lang="zh-CN" altLang="en-US" sz="2000" b="1" dirty="0">
              <a:solidFill>
                <a:srgbClr val="FF0000"/>
              </a:solidFill>
              <a:latin typeface="宋体" panose="02010600030101010101" pitchFamily="2" charset="-122"/>
              <a:sym typeface="宋体" panose="02010600030101010101" pitchFamily="2" charset="-122"/>
            </a:endParaRPr>
          </a:p>
          <a:p>
            <a:pPr eaLnBrk="1" hangingPunct="1">
              <a:lnSpc>
                <a:spcPct val="150000"/>
              </a:lnSpc>
              <a:spcBef>
                <a:spcPct val="0"/>
              </a:spcBef>
              <a:buClrTx/>
              <a:buSzTx/>
              <a:buFontTx/>
              <a:buNone/>
            </a:pPr>
            <a:r>
              <a:rPr lang="zh-CN" altLang="en-US" sz="2000" dirty="0">
                <a:latin typeface="宋体" panose="02010600030101010101" pitchFamily="2" charset="-122"/>
                <a:sym typeface="宋体" panose="02010600030101010101" pitchFamily="2" charset="-122"/>
              </a:rPr>
              <a:t>    </a:t>
            </a:r>
            <a:r>
              <a:rPr lang="zh-CN" altLang="en-US" sz="1600" b="1" dirty="0">
                <a:latin typeface="宋体" panose="02010600030101010101" pitchFamily="2" charset="-122"/>
                <a:sym typeface="宋体" panose="02010600030101010101" pitchFamily="2" charset="-122"/>
              </a:rPr>
              <a:t>变更前移、设计图策划、施工结算两套图、深化设计（钢结构、基础工程中的运用）、图纸会审完成策划点。</a:t>
            </a:r>
            <a:endParaRPr lang="zh-CN" altLang="en-US" sz="1600" b="1" dirty="0">
              <a:latin typeface="宋体" panose="02010600030101010101" pitchFamily="2" charset="-122"/>
              <a:sym typeface="宋体" panose="02010600030101010101" pitchFamily="2" charset="-122"/>
            </a:endParaRPr>
          </a:p>
          <a:p>
            <a:pPr eaLnBrk="1" hangingPunct="1">
              <a:lnSpc>
                <a:spcPct val="150000"/>
              </a:lnSpc>
              <a:spcBef>
                <a:spcPct val="0"/>
              </a:spcBef>
              <a:buClrTx/>
              <a:buSzTx/>
              <a:buFontTx/>
              <a:buNone/>
            </a:pPr>
            <a:r>
              <a:rPr lang="zh-CN" altLang="en-US" sz="2000" b="1" dirty="0">
                <a:latin typeface="宋体" panose="02010600030101010101" pitchFamily="2" charset="-122"/>
                <a:sym typeface="宋体" panose="02010600030101010101" pitchFamily="2" charset="-122"/>
              </a:rPr>
              <a:t>    </a:t>
            </a:r>
            <a:r>
              <a:rPr lang="zh-CN" altLang="en-US" sz="2000" b="1" dirty="0">
                <a:solidFill>
                  <a:srgbClr val="FF0000"/>
                </a:solidFill>
                <a:latin typeface="宋体" panose="02010600030101010101" pitchFamily="2" charset="-122"/>
                <a:sym typeface="宋体" panose="02010600030101010101" pitchFamily="2" charset="-122"/>
              </a:rPr>
              <a:t>向</a:t>
            </a:r>
            <a:r>
              <a:rPr lang="zh-CN" altLang="en-US" sz="2000" b="1" u="sng" dirty="0">
                <a:solidFill>
                  <a:srgbClr val="FF0000"/>
                </a:solidFill>
                <a:latin typeface="宋体" panose="02010600030101010101" pitchFamily="2" charset="-122"/>
                <a:sym typeface="宋体" panose="02010600030101010101" pitchFamily="2" charset="-122"/>
              </a:rPr>
              <a:t>签证索赔</a:t>
            </a:r>
            <a:r>
              <a:rPr lang="zh-CN" altLang="en-US" sz="2000" b="1" dirty="0">
                <a:solidFill>
                  <a:srgbClr val="FF0000"/>
                </a:solidFill>
                <a:latin typeface="宋体" panose="02010600030101010101" pitchFamily="2" charset="-122"/>
                <a:sym typeface="宋体" panose="02010600030101010101" pitchFamily="2" charset="-122"/>
              </a:rPr>
              <a:t>要效益</a:t>
            </a:r>
            <a:endParaRPr lang="zh-CN" altLang="en-US" sz="2000" b="1" dirty="0">
              <a:solidFill>
                <a:srgbClr val="FF0000"/>
              </a:solidFill>
              <a:latin typeface="宋体" panose="02010600030101010101" pitchFamily="2" charset="-122"/>
              <a:sym typeface="宋体" panose="02010600030101010101" pitchFamily="2" charset="-122"/>
            </a:endParaRPr>
          </a:p>
          <a:p>
            <a:pPr eaLnBrk="1" hangingPunct="1">
              <a:lnSpc>
                <a:spcPct val="150000"/>
              </a:lnSpc>
              <a:spcBef>
                <a:spcPct val="0"/>
              </a:spcBef>
              <a:buClrTx/>
              <a:buSzTx/>
              <a:buFontTx/>
              <a:buNone/>
            </a:pPr>
            <a:r>
              <a:rPr lang="zh-CN" altLang="en-US" sz="2000" b="1" dirty="0">
                <a:latin typeface="宋体" panose="02010600030101010101" pitchFamily="2" charset="-122"/>
                <a:sym typeface="宋体" panose="02010600030101010101" pitchFamily="2" charset="-122"/>
              </a:rPr>
              <a:t>    </a:t>
            </a:r>
            <a:r>
              <a:rPr lang="zh-CN" altLang="en-US" sz="1600" b="1" dirty="0">
                <a:latin typeface="宋体" panose="02010600030101010101" pitchFamily="2" charset="-122"/>
                <a:sym typeface="宋体" panose="02010600030101010101" pitchFamily="2" charset="-122"/>
              </a:rPr>
              <a:t>实行“</a:t>
            </a:r>
            <a:r>
              <a:rPr lang="en-US" altLang="zh-CN" sz="1600" b="1" dirty="0">
                <a:latin typeface="宋体" panose="02010600030101010101" pitchFamily="2" charset="-122"/>
                <a:sym typeface="宋体" panose="02010600030101010101" pitchFamily="2" charset="-122"/>
              </a:rPr>
              <a:t>152015”</a:t>
            </a:r>
            <a:r>
              <a:rPr lang="zh-CN" altLang="en-US" sz="1600" b="1" dirty="0">
                <a:latin typeface="宋体" panose="02010600030101010101" pitchFamily="2" charset="-122"/>
                <a:sym typeface="宋体" panose="02010600030101010101" pitchFamily="2" charset="-122"/>
              </a:rPr>
              <a:t>的管理办法：项目开工后</a:t>
            </a:r>
            <a:r>
              <a:rPr lang="en-US" altLang="zh-CN" sz="1600" b="1" dirty="0">
                <a:latin typeface="宋体" panose="02010600030101010101" pitchFamily="2" charset="-122"/>
                <a:sym typeface="宋体" panose="02010600030101010101" pitchFamily="2" charset="-122"/>
              </a:rPr>
              <a:t>15</a:t>
            </a:r>
            <a:r>
              <a:rPr lang="zh-CN" altLang="en-US" sz="1600" b="1" dirty="0">
                <a:latin typeface="宋体" panose="02010600030101010101" pitchFamily="2" charset="-122"/>
                <a:sym typeface="宋体" panose="02010600030101010101" pitchFamily="2" charset="-122"/>
              </a:rPr>
              <a:t>天内成立签证索赔小组，大额签证不得少于</a:t>
            </a:r>
            <a:r>
              <a:rPr lang="en-US" altLang="zh-CN" sz="1600" b="1" dirty="0">
                <a:latin typeface="宋体" panose="02010600030101010101" pitchFamily="2" charset="-122"/>
                <a:sym typeface="宋体" panose="02010600030101010101" pitchFamily="2" charset="-122"/>
              </a:rPr>
              <a:t>20%</a:t>
            </a:r>
            <a:r>
              <a:rPr lang="zh-CN" altLang="en-US" sz="1600" b="1" dirty="0">
                <a:latin typeface="宋体" panose="02010600030101010101" pitchFamily="2" charset="-122"/>
                <a:sym typeface="宋体" panose="02010600030101010101" pitchFamily="2" charset="-122"/>
              </a:rPr>
              <a:t>的利润，小额签证不得少于</a:t>
            </a:r>
            <a:r>
              <a:rPr lang="en-US" altLang="zh-CN" sz="1600" b="1" dirty="0">
                <a:latin typeface="宋体" panose="02010600030101010101" pitchFamily="2" charset="-122"/>
                <a:sym typeface="宋体" panose="02010600030101010101" pitchFamily="2" charset="-122"/>
              </a:rPr>
              <a:t>15%</a:t>
            </a:r>
            <a:r>
              <a:rPr lang="zh-CN" altLang="en-US" sz="1600" b="1" dirty="0">
                <a:latin typeface="宋体" panose="02010600030101010101" pitchFamily="2" charset="-122"/>
                <a:sym typeface="宋体" panose="02010600030101010101" pitchFamily="2" charset="-122"/>
              </a:rPr>
              <a:t>的利润；遵循“勤签证、精索赔”原则；积少成多，巧立名目：砖胎膜在图纸会审中改为挡土墙，防水附加层改为防水增加层。索赔是合同管理的精髓之所在：特别是人工、材料涨价补偿；工程延期开工、停工、工期顺延的费用索赔和人、材、机的单价调整</a:t>
            </a:r>
            <a:r>
              <a:rPr lang="en-US" altLang="zh-CN" sz="1600" b="1" dirty="0">
                <a:latin typeface="宋体" panose="02010600030101010101" pitchFamily="2" charset="-122"/>
                <a:sym typeface="宋体" panose="02010600030101010101" pitchFamily="2" charset="-122"/>
              </a:rPr>
              <a:t>;</a:t>
            </a:r>
            <a:r>
              <a:rPr lang="zh-CN" altLang="en-US" sz="1600" b="1" dirty="0">
                <a:latin typeface="宋体" panose="02010600030101010101" pitchFamily="2" charset="-122"/>
                <a:sym typeface="宋体" panose="02010600030101010101" pitchFamily="2" charset="-122"/>
              </a:rPr>
              <a:t>业主工程款延期支付采购成本增加及利息滞纳金补偿；合同管理中既要重视合同，又要藐视合同，</a:t>
            </a:r>
            <a:r>
              <a:rPr lang="zh-CN" altLang="zh-CN" sz="1600" b="1" dirty="0">
                <a:latin typeface="宋体" panose="02010600030101010101" pitchFamily="2" charset="-122"/>
                <a:sym typeface="宋体" panose="02010600030101010101" pitchFamily="2" charset="-122"/>
              </a:rPr>
              <a:t>不能被合同所束缚</a:t>
            </a:r>
            <a:r>
              <a:rPr lang="zh-CN" altLang="en-US" sz="1600" b="1" dirty="0">
                <a:latin typeface="宋体" panose="02010600030101010101" pitchFamily="2" charset="-122"/>
                <a:sym typeface="宋体" panose="02010600030101010101" pitchFamily="2" charset="-122"/>
              </a:rPr>
              <a:t>。</a:t>
            </a:r>
            <a:r>
              <a:rPr lang="zh-CN" altLang="zh-CN" sz="1600" b="1" dirty="0">
                <a:latin typeface="宋体" panose="02010600030101010101" pitchFamily="2" charset="-122"/>
                <a:sym typeface="宋体" panose="02010600030101010101" pitchFamily="2" charset="-122"/>
              </a:rPr>
              <a:t>有些条款虽然合同约定不可调的，譬如：工程量包死，若图纸量与清单量有出入</a:t>
            </a:r>
            <a:r>
              <a:rPr lang="en-US" altLang="zh-CN" sz="1600" b="1" dirty="0">
                <a:latin typeface="宋体" panose="02010600030101010101" pitchFamily="2" charset="-122"/>
                <a:sym typeface="宋体" panose="02010600030101010101" pitchFamily="2" charset="-122"/>
              </a:rPr>
              <a:t>,</a:t>
            </a:r>
            <a:r>
              <a:rPr lang="zh-CN" altLang="en-US" sz="1600" b="1" dirty="0">
                <a:latin typeface="宋体" panose="02010600030101010101" pitchFamily="2" charset="-122"/>
                <a:sym typeface="宋体" panose="02010600030101010101" pitchFamily="2" charset="-122"/>
              </a:rPr>
              <a:t>要调整 ；政府性文件允许调整，合同约定不能调的，要调整；材料涨价要调整；人工费涨价要调整等，这些在施工过程中必须要调整。先叫苦、吹风、再打报告。要不要是你的事，给不给是他的事。</a:t>
            </a:r>
            <a:endParaRPr lang="zh-CN" altLang="en-US" sz="1600" b="1" dirty="0">
              <a:latin typeface="宋体" panose="02010600030101010101" pitchFamily="2" charset="-122"/>
            </a:endParaRPr>
          </a:p>
          <a:p>
            <a:pPr eaLnBrk="1" hangingPunct="1">
              <a:spcBef>
                <a:spcPct val="0"/>
              </a:spcBef>
              <a:buClrTx/>
              <a:buSzTx/>
              <a:buFontTx/>
              <a:buNone/>
            </a:pPr>
            <a:endParaRPr lang="zh-CN" altLang="en-US" sz="1400" dirty="0">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P spid="1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3"/>
          <p:cNvSpPr>
            <a:spLocks noGrp="1" noChangeArrowheads="1"/>
          </p:cNvSpPr>
          <p:nvPr/>
        </p:nvSpPr>
        <p:spPr bwMode="auto">
          <a:xfrm>
            <a:off x="1465036" y="921885"/>
            <a:ext cx="3311525" cy="720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dirty="0">
                <a:solidFill>
                  <a:schemeClr val="bg1"/>
                </a:solidFill>
                <a:latin typeface="Arial Black" panose="020B0A04020102020204" pitchFamily="34" charset="0"/>
                <a:ea typeface="微软雅黑" panose="020B0503020204020204" pitchFamily="34" charset="-122"/>
              </a:rPr>
              <a:t>五个方面要效益：</a:t>
            </a:r>
            <a:endParaRPr lang="zh-CN" altLang="en-US" sz="2800" b="1" dirty="0">
              <a:solidFill>
                <a:schemeClr val="bg1"/>
              </a:solidFill>
              <a:latin typeface="Arial Black" panose="020B0A04020102020204" pitchFamily="34" charset="0"/>
              <a:ea typeface="微软雅黑" panose="020B0503020204020204" pitchFamily="34" charset="-122"/>
            </a:endParaRPr>
          </a:p>
        </p:txBody>
      </p:sp>
      <p:sp>
        <p:nvSpPr>
          <p:cNvPr id="8" name="Text Box 4"/>
          <p:cNvSpPr txBox="1">
            <a:spLocks noChangeArrowheads="1"/>
          </p:cNvSpPr>
          <p:nvPr/>
        </p:nvSpPr>
        <p:spPr bwMode="auto">
          <a:xfrm>
            <a:off x="882338" y="1748290"/>
            <a:ext cx="918595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10000"/>
              </a:spcBef>
              <a:spcAft>
                <a:spcPct val="10000"/>
              </a:spcAft>
              <a:buClrTx/>
              <a:buSzTx/>
              <a:buFontTx/>
              <a:buNone/>
            </a:pPr>
            <a:r>
              <a:rPr lang="zh-CN" altLang="en-US" sz="2000" b="1" dirty="0">
                <a:solidFill>
                  <a:srgbClr val="FF0000"/>
                </a:solidFill>
                <a:latin typeface="宋体" panose="02010600030101010101" pitchFamily="2" charset="-122"/>
                <a:sym typeface="宋体" panose="02010600030101010101" pitchFamily="2" charset="-122"/>
              </a:rPr>
              <a:t>向结算要效益</a:t>
            </a:r>
            <a:endParaRPr lang="zh-CN" altLang="en-US" sz="2000" b="1" dirty="0">
              <a:solidFill>
                <a:srgbClr val="FF0000"/>
              </a:solidFill>
              <a:latin typeface="宋体" panose="02010600030101010101" pitchFamily="2" charset="-122"/>
              <a:sym typeface="宋体" panose="02010600030101010101" pitchFamily="2" charset="-122"/>
            </a:endParaRP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a</a:t>
            </a:r>
            <a:r>
              <a:rPr lang="zh-CN" altLang="en-US" sz="2000" b="1" dirty="0">
                <a:latin typeface="宋体" panose="02010600030101010101" pitchFamily="2" charset="-122"/>
              </a:rPr>
              <a:t>、</a:t>
            </a:r>
            <a:r>
              <a:rPr lang="en-US" altLang="zh-CN" sz="2000" b="1" dirty="0">
                <a:latin typeface="宋体" panose="02010600030101010101" pitchFamily="2" charset="-122"/>
              </a:rPr>
              <a:t>敢于“</a:t>
            </a:r>
            <a:r>
              <a:rPr lang="en-US" altLang="zh-CN" sz="2000" b="1" dirty="0" err="1">
                <a:latin typeface="宋体" panose="02010600030101010101" pitchFamily="2" charset="-122"/>
              </a:rPr>
              <a:t>做梦</a:t>
            </a:r>
            <a:r>
              <a:rPr lang="en-US" altLang="zh-CN" sz="2000" b="1" dirty="0">
                <a:latin typeface="宋体" panose="02010600030101010101" pitchFamily="2" charset="-122"/>
              </a:rPr>
              <a:t>”，</a:t>
            </a:r>
            <a:r>
              <a:rPr lang="en-US" altLang="zh-CN" sz="2000" b="1" dirty="0" err="1">
                <a:latin typeface="宋体" panose="02010600030101010101" pitchFamily="2" charset="-122"/>
              </a:rPr>
              <a:t>要敢想，坚持</a:t>
            </a:r>
            <a:r>
              <a:rPr lang="zh-CN" altLang="en-US" sz="2000" b="1" dirty="0">
                <a:latin typeface="宋体" panose="02010600030101010101" pitchFamily="2" charset="-122"/>
              </a:rPr>
              <a:t> 全过程结算管理、</a:t>
            </a:r>
            <a:r>
              <a:rPr lang="en-US" altLang="zh-CN" sz="2000" b="1" dirty="0">
                <a:latin typeface="宋体" panose="02010600030101010101" pitchFamily="2" charset="-122"/>
              </a:rPr>
              <a:t>“把过程报量当结算办，把结算当营销工作来做”的商务管理理念，把不可能的事变为可能，把可能的事变为事实。合同中约定可调的一定要拿回来，合同中约定不可调的也要拿回来</a:t>
            </a:r>
            <a:r>
              <a:rPr lang="zh-CN" altLang="en-US" sz="2000" b="1" dirty="0">
                <a:latin typeface="宋体" panose="02010600030101010101" pitchFamily="2" charset="-122"/>
              </a:rPr>
              <a:t>，不要受合同缚束。</a:t>
            </a:r>
            <a:r>
              <a:rPr lang="en-US" altLang="zh-CN" sz="2000" b="1" dirty="0">
                <a:latin typeface="宋体" panose="02010600030101010101" pitchFamily="2" charset="-122"/>
              </a:rPr>
              <a:t>         </a:t>
            </a:r>
            <a:endParaRPr lang="en-US" altLang="zh-CN" sz="2000" b="1" dirty="0">
              <a:latin typeface="宋体" panose="02010600030101010101" pitchFamily="2" charset="-122"/>
            </a:endParaRP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b</a:t>
            </a:r>
            <a:r>
              <a:rPr lang="zh-CN" altLang="en-US" sz="2000" b="1" dirty="0">
                <a:latin typeface="宋体" panose="02010600030101010101" pitchFamily="2" charset="-122"/>
              </a:rPr>
              <a:t>、手段</a:t>
            </a:r>
            <a:r>
              <a:rPr lang="en-US" altLang="zh-CN" sz="2000" b="1" dirty="0">
                <a:latin typeface="宋体" panose="02010600030101010101" pitchFamily="2" charset="-122"/>
              </a:rPr>
              <a:t>：</a:t>
            </a:r>
            <a:r>
              <a:rPr lang="en-US" altLang="zh-CN" sz="2000" b="1" dirty="0" err="1">
                <a:latin typeface="宋体" panose="02010600030101010101" pitchFamily="2" charset="-122"/>
              </a:rPr>
              <a:t>用智慧</a:t>
            </a:r>
            <a:r>
              <a:rPr lang="zh-CN" altLang="en-US" sz="2000" b="1" dirty="0">
                <a:latin typeface="宋体" panose="02010600030101010101" pitchFamily="2" charset="-122"/>
              </a:rPr>
              <a:t>创造效益，用钱创造效益。</a:t>
            </a:r>
            <a:endParaRPr lang="zh-CN" altLang="en-US" sz="2000" b="1" dirty="0">
              <a:latin typeface="宋体" panose="02010600030101010101" pitchFamily="2" charset="-122"/>
            </a:endParaRP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c</a:t>
            </a:r>
            <a:r>
              <a:rPr lang="zh-CN" altLang="en-US" sz="2000" b="1" dirty="0">
                <a:latin typeface="宋体" panose="02010600030101010101" pitchFamily="2" charset="-122"/>
              </a:rPr>
              <a:t>、</a:t>
            </a:r>
            <a:r>
              <a:rPr lang="en-US" altLang="zh-CN" sz="2000" b="1" dirty="0" err="1">
                <a:latin typeface="宋体" panose="02010600030101010101" pitchFamily="2" charset="-122"/>
              </a:rPr>
              <a:t>目的</a:t>
            </a:r>
            <a:r>
              <a:rPr lang="en-US" altLang="zh-CN" sz="2000" b="1" dirty="0">
                <a:latin typeface="宋体" panose="02010600030101010101" pitchFamily="2" charset="-122"/>
              </a:rPr>
              <a:t>：</a:t>
            </a:r>
            <a:r>
              <a:rPr lang="zh-CN" altLang="en-US" sz="2000" b="1" dirty="0">
                <a:latin typeface="宋体" panose="02010600030101010101" pitchFamily="2" charset="-122"/>
              </a:rPr>
              <a:t>让对方没有</a:t>
            </a:r>
            <a:r>
              <a:rPr lang="en-US" altLang="zh-CN" sz="2000" b="1" dirty="0" err="1">
                <a:latin typeface="宋体" panose="02010600030101010101" pitchFamily="2" charset="-122"/>
              </a:rPr>
              <a:t>风险</a:t>
            </a:r>
            <a:r>
              <a:rPr lang="zh-CN" altLang="en-US" sz="2000" b="1" dirty="0">
                <a:latin typeface="宋体" panose="02010600030101010101" pitchFamily="2" charset="-122"/>
              </a:rPr>
              <a:t>地获得利益。</a:t>
            </a:r>
            <a:endParaRPr lang="zh-CN" altLang="en-US" sz="2000" b="1" dirty="0">
              <a:latin typeface="宋体" panose="02010600030101010101" pitchFamily="2" charset="-122"/>
            </a:endParaRP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d</a:t>
            </a:r>
            <a:r>
              <a:rPr lang="zh-CN" altLang="en-US" sz="2000" b="1" dirty="0">
                <a:latin typeface="宋体" panose="02010600030101010101" pitchFamily="2" charset="-122"/>
              </a:rPr>
              <a:t>、策略</a:t>
            </a:r>
            <a:r>
              <a:rPr lang="en-US" altLang="zh-CN" sz="2000" b="1" dirty="0">
                <a:latin typeface="宋体" panose="02010600030101010101" pitchFamily="2" charset="-122"/>
              </a:rPr>
              <a:t>：1</a:t>
            </a:r>
            <a:r>
              <a:rPr lang="zh-CN" altLang="en-US" sz="2000" b="1" dirty="0">
                <a:latin typeface="宋体" panose="02010600030101010101" pitchFamily="2" charset="-122"/>
              </a:rPr>
              <a:t>、坚持“施工、结算”两套图纸”；</a:t>
            </a:r>
            <a:r>
              <a:rPr lang="en-US" altLang="zh-CN" sz="2000" b="1" dirty="0">
                <a:latin typeface="宋体" panose="02010600030101010101" pitchFamily="2" charset="-122"/>
              </a:rPr>
              <a:t>2</a:t>
            </a:r>
            <a:r>
              <a:rPr lang="zh-CN" altLang="en-US" sz="2000" b="1" dirty="0">
                <a:latin typeface="宋体" panose="02010600030101010101" pitchFamily="2" charset="-122"/>
              </a:rPr>
              <a:t>、</a:t>
            </a:r>
            <a:r>
              <a:rPr lang="zh-CN" altLang="zh-CN" sz="2000" b="1" dirty="0">
                <a:latin typeface="宋体" panose="02010600030101010101" pitchFamily="2" charset="-122"/>
              </a:rPr>
              <a:t>充分利用业主</a:t>
            </a:r>
            <a:r>
              <a:rPr lang="zh-CN" altLang="en-US" sz="2000" b="1" dirty="0">
                <a:latin typeface="宋体" panose="02010600030101010101" pitchFamily="2" charset="-122"/>
              </a:rPr>
              <a:t>资料</a:t>
            </a:r>
            <a:r>
              <a:rPr lang="zh-CN" altLang="zh-CN" sz="2000" b="1" dirty="0">
                <a:latin typeface="宋体" panose="02010600030101010101" pitchFamily="2" charset="-122"/>
              </a:rPr>
              <a:t>管理的不完善性</a:t>
            </a:r>
            <a:r>
              <a:rPr lang="en-US" altLang="zh-CN" sz="2000" b="1" dirty="0">
                <a:latin typeface="宋体" panose="02010600030101010101" pitchFamily="2" charset="-122"/>
              </a:rPr>
              <a:t>，提供对我们有利的结算资料；3</a:t>
            </a:r>
            <a:r>
              <a:rPr lang="zh-CN" altLang="en-US" sz="2000" b="1" dirty="0">
                <a:latin typeface="宋体" panose="02010600030101010101" pitchFamily="2" charset="-122"/>
              </a:rPr>
              <a:t>、讲究结算书的调整技巧；</a:t>
            </a:r>
            <a:r>
              <a:rPr lang="en-US" altLang="zh-CN" sz="2000" b="1" dirty="0">
                <a:latin typeface="宋体" panose="02010600030101010101" pitchFamily="2" charset="-122"/>
              </a:rPr>
              <a:t>4</a:t>
            </a:r>
            <a:r>
              <a:rPr lang="zh-CN" altLang="en-US" sz="2000" b="1" dirty="0">
                <a:latin typeface="宋体" panose="02010600030101010101" pitchFamily="2" charset="-122"/>
              </a:rPr>
              <a:t>、</a:t>
            </a:r>
            <a:r>
              <a:rPr lang="en-US" altLang="zh-CN" sz="2000" b="1" dirty="0" err="1">
                <a:latin typeface="宋体" panose="02010600030101010101" pitchFamily="2" charset="-122"/>
              </a:rPr>
              <a:t>采用</a:t>
            </a:r>
            <a:r>
              <a:rPr lang="zh-CN" altLang="en-US" sz="2000" b="1" dirty="0">
                <a:latin typeface="宋体" panose="02010600030101010101" pitchFamily="2" charset="-122"/>
              </a:rPr>
              <a:t>结算核对中的“四大策略”</a:t>
            </a:r>
            <a:r>
              <a:rPr lang="en-US" altLang="zh-CN" sz="2000" b="1" dirty="0">
                <a:latin typeface="宋体" panose="02010600030101010101" pitchFamily="2" charset="-122"/>
              </a:rPr>
              <a:t>，即</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宋体" panose="02010600030101010101" pitchFamily="2" charset="-122"/>
              </a:rPr>
              <a:t>钳子”策略、“变形虫”策略 、</a:t>
            </a:r>
            <a:r>
              <a:rPr lang="en-US" altLang="zh-CN" sz="2000" b="1" dirty="0">
                <a:latin typeface="宋体" panose="02010600030101010101" pitchFamily="2" charset="-122"/>
              </a:rPr>
              <a:t>“</a:t>
            </a:r>
            <a:r>
              <a:rPr lang="zh-CN" altLang="en-US" sz="2000" b="1" dirty="0">
                <a:latin typeface="宋体" panose="02010600030101010101" pitchFamily="2" charset="-122"/>
              </a:rPr>
              <a:t>蚕食”策略、</a:t>
            </a:r>
            <a:r>
              <a:rPr lang="en-US" altLang="zh-CN" sz="2000" b="1" dirty="0">
                <a:latin typeface="宋体" panose="02010600030101010101" pitchFamily="2" charset="-122"/>
              </a:rPr>
              <a:t>“</a:t>
            </a:r>
            <a:r>
              <a:rPr lang="zh-CN" altLang="en-US" sz="2000" b="1" dirty="0">
                <a:latin typeface="宋体" panose="02010600030101010101" pitchFamily="2" charset="-122"/>
              </a:rPr>
              <a:t>零和博弈”。</a:t>
            </a:r>
            <a:endParaRPr lang="zh-CN" altLang="en-US" sz="20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1735151" y="650250"/>
            <a:ext cx="9560374" cy="882227"/>
          </a:xfrm>
          <a:prstGeom prst="rect">
            <a:avLst/>
          </a:prstGeom>
        </p:spPr>
        <p:txBody>
          <a:bodyPr anchor="ct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“12345+15”商务策划工作方法：</a:t>
            </a:r>
            <a:endParaRPr lang="zh-CN" altLang="en-US" sz="2800" b="1" dirty="0">
              <a:latin typeface="微软雅黑" panose="020B0503020204020204" pitchFamily="34" charset="-122"/>
              <a:ea typeface="微软雅黑" panose="020B0503020204020204" pitchFamily="34" charset="-122"/>
            </a:endParaRPr>
          </a:p>
        </p:txBody>
      </p:sp>
      <p:sp>
        <p:nvSpPr>
          <p:cNvPr id="8" name="Rectangle 3"/>
          <p:cNvSpPr>
            <a:spLocks noGrp="1" noChangeArrowheads="1"/>
          </p:cNvSpPr>
          <p:nvPr/>
        </p:nvSpPr>
        <p:spPr bwMode="auto">
          <a:xfrm>
            <a:off x="4472732" y="3141190"/>
            <a:ext cx="3088769" cy="124057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000" b="1" dirty="0">
                <a:solidFill>
                  <a:schemeClr val="bg1"/>
                </a:solidFill>
                <a:latin typeface="Arial Black" panose="020B0A04020102020204" pitchFamily="34" charset="0"/>
                <a:ea typeface="微软雅黑" panose="020B0503020204020204" pitchFamily="34" charset="-122"/>
              </a:rPr>
              <a:t>从十五个方面</a:t>
            </a:r>
            <a:br>
              <a:rPr lang="zh-CN" altLang="en-US" sz="2000" b="1" dirty="0">
                <a:solidFill>
                  <a:schemeClr val="bg1"/>
                </a:solidFill>
                <a:latin typeface="Arial Black" panose="020B0A04020102020204" pitchFamily="34" charset="0"/>
                <a:ea typeface="微软雅黑" panose="020B0503020204020204" pitchFamily="34" charset="-122"/>
              </a:rPr>
            </a:br>
            <a:r>
              <a:rPr lang="zh-CN" altLang="en-US" sz="2000" b="1" dirty="0">
                <a:solidFill>
                  <a:schemeClr val="bg1"/>
                </a:solidFill>
                <a:latin typeface="Arial Black" panose="020B0A04020102020204" pitchFamily="34" charset="0"/>
                <a:ea typeface="微软雅黑" panose="020B0503020204020204" pitchFamily="34" charset="-122"/>
              </a:rPr>
              <a:t>入手策划：</a:t>
            </a:r>
            <a:endParaRPr lang="zh-CN" altLang="en-US" sz="2000" b="1" dirty="0">
              <a:solidFill>
                <a:schemeClr val="bg1"/>
              </a:solidFill>
              <a:latin typeface="Arial Black" panose="020B0A04020102020204" pitchFamily="34" charset="0"/>
              <a:ea typeface="微软雅黑" panose="020B0503020204020204" pitchFamily="34" charset="-122"/>
            </a:endParaRPr>
          </a:p>
        </p:txBody>
      </p:sp>
      <p:sp>
        <p:nvSpPr>
          <p:cNvPr id="9" name="Text Box 4"/>
          <p:cNvSpPr txBox="1">
            <a:spLocks noChangeArrowheads="1"/>
          </p:cNvSpPr>
          <p:nvPr/>
        </p:nvSpPr>
        <p:spPr bwMode="auto">
          <a:xfrm>
            <a:off x="3763298" y="1442081"/>
            <a:ext cx="2198590"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dirty="0">
                <a:latin typeface="宋体" panose="02010600030101010101" pitchFamily="2" charset="-122"/>
                <a:sym typeface="宋体" panose="02010600030101010101" pitchFamily="2" charset="-122"/>
              </a:rPr>
              <a:t>合同清单盈亏子项及量差</a:t>
            </a:r>
            <a:endParaRPr lang="zh-CN" altLang="en-US" sz="1400" dirty="0">
              <a:latin typeface="宋体" panose="02010600030101010101" pitchFamily="2" charset="-122"/>
              <a:sym typeface="宋体" panose="02010600030101010101" pitchFamily="2" charset="-122"/>
            </a:endParaRPr>
          </a:p>
        </p:txBody>
      </p:sp>
      <p:sp>
        <p:nvSpPr>
          <p:cNvPr id="13" name="Text Box 5"/>
          <p:cNvSpPr txBox="1">
            <a:spLocks noChangeArrowheads="1"/>
          </p:cNvSpPr>
          <p:nvPr/>
        </p:nvSpPr>
        <p:spPr bwMode="auto">
          <a:xfrm>
            <a:off x="1391869" y="2066805"/>
            <a:ext cx="2873753"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深化设计、图纸会审、竣工图策划</a:t>
            </a:r>
            <a:endParaRPr lang="zh-CN" altLang="en-US" sz="1400">
              <a:latin typeface="宋体" panose="02010600030101010101" pitchFamily="2" charset="-122"/>
            </a:endParaRPr>
          </a:p>
        </p:txBody>
      </p:sp>
      <p:sp>
        <p:nvSpPr>
          <p:cNvPr id="14" name="Text Box 6"/>
          <p:cNvSpPr txBox="1">
            <a:spLocks noChangeArrowheads="1"/>
          </p:cNvSpPr>
          <p:nvPr/>
        </p:nvSpPr>
        <p:spPr bwMode="auto">
          <a:xfrm>
            <a:off x="5853354" y="2379873"/>
            <a:ext cx="1304902"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重新组价策划</a:t>
            </a:r>
            <a:endParaRPr lang="zh-CN" altLang="en-US" sz="1400">
              <a:latin typeface="宋体" panose="02010600030101010101" pitchFamily="2" charset="-122"/>
              <a:sym typeface="宋体" panose="02010600030101010101" pitchFamily="2" charset="-122"/>
            </a:endParaRPr>
          </a:p>
        </p:txBody>
      </p:sp>
      <p:sp>
        <p:nvSpPr>
          <p:cNvPr id="15" name="Text Box 7"/>
          <p:cNvSpPr txBox="1">
            <a:spLocks noChangeArrowheads="1"/>
          </p:cNvSpPr>
          <p:nvPr/>
        </p:nvSpPr>
        <p:spPr bwMode="auto">
          <a:xfrm>
            <a:off x="7531118" y="1559130"/>
            <a:ext cx="3092637"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签证索赔策划</a:t>
            </a:r>
            <a:r>
              <a:rPr lang="zh-CN" altLang="zh-CN" sz="1400">
                <a:latin typeface="宋体" panose="02010600030101010101" pitchFamily="2" charset="-122"/>
                <a:cs typeface="Times New Roman" panose="02020603050405020304" pitchFamily="18" charset="0"/>
                <a:sym typeface="Times New Roman" panose="02020603050405020304" pitchFamily="18" charset="0"/>
              </a:rPr>
              <a:t>(</a:t>
            </a:r>
            <a:r>
              <a:rPr lang="zh-CN" altLang="en-US" sz="1400">
                <a:latin typeface="宋体" panose="02010600030101010101" pitchFamily="2" charset="-122"/>
                <a:sym typeface="宋体" panose="02010600030101010101" pitchFamily="2" charset="-122"/>
              </a:rPr>
              <a:t>包括图差、措施费等</a:t>
            </a:r>
            <a:r>
              <a:rPr lang="zh-CN" altLang="zh-CN" sz="1400">
                <a:latin typeface="宋体" panose="02010600030101010101" pitchFamily="2" charset="-122"/>
                <a:sym typeface="Times New Roman" panose="02020603050405020304" pitchFamily="18" charset="0"/>
              </a:rPr>
              <a:t>)</a:t>
            </a:r>
            <a:endParaRPr lang="zh-CN" altLang="zh-CN" sz="1400">
              <a:latin typeface="宋体" panose="02010600030101010101" pitchFamily="2" charset="-122"/>
            </a:endParaRPr>
          </a:p>
        </p:txBody>
      </p:sp>
      <p:sp>
        <p:nvSpPr>
          <p:cNvPr id="16" name="Text Box 9"/>
          <p:cNvSpPr txBox="1">
            <a:spLocks noChangeArrowheads="1"/>
          </p:cNvSpPr>
          <p:nvPr/>
        </p:nvSpPr>
        <p:spPr bwMode="auto">
          <a:xfrm>
            <a:off x="7768611" y="3100781"/>
            <a:ext cx="2636843"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主动变更（施工图设计）策划</a:t>
            </a:r>
            <a:endParaRPr lang="zh-CN" altLang="en-US" sz="1400">
              <a:latin typeface="宋体" panose="02010600030101010101" pitchFamily="2" charset="-122"/>
              <a:sym typeface="宋体" panose="02010600030101010101" pitchFamily="2" charset="-122"/>
            </a:endParaRPr>
          </a:p>
        </p:txBody>
      </p:sp>
      <p:sp>
        <p:nvSpPr>
          <p:cNvPr id="19" name="Text Box 13"/>
          <p:cNvSpPr txBox="1">
            <a:spLocks noChangeArrowheads="1"/>
          </p:cNvSpPr>
          <p:nvPr/>
        </p:nvSpPr>
        <p:spPr bwMode="auto">
          <a:xfrm>
            <a:off x="8659005" y="3923173"/>
            <a:ext cx="1413898"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方案优化策划</a:t>
            </a:r>
            <a:endParaRPr lang="zh-CN" altLang="en-US" sz="1400">
              <a:latin typeface="宋体" panose="02010600030101010101" pitchFamily="2" charset="-122"/>
              <a:sym typeface="宋体" panose="02010600030101010101" pitchFamily="2" charset="-122"/>
            </a:endParaRPr>
          </a:p>
        </p:txBody>
      </p:sp>
      <p:sp>
        <p:nvSpPr>
          <p:cNvPr id="20" name="Text Box 16"/>
          <p:cNvSpPr txBox="1">
            <a:spLocks noChangeArrowheads="1"/>
          </p:cNvSpPr>
          <p:nvPr/>
        </p:nvSpPr>
        <p:spPr bwMode="auto">
          <a:xfrm>
            <a:off x="5316620" y="4926424"/>
            <a:ext cx="908742"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资金策划</a:t>
            </a:r>
            <a:endParaRPr lang="zh-CN" altLang="en-US" sz="1400">
              <a:latin typeface="宋体" panose="02010600030101010101" pitchFamily="2" charset="-122"/>
              <a:sym typeface="宋体" panose="02010600030101010101" pitchFamily="2" charset="-122"/>
            </a:endParaRPr>
          </a:p>
        </p:txBody>
      </p:sp>
      <p:sp>
        <p:nvSpPr>
          <p:cNvPr id="21" name="Text Box 19"/>
          <p:cNvSpPr txBox="1">
            <a:spLocks noChangeArrowheads="1"/>
          </p:cNvSpPr>
          <p:nvPr/>
        </p:nvSpPr>
        <p:spPr bwMode="auto">
          <a:xfrm>
            <a:off x="2272499" y="3189484"/>
            <a:ext cx="1355028"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认质认价策划</a:t>
            </a:r>
            <a:endParaRPr lang="zh-CN" altLang="en-US" sz="1400">
              <a:latin typeface="宋体" panose="02010600030101010101" pitchFamily="2" charset="-122"/>
              <a:sym typeface="宋体" panose="02010600030101010101" pitchFamily="2" charset="-122"/>
            </a:endParaRPr>
          </a:p>
        </p:txBody>
      </p:sp>
      <p:sp>
        <p:nvSpPr>
          <p:cNvPr id="24" name="Text Box 22"/>
          <p:cNvSpPr txBox="1">
            <a:spLocks noChangeArrowheads="1"/>
          </p:cNvSpPr>
          <p:nvPr/>
        </p:nvSpPr>
        <p:spPr bwMode="auto">
          <a:xfrm>
            <a:off x="1720993" y="5557038"/>
            <a:ext cx="2658983"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分包策划（包括甲指分包策划）</a:t>
            </a:r>
            <a:endParaRPr lang="zh-CN" altLang="en-US" sz="1400">
              <a:latin typeface="宋体" panose="02010600030101010101" pitchFamily="2" charset="-122"/>
            </a:endParaRPr>
          </a:p>
        </p:txBody>
      </p:sp>
      <p:sp>
        <p:nvSpPr>
          <p:cNvPr id="25" name="Text Box 23"/>
          <p:cNvSpPr txBox="1">
            <a:spLocks noChangeArrowheads="1"/>
          </p:cNvSpPr>
          <p:nvPr/>
        </p:nvSpPr>
        <p:spPr bwMode="auto">
          <a:xfrm>
            <a:off x="2756985" y="4793641"/>
            <a:ext cx="1000618"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专项策划</a:t>
            </a:r>
            <a:endParaRPr lang="zh-CN" altLang="en-US" sz="1400">
              <a:latin typeface="宋体" panose="02010600030101010101" pitchFamily="2" charset="-122"/>
              <a:sym typeface="宋体" panose="02010600030101010101" pitchFamily="2" charset="-122"/>
            </a:endParaRPr>
          </a:p>
        </p:txBody>
      </p:sp>
      <p:sp>
        <p:nvSpPr>
          <p:cNvPr id="26" name="Text Box 24"/>
          <p:cNvSpPr txBox="1">
            <a:spLocks noChangeArrowheads="1"/>
          </p:cNvSpPr>
          <p:nvPr/>
        </p:nvSpPr>
        <p:spPr bwMode="auto">
          <a:xfrm>
            <a:off x="1737171" y="3995103"/>
            <a:ext cx="1066064"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风险策划</a:t>
            </a:r>
            <a:endParaRPr lang="zh-CN" altLang="en-US" sz="1400">
              <a:latin typeface="宋体" panose="02010600030101010101" pitchFamily="2" charset="-122"/>
            </a:endParaRPr>
          </a:p>
        </p:txBody>
      </p:sp>
      <p:sp>
        <p:nvSpPr>
          <p:cNvPr id="27" name="Text Box 28"/>
          <p:cNvSpPr txBox="1">
            <a:spLocks noChangeArrowheads="1"/>
          </p:cNvSpPr>
          <p:nvPr/>
        </p:nvSpPr>
        <p:spPr bwMode="auto">
          <a:xfrm>
            <a:off x="8599384" y="4499435"/>
            <a:ext cx="1016529"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工艺策划</a:t>
            </a:r>
            <a:endParaRPr lang="zh-CN" altLang="en-US" sz="1400">
              <a:latin typeface="宋体" panose="02010600030101010101" pitchFamily="2" charset="-122"/>
              <a:sym typeface="宋体" panose="02010600030101010101" pitchFamily="2" charset="-122"/>
            </a:endParaRPr>
          </a:p>
        </p:txBody>
      </p:sp>
      <p:sp>
        <p:nvSpPr>
          <p:cNvPr id="28" name="Text Box 29"/>
          <p:cNvSpPr txBox="1">
            <a:spLocks noChangeArrowheads="1"/>
          </p:cNvSpPr>
          <p:nvPr/>
        </p:nvSpPr>
        <p:spPr bwMode="auto">
          <a:xfrm>
            <a:off x="6225362" y="5810109"/>
            <a:ext cx="932894"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工序策划</a:t>
            </a:r>
            <a:endParaRPr lang="zh-CN" altLang="en-US" sz="1400">
              <a:latin typeface="宋体" panose="02010600030101010101" pitchFamily="2" charset="-122"/>
              <a:sym typeface="宋体" panose="02010600030101010101" pitchFamily="2" charset="-122"/>
            </a:endParaRPr>
          </a:p>
        </p:txBody>
      </p:sp>
      <p:sp>
        <p:nvSpPr>
          <p:cNvPr id="29" name="Text Box 30"/>
          <p:cNvSpPr txBox="1">
            <a:spLocks noChangeArrowheads="1"/>
          </p:cNvSpPr>
          <p:nvPr/>
        </p:nvSpPr>
        <p:spPr bwMode="auto">
          <a:xfrm>
            <a:off x="8997427" y="5652630"/>
            <a:ext cx="1408028"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dirty="0">
                <a:latin typeface="宋体" panose="02010600030101010101" pitchFamily="2" charset="-122"/>
                <a:sym typeface="宋体" panose="02010600030101010101" pitchFamily="2" charset="-122"/>
              </a:rPr>
              <a:t>关系协调策划</a:t>
            </a:r>
            <a:endParaRPr lang="zh-CN" altLang="en-US" sz="1400" dirty="0">
              <a:latin typeface="宋体" panose="02010600030101010101" pitchFamily="2" charset="-122"/>
              <a:sym typeface="宋体" panose="02010600030101010101" pitchFamily="2" charset="-122"/>
            </a:endParaRPr>
          </a:p>
        </p:txBody>
      </p:sp>
      <p:sp>
        <p:nvSpPr>
          <p:cNvPr id="30" name="Text Box 31"/>
          <p:cNvSpPr txBox="1">
            <a:spLocks noChangeArrowheads="1"/>
          </p:cNvSpPr>
          <p:nvPr/>
        </p:nvSpPr>
        <p:spPr bwMode="auto">
          <a:xfrm>
            <a:off x="8025614" y="6446420"/>
            <a:ext cx="1855989"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税费、保险理赔策划</a:t>
            </a:r>
            <a:endParaRPr lang="zh-CN" altLang="en-US" sz="1400">
              <a:latin typeface="宋体" panose="02010600030101010101" pitchFamily="2" charset="-122"/>
              <a:sym typeface="宋体" panose="02010600030101010101" pitchFamily="2" charset="-122"/>
            </a:endParaRPr>
          </a:p>
        </p:txBody>
      </p:sp>
      <p:sp>
        <p:nvSpPr>
          <p:cNvPr id="31" name="Line 32"/>
          <p:cNvSpPr>
            <a:spLocks noChangeShapeType="1"/>
          </p:cNvSpPr>
          <p:nvPr/>
        </p:nvSpPr>
        <p:spPr bwMode="auto">
          <a:xfrm flipV="1">
            <a:off x="6435656" y="2740990"/>
            <a:ext cx="18889" cy="4913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 name="Line 33"/>
          <p:cNvSpPr>
            <a:spLocks noChangeShapeType="1"/>
          </p:cNvSpPr>
          <p:nvPr/>
        </p:nvSpPr>
        <p:spPr bwMode="auto">
          <a:xfrm flipH="1" flipV="1">
            <a:off x="5292576" y="1765047"/>
            <a:ext cx="264863" cy="150153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34"/>
          <p:cNvSpPr>
            <a:spLocks noChangeShapeType="1"/>
          </p:cNvSpPr>
          <p:nvPr/>
        </p:nvSpPr>
        <p:spPr bwMode="auto">
          <a:xfrm flipH="1" flipV="1">
            <a:off x="3670400" y="2441083"/>
            <a:ext cx="1326261" cy="70694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 name="Line 35"/>
          <p:cNvSpPr>
            <a:spLocks noChangeShapeType="1"/>
          </p:cNvSpPr>
          <p:nvPr/>
        </p:nvSpPr>
        <p:spPr bwMode="auto">
          <a:xfrm flipH="1" flipV="1">
            <a:off x="3757603" y="3395010"/>
            <a:ext cx="884174" cy="1772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 name="Line 36"/>
          <p:cNvSpPr>
            <a:spLocks noChangeShapeType="1"/>
          </p:cNvSpPr>
          <p:nvPr/>
        </p:nvSpPr>
        <p:spPr bwMode="auto">
          <a:xfrm flipH="1">
            <a:off x="2932442" y="3899837"/>
            <a:ext cx="1854040" cy="1772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37"/>
          <p:cNvSpPr>
            <a:spLocks noChangeShapeType="1"/>
          </p:cNvSpPr>
          <p:nvPr/>
        </p:nvSpPr>
        <p:spPr bwMode="auto">
          <a:xfrm flipH="1">
            <a:off x="4055972" y="4173065"/>
            <a:ext cx="619311" cy="61736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38"/>
          <p:cNvSpPr>
            <a:spLocks noChangeShapeType="1"/>
          </p:cNvSpPr>
          <p:nvPr/>
        </p:nvSpPr>
        <p:spPr bwMode="auto">
          <a:xfrm flipH="1">
            <a:off x="4265622" y="4222417"/>
            <a:ext cx="794588" cy="12366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 name="Line 39"/>
          <p:cNvSpPr>
            <a:spLocks noChangeShapeType="1"/>
          </p:cNvSpPr>
          <p:nvPr/>
        </p:nvSpPr>
        <p:spPr bwMode="auto">
          <a:xfrm>
            <a:off x="5659191" y="4319066"/>
            <a:ext cx="89586" cy="5297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 name="Line 40"/>
          <p:cNvSpPr>
            <a:spLocks noChangeShapeType="1"/>
          </p:cNvSpPr>
          <p:nvPr/>
        </p:nvSpPr>
        <p:spPr bwMode="auto">
          <a:xfrm>
            <a:off x="6435657" y="4209845"/>
            <a:ext cx="529725" cy="158917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0" name="Line 41"/>
          <p:cNvSpPr>
            <a:spLocks noChangeShapeType="1"/>
          </p:cNvSpPr>
          <p:nvPr/>
        </p:nvSpPr>
        <p:spPr bwMode="auto">
          <a:xfrm>
            <a:off x="6755042" y="4184635"/>
            <a:ext cx="1678762" cy="229612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 name="Line 42"/>
          <p:cNvSpPr>
            <a:spLocks noChangeShapeType="1"/>
          </p:cNvSpPr>
          <p:nvPr/>
        </p:nvSpPr>
        <p:spPr bwMode="auto">
          <a:xfrm>
            <a:off x="7107496" y="4209845"/>
            <a:ext cx="1855988" cy="158917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 name="Line 43"/>
          <p:cNvSpPr>
            <a:spLocks noChangeShapeType="1"/>
          </p:cNvSpPr>
          <p:nvPr/>
        </p:nvSpPr>
        <p:spPr bwMode="auto">
          <a:xfrm>
            <a:off x="7123263" y="4103166"/>
            <a:ext cx="1413898" cy="5297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 name="Line 44"/>
          <p:cNvSpPr>
            <a:spLocks noChangeShapeType="1"/>
          </p:cNvSpPr>
          <p:nvPr/>
        </p:nvSpPr>
        <p:spPr bwMode="auto">
          <a:xfrm>
            <a:off x="7123263" y="3752181"/>
            <a:ext cx="1413902" cy="26681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Line 45"/>
          <p:cNvSpPr>
            <a:spLocks noChangeShapeType="1"/>
          </p:cNvSpPr>
          <p:nvPr/>
        </p:nvSpPr>
        <p:spPr bwMode="auto">
          <a:xfrm flipV="1">
            <a:off x="7161123" y="3305150"/>
            <a:ext cx="555940" cy="2467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Line 46"/>
          <p:cNvSpPr>
            <a:spLocks noChangeShapeType="1"/>
          </p:cNvSpPr>
          <p:nvPr/>
        </p:nvSpPr>
        <p:spPr bwMode="auto">
          <a:xfrm flipV="1">
            <a:off x="7036059" y="1911047"/>
            <a:ext cx="1855987" cy="14139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10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10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10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10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10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1000"/>
                                        <p:tgtEl>
                                          <p:spTgt spid="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10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1000"/>
                                        <p:tgtEl>
                                          <p:spTgt spid="2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1000"/>
                                        <p:tgtEl>
                                          <p:spTgt spid="2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1000"/>
                                        <p:tgtEl>
                                          <p:spTgt spid="2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heckerboard(across)">
                                      <p:cBhvr>
                                        <p:cTn id="43" dur="1000"/>
                                        <p:tgtEl>
                                          <p:spTgt spid="2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heckerboard(across)">
                                      <p:cBhvr>
                                        <p:cTn id="46" dur="1000"/>
                                        <p:tgtEl>
                                          <p:spTgt spid="2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checkerboard(across)">
                                      <p:cBhvr>
                                        <p:cTn id="49" dur="1000"/>
                                        <p:tgtEl>
                                          <p:spTgt spid="2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checkerboard(across)">
                                      <p:cBhvr>
                                        <p:cTn id="52" dur="1000"/>
                                        <p:tgtEl>
                                          <p:spTgt spid="30"/>
                                        </p:tgtEl>
                                      </p:cBhvr>
                                    </p:animEffect>
                                  </p:childTnLst>
                                </p:cTn>
                              </p:par>
                              <p:par>
                                <p:cTn id="53" presetID="5"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1000"/>
                                        <p:tgtEl>
                                          <p:spTgt spid="31"/>
                                        </p:tgtEl>
                                      </p:cBhvr>
                                    </p:animEffect>
                                  </p:childTnLst>
                                </p:cTn>
                              </p:par>
                              <p:par>
                                <p:cTn id="56" presetID="5" presetClass="entr" presetSubtype="1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heckerboard(across)">
                                      <p:cBhvr>
                                        <p:cTn id="58" dur="1000"/>
                                        <p:tgtEl>
                                          <p:spTgt spid="32"/>
                                        </p:tgtEl>
                                      </p:cBhvr>
                                    </p:animEffect>
                                  </p:childTnLst>
                                </p:cTn>
                              </p:par>
                              <p:par>
                                <p:cTn id="59" presetID="5" presetClass="entr" presetSubtype="1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checkerboard(across)">
                                      <p:cBhvr>
                                        <p:cTn id="61" dur="1000"/>
                                        <p:tgtEl>
                                          <p:spTgt spid="33"/>
                                        </p:tgtEl>
                                      </p:cBhvr>
                                    </p:animEffect>
                                  </p:childTnLst>
                                </p:cTn>
                              </p:par>
                              <p:par>
                                <p:cTn id="62" presetID="5" presetClass="entr" presetSubtype="1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checkerboard(across)">
                                      <p:cBhvr>
                                        <p:cTn id="64" dur="1000"/>
                                        <p:tgtEl>
                                          <p:spTgt spid="34"/>
                                        </p:tgtEl>
                                      </p:cBhvr>
                                    </p:animEffect>
                                  </p:childTnLst>
                                </p:cTn>
                              </p:par>
                              <p:par>
                                <p:cTn id="65" presetID="5" presetClass="entr" presetSubtype="1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heckerboard(across)">
                                      <p:cBhvr>
                                        <p:cTn id="67" dur="1000"/>
                                        <p:tgtEl>
                                          <p:spTgt spid="35"/>
                                        </p:tgtEl>
                                      </p:cBhvr>
                                    </p:animEffect>
                                  </p:childTnLst>
                                </p:cTn>
                              </p:par>
                              <p:par>
                                <p:cTn id="68" presetID="5"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heckerboard(across)">
                                      <p:cBhvr>
                                        <p:cTn id="70" dur="1000"/>
                                        <p:tgtEl>
                                          <p:spTgt spid="36"/>
                                        </p:tgtEl>
                                      </p:cBhvr>
                                    </p:animEffect>
                                  </p:childTnLst>
                                </p:cTn>
                              </p:par>
                              <p:par>
                                <p:cTn id="71" presetID="5" presetClass="entr" presetSubtype="1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heckerboard(across)">
                                      <p:cBhvr>
                                        <p:cTn id="73" dur="1000"/>
                                        <p:tgtEl>
                                          <p:spTgt spid="37"/>
                                        </p:tgtEl>
                                      </p:cBhvr>
                                    </p:animEffect>
                                  </p:childTnLst>
                                </p:cTn>
                              </p:par>
                              <p:par>
                                <p:cTn id="74" presetID="5" presetClass="entr" presetSubtype="1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checkerboard(across)">
                                      <p:cBhvr>
                                        <p:cTn id="76" dur="1000"/>
                                        <p:tgtEl>
                                          <p:spTgt spid="38"/>
                                        </p:tgtEl>
                                      </p:cBhvr>
                                    </p:animEffect>
                                  </p:childTnLst>
                                </p:cTn>
                              </p:par>
                              <p:par>
                                <p:cTn id="77" presetID="5" presetClass="entr" presetSubtype="1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heckerboard(across)">
                                      <p:cBhvr>
                                        <p:cTn id="79" dur="1000"/>
                                        <p:tgtEl>
                                          <p:spTgt spid="39"/>
                                        </p:tgtEl>
                                      </p:cBhvr>
                                    </p:animEffect>
                                  </p:childTnLst>
                                </p:cTn>
                              </p:par>
                              <p:par>
                                <p:cTn id="80" presetID="5" presetClass="entr" presetSubtype="1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checkerboard(across)">
                                      <p:cBhvr>
                                        <p:cTn id="82" dur="1000"/>
                                        <p:tgtEl>
                                          <p:spTgt spid="40"/>
                                        </p:tgtEl>
                                      </p:cBhvr>
                                    </p:animEffect>
                                  </p:childTnLst>
                                </p:cTn>
                              </p:par>
                              <p:par>
                                <p:cTn id="83" presetID="5" presetClass="entr" presetSubtype="1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checkerboard(across)">
                                      <p:cBhvr>
                                        <p:cTn id="85" dur="1000"/>
                                        <p:tgtEl>
                                          <p:spTgt spid="41"/>
                                        </p:tgtEl>
                                      </p:cBhvr>
                                    </p:animEffect>
                                  </p:childTnLst>
                                </p:cTn>
                              </p:par>
                              <p:par>
                                <p:cTn id="86" presetID="5" presetClass="entr" presetSubtype="1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checkerboard(across)">
                                      <p:cBhvr>
                                        <p:cTn id="88" dur="1000"/>
                                        <p:tgtEl>
                                          <p:spTgt spid="42"/>
                                        </p:tgtEl>
                                      </p:cBhvr>
                                    </p:animEffect>
                                  </p:childTnLst>
                                </p:cTn>
                              </p:par>
                              <p:par>
                                <p:cTn id="89" presetID="5" presetClass="entr" presetSubtype="1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heckerboard(across)">
                                      <p:cBhvr>
                                        <p:cTn id="91" dur="1000"/>
                                        <p:tgtEl>
                                          <p:spTgt spid="43"/>
                                        </p:tgtEl>
                                      </p:cBhvr>
                                    </p:animEffect>
                                  </p:childTnLst>
                                </p:cTn>
                              </p:par>
                              <p:par>
                                <p:cTn id="92" presetID="5" presetClass="entr" presetSubtype="1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checkerboard(across)">
                                      <p:cBhvr>
                                        <p:cTn id="94" dur="1000"/>
                                        <p:tgtEl>
                                          <p:spTgt spid="44"/>
                                        </p:tgtEl>
                                      </p:cBhvr>
                                    </p:animEffect>
                                  </p:childTnLst>
                                </p:cTn>
                              </p:par>
                              <p:par>
                                <p:cTn id="95" presetID="5" presetClass="entr" presetSubtype="1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checkerboard(across)">
                                      <p:cBhvr>
                                        <p:cTn id="9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3" grpId="0" bldLvl="0" animBg="1" autoUpdateAnimBg="0"/>
      <p:bldP spid="14" grpId="0" bldLvl="0" animBg="1" autoUpdateAnimBg="0"/>
      <p:bldP spid="15" grpId="0" bldLvl="0" animBg="1" autoUpdateAnimBg="0"/>
      <p:bldP spid="16" grpId="0" bldLvl="0" animBg="1" autoUpdateAnimBg="0"/>
      <p:bldP spid="19" grpId="0" bldLvl="0" animBg="1" autoUpdateAnimBg="0"/>
      <p:bldP spid="20" grpId="0" bldLvl="0" animBg="1" autoUpdateAnimBg="0"/>
      <p:bldP spid="21"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2079399" y="1038679"/>
            <a:ext cx="4608512" cy="7429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mn-ea"/>
                <a:ea typeface="+mn-ea"/>
              </a:rPr>
              <a:t>1</a:t>
            </a:r>
            <a:r>
              <a:rPr lang="zh-CN" altLang="en-US" sz="3200" b="1" dirty="0">
                <a:latin typeface="+mn-ea"/>
                <a:ea typeface="+mn-ea"/>
              </a:rPr>
              <a:t>、量 差 策 划</a:t>
            </a:r>
            <a:endParaRPr lang="zh-CN" altLang="en-US" sz="3200" b="1" dirty="0">
              <a:latin typeface="+mn-ea"/>
              <a:ea typeface="+mn-ea"/>
            </a:endParaRPr>
          </a:p>
        </p:txBody>
      </p:sp>
      <p:sp>
        <p:nvSpPr>
          <p:cNvPr id="8" name="Rectangle 3"/>
          <p:cNvSpPr txBox="1">
            <a:spLocks noChangeArrowheads="1"/>
          </p:cNvSpPr>
          <p:nvPr/>
        </p:nvSpPr>
        <p:spPr>
          <a:xfrm>
            <a:off x="1631271" y="2127426"/>
            <a:ext cx="8998629" cy="411480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en-US" altLang="zh-CN" sz="2400" b="1" dirty="0">
                <a:latin typeface="宋体" panose="02010600030101010101" pitchFamily="2" charset="-122"/>
              </a:rPr>
              <a:t>1</a:t>
            </a:r>
            <a:r>
              <a:rPr lang="zh-CN" altLang="en-US" sz="2400" b="1" dirty="0">
                <a:latin typeface="宋体" panose="02010600030101010101" pitchFamily="2" charset="-122"/>
              </a:rPr>
              <a:t>、固定总合同量差风险：一是通过变更，变更后工程量按图纸实际量计算；二是通过甩项；三是通过向业主道义索赔；</a:t>
            </a:r>
            <a:endParaRPr lang="zh-CN" altLang="en-US" sz="2400" b="1" dirty="0">
              <a:latin typeface="宋体" panose="02010600030101010101" pitchFamily="2" charset="-122"/>
            </a:endParaRPr>
          </a:p>
          <a:p>
            <a:pPr>
              <a:lnSpc>
                <a:spcPct val="150000"/>
              </a:lnSpc>
            </a:pPr>
            <a:r>
              <a:rPr lang="en-US" altLang="zh-CN" sz="2400" b="1" dirty="0">
                <a:latin typeface="宋体" panose="02010600030101010101" pitchFamily="2" charset="-122"/>
              </a:rPr>
              <a:t>2</a:t>
            </a:r>
            <a:r>
              <a:rPr lang="zh-CN" altLang="en-US" sz="2400" b="1" dirty="0">
                <a:latin typeface="宋体" panose="02010600030101010101" pitchFamily="2" charset="-122"/>
              </a:rPr>
              <a:t>、固定单价、预结算制合同形式项目的量差策划：见结算对量专项商务策划。“营销对量”，把对量当结算办。充分利用“施工、结算”两套图的策略。</a:t>
            </a:r>
            <a:endParaRPr lang="en-US" altLang="zh-CN" sz="2400" b="1" dirty="0">
              <a:latin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9" name="Rectangle 2"/>
          <p:cNvSpPr txBox="1">
            <a:spLocks noChangeArrowheads="1"/>
          </p:cNvSpPr>
          <p:nvPr/>
        </p:nvSpPr>
        <p:spPr>
          <a:xfrm>
            <a:off x="1801813" y="1117828"/>
            <a:ext cx="5472112" cy="59848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mn-ea"/>
                <a:ea typeface="+mn-ea"/>
              </a:rPr>
              <a:t>2</a:t>
            </a:r>
            <a:r>
              <a:rPr lang="zh-CN" altLang="en-US" sz="3200" b="1" dirty="0">
                <a:latin typeface="+mn-ea"/>
                <a:ea typeface="+mn-ea"/>
              </a:rPr>
              <a:t>、签 证 索 赔 策 划</a:t>
            </a:r>
            <a:endParaRPr lang="zh-CN" altLang="en-US" sz="3200" b="1" dirty="0">
              <a:latin typeface="+mn-ea"/>
              <a:ea typeface="+mn-ea"/>
            </a:endParaRPr>
          </a:p>
        </p:txBody>
      </p:sp>
      <p:sp>
        <p:nvSpPr>
          <p:cNvPr id="11" name="Rectangle 3"/>
          <p:cNvSpPr txBox="1">
            <a:spLocks noChangeArrowheads="1"/>
          </p:cNvSpPr>
          <p:nvPr/>
        </p:nvSpPr>
        <p:spPr>
          <a:xfrm>
            <a:off x="1081088" y="1838553"/>
            <a:ext cx="10071326" cy="358253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pPr>
            <a:r>
              <a:rPr lang="en-US" altLang="zh-CN" sz="2400" b="1" dirty="0">
                <a:solidFill>
                  <a:srgbClr val="FF0000"/>
                </a:solidFill>
                <a:latin typeface="宋体" panose="02010600030101010101" pitchFamily="2" charset="-122"/>
              </a:rPr>
              <a:t>1</a:t>
            </a:r>
            <a:r>
              <a:rPr lang="zh-CN" altLang="en-US" sz="2400" b="1" dirty="0">
                <a:solidFill>
                  <a:srgbClr val="FF0000"/>
                </a:solidFill>
                <a:latin typeface="宋体" panose="02010600030101010101" pitchFamily="2" charset="-122"/>
              </a:rPr>
              <a:t>、因业主延期开工、停工、顺延工期，调整人、材、机单价和措施费用</a:t>
            </a:r>
            <a:endParaRPr lang="en-US" altLang="zh-CN" sz="2400" b="1" dirty="0">
              <a:solidFill>
                <a:srgbClr val="FF0000"/>
              </a:solidFill>
              <a:latin typeface="宋体" panose="02010600030101010101" pitchFamily="2" charset="-122"/>
            </a:endParaRPr>
          </a:p>
          <a:p>
            <a:pPr>
              <a:lnSpc>
                <a:spcPct val="150000"/>
              </a:lnSpc>
              <a:spcBef>
                <a:spcPct val="10000"/>
              </a:spcBef>
              <a:spcAft>
                <a:spcPct val="10000"/>
              </a:spcAft>
            </a:pPr>
            <a:endParaRPr lang="zh-CN" altLang="en-US" sz="2400" b="1" dirty="0">
              <a:solidFill>
                <a:srgbClr val="FF0000"/>
              </a:solidFill>
              <a:latin typeface="宋体" panose="02010600030101010101" pitchFamily="2" charset="-122"/>
            </a:endParaRPr>
          </a:p>
          <a:p>
            <a:pPr>
              <a:lnSpc>
                <a:spcPct val="150000"/>
              </a:lnSpc>
              <a:spcBef>
                <a:spcPct val="10000"/>
              </a:spcBef>
              <a:spcAft>
                <a:spcPct val="10000"/>
              </a:spcAft>
            </a:pPr>
            <a:r>
              <a:rPr lang="zh-CN" altLang="en-US" sz="2400" b="1" dirty="0">
                <a:latin typeface="宋体" panose="02010600030101010101" pitchFamily="2" charset="-122"/>
              </a:rPr>
              <a:t> 某项目固定单价合同形式，措施费用包干。合同约定开工时间为***年***月***日，由于业主指定分包土方、桩基等单位影响，导致我司实际开工日期为***年***月</a:t>
            </a:r>
            <a:r>
              <a:rPr lang="en-US" altLang="zh-CN" sz="2400" b="1" dirty="0">
                <a:latin typeface="宋体" panose="02010600030101010101" pitchFamily="2" charset="-122"/>
              </a:rPr>
              <a:t>***</a:t>
            </a:r>
            <a:r>
              <a:rPr lang="zh-CN" altLang="en-US" sz="2400" b="1" dirty="0">
                <a:latin typeface="宋体" panose="02010600030101010101" pitchFamily="2" charset="-122"/>
              </a:rPr>
              <a:t>日，延期开工</a:t>
            </a:r>
            <a:r>
              <a:rPr lang="en-US" altLang="zh-CN" sz="2400" b="1" dirty="0">
                <a:latin typeface="宋体" panose="02010600030101010101" pitchFamily="2" charset="-122"/>
              </a:rPr>
              <a:t>3</a:t>
            </a:r>
            <a:r>
              <a:rPr lang="zh-CN" altLang="en-US" sz="2400" b="1" dirty="0">
                <a:latin typeface="宋体" panose="02010600030101010101" pitchFamily="2" charset="-122"/>
              </a:rPr>
              <a:t>个月。从而向业主提出索赔：钢筋、商品砼、人工单价需调整，另外措施费用也需调整。项目部提供了相应的支撑性资料，索赔费用高达***万元。</a:t>
            </a:r>
            <a:endParaRPr lang="zh-CN" altLang="en-US" sz="2400" b="1" dirty="0">
              <a:latin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9" name="Rectangle 2"/>
          <p:cNvSpPr>
            <a:spLocks noChangeArrowheads="1"/>
          </p:cNvSpPr>
          <p:nvPr/>
        </p:nvSpPr>
        <p:spPr bwMode="auto">
          <a:xfrm>
            <a:off x="3732427" y="6031485"/>
            <a:ext cx="46085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dirty="0"/>
              <a:t>××××</a:t>
            </a:r>
            <a:r>
              <a:rPr lang="zh-CN" altLang="en-US" sz="2800" b="1" dirty="0"/>
              <a:t>项目底板专项策划</a:t>
            </a:r>
            <a:r>
              <a:rPr lang="zh-CN" altLang="en-US" sz="4400" b="1" dirty="0">
                <a:solidFill>
                  <a:schemeClr val="tx2"/>
                </a:solidFill>
              </a:rPr>
              <a:t>      </a:t>
            </a:r>
            <a:endParaRPr lang="zh-CN" altLang="en-US" sz="4400" b="1" dirty="0">
              <a:solidFill>
                <a:schemeClr val="accent1"/>
              </a:solidFill>
            </a:endParaRPr>
          </a:p>
        </p:txBody>
      </p:sp>
      <p:sp>
        <p:nvSpPr>
          <p:cNvPr id="11" name="Text Box 3"/>
          <p:cNvSpPr txBox="1">
            <a:spLocks noChangeArrowheads="1"/>
          </p:cNvSpPr>
          <p:nvPr/>
        </p:nvSpPr>
        <p:spPr bwMode="auto">
          <a:xfrm>
            <a:off x="1860765" y="13160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12" name="AutoShape 5981"/>
          <p:cNvSpPr>
            <a:spLocks noChangeArrowheads="1"/>
          </p:cNvSpPr>
          <p:nvPr/>
        </p:nvSpPr>
        <p:spPr bwMode="auto">
          <a:xfrm>
            <a:off x="5604090" y="3654998"/>
            <a:ext cx="609600" cy="533400"/>
          </a:xfrm>
          <a:prstGeom prst="rightArrow">
            <a:avLst>
              <a:gd name="adj1" fmla="val 50000"/>
              <a:gd name="adj2" fmla="val 28571"/>
            </a:avLst>
          </a:prstGeom>
          <a:solidFill>
            <a:srgbClr val="FF0000"/>
          </a:solidFill>
          <a:ln w="9525">
            <a:solidFill>
              <a:schemeClr val="tx1"/>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13" name="Rectangle 5982"/>
          <p:cNvSpPr>
            <a:spLocks noChangeArrowheads="1"/>
          </p:cNvSpPr>
          <p:nvPr/>
        </p:nvSpPr>
        <p:spPr bwMode="auto">
          <a:xfrm>
            <a:off x="2775472" y="5790331"/>
            <a:ext cx="1600200" cy="314882"/>
          </a:xfrm>
          <a:prstGeom prst="rect">
            <a:avLst/>
          </a:prstGeom>
          <a:solidFill>
            <a:srgbClr val="FF990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2200" dirty="0"/>
              <a:t>        </a:t>
            </a:r>
            <a:r>
              <a:rPr lang="zh-CN" altLang="en-US" sz="1600" b="1" dirty="0"/>
              <a:t>策 划 前          </a:t>
            </a:r>
            <a:endParaRPr lang="zh-CN" altLang="en-US" sz="1600" b="1" dirty="0"/>
          </a:p>
        </p:txBody>
      </p:sp>
      <p:sp>
        <p:nvSpPr>
          <p:cNvPr id="14" name="Rectangle 5983"/>
          <p:cNvSpPr>
            <a:spLocks noChangeArrowheads="1"/>
          </p:cNvSpPr>
          <p:nvPr/>
        </p:nvSpPr>
        <p:spPr bwMode="auto">
          <a:xfrm>
            <a:off x="7534490" y="5782350"/>
            <a:ext cx="1600199" cy="228600"/>
          </a:xfrm>
          <a:prstGeom prst="rect">
            <a:avLst/>
          </a:prstGeom>
          <a:solidFill>
            <a:srgbClr val="FF9900"/>
          </a:solidFill>
          <a:ln w="952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1600" dirty="0"/>
              <a:t>        </a:t>
            </a:r>
            <a:r>
              <a:rPr lang="zh-CN" altLang="en-US" sz="1600" b="1" dirty="0"/>
              <a:t>策 划 后          </a:t>
            </a:r>
            <a:endParaRPr lang="zh-CN" altLang="en-US" sz="1600" b="1" dirty="0"/>
          </a:p>
        </p:txBody>
      </p:sp>
      <p:sp>
        <p:nvSpPr>
          <p:cNvPr id="15" name="Rectangle 5984"/>
          <p:cNvSpPr>
            <a:spLocks noChangeArrowheads="1"/>
          </p:cNvSpPr>
          <p:nvPr/>
        </p:nvSpPr>
        <p:spPr bwMode="auto">
          <a:xfrm>
            <a:off x="2707189" y="1514277"/>
            <a:ext cx="4059734" cy="669197"/>
          </a:xfrm>
          <a:prstGeom prst="rect">
            <a:avLst/>
          </a:prstGeom>
          <a:solidFill>
            <a:srgbClr val="00B0F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r>
              <a:rPr lang="zh-CN" altLang="en-US" sz="2200"/>
              <a:t>         </a:t>
            </a:r>
            <a:r>
              <a:rPr lang="zh-CN" altLang="en-US" sz="2200">
                <a:latin typeface="宋体" panose="02010600030101010101" pitchFamily="2" charset="-122"/>
                <a:ea typeface="宋体" panose="02010600030101010101" pitchFamily="2" charset="-122"/>
              </a:rPr>
              <a:t>一、底板工序优化示意图</a:t>
            </a:r>
            <a:r>
              <a:rPr lang="zh-CN" altLang="en-US" sz="2200"/>
              <a:t>     </a:t>
            </a:r>
            <a:r>
              <a:rPr lang="zh-CN" altLang="en-US" sz="1500"/>
              <a:t>       </a:t>
            </a:r>
            <a:endParaRPr lang="zh-CN" altLang="en-US" sz="1500"/>
          </a:p>
        </p:txBody>
      </p:sp>
      <p:grpSp>
        <p:nvGrpSpPr>
          <p:cNvPr id="16" name="Group 1121"/>
          <p:cNvGrpSpPr/>
          <p:nvPr/>
        </p:nvGrpSpPr>
        <p:grpSpPr bwMode="auto">
          <a:xfrm>
            <a:off x="1860765" y="2431035"/>
            <a:ext cx="3600450" cy="3095625"/>
            <a:chOff x="340" y="1389"/>
            <a:chExt cx="2500" cy="2335"/>
          </a:xfrm>
        </p:grpSpPr>
        <p:grpSp>
          <p:nvGrpSpPr>
            <p:cNvPr id="17" name="Group 1162"/>
            <p:cNvGrpSpPr/>
            <p:nvPr/>
          </p:nvGrpSpPr>
          <p:grpSpPr bwMode="auto">
            <a:xfrm>
              <a:off x="340" y="1389"/>
              <a:ext cx="2500" cy="2335"/>
              <a:chOff x="184" y="1263"/>
              <a:chExt cx="2500" cy="2335"/>
            </a:xfrm>
          </p:grpSpPr>
          <p:pic>
            <p:nvPicPr>
              <p:cNvPr id="643" name="圆角矩形 42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 y="1263"/>
                <a:ext cx="2500"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 name="Text Box 6"/>
              <p:cNvSpPr txBox="1">
                <a:spLocks noChangeArrowheads="1"/>
              </p:cNvSpPr>
              <p:nvPr/>
            </p:nvSpPr>
            <p:spPr bwMode="auto">
              <a:xfrm>
                <a:off x="244" y="1322"/>
                <a:ext cx="2380"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grpSp>
        <p:sp>
          <p:nvSpPr>
            <p:cNvPr id="18" name="AutoShape 1832"/>
            <p:cNvSpPr>
              <a:spLocks noChangeAspect="1" noChangeArrowheads="1" noTextEdit="1"/>
            </p:cNvSpPr>
            <p:nvPr/>
          </p:nvSpPr>
          <p:spPr bwMode="auto">
            <a:xfrm>
              <a:off x="403" y="1502"/>
              <a:ext cx="2320" cy="2109"/>
            </a:xfrm>
            <a:prstGeom prst="rect">
              <a:avLst/>
            </a:prstGeom>
            <a:noFill/>
            <a:ln w="9525" algn="ctr">
              <a:solidFill>
                <a:srgbClr val="0D0D0D"/>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1834"/>
            <p:cNvSpPr>
              <a:spLocks noChangeShapeType="1"/>
            </p:cNvSpPr>
            <p:nvPr/>
          </p:nvSpPr>
          <p:spPr bwMode="auto">
            <a:xfrm>
              <a:off x="940" y="3496"/>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Line 1835"/>
            <p:cNvSpPr>
              <a:spLocks noChangeShapeType="1"/>
            </p:cNvSpPr>
            <p:nvPr/>
          </p:nvSpPr>
          <p:spPr bwMode="auto">
            <a:xfrm>
              <a:off x="940" y="2969"/>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Line 1836"/>
            <p:cNvSpPr>
              <a:spLocks noChangeShapeType="1"/>
            </p:cNvSpPr>
            <p:nvPr/>
          </p:nvSpPr>
          <p:spPr bwMode="auto">
            <a:xfrm>
              <a:off x="940" y="1573"/>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Line 1837"/>
            <p:cNvSpPr>
              <a:spLocks noChangeShapeType="1"/>
            </p:cNvSpPr>
            <p:nvPr/>
          </p:nvSpPr>
          <p:spPr bwMode="auto">
            <a:xfrm>
              <a:off x="940" y="2846"/>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Line 1838"/>
            <p:cNvSpPr>
              <a:spLocks noChangeShapeType="1"/>
            </p:cNvSpPr>
            <p:nvPr/>
          </p:nvSpPr>
          <p:spPr bwMode="auto">
            <a:xfrm>
              <a:off x="940" y="2825"/>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Line 1839"/>
            <p:cNvSpPr>
              <a:spLocks noChangeShapeType="1"/>
            </p:cNvSpPr>
            <p:nvPr/>
          </p:nvSpPr>
          <p:spPr bwMode="auto">
            <a:xfrm>
              <a:off x="940" y="2621"/>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Line 1840"/>
            <p:cNvSpPr>
              <a:spLocks noChangeShapeType="1"/>
            </p:cNvSpPr>
            <p:nvPr/>
          </p:nvSpPr>
          <p:spPr bwMode="auto">
            <a:xfrm>
              <a:off x="940" y="2825"/>
              <a:ext cx="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Line 1841"/>
            <p:cNvSpPr>
              <a:spLocks noChangeShapeType="1"/>
            </p:cNvSpPr>
            <p:nvPr/>
          </p:nvSpPr>
          <p:spPr bwMode="auto">
            <a:xfrm flipH="1">
              <a:off x="1012" y="3496"/>
              <a:ext cx="115"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1842"/>
            <p:cNvSpPr>
              <a:spLocks noChangeShapeType="1"/>
            </p:cNvSpPr>
            <p:nvPr/>
          </p:nvSpPr>
          <p:spPr bwMode="auto">
            <a:xfrm flipH="1">
              <a:off x="1046" y="3496"/>
              <a:ext cx="121"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Line 1843"/>
            <p:cNvSpPr>
              <a:spLocks noChangeShapeType="1"/>
            </p:cNvSpPr>
            <p:nvPr/>
          </p:nvSpPr>
          <p:spPr bwMode="auto">
            <a:xfrm flipH="1">
              <a:off x="1079" y="3496"/>
              <a:ext cx="119"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 name="Line 1844"/>
            <p:cNvSpPr>
              <a:spLocks noChangeShapeType="1"/>
            </p:cNvSpPr>
            <p:nvPr/>
          </p:nvSpPr>
          <p:spPr bwMode="auto">
            <a:xfrm>
              <a:off x="1198" y="3496"/>
              <a:ext cx="78" cy="4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 name="Line 1845"/>
            <p:cNvSpPr>
              <a:spLocks noChangeShapeType="1"/>
            </p:cNvSpPr>
            <p:nvPr/>
          </p:nvSpPr>
          <p:spPr bwMode="auto">
            <a:xfrm>
              <a:off x="1170" y="3519"/>
              <a:ext cx="80" cy="5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 name="Line 1846"/>
            <p:cNvSpPr>
              <a:spLocks noChangeShapeType="1"/>
            </p:cNvSpPr>
            <p:nvPr/>
          </p:nvSpPr>
          <p:spPr bwMode="auto">
            <a:xfrm>
              <a:off x="1139" y="3544"/>
              <a:ext cx="100"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 name="Line 1847"/>
            <p:cNvSpPr>
              <a:spLocks noChangeShapeType="1"/>
            </p:cNvSpPr>
            <p:nvPr/>
          </p:nvSpPr>
          <p:spPr bwMode="auto">
            <a:xfrm>
              <a:off x="1564" y="3544"/>
              <a:ext cx="100"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 name="Line 1848"/>
            <p:cNvSpPr>
              <a:spLocks noChangeShapeType="1"/>
            </p:cNvSpPr>
            <p:nvPr/>
          </p:nvSpPr>
          <p:spPr bwMode="auto">
            <a:xfrm>
              <a:off x="1594" y="3519"/>
              <a:ext cx="81" cy="5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 name="Line 1849"/>
            <p:cNvSpPr>
              <a:spLocks noChangeShapeType="1"/>
            </p:cNvSpPr>
            <p:nvPr/>
          </p:nvSpPr>
          <p:spPr bwMode="auto">
            <a:xfrm>
              <a:off x="1623" y="3496"/>
              <a:ext cx="78" cy="4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 name="Line 1850"/>
            <p:cNvSpPr>
              <a:spLocks noChangeShapeType="1"/>
            </p:cNvSpPr>
            <p:nvPr/>
          </p:nvSpPr>
          <p:spPr bwMode="auto">
            <a:xfrm flipH="1">
              <a:off x="1503" y="3496"/>
              <a:ext cx="120"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 name="Line 1851"/>
            <p:cNvSpPr>
              <a:spLocks noChangeShapeType="1"/>
            </p:cNvSpPr>
            <p:nvPr/>
          </p:nvSpPr>
          <p:spPr bwMode="auto">
            <a:xfrm flipH="1">
              <a:off x="1470" y="3496"/>
              <a:ext cx="122"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 name="Line 1852"/>
            <p:cNvSpPr>
              <a:spLocks noChangeShapeType="1"/>
            </p:cNvSpPr>
            <p:nvPr/>
          </p:nvSpPr>
          <p:spPr bwMode="auto">
            <a:xfrm flipH="1">
              <a:off x="1435" y="3496"/>
              <a:ext cx="117"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 name="Line 1853"/>
            <p:cNvSpPr>
              <a:spLocks noChangeShapeType="1"/>
            </p:cNvSpPr>
            <p:nvPr/>
          </p:nvSpPr>
          <p:spPr bwMode="auto">
            <a:xfrm>
              <a:off x="1969" y="3544"/>
              <a:ext cx="100"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 name="Line 1854"/>
            <p:cNvSpPr>
              <a:spLocks noChangeShapeType="1"/>
            </p:cNvSpPr>
            <p:nvPr/>
          </p:nvSpPr>
          <p:spPr bwMode="auto">
            <a:xfrm>
              <a:off x="2000" y="3519"/>
              <a:ext cx="80" cy="5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 name="Line 1855"/>
            <p:cNvSpPr>
              <a:spLocks noChangeShapeType="1"/>
            </p:cNvSpPr>
            <p:nvPr/>
          </p:nvSpPr>
          <p:spPr bwMode="auto">
            <a:xfrm>
              <a:off x="2029" y="3496"/>
              <a:ext cx="78" cy="4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 name="Line 1856"/>
            <p:cNvSpPr>
              <a:spLocks noChangeShapeType="1"/>
            </p:cNvSpPr>
            <p:nvPr/>
          </p:nvSpPr>
          <p:spPr bwMode="auto">
            <a:xfrm flipH="1">
              <a:off x="1909" y="3496"/>
              <a:ext cx="120"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Line 1857"/>
            <p:cNvSpPr>
              <a:spLocks noChangeShapeType="1"/>
            </p:cNvSpPr>
            <p:nvPr/>
          </p:nvSpPr>
          <p:spPr bwMode="auto">
            <a:xfrm flipH="1">
              <a:off x="1875" y="3496"/>
              <a:ext cx="123"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 name="Line 1858"/>
            <p:cNvSpPr>
              <a:spLocks noChangeShapeType="1"/>
            </p:cNvSpPr>
            <p:nvPr/>
          </p:nvSpPr>
          <p:spPr bwMode="auto">
            <a:xfrm flipH="1">
              <a:off x="1841" y="3496"/>
              <a:ext cx="116"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 name="Line 1859"/>
            <p:cNvSpPr>
              <a:spLocks noChangeShapeType="1"/>
            </p:cNvSpPr>
            <p:nvPr/>
          </p:nvSpPr>
          <p:spPr bwMode="auto">
            <a:xfrm>
              <a:off x="2323" y="3544"/>
              <a:ext cx="100"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 name="Line 1860"/>
            <p:cNvSpPr>
              <a:spLocks noChangeShapeType="1"/>
            </p:cNvSpPr>
            <p:nvPr/>
          </p:nvSpPr>
          <p:spPr bwMode="auto">
            <a:xfrm>
              <a:off x="2355" y="3519"/>
              <a:ext cx="79" cy="5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 name="Line 1861"/>
            <p:cNvSpPr>
              <a:spLocks noChangeShapeType="1"/>
            </p:cNvSpPr>
            <p:nvPr/>
          </p:nvSpPr>
          <p:spPr bwMode="auto">
            <a:xfrm>
              <a:off x="2384" y="3496"/>
              <a:ext cx="78" cy="4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 name="Line 1862"/>
            <p:cNvSpPr>
              <a:spLocks noChangeShapeType="1"/>
            </p:cNvSpPr>
            <p:nvPr/>
          </p:nvSpPr>
          <p:spPr bwMode="auto">
            <a:xfrm flipH="1">
              <a:off x="2264" y="3496"/>
              <a:ext cx="120"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 name="Line 1863"/>
            <p:cNvSpPr>
              <a:spLocks noChangeShapeType="1"/>
            </p:cNvSpPr>
            <p:nvPr/>
          </p:nvSpPr>
          <p:spPr bwMode="auto">
            <a:xfrm flipH="1">
              <a:off x="2231" y="3496"/>
              <a:ext cx="122"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 name="Line 1864"/>
            <p:cNvSpPr>
              <a:spLocks noChangeShapeType="1"/>
            </p:cNvSpPr>
            <p:nvPr/>
          </p:nvSpPr>
          <p:spPr bwMode="auto">
            <a:xfrm flipH="1">
              <a:off x="2196" y="3496"/>
              <a:ext cx="116"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 name="Line 1865"/>
            <p:cNvSpPr>
              <a:spLocks noChangeShapeType="1"/>
            </p:cNvSpPr>
            <p:nvPr/>
          </p:nvSpPr>
          <p:spPr bwMode="auto">
            <a:xfrm>
              <a:off x="2674" y="3544"/>
              <a:ext cx="39" cy="2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 name="Line 1866"/>
            <p:cNvSpPr>
              <a:spLocks noChangeShapeType="1"/>
            </p:cNvSpPr>
            <p:nvPr/>
          </p:nvSpPr>
          <p:spPr bwMode="auto">
            <a:xfrm>
              <a:off x="2704" y="3519"/>
              <a:ext cx="9" cy="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 name="Line 1867"/>
            <p:cNvSpPr>
              <a:spLocks noChangeShapeType="1"/>
            </p:cNvSpPr>
            <p:nvPr/>
          </p:nvSpPr>
          <p:spPr bwMode="auto">
            <a:xfrm flipH="1">
              <a:off x="2613" y="3512"/>
              <a:ext cx="100" cy="8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 name="Line 1868"/>
            <p:cNvSpPr>
              <a:spLocks noChangeShapeType="1"/>
            </p:cNvSpPr>
            <p:nvPr/>
          </p:nvSpPr>
          <p:spPr bwMode="auto">
            <a:xfrm flipH="1">
              <a:off x="2580" y="3496"/>
              <a:ext cx="122"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 name="Line 1869"/>
            <p:cNvSpPr>
              <a:spLocks noChangeShapeType="1"/>
            </p:cNvSpPr>
            <p:nvPr/>
          </p:nvSpPr>
          <p:spPr bwMode="auto">
            <a:xfrm flipH="1">
              <a:off x="2545" y="3496"/>
              <a:ext cx="117" cy="9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 name="Freeform 1905"/>
            <p:cNvSpPr/>
            <p:nvPr/>
          </p:nvSpPr>
          <p:spPr bwMode="auto">
            <a:xfrm>
              <a:off x="1527" y="2677"/>
              <a:ext cx="9" cy="68"/>
            </a:xfrm>
            <a:custGeom>
              <a:avLst/>
              <a:gdLst>
                <a:gd name="T0" fmla="*/ 2147481202 w 9"/>
                <a:gd name="T1" fmla="*/ 0 h 67"/>
                <a:gd name="T2" fmla="*/ 2147481202 w 9"/>
                <a:gd name="T3" fmla="*/ 2147483646 h 67"/>
                <a:gd name="T4" fmla="*/ 2147481202 w 9"/>
                <a:gd name="T5" fmla="*/ 2147483646 h 67"/>
                <a:gd name="T6" fmla="*/ 2147481202 w 9"/>
                <a:gd name="T7" fmla="*/ 2147483646 h 67"/>
                <a:gd name="T8" fmla="*/ 2147481202 w 9"/>
                <a:gd name="T9" fmla="*/ 2147483646 h 67"/>
                <a:gd name="T10" fmla="*/ 0 w 9"/>
                <a:gd name="T11" fmla="*/ 2147483646 h 67"/>
                <a:gd name="T12" fmla="*/ 0 60000 65536"/>
                <a:gd name="T13" fmla="*/ 0 60000 65536"/>
                <a:gd name="T14" fmla="*/ 0 60000 65536"/>
                <a:gd name="T15" fmla="*/ 0 60000 65536"/>
                <a:gd name="T16" fmla="*/ 0 60000 65536"/>
                <a:gd name="T17" fmla="*/ 0 60000 65536"/>
                <a:gd name="T18" fmla="*/ 0 w 9"/>
                <a:gd name="T19" fmla="*/ 0 h 67"/>
                <a:gd name="T20" fmla="*/ 9 w 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9" h="67">
                  <a:moveTo>
                    <a:pt x="9" y="0"/>
                  </a:moveTo>
                  <a:lnTo>
                    <a:pt x="1" y="27"/>
                  </a:lnTo>
                  <a:lnTo>
                    <a:pt x="9" y="40"/>
                  </a:lnTo>
                  <a:lnTo>
                    <a:pt x="9" y="51"/>
                  </a:lnTo>
                  <a:lnTo>
                    <a:pt x="5" y="67"/>
                  </a:lnTo>
                  <a:lnTo>
                    <a:pt x="0" y="5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1906"/>
            <p:cNvSpPr>
              <a:spLocks noChangeShapeType="1"/>
            </p:cNvSpPr>
            <p:nvPr/>
          </p:nvSpPr>
          <p:spPr bwMode="auto">
            <a:xfrm flipV="1">
              <a:off x="1522" y="2680"/>
              <a:ext cx="13"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 name="Line 1907"/>
            <p:cNvSpPr>
              <a:spLocks noChangeShapeType="1"/>
            </p:cNvSpPr>
            <p:nvPr/>
          </p:nvSpPr>
          <p:spPr bwMode="auto">
            <a:xfrm>
              <a:off x="1522" y="2674"/>
              <a:ext cx="1" cy="10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 name="Line 1908"/>
            <p:cNvSpPr>
              <a:spLocks noChangeShapeType="1"/>
            </p:cNvSpPr>
            <p:nvPr/>
          </p:nvSpPr>
          <p:spPr bwMode="auto">
            <a:xfrm>
              <a:off x="1554" y="2673"/>
              <a:ext cx="6"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 name="Line 1909"/>
            <p:cNvSpPr>
              <a:spLocks noChangeShapeType="1"/>
            </p:cNvSpPr>
            <p:nvPr/>
          </p:nvSpPr>
          <p:spPr bwMode="auto">
            <a:xfrm flipV="1">
              <a:off x="1538" y="2698"/>
              <a:ext cx="43"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 name="Line 1910"/>
            <p:cNvSpPr>
              <a:spLocks noChangeShapeType="1"/>
            </p:cNvSpPr>
            <p:nvPr/>
          </p:nvSpPr>
          <p:spPr bwMode="auto">
            <a:xfrm flipH="1">
              <a:off x="1528" y="2754"/>
              <a:ext cx="13" cy="2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 name="Freeform 1911"/>
            <p:cNvSpPr/>
            <p:nvPr/>
          </p:nvSpPr>
          <p:spPr bwMode="auto">
            <a:xfrm>
              <a:off x="1553" y="2720"/>
              <a:ext cx="20" cy="56"/>
            </a:xfrm>
            <a:custGeom>
              <a:avLst/>
              <a:gdLst>
                <a:gd name="T0" fmla="*/ 2147481293 w 20"/>
                <a:gd name="T1" fmla="*/ 0 h 56"/>
                <a:gd name="T2" fmla="*/ 2147481293 w 20"/>
                <a:gd name="T3" fmla="*/ 2147481527 h 56"/>
                <a:gd name="T4" fmla="*/ 0 w 20"/>
                <a:gd name="T5" fmla="*/ 2147481527 h 56"/>
                <a:gd name="T6" fmla="*/ 0 60000 65536"/>
                <a:gd name="T7" fmla="*/ 0 60000 65536"/>
                <a:gd name="T8" fmla="*/ 0 60000 65536"/>
                <a:gd name="T9" fmla="*/ 0 w 20"/>
                <a:gd name="T10" fmla="*/ 0 h 56"/>
                <a:gd name="T11" fmla="*/ 20 w 20"/>
                <a:gd name="T12" fmla="*/ 56 h 56"/>
              </a:gdLst>
              <a:ahLst/>
              <a:cxnLst>
                <a:cxn ang="T6">
                  <a:pos x="T0" y="T1"/>
                </a:cxn>
                <a:cxn ang="T7">
                  <a:pos x="T2" y="T3"/>
                </a:cxn>
                <a:cxn ang="T8">
                  <a:pos x="T4" y="T5"/>
                </a:cxn>
              </a:cxnLst>
              <a:rect l="T9" t="T10" r="T11" b="T12"/>
              <a:pathLst>
                <a:path w="20" h="56">
                  <a:moveTo>
                    <a:pt x="20" y="0"/>
                  </a:moveTo>
                  <a:lnTo>
                    <a:pt x="6" y="56"/>
                  </a:lnTo>
                  <a:lnTo>
                    <a:pt x="0"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Freeform 1912"/>
            <p:cNvSpPr/>
            <p:nvPr/>
          </p:nvSpPr>
          <p:spPr bwMode="auto">
            <a:xfrm>
              <a:off x="1541" y="2702"/>
              <a:ext cx="16" cy="52"/>
            </a:xfrm>
            <a:custGeom>
              <a:avLst/>
              <a:gdLst>
                <a:gd name="T0" fmla="*/ 2147483646 w 15"/>
                <a:gd name="T1" fmla="*/ 0 h 52"/>
                <a:gd name="T2" fmla="*/ 2147483646 w 15"/>
                <a:gd name="T3" fmla="*/ 2147481482 h 52"/>
                <a:gd name="T4" fmla="*/ 0 w 15"/>
                <a:gd name="T5" fmla="*/ 2147481482 h 52"/>
                <a:gd name="T6" fmla="*/ 0 60000 65536"/>
                <a:gd name="T7" fmla="*/ 0 60000 65536"/>
                <a:gd name="T8" fmla="*/ 0 60000 65536"/>
                <a:gd name="T9" fmla="*/ 0 w 15"/>
                <a:gd name="T10" fmla="*/ 0 h 52"/>
                <a:gd name="T11" fmla="*/ 15 w 15"/>
                <a:gd name="T12" fmla="*/ 52 h 52"/>
              </a:gdLst>
              <a:ahLst/>
              <a:cxnLst>
                <a:cxn ang="T6">
                  <a:pos x="T0" y="T1"/>
                </a:cxn>
                <a:cxn ang="T7">
                  <a:pos x="T2" y="T3"/>
                </a:cxn>
                <a:cxn ang="T8">
                  <a:pos x="T4" y="T5"/>
                </a:cxn>
              </a:cxnLst>
              <a:rect l="T9" t="T10" r="T11" b="T12"/>
              <a:pathLst>
                <a:path w="15" h="52">
                  <a:moveTo>
                    <a:pt x="15" y="0"/>
                  </a:moveTo>
                  <a:lnTo>
                    <a:pt x="9" y="31"/>
                  </a:lnTo>
                  <a:lnTo>
                    <a:pt x="0" y="5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Line 1913"/>
            <p:cNvSpPr>
              <a:spLocks noChangeShapeType="1"/>
            </p:cNvSpPr>
            <p:nvPr/>
          </p:nvSpPr>
          <p:spPr bwMode="auto">
            <a:xfrm flipV="1">
              <a:off x="1553" y="2723"/>
              <a:ext cx="19"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Freeform 1914"/>
            <p:cNvSpPr/>
            <p:nvPr/>
          </p:nvSpPr>
          <p:spPr bwMode="auto">
            <a:xfrm>
              <a:off x="1622" y="2672"/>
              <a:ext cx="10" cy="106"/>
            </a:xfrm>
            <a:custGeom>
              <a:avLst/>
              <a:gdLst>
                <a:gd name="T0" fmla="*/ 2147481293 w 10"/>
                <a:gd name="T1" fmla="*/ 0 h 105"/>
                <a:gd name="T2" fmla="*/ 2147481293 w 10"/>
                <a:gd name="T3" fmla="*/ 2147483646 h 105"/>
                <a:gd name="T4" fmla="*/ 0 w 10"/>
                <a:gd name="T5" fmla="*/ 2147483646 h 105"/>
                <a:gd name="T6" fmla="*/ 0 60000 65536"/>
                <a:gd name="T7" fmla="*/ 0 60000 65536"/>
                <a:gd name="T8" fmla="*/ 0 60000 65536"/>
                <a:gd name="T9" fmla="*/ 0 w 10"/>
                <a:gd name="T10" fmla="*/ 0 h 105"/>
                <a:gd name="T11" fmla="*/ 10 w 10"/>
                <a:gd name="T12" fmla="*/ 105 h 105"/>
              </a:gdLst>
              <a:ahLst/>
              <a:cxnLst>
                <a:cxn ang="T6">
                  <a:pos x="T0" y="T1"/>
                </a:cxn>
                <a:cxn ang="T7">
                  <a:pos x="T2" y="T3"/>
                </a:cxn>
                <a:cxn ang="T8">
                  <a:pos x="T4" y="T5"/>
                </a:cxn>
              </a:cxnLst>
              <a:rect l="T9" t="T10" r="T11" b="T12"/>
              <a:pathLst>
                <a:path w="10" h="105">
                  <a:moveTo>
                    <a:pt x="10" y="0"/>
                  </a:moveTo>
                  <a:lnTo>
                    <a:pt x="10" y="105"/>
                  </a:lnTo>
                  <a:lnTo>
                    <a:pt x="0" y="88"/>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Line 1915"/>
            <p:cNvSpPr>
              <a:spLocks noChangeShapeType="1"/>
            </p:cNvSpPr>
            <p:nvPr/>
          </p:nvSpPr>
          <p:spPr bwMode="auto">
            <a:xfrm flipV="1">
              <a:off x="1599" y="2714"/>
              <a:ext cx="26"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Freeform 1916"/>
            <p:cNvSpPr/>
            <p:nvPr/>
          </p:nvSpPr>
          <p:spPr bwMode="auto">
            <a:xfrm>
              <a:off x="1595" y="2710"/>
              <a:ext cx="31" cy="61"/>
            </a:xfrm>
            <a:custGeom>
              <a:avLst/>
              <a:gdLst>
                <a:gd name="T0" fmla="*/ 2147481583 w 31"/>
                <a:gd name="T1" fmla="*/ 0 h 61"/>
                <a:gd name="T2" fmla="*/ 2147481583 w 31"/>
                <a:gd name="T3" fmla="*/ 2147481575 h 61"/>
                <a:gd name="T4" fmla="*/ 2147481583 w 31"/>
                <a:gd name="T5" fmla="*/ 2147481575 h 61"/>
                <a:gd name="T6" fmla="*/ 0 w 31"/>
                <a:gd name="T7" fmla="*/ 2147481575 h 61"/>
                <a:gd name="T8" fmla="*/ 0 60000 65536"/>
                <a:gd name="T9" fmla="*/ 0 60000 65536"/>
                <a:gd name="T10" fmla="*/ 0 60000 65536"/>
                <a:gd name="T11" fmla="*/ 0 60000 65536"/>
                <a:gd name="T12" fmla="*/ 0 w 31"/>
                <a:gd name="T13" fmla="*/ 0 h 61"/>
                <a:gd name="T14" fmla="*/ 31 w 31"/>
                <a:gd name="T15" fmla="*/ 61 h 61"/>
              </a:gdLst>
              <a:ahLst/>
              <a:cxnLst>
                <a:cxn ang="T8">
                  <a:pos x="T0" y="T1"/>
                </a:cxn>
                <a:cxn ang="T9">
                  <a:pos x="T2" y="T3"/>
                </a:cxn>
                <a:cxn ang="T10">
                  <a:pos x="T4" y="T5"/>
                </a:cxn>
                <a:cxn ang="T11">
                  <a:pos x="T6" y="T7"/>
                </a:cxn>
              </a:cxnLst>
              <a:rect l="T12" t="T13" r="T14" b="T15"/>
              <a:pathLst>
                <a:path w="31" h="61">
                  <a:moveTo>
                    <a:pt x="31" y="0"/>
                  </a:moveTo>
                  <a:lnTo>
                    <a:pt x="23" y="29"/>
                  </a:lnTo>
                  <a:lnTo>
                    <a:pt x="12" y="47"/>
                  </a:lnTo>
                  <a:lnTo>
                    <a:pt x="0" y="6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 name="Freeform 1917"/>
            <p:cNvSpPr/>
            <p:nvPr/>
          </p:nvSpPr>
          <p:spPr bwMode="auto">
            <a:xfrm>
              <a:off x="1632" y="2710"/>
              <a:ext cx="35" cy="51"/>
            </a:xfrm>
            <a:custGeom>
              <a:avLst/>
              <a:gdLst>
                <a:gd name="T0" fmla="*/ 0 w 34"/>
                <a:gd name="T1" fmla="*/ 0 h 51"/>
                <a:gd name="T2" fmla="*/ 2147483646 w 34"/>
                <a:gd name="T3" fmla="*/ 2147481469 h 51"/>
                <a:gd name="T4" fmla="*/ 2147483646 w 34"/>
                <a:gd name="T5" fmla="*/ 2147481469 h 51"/>
                <a:gd name="T6" fmla="*/ 0 60000 65536"/>
                <a:gd name="T7" fmla="*/ 0 60000 65536"/>
                <a:gd name="T8" fmla="*/ 0 60000 65536"/>
                <a:gd name="T9" fmla="*/ 0 w 34"/>
                <a:gd name="T10" fmla="*/ 0 h 51"/>
                <a:gd name="T11" fmla="*/ 34 w 34"/>
                <a:gd name="T12" fmla="*/ 51 h 51"/>
              </a:gdLst>
              <a:ahLst/>
              <a:cxnLst>
                <a:cxn ang="T6">
                  <a:pos x="T0" y="T1"/>
                </a:cxn>
                <a:cxn ang="T7">
                  <a:pos x="T2" y="T3"/>
                </a:cxn>
                <a:cxn ang="T8">
                  <a:pos x="T4" y="T5"/>
                </a:cxn>
              </a:cxnLst>
              <a:rect l="T9" t="T10" r="T11" b="T12"/>
              <a:pathLst>
                <a:path w="34" h="51">
                  <a:moveTo>
                    <a:pt x="0" y="0"/>
                  </a:moveTo>
                  <a:lnTo>
                    <a:pt x="23" y="51"/>
                  </a:lnTo>
                  <a:lnTo>
                    <a:pt x="34" y="5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 name="Line 1918"/>
            <p:cNvSpPr>
              <a:spLocks noChangeShapeType="1"/>
            </p:cNvSpPr>
            <p:nvPr/>
          </p:nvSpPr>
          <p:spPr bwMode="auto">
            <a:xfrm flipH="1">
              <a:off x="1638" y="2697"/>
              <a:ext cx="17"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 name="Line 1919"/>
            <p:cNvSpPr>
              <a:spLocks noChangeShapeType="1"/>
            </p:cNvSpPr>
            <p:nvPr/>
          </p:nvSpPr>
          <p:spPr bwMode="auto">
            <a:xfrm>
              <a:off x="1720" y="2708"/>
              <a:ext cx="1" cy="7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0" name="Line 1920"/>
            <p:cNvSpPr>
              <a:spLocks noChangeShapeType="1"/>
            </p:cNvSpPr>
            <p:nvPr/>
          </p:nvSpPr>
          <p:spPr bwMode="auto">
            <a:xfrm flipH="1">
              <a:off x="1697" y="2722"/>
              <a:ext cx="45"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 name="Line 1921"/>
            <p:cNvSpPr>
              <a:spLocks noChangeShapeType="1"/>
            </p:cNvSpPr>
            <p:nvPr/>
          </p:nvSpPr>
          <p:spPr bwMode="auto">
            <a:xfrm flipV="1">
              <a:off x="1710" y="2705"/>
              <a:ext cx="2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 name="Line 1922"/>
            <p:cNvSpPr>
              <a:spLocks noChangeShapeType="1"/>
            </p:cNvSpPr>
            <p:nvPr/>
          </p:nvSpPr>
          <p:spPr bwMode="auto">
            <a:xfrm flipH="1">
              <a:off x="1731" y="2679"/>
              <a:ext cx="4" cy="2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 name="Line 1923"/>
            <p:cNvSpPr>
              <a:spLocks noChangeShapeType="1"/>
            </p:cNvSpPr>
            <p:nvPr/>
          </p:nvSpPr>
          <p:spPr bwMode="auto">
            <a:xfrm flipV="1">
              <a:off x="1710" y="2681"/>
              <a:ext cx="2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 name="Line 1924"/>
            <p:cNvSpPr>
              <a:spLocks noChangeShapeType="1"/>
            </p:cNvSpPr>
            <p:nvPr/>
          </p:nvSpPr>
          <p:spPr bwMode="auto">
            <a:xfrm>
              <a:off x="1710" y="2678"/>
              <a:ext cx="1" cy="3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 name="Line 1925"/>
            <p:cNvSpPr>
              <a:spLocks noChangeShapeType="1"/>
            </p:cNvSpPr>
            <p:nvPr/>
          </p:nvSpPr>
          <p:spPr bwMode="auto">
            <a:xfrm>
              <a:off x="1691" y="2692"/>
              <a:ext cx="1" cy="8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 name="Line 1926"/>
            <p:cNvSpPr>
              <a:spLocks noChangeShapeType="1"/>
            </p:cNvSpPr>
            <p:nvPr/>
          </p:nvSpPr>
          <p:spPr bwMode="auto">
            <a:xfrm flipH="1">
              <a:off x="1675" y="2670"/>
              <a:ext cx="24" cy="5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 name="Line 1927"/>
            <p:cNvSpPr>
              <a:spLocks noChangeShapeType="1"/>
            </p:cNvSpPr>
            <p:nvPr/>
          </p:nvSpPr>
          <p:spPr bwMode="auto">
            <a:xfrm flipV="1">
              <a:off x="1695" y="2726"/>
              <a:ext cx="23" cy="3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 name="Freeform 1928"/>
            <p:cNvSpPr/>
            <p:nvPr/>
          </p:nvSpPr>
          <p:spPr bwMode="auto">
            <a:xfrm>
              <a:off x="1724" y="2726"/>
              <a:ext cx="22" cy="34"/>
            </a:xfrm>
            <a:custGeom>
              <a:avLst/>
              <a:gdLst>
                <a:gd name="T0" fmla="*/ 0 w 22"/>
                <a:gd name="T1" fmla="*/ 0 h 34"/>
                <a:gd name="T2" fmla="*/ 2147481367 w 22"/>
                <a:gd name="T3" fmla="*/ 2147481148 h 34"/>
                <a:gd name="T4" fmla="*/ 2147481367 w 22"/>
                <a:gd name="T5" fmla="*/ 2147481148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lnTo>
                    <a:pt x="14" y="34"/>
                  </a:lnTo>
                  <a:lnTo>
                    <a:pt x="22" y="3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1929"/>
            <p:cNvSpPr/>
            <p:nvPr/>
          </p:nvSpPr>
          <p:spPr bwMode="auto">
            <a:xfrm>
              <a:off x="1765" y="2671"/>
              <a:ext cx="13" cy="107"/>
            </a:xfrm>
            <a:custGeom>
              <a:avLst/>
              <a:gdLst>
                <a:gd name="T0" fmla="*/ 2147483646 w 12"/>
                <a:gd name="T1" fmla="*/ 0 h 106"/>
                <a:gd name="T2" fmla="*/ 2147483646 w 12"/>
                <a:gd name="T3" fmla="*/ 2147483646 h 106"/>
                <a:gd name="T4" fmla="*/ 0 w 12"/>
                <a:gd name="T5" fmla="*/ 2147483646 h 106"/>
                <a:gd name="T6" fmla="*/ 0 60000 65536"/>
                <a:gd name="T7" fmla="*/ 0 60000 65536"/>
                <a:gd name="T8" fmla="*/ 0 60000 65536"/>
                <a:gd name="T9" fmla="*/ 0 w 12"/>
                <a:gd name="T10" fmla="*/ 0 h 106"/>
                <a:gd name="T11" fmla="*/ 12 w 12"/>
                <a:gd name="T12" fmla="*/ 106 h 106"/>
              </a:gdLst>
              <a:ahLst/>
              <a:cxnLst>
                <a:cxn ang="T6">
                  <a:pos x="T0" y="T1"/>
                </a:cxn>
                <a:cxn ang="T7">
                  <a:pos x="T2" y="T3"/>
                </a:cxn>
                <a:cxn ang="T8">
                  <a:pos x="T4" y="T5"/>
                </a:cxn>
              </a:cxnLst>
              <a:rect l="T9" t="T10" r="T11" b="T12"/>
              <a:pathLst>
                <a:path w="12" h="106">
                  <a:moveTo>
                    <a:pt x="12" y="0"/>
                  </a:moveTo>
                  <a:lnTo>
                    <a:pt x="12" y="106"/>
                  </a:lnTo>
                  <a:lnTo>
                    <a:pt x="0" y="9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Line 1930"/>
            <p:cNvSpPr>
              <a:spLocks noChangeShapeType="1"/>
            </p:cNvSpPr>
            <p:nvPr/>
          </p:nvSpPr>
          <p:spPr bwMode="auto">
            <a:xfrm flipV="1">
              <a:off x="1759" y="2721"/>
              <a:ext cx="30"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 name="Line 1931"/>
            <p:cNvSpPr>
              <a:spLocks noChangeShapeType="1"/>
            </p:cNvSpPr>
            <p:nvPr/>
          </p:nvSpPr>
          <p:spPr bwMode="auto">
            <a:xfrm>
              <a:off x="1803" y="2670"/>
              <a:ext cx="7"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 name="Line 1932"/>
            <p:cNvSpPr>
              <a:spLocks noChangeShapeType="1"/>
            </p:cNvSpPr>
            <p:nvPr/>
          </p:nvSpPr>
          <p:spPr bwMode="auto">
            <a:xfrm flipH="1">
              <a:off x="1817" y="2694"/>
              <a:ext cx="3"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 name="Line 1933"/>
            <p:cNvSpPr>
              <a:spLocks noChangeShapeType="1"/>
            </p:cNvSpPr>
            <p:nvPr/>
          </p:nvSpPr>
          <p:spPr bwMode="auto">
            <a:xfrm flipH="1">
              <a:off x="1796" y="2699"/>
              <a:ext cx="2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 name="Line 1934"/>
            <p:cNvSpPr>
              <a:spLocks noChangeShapeType="1"/>
            </p:cNvSpPr>
            <p:nvPr/>
          </p:nvSpPr>
          <p:spPr bwMode="auto">
            <a:xfrm flipH="1">
              <a:off x="1795" y="2691"/>
              <a:ext cx="1"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 name="Freeform 1935"/>
            <p:cNvSpPr/>
            <p:nvPr/>
          </p:nvSpPr>
          <p:spPr bwMode="auto">
            <a:xfrm>
              <a:off x="1781" y="2739"/>
              <a:ext cx="14" cy="39"/>
            </a:xfrm>
            <a:custGeom>
              <a:avLst/>
              <a:gdLst>
                <a:gd name="T0" fmla="*/ 0 w 14"/>
                <a:gd name="T1" fmla="*/ 2147481272 h 39"/>
                <a:gd name="T2" fmla="*/ 2147481527 w 14"/>
                <a:gd name="T3" fmla="*/ 2147481272 h 39"/>
                <a:gd name="T4" fmla="*/ 2147481527 w 14"/>
                <a:gd name="T5" fmla="*/ 0 h 39"/>
                <a:gd name="T6" fmla="*/ 0 60000 65536"/>
                <a:gd name="T7" fmla="*/ 0 60000 65536"/>
                <a:gd name="T8" fmla="*/ 0 60000 65536"/>
                <a:gd name="T9" fmla="*/ 0 w 14"/>
                <a:gd name="T10" fmla="*/ 0 h 39"/>
                <a:gd name="T11" fmla="*/ 14 w 14"/>
                <a:gd name="T12" fmla="*/ 39 h 39"/>
              </a:gdLst>
              <a:ahLst/>
              <a:cxnLst>
                <a:cxn ang="T6">
                  <a:pos x="T0" y="T1"/>
                </a:cxn>
                <a:cxn ang="T7">
                  <a:pos x="T2" y="T3"/>
                </a:cxn>
                <a:cxn ang="T8">
                  <a:pos x="T4" y="T5"/>
                </a:cxn>
              </a:cxnLst>
              <a:rect l="T9" t="T10" r="T11" b="T12"/>
              <a:pathLst>
                <a:path w="14" h="39">
                  <a:moveTo>
                    <a:pt x="0" y="39"/>
                  </a:moveTo>
                  <a:lnTo>
                    <a:pt x="9" y="21"/>
                  </a:lnTo>
                  <a:lnTo>
                    <a:pt x="1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Line 1936"/>
            <p:cNvSpPr>
              <a:spLocks noChangeShapeType="1"/>
            </p:cNvSpPr>
            <p:nvPr/>
          </p:nvSpPr>
          <p:spPr bwMode="auto">
            <a:xfrm flipV="1">
              <a:off x="1795" y="2724"/>
              <a:ext cx="26"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 name="Line 1937"/>
            <p:cNvSpPr>
              <a:spLocks noChangeShapeType="1"/>
            </p:cNvSpPr>
            <p:nvPr/>
          </p:nvSpPr>
          <p:spPr bwMode="auto">
            <a:xfrm flipH="1">
              <a:off x="1761" y="2703"/>
              <a:ext cx="28" cy="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 name="Freeform 1938"/>
            <p:cNvSpPr/>
            <p:nvPr/>
          </p:nvSpPr>
          <p:spPr bwMode="auto">
            <a:xfrm>
              <a:off x="1839" y="2673"/>
              <a:ext cx="15" cy="105"/>
            </a:xfrm>
            <a:custGeom>
              <a:avLst/>
              <a:gdLst>
                <a:gd name="T0" fmla="*/ 2147481566 w 15"/>
                <a:gd name="T1" fmla="*/ 0 h 104"/>
                <a:gd name="T2" fmla="*/ 2147481566 w 15"/>
                <a:gd name="T3" fmla="*/ 2147483646 h 104"/>
                <a:gd name="T4" fmla="*/ 2147481566 w 15"/>
                <a:gd name="T5" fmla="*/ 2147483646 h 104"/>
                <a:gd name="T6" fmla="*/ 0 w 15"/>
                <a:gd name="T7" fmla="*/ 2147483646 h 104"/>
                <a:gd name="T8" fmla="*/ 0 60000 65536"/>
                <a:gd name="T9" fmla="*/ 0 60000 65536"/>
                <a:gd name="T10" fmla="*/ 0 60000 65536"/>
                <a:gd name="T11" fmla="*/ 0 60000 65536"/>
                <a:gd name="T12" fmla="*/ 0 w 15"/>
                <a:gd name="T13" fmla="*/ 0 h 104"/>
                <a:gd name="T14" fmla="*/ 15 w 15"/>
                <a:gd name="T15" fmla="*/ 104 h 104"/>
              </a:gdLst>
              <a:ahLst/>
              <a:cxnLst>
                <a:cxn ang="T8">
                  <a:pos x="T0" y="T1"/>
                </a:cxn>
                <a:cxn ang="T9">
                  <a:pos x="T2" y="T3"/>
                </a:cxn>
                <a:cxn ang="T10">
                  <a:pos x="T4" y="T5"/>
                </a:cxn>
                <a:cxn ang="T11">
                  <a:pos x="T6" y="T7"/>
                </a:cxn>
              </a:cxnLst>
              <a:rect l="T12" t="T13" r="T14" b="T15"/>
              <a:pathLst>
                <a:path w="15" h="104">
                  <a:moveTo>
                    <a:pt x="15" y="0"/>
                  </a:moveTo>
                  <a:lnTo>
                    <a:pt x="15" y="30"/>
                  </a:lnTo>
                  <a:lnTo>
                    <a:pt x="12" y="66"/>
                  </a:lnTo>
                  <a:lnTo>
                    <a:pt x="0" y="10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Line 1939"/>
            <p:cNvSpPr>
              <a:spLocks noChangeShapeType="1"/>
            </p:cNvSpPr>
            <p:nvPr/>
          </p:nvSpPr>
          <p:spPr bwMode="auto">
            <a:xfrm flipV="1">
              <a:off x="1890" y="2674"/>
              <a:ext cx="4" cy="2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 name="Line 1940"/>
            <p:cNvSpPr>
              <a:spLocks noChangeShapeType="1"/>
            </p:cNvSpPr>
            <p:nvPr/>
          </p:nvSpPr>
          <p:spPr bwMode="auto">
            <a:xfrm flipH="1">
              <a:off x="1854" y="2678"/>
              <a:ext cx="39"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 name="Line 1941"/>
            <p:cNvSpPr>
              <a:spLocks noChangeShapeType="1"/>
            </p:cNvSpPr>
            <p:nvPr/>
          </p:nvSpPr>
          <p:spPr bwMode="auto">
            <a:xfrm flipV="1">
              <a:off x="1854" y="2698"/>
              <a:ext cx="39"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 name="Line 1942"/>
            <p:cNvSpPr>
              <a:spLocks noChangeShapeType="1"/>
            </p:cNvSpPr>
            <p:nvPr/>
          </p:nvSpPr>
          <p:spPr bwMode="auto">
            <a:xfrm flipV="1">
              <a:off x="1863" y="2716"/>
              <a:ext cx="32"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 name="Line 1943"/>
            <p:cNvSpPr>
              <a:spLocks noChangeShapeType="1"/>
            </p:cNvSpPr>
            <p:nvPr/>
          </p:nvSpPr>
          <p:spPr bwMode="auto">
            <a:xfrm>
              <a:off x="1885" y="2748"/>
              <a:ext cx="14"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 name="Line 1944"/>
            <p:cNvSpPr>
              <a:spLocks noChangeShapeType="1"/>
            </p:cNvSpPr>
            <p:nvPr/>
          </p:nvSpPr>
          <p:spPr bwMode="auto">
            <a:xfrm flipV="1">
              <a:off x="1857" y="2761"/>
              <a:ext cx="34" cy="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 name="Line 1945"/>
            <p:cNvSpPr>
              <a:spLocks noChangeShapeType="1"/>
            </p:cNvSpPr>
            <p:nvPr/>
          </p:nvSpPr>
          <p:spPr bwMode="auto">
            <a:xfrm flipV="1">
              <a:off x="1856" y="2734"/>
              <a:ext cx="47"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 name="Line 1946"/>
            <p:cNvSpPr>
              <a:spLocks noChangeShapeType="1"/>
            </p:cNvSpPr>
            <p:nvPr/>
          </p:nvSpPr>
          <p:spPr bwMode="auto">
            <a:xfrm flipH="1">
              <a:off x="1859" y="2739"/>
              <a:ext cx="16"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 name="Freeform 1947"/>
            <p:cNvSpPr/>
            <p:nvPr/>
          </p:nvSpPr>
          <p:spPr bwMode="auto">
            <a:xfrm>
              <a:off x="1950" y="2683"/>
              <a:ext cx="22" cy="86"/>
            </a:xfrm>
            <a:custGeom>
              <a:avLst/>
              <a:gdLst>
                <a:gd name="T0" fmla="*/ 0 w 22"/>
                <a:gd name="T1" fmla="*/ 2147483646 h 85"/>
                <a:gd name="T2" fmla="*/ 2147481367 w 22"/>
                <a:gd name="T3" fmla="*/ 2147483646 h 85"/>
                <a:gd name="T4" fmla="*/ 2147481367 w 22"/>
                <a:gd name="T5" fmla="*/ 2147483646 h 85"/>
                <a:gd name="T6" fmla="*/ 2147481367 w 22"/>
                <a:gd name="T7" fmla="*/ 2147483646 h 85"/>
                <a:gd name="T8" fmla="*/ 2147481367 w 22"/>
                <a:gd name="T9" fmla="*/ 2147483646 h 85"/>
                <a:gd name="T10" fmla="*/ 2147481367 w 22"/>
                <a:gd name="T11" fmla="*/ 2147483646 h 85"/>
                <a:gd name="T12" fmla="*/ 2147481367 w 22"/>
                <a:gd name="T13" fmla="*/ 2147483646 h 85"/>
                <a:gd name="T14" fmla="*/ 0 w 22"/>
                <a:gd name="T15" fmla="*/ 2147483646 h 85"/>
                <a:gd name="T16" fmla="*/ 0 w 22"/>
                <a:gd name="T17" fmla="*/ 0 h 85"/>
                <a:gd name="T18" fmla="*/ 2147481367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85"/>
                  </a:moveTo>
                  <a:lnTo>
                    <a:pt x="11" y="85"/>
                  </a:lnTo>
                  <a:lnTo>
                    <a:pt x="19" y="79"/>
                  </a:lnTo>
                  <a:lnTo>
                    <a:pt x="22" y="66"/>
                  </a:lnTo>
                  <a:lnTo>
                    <a:pt x="22" y="56"/>
                  </a:lnTo>
                  <a:lnTo>
                    <a:pt x="19" y="43"/>
                  </a:lnTo>
                  <a:lnTo>
                    <a:pt x="11" y="38"/>
                  </a:lnTo>
                  <a:lnTo>
                    <a:pt x="0" y="38"/>
                  </a:lnTo>
                  <a:lnTo>
                    <a:pt x="0" y="0"/>
                  </a:lnTo>
                  <a:lnTo>
                    <a:pt x="2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 name="Freeform 1948"/>
            <p:cNvSpPr/>
            <p:nvPr/>
          </p:nvSpPr>
          <p:spPr bwMode="auto">
            <a:xfrm>
              <a:off x="1994" y="2687"/>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4"/>
                  </a:lnTo>
                  <a:lnTo>
                    <a:pt x="0" y="50"/>
                  </a:lnTo>
                  <a:lnTo>
                    <a:pt x="5" y="7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9" name="Freeform 1949"/>
            <p:cNvSpPr/>
            <p:nvPr/>
          </p:nvSpPr>
          <p:spPr bwMode="auto">
            <a:xfrm>
              <a:off x="1999" y="2682"/>
              <a:ext cx="11" cy="5"/>
            </a:xfrm>
            <a:custGeom>
              <a:avLst/>
              <a:gdLst>
                <a:gd name="T0" fmla="*/ 2147481367 w 11"/>
                <a:gd name="T1" fmla="*/ 2147481293 h 5"/>
                <a:gd name="T2" fmla="*/ 2147481367 w 11"/>
                <a:gd name="T3" fmla="*/ 0 h 5"/>
                <a:gd name="T4" fmla="*/ 0 w 11"/>
                <a:gd name="T5" fmla="*/ 2147481293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5" y="0"/>
                  </a:lnTo>
                  <a:lnTo>
                    <a:pt x="0" y="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0" name="Freeform 1950"/>
            <p:cNvSpPr/>
            <p:nvPr/>
          </p:nvSpPr>
          <p:spPr bwMode="auto">
            <a:xfrm>
              <a:off x="2010" y="2687"/>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0"/>
                  </a:lnTo>
                  <a:lnTo>
                    <a:pt x="5" y="24"/>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 name="Freeform 1951"/>
            <p:cNvSpPr/>
            <p:nvPr/>
          </p:nvSpPr>
          <p:spPr bwMode="auto">
            <a:xfrm>
              <a:off x="1999" y="2763"/>
              <a:ext cx="11" cy="5"/>
            </a:xfrm>
            <a:custGeom>
              <a:avLst/>
              <a:gdLst>
                <a:gd name="T0" fmla="*/ 0 w 11"/>
                <a:gd name="T1" fmla="*/ 0 h 5"/>
                <a:gd name="T2" fmla="*/ 2147481367 w 11"/>
                <a:gd name="T3" fmla="*/ 2147481293 h 5"/>
                <a:gd name="T4" fmla="*/ 2147481367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0" y="0"/>
                  </a:moveTo>
                  <a:lnTo>
                    <a:pt x="5" y="5"/>
                  </a:lnTo>
                  <a:lnTo>
                    <a:pt x="11"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 name="Freeform 1952"/>
            <p:cNvSpPr/>
            <p:nvPr/>
          </p:nvSpPr>
          <p:spPr bwMode="auto">
            <a:xfrm>
              <a:off x="2032" y="2711"/>
              <a:ext cx="25" cy="57"/>
            </a:xfrm>
            <a:custGeom>
              <a:avLst/>
              <a:gdLst>
                <a:gd name="T0" fmla="*/ 0 w 25"/>
                <a:gd name="T1" fmla="*/ 2147481537 h 57"/>
                <a:gd name="T2" fmla="*/ 0 w 25"/>
                <a:gd name="T3" fmla="*/ 0 h 57"/>
                <a:gd name="T4" fmla="*/ 2147481457 w 25"/>
                <a:gd name="T5" fmla="*/ 0 h 57"/>
                <a:gd name="T6" fmla="*/ 0 60000 65536"/>
                <a:gd name="T7" fmla="*/ 0 60000 65536"/>
                <a:gd name="T8" fmla="*/ 0 60000 65536"/>
                <a:gd name="T9" fmla="*/ 0 w 25"/>
                <a:gd name="T10" fmla="*/ 0 h 57"/>
                <a:gd name="T11" fmla="*/ 25 w 25"/>
                <a:gd name="T12" fmla="*/ 57 h 57"/>
              </a:gdLst>
              <a:ahLst/>
              <a:cxnLst>
                <a:cxn ang="T6">
                  <a:pos x="T0" y="T1"/>
                </a:cxn>
                <a:cxn ang="T7">
                  <a:pos x="T2" y="T3"/>
                </a:cxn>
                <a:cxn ang="T8">
                  <a:pos x="T4" y="T5"/>
                </a:cxn>
              </a:cxnLst>
              <a:rect l="T9" t="T10" r="T11" b="T12"/>
              <a:pathLst>
                <a:path w="25" h="57">
                  <a:moveTo>
                    <a:pt x="0" y="57"/>
                  </a:moveTo>
                  <a:lnTo>
                    <a:pt x="0" y="0"/>
                  </a:lnTo>
                  <a:lnTo>
                    <a:pt x="25"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 name="Freeform 1953"/>
            <p:cNvSpPr/>
            <p:nvPr/>
          </p:nvSpPr>
          <p:spPr bwMode="auto">
            <a:xfrm>
              <a:off x="2057" y="2711"/>
              <a:ext cx="9" cy="17"/>
            </a:xfrm>
            <a:custGeom>
              <a:avLst/>
              <a:gdLst>
                <a:gd name="T0" fmla="*/ 2147481202 w 9"/>
                <a:gd name="T1" fmla="*/ 2147481148 h 17"/>
                <a:gd name="T2" fmla="*/ 2147481202 w 9"/>
                <a:gd name="T3" fmla="*/ 2147481148 h 17"/>
                <a:gd name="T4" fmla="*/ 0 w 9"/>
                <a:gd name="T5" fmla="*/ 0 h 17"/>
                <a:gd name="T6" fmla="*/ 0 60000 65536"/>
                <a:gd name="T7" fmla="*/ 0 60000 65536"/>
                <a:gd name="T8" fmla="*/ 0 60000 65536"/>
                <a:gd name="T9" fmla="*/ 0 w 9"/>
                <a:gd name="T10" fmla="*/ 0 h 17"/>
                <a:gd name="T11" fmla="*/ 9 w 9"/>
                <a:gd name="T12" fmla="*/ 17 h 17"/>
              </a:gdLst>
              <a:ahLst/>
              <a:cxnLst>
                <a:cxn ang="T6">
                  <a:pos x="T0" y="T1"/>
                </a:cxn>
                <a:cxn ang="T7">
                  <a:pos x="T2" y="T3"/>
                </a:cxn>
                <a:cxn ang="T8">
                  <a:pos x="T4" y="T5"/>
                </a:cxn>
              </a:cxnLst>
              <a:rect l="T9" t="T10" r="T11" b="T12"/>
              <a:pathLst>
                <a:path w="9" h="17">
                  <a:moveTo>
                    <a:pt x="9"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 name="Line 1954"/>
            <p:cNvSpPr>
              <a:spLocks noChangeShapeType="1"/>
            </p:cNvSpPr>
            <p:nvPr/>
          </p:nvSpPr>
          <p:spPr bwMode="auto">
            <a:xfrm>
              <a:off x="2066" y="2728"/>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 name="Line 1955"/>
            <p:cNvSpPr>
              <a:spLocks noChangeShapeType="1"/>
            </p:cNvSpPr>
            <p:nvPr/>
          </p:nvSpPr>
          <p:spPr bwMode="auto">
            <a:xfrm flipV="1">
              <a:off x="2049" y="2711"/>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 name="Freeform 1956"/>
            <p:cNvSpPr/>
            <p:nvPr/>
          </p:nvSpPr>
          <p:spPr bwMode="auto">
            <a:xfrm>
              <a:off x="2083" y="2711"/>
              <a:ext cx="25" cy="57"/>
            </a:xfrm>
            <a:custGeom>
              <a:avLst/>
              <a:gdLst>
                <a:gd name="T0" fmla="*/ 0 w 24"/>
                <a:gd name="T1" fmla="*/ 2147481537 h 57"/>
                <a:gd name="T2" fmla="*/ 0 w 24"/>
                <a:gd name="T3" fmla="*/ 0 h 57"/>
                <a:gd name="T4" fmla="*/ 2147483646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7" name="Freeform 1957"/>
            <p:cNvSpPr/>
            <p:nvPr/>
          </p:nvSpPr>
          <p:spPr bwMode="auto">
            <a:xfrm>
              <a:off x="2108" y="2711"/>
              <a:ext cx="10" cy="17"/>
            </a:xfrm>
            <a:custGeom>
              <a:avLst/>
              <a:gdLst>
                <a:gd name="T0" fmla="*/ 2147481293 w 10"/>
                <a:gd name="T1" fmla="*/ 2147481148 h 17"/>
                <a:gd name="T2" fmla="*/ 2147481293 w 10"/>
                <a:gd name="T3" fmla="*/ 2147481148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8" name="Line 1958"/>
            <p:cNvSpPr>
              <a:spLocks noChangeShapeType="1"/>
            </p:cNvSpPr>
            <p:nvPr/>
          </p:nvSpPr>
          <p:spPr bwMode="auto">
            <a:xfrm>
              <a:off x="2118" y="2728"/>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 name="Line 1959"/>
            <p:cNvSpPr>
              <a:spLocks noChangeShapeType="1"/>
            </p:cNvSpPr>
            <p:nvPr/>
          </p:nvSpPr>
          <p:spPr bwMode="auto">
            <a:xfrm flipV="1">
              <a:off x="2100" y="2711"/>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 name="Freeform 1960"/>
            <p:cNvSpPr/>
            <p:nvPr/>
          </p:nvSpPr>
          <p:spPr bwMode="auto">
            <a:xfrm>
              <a:off x="1539" y="2875"/>
              <a:ext cx="6" cy="75"/>
            </a:xfrm>
            <a:custGeom>
              <a:avLst/>
              <a:gdLst>
                <a:gd name="T0" fmla="*/ 2147481429 w 6"/>
                <a:gd name="T1" fmla="*/ 0 h 74"/>
                <a:gd name="T2" fmla="*/ 2147481429 w 6"/>
                <a:gd name="T3" fmla="*/ 2147483646 h 74"/>
                <a:gd name="T4" fmla="*/ 0 w 6"/>
                <a:gd name="T5" fmla="*/ 2147483646 h 74"/>
                <a:gd name="T6" fmla="*/ 0 60000 65536"/>
                <a:gd name="T7" fmla="*/ 0 60000 65536"/>
                <a:gd name="T8" fmla="*/ 0 60000 65536"/>
                <a:gd name="T9" fmla="*/ 0 w 6"/>
                <a:gd name="T10" fmla="*/ 0 h 74"/>
                <a:gd name="T11" fmla="*/ 6 w 6"/>
                <a:gd name="T12" fmla="*/ 74 h 74"/>
              </a:gdLst>
              <a:ahLst/>
              <a:cxnLst>
                <a:cxn ang="T6">
                  <a:pos x="T0" y="T1"/>
                </a:cxn>
                <a:cxn ang="T7">
                  <a:pos x="T2" y="T3"/>
                </a:cxn>
                <a:cxn ang="T8">
                  <a:pos x="T4" y="T5"/>
                </a:cxn>
              </a:cxnLst>
              <a:rect l="T9" t="T10" r="T11" b="T12"/>
              <a:pathLst>
                <a:path w="6" h="74">
                  <a:moveTo>
                    <a:pt x="6" y="0"/>
                  </a:moveTo>
                  <a:lnTo>
                    <a:pt x="6" y="74"/>
                  </a:lnTo>
                  <a:lnTo>
                    <a:pt x="0" y="6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 name="Line 1961"/>
            <p:cNvSpPr>
              <a:spLocks noChangeShapeType="1"/>
            </p:cNvSpPr>
            <p:nvPr/>
          </p:nvSpPr>
          <p:spPr bwMode="auto">
            <a:xfrm flipV="1">
              <a:off x="1522" y="2904"/>
              <a:ext cx="18"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 name="Freeform 1962"/>
            <p:cNvSpPr/>
            <p:nvPr/>
          </p:nvSpPr>
          <p:spPr bwMode="auto">
            <a:xfrm>
              <a:off x="1519" y="2901"/>
              <a:ext cx="22" cy="44"/>
            </a:xfrm>
            <a:custGeom>
              <a:avLst/>
              <a:gdLst>
                <a:gd name="T0" fmla="*/ 2147481367 w 22"/>
                <a:gd name="T1" fmla="*/ 0 h 43"/>
                <a:gd name="T2" fmla="*/ 2147481367 w 22"/>
                <a:gd name="T3" fmla="*/ 2147483646 h 43"/>
                <a:gd name="T4" fmla="*/ 2147481367 w 22"/>
                <a:gd name="T5" fmla="*/ 2147483646 h 43"/>
                <a:gd name="T6" fmla="*/ 0 w 22"/>
                <a:gd name="T7" fmla="*/ 2147483646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9" y="33"/>
                  </a:lnTo>
                  <a:lnTo>
                    <a:pt x="0" y="4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 name="Freeform 1963"/>
            <p:cNvSpPr/>
            <p:nvPr/>
          </p:nvSpPr>
          <p:spPr bwMode="auto">
            <a:xfrm>
              <a:off x="1545" y="2901"/>
              <a:ext cx="25" cy="38"/>
            </a:xfrm>
            <a:custGeom>
              <a:avLst/>
              <a:gdLst>
                <a:gd name="T0" fmla="*/ 0 w 24"/>
                <a:gd name="T1" fmla="*/ 0 h 37"/>
                <a:gd name="T2" fmla="*/ 2147483646 w 24"/>
                <a:gd name="T3" fmla="*/ 2147483646 h 37"/>
                <a:gd name="T4" fmla="*/ 2147483646 w 24"/>
                <a:gd name="T5" fmla="*/ 2147483646 h 37"/>
                <a:gd name="T6" fmla="*/ 0 60000 65536"/>
                <a:gd name="T7" fmla="*/ 0 60000 65536"/>
                <a:gd name="T8" fmla="*/ 0 60000 65536"/>
                <a:gd name="T9" fmla="*/ 0 w 24"/>
                <a:gd name="T10" fmla="*/ 0 h 37"/>
                <a:gd name="T11" fmla="*/ 24 w 24"/>
                <a:gd name="T12" fmla="*/ 37 h 37"/>
              </a:gdLst>
              <a:ahLst/>
              <a:cxnLst>
                <a:cxn ang="T6">
                  <a:pos x="T0" y="T1"/>
                </a:cxn>
                <a:cxn ang="T7">
                  <a:pos x="T2" y="T3"/>
                </a:cxn>
                <a:cxn ang="T8">
                  <a:pos x="T4" y="T5"/>
                </a:cxn>
              </a:cxnLst>
              <a:rect l="T9" t="T10" r="T11" b="T12"/>
              <a:pathLst>
                <a:path w="24" h="37">
                  <a:moveTo>
                    <a:pt x="0" y="0"/>
                  </a:moveTo>
                  <a:lnTo>
                    <a:pt x="16" y="37"/>
                  </a:lnTo>
                  <a:lnTo>
                    <a:pt x="24" y="3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4" name="Line 1964"/>
            <p:cNvSpPr>
              <a:spLocks noChangeShapeType="1"/>
            </p:cNvSpPr>
            <p:nvPr/>
          </p:nvSpPr>
          <p:spPr bwMode="auto">
            <a:xfrm flipH="1">
              <a:off x="1550" y="2892"/>
              <a:ext cx="12"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 name="Freeform 1965"/>
            <p:cNvSpPr/>
            <p:nvPr/>
          </p:nvSpPr>
          <p:spPr bwMode="auto">
            <a:xfrm>
              <a:off x="1578" y="2898"/>
              <a:ext cx="13" cy="40"/>
            </a:xfrm>
            <a:custGeom>
              <a:avLst/>
              <a:gdLst>
                <a:gd name="T0" fmla="*/ 0 w 13"/>
                <a:gd name="T1" fmla="*/ 2147483646 h 39"/>
                <a:gd name="T2" fmla="*/ 2147481482 w 13"/>
                <a:gd name="T3" fmla="*/ 2147483646 h 39"/>
                <a:gd name="T4" fmla="*/ 2147481482 w 13"/>
                <a:gd name="T5" fmla="*/ 0 h 39"/>
                <a:gd name="T6" fmla="*/ 0 60000 65536"/>
                <a:gd name="T7" fmla="*/ 0 60000 65536"/>
                <a:gd name="T8" fmla="*/ 0 60000 65536"/>
                <a:gd name="T9" fmla="*/ 0 w 13"/>
                <a:gd name="T10" fmla="*/ 0 h 39"/>
                <a:gd name="T11" fmla="*/ 13 w 13"/>
                <a:gd name="T12" fmla="*/ 39 h 39"/>
              </a:gdLst>
              <a:ahLst/>
              <a:cxnLst>
                <a:cxn ang="T6">
                  <a:pos x="T0" y="T1"/>
                </a:cxn>
                <a:cxn ang="T7">
                  <a:pos x="T2" y="T3"/>
                </a:cxn>
                <a:cxn ang="T8">
                  <a:pos x="T4" y="T5"/>
                </a:cxn>
              </a:cxnLst>
              <a:rect l="T9" t="T10" r="T11" b="T12"/>
              <a:pathLst>
                <a:path w="13" h="39">
                  <a:moveTo>
                    <a:pt x="0" y="31"/>
                  </a:moveTo>
                  <a:lnTo>
                    <a:pt x="6" y="39"/>
                  </a:lnTo>
                  <a:lnTo>
                    <a:pt x="13"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6" name="Line 1966"/>
            <p:cNvSpPr>
              <a:spLocks noChangeShapeType="1"/>
            </p:cNvSpPr>
            <p:nvPr/>
          </p:nvSpPr>
          <p:spPr bwMode="auto">
            <a:xfrm>
              <a:off x="1577" y="2895"/>
              <a:ext cx="7" cy="1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7" name="Line 1967"/>
            <p:cNvSpPr>
              <a:spLocks noChangeShapeType="1"/>
            </p:cNvSpPr>
            <p:nvPr/>
          </p:nvSpPr>
          <p:spPr bwMode="auto">
            <a:xfrm>
              <a:off x="1582" y="2876"/>
              <a:ext cx="7" cy="1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8" name="Line 1968"/>
            <p:cNvSpPr>
              <a:spLocks noChangeShapeType="1"/>
            </p:cNvSpPr>
            <p:nvPr/>
          </p:nvSpPr>
          <p:spPr bwMode="auto">
            <a:xfrm flipV="1">
              <a:off x="1599" y="2880"/>
              <a:ext cx="19"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9" name="Line 1969"/>
            <p:cNvSpPr>
              <a:spLocks noChangeShapeType="1"/>
            </p:cNvSpPr>
            <p:nvPr/>
          </p:nvSpPr>
          <p:spPr bwMode="auto">
            <a:xfrm flipH="1">
              <a:off x="1617" y="2876"/>
              <a:ext cx="1"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0" name="Line 1970"/>
            <p:cNvSpPr>
              <a:spLocks noChangeShapeType="1"/>
            </p:cNvSpPr>
            <p:nvPr/>
          </p:nvSpPr>
          <p:spPr bwMode="auto">
            <a:xfrm flipH="1">
              <a:off x="1599" y="2895"/>
              <a:ext cx="19"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1" name="Freeform 1971"/>
            <p:cNvSpPr/>
            <p:nvPr/>
          </p:nvSpPr>
          <p:spPr bwMode="auto">
            <a:xfrm>
              <a:off x="1584" y="2876"/>
              <a:ext cx="15" cy="72"/>
            </a:xfrm>
            <a:custGeom>
              <a:avLst/>
              <a:gdLst>
                <a:gd name="T0" fmla="*/ 2147481566 w 15"/>
                <a:gd name="T1" fmla="*/ 0 h 71"/>
                <a:gd name="T2" fmla="*/ 2147481566 w 15"/>
                <a:gd name="T3" fmla="*/ 2147483646 h 71"/>
                <a:gd name="T4" fmla="*/ 2147481566 w 15"/>
                <a:gd name="T5" fmla="*/ 2147483646 h 71"/>
                <a:gd name="T6" fmla="*/ 2147481566 w 15"/>
                <a:gd name="T7" fmla="*/ 2147483646 h 71"/>
                <a:gd name="T8" fmla="*/ 0 w 15"/>
                <a:gd name="T9" fmla="*/ 2147483646 h 71"/>
                <a:gd name="T10" fmla="*/ 0 60000 65536"/>
                <a:gd name="T11" fmla="*/ 0 60000 65536"/>
                <a:gd name="T12" fmla="*/ 0 60000 65536"/>
                <a:gd name="T13" fmla="*/ 0 60000 65536"/>
                <a:gd name="T14" fmla="*/ 0 60000 65536"/>
                <a:gd name="T15" fmla="*/ 0 w 15"/>
                <a:gd name="T16" fmla="*/ 0 h 71"/>
                <a:gd name="T17" fmla="*/ 15 w 15"/>
                <a:gd name="T18" fmla="*/ 71 h 71"/>
              </a:gdLst>
              <a:ahLst/>
              <a:cxnLst>
                <a:cxn ang="T10">
                  <a:pos x="T0" y="T1"/>
                </a:cxn>
                <a:cxn ang="T11">
                  <a:pos x="T2" y="T3"/>
                </a:cxn>
                <a:cxn ang="T12">
                  <a:pos x="T4" y="T5"/>
                </a:cxn>
                <a:cxn ang="T13">
                  <a:pos x="T6" y="T7"/>
                </a:cxn>
                <a:cxn ang="T14">
                  <a:pos x="T8" y="T9"/>
                </a:cxn>
              </a:cxnLst>
              <a:rect l="T15" t="T16" r="T17" b="T18"/>
              <a:pathLst>
                <a:path w="15" h="71">
                  <a:moveTo>
                    <a:pt x="15" y="0"/>
                  </a:moveTo>
                  <a:lnTo>
                    <a:pt x="13" y="36"/>
                  </a:lnTo>
                  <a:lnTo>
                    <a:pt x="11" y="50"/>
                  </a:lnTo>
                  <a:lnTo>
                    <a:pt x="7" y="61"/>
                  </a:lnTo>
                  <a:lnTo>
                    <a:pt x="0" y="7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2" name="Freeform 1972"/>
            <p:cNvSpPr/>
            <p:nvPr/>
          </p:nvSpPr>
          <p:spPr bwMode="auto">
            <a:xfrm>
              <a:off x="1607" y="2901"/>
              <a:ext cx="6" cy="45"/>
            </a:xfrm>
            <a:custGeom>
              <a:avLst/>
              <a:gdLst>
                <a:gd name="T0" fmla="*/ 0 w 6"/>
                <a:gd name="T1" fmla="*/ 0 h 44"/>
                <a:gd name="T2" fmla="*/ 0 w 6"/>
                <a:gd name="T3" fmla="*/ 2147483646 h 44"/>
                <a:gd name="T4" fmla="*/ 2147481429 w 6"/>
                <a:gd name="T5" fmla="*/ 2147483646 h 44"/>
                <a:gd name="T6" fmla="*/ 0 60000 65536"/>
                <a:gd name="T7" fmla="*/ 0 60000 65536"/>
                <a:gd name="T8" fmla="*/ 0 60000 65536"/>
                <a:gd name="T9" fmla="*/ 0 w 6"/>
                <a:gd name="T10" fmla="*/ 0 h 44"/>
                <a:gd name="T11" fmla="*/ 6 w 6"/>
                <a:gd name="T12" fmla="*/ 44 h 44"/>
              </a:gdLst>
              <a:ahLst/>
              <a:cxnLst>
                <a:cxn ang="T6">
                  <a:pos x="T0" y="T1"/>
                </a:cxn>
                <a:cxn ang="T7">
                  <a:pos x="T2" y="T3"/>
                </a:cxn>
                <a:cxn ang="T8">
                  <a:pos x="T4" y="T5"/>
                </a:cxn>
              </a:cxnLst>
              <a:rect l="T9" t="T10" r="T11" b="T12"/>
              <a:pathLst>
                <a:path w="6" h="44">
                  <a:moveTo>
                    <a:pt x="0" y="0"/>
                  </a:moveTo>
                  <a:lnTo>
                    <a:pt x="0" y="40"/>
                  </a:lnTo>
                  <a:lnTo>
                    <a:pt x="6" y="4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Line 1973"/>
            <p:cNvSpPr>
              <a:spLocks noChangeShapeType="1"/>
            </p:cNvSpPr>
            <p:nvPr/>
          </p:nvSpPr>
          <p:spPr bwMode="auto">
            <a:xfrm flipV="1">
              <a:off x="1607" y="2911"/>
              <a:ext cx="13" cy="1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4" name="Freeform 1974"/>
            <p:cNvSpPr/>
            <p:nvPr/>
          </p:nvSpPr>
          <p:spPr bwMode="auto">
            <a:xfrm>
              <a:off x="1613" y="2930"/>
              <a:ext cx="11" cy="16"/>
            </a:xfrm>
            <a:custGeom>
              <a:avLst/>
              <a:gdLst>
                <a:gd name="T0" fmla="*/ 0 w 11"/>
                <a:gd name="T1" fmla="*/ 2147481088 h 16"/>
                <a:gd name="T2" fmla="*/ 2147481367 w 11"/>
                <a:gd name="T3" fmla="*/ 2147481088 h 16"/>
                <a:gd name="T4" fmla="*/ 2147481367 w 11"/>
                <a:gd name="T5" fmla="*/ 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0" y="16"/>
                  </a:moveTo>
                  <a:lnTo>
                    <a:pt x="11" y="15"/>
                  </a:lnTo>
                  <a:lnTo>
                    <a:pt x="1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Line 1975"/>
            <p:cNvSpPr>
              <a:spLocks noChangeShapeType="1"/>
            </p:cNvSpPr>
            <p:nvPr/>
          </p:nvSpPr>
          <p:spPr bwMode="auto">
            <a:xfrm flipV="1">
              <a:off x="1633" y="2886"/>
              <a:ext cx="21"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6" name="Line 1976"/>
            <p:cNvSpPr>
              <a:spLocks noChangeShapeType="1"/>
            </p:cNvSpPr>
            <p:nvPr/>
          </p:nvSpPr>
          <p:spPr bwMode="auto">
            <a:xfrm flipH="1">
              <a:off x="1633" y="2887"/>
              <a:ext cx="13" cy="3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7" name="Line 1977"/>
            <p:cNvSpPr>
              <a:spLocks noChangeShapeType="1"/>
            </p:cNvSpPr>
            <p:nvPr/>
          </p:nvSpPr>
          <p:spPr bwMode="auto">
            <a:xfrm>
              <a:off x="1639" y="2904"/>
              <a:ext cx="1" cy="2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8" name="Line 1978"/>
            <p:cNvSpPr>
              <a:spLocks noChangeShapeType="1"/>
            </p:cNvSpPr>
            <p:nvPr/>
          </p:nvSpPr>
          <p:spPr bwMode="auto">
            <a:xfrm flipV="1">
              <a:off x="1639" y="2907"/>
              <a:ext cx="1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9" name="Line 1979"/>
            <p:cNvSpPr>
              <a:spLocks noChangeShapeType="1"/>
            </p:cNvSpPr>
            <p:nvPr/>
          </p:nvSpPr>
          <p:spPr bwMode="auto">
            <a:xfrm flipH="1">
              <a:off x="1649" y="2903"/>
              <a:ext cx="3"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0" name="Line 1980"/>
            <p:cNvSpPr>
              <a:spLocks noChangeShapeType="1"/>
            </p:cNvSpPr>
            <p:nvPr/>
          </p:nvSpPr>
          <p:spPr bwMode="auto">
            <a:xfrm flipH="1">
              <a:off x="1639" y="2922"/>
              <a:ext cx="11"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1" name="Line 1981"/>
            <p:cNvSpPr>
              <a:spLocks noChangeShapeType="1"/>
            </p:cNvSpPr>
            <p:nvPr/>
          </p:nvSpPr>
          <p:spPr bwMode="auto">
            <a:xfrm>
              <a:off x="1667" y="2875"/>
              <a:ext cx="1"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2" name="Line 1982"/>
            <p:cNvSpPr>
              <a:spLocks noChangeShapeType="1"/>
            </p:cNvSpPr>
            <p:nvPr/>
          </p:nvSpPr>
          <p:spPr bwMode="auto">
            <a:xfrm flipH="1">
              <a:off x="1653" y="2895"/>
              <a:ext cx="10"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 name="Line 1983"/>
            <p:cNvSpPr>
              <a:spLocks noChangeShapeType="1"/>
            </p:cNvSpPr>
            <p:nvPr/>
          </p:nvSpPr>
          <p:spPr bwMode="auto">
            <a:xfrm>
              <a:off x="1673" y="2896"/>
              <a:ext cx="8" cy="1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 name="Freeform 1984"/>
            <p:cNvSpPr/>
            <p:nvPr/>
          </p:nvSpPr>
          <p:spPr bwMode="auto">
            <a:xfrm>
              <a:off x="1643" y="2915"/>
              <a:ext cx="33" cy="36"/>
            </a:xfrm>
            <a:custGeom>
              <a:avLst/>
              <a:gdLst>
                <a:gd name="T0" fmla="*/ 2147483646 w 32"/>
                <a:gd name="T1" fmla="*/ 0 h 36"/>
                <a:gd name="T2" fmla="*/ 2147483646 w 32"/>
                <a:gd name="T3" fmla="*/ 2147481202 h 36"/>
                <a:gd name="T4" fmla="*/ 0 w 32"/>
                <a:gd name="T5" fmla="*/ 2147481202 h 36"/>
                <a:gd name="T6" fmla="*/ 0 60000 65536"/>
                <a:gd name="T7" fmla="*/ 0 60000 65536"/>
                <a:gd name="T8" fmla="*/ 0 60000 65536"/>
                <a:gd name="T9" fmla="*/ 0 w 32"/>
                <a:gd name="T10" fmla="*/ 0 h 36"/>
                <a:gd name="T11" fmla="*/ 32 w 32"/>
                <a:gd name="T12" fmla="*/ 36 h 36"/>
              </a:gdLst>
              <a:ahLst/>
              <a:cxnLst>
                <a:cxn ang="T6">
                  <a:pos x="T0" y="T1"/>
                </a:cxn>
                <a:cxn ang="T7">
                  <a:pos x="T2" y="T3"/>
                </a:cxn>
                <a:cxn ang="T8">
                  <a:pos x="T4" y="T5"/>
                </a:cxn>
              </a:cxnLst>
              <a:rect l="T9" t="T10" r="T11" b="T12"/>
              <a:pathLst>
                <a:path w="32" h="36">
                  <a:moveTo>
                    <a:pt x="32" y="0"/>
                  </a:moveTo>
                  <a:lnTo>
                    <a:pt x="23" y="16"/>
                  </a:lnTo>
                  <a:lnTo>
                    <a:pt x="0" y="3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Line 1985"/>
            <p:cNvSpPr>
              <a:spLocks noChangeShapeType="1"/>
            </p:cNvSpPr>
            <p:nvPr/>
          </p:nvSpPr>
          <p:spPr bwMode="auto">
            <a:xfrm flipV="1">
              <a:off x="1694" y="2924"/>
              <a:ext cx="13"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6" name="Line 1986"/>
            <p:cNvSpPr>
              <a:spLocks noChangeShapeType="1"/>
            </p:cNvSpPr>
            <p:nvPr/>
          </p:nvSpPr>
          <p:spPr bwMode="auto">
            <a:xfrm flipH="1">
              <a:off x="1717" y="2913"/>
              <a:ext cx="11" cy="1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7" name="Freeform 1987"/>
            <p:cNvSpPr/>
            <p:nvPr/>
          </p:nvSpPr>
          <p:spPr bwMode="auto">
            <a:xfrm>
              <a:off x="1713" y="2922"/>
              <a:ext cx="24" cy="25"/>
            </a:xfrm>
            <a:custGeom>
              <a:avLst/>
              <a:gdLst>
                <a:gd name="T0" fmla="*/ 0 w 24"/>
                <a:gd name="T1" fmla="*/ 0 h 25"/>
                <a:gd name="T2" fmla="*/ 2147481429 w 24"/>
                <a:gd name="T3" fmla="*/ 2147481457 h 25"/>
                <a:gd name="T4" fmla="*/ 2147481429 w 24"/>
                <a:gd name="T5" fmla="*/ 2147481457 h 25"/>
                <a:gd name="T6" fmla="*/ 0 60000 65536"/>
                <a:gd name="T7" fmla="*/ 0 60000 65536"/>
                <a:gd name="T8" fmla="*/ 0 60000 65536"/>
                <a:gd name="T9" fmla="*/ 0 w 24"/>
                <a:gd name="T10" fmla="*/ 0 h 25"/>
                <a:gd name="T11" fmla="*/ 24 w 24"/>
                <a:gd name="T12" fmla="*/ 25 h 25"/>
              </a:gdLst>
              <a:ahLst/>
              <a:cxnLst>
                <a:cxn ang="T6">
                  <a:pos x="T0" y="T1"/>
                </a:cxn>
                <a:cxn ang="T7">
                  <a:pos x="T2" y="T3"/>
                </a:cxn>
                <a:cxn ang="T8">
                  <a:pos x="T4" y="T5"/>
                </a:cxn>
              </a:cxnLst>
              <a:rect l="T9" t="T10" r="T11" b="T12"/>
              <a:pathLst>
                <a:path w="24" h="25">
                  <a:moveTo>
                    <a:pt x="0" y="0"/>
                  </a:moveTo>
                  <a:lnTo>
                    <a:pt x="16" y="25"/>
                  </a:lnTo>
                  <a:lnTo>
                    <a:pt x="24" y="2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1988"/>
            <p:cNvSpPr/>
            <p:nvPr/>
          </p:nvSpPr>
          <p:spPr bwMode="auto">
            <a:xfrm>
              <a:off x="1688" y="2922"/>
              <a:ext cx="21" cy="28"/>
            </a:xfrm>
            <a:custGeom>
              <a:avLst/>
              <a:gdLst>
                <a:gd name="T0" fmla="*/ 2147481332 w 21"/>
                <a:gd name="T1" fmla="*/ 0 h 28"/>
                <a:gd name="T2" fmla="*/ 2147481332 w 21"/>
                <a:gd name="T3" fmla="*/ 2147481527 h 28"/>
                <a:gd name="T4" fmla="*/ 0 w 21"/>
                <a:gd name="T5" fmla="*/ 2147481527 h 28"/>
                <a:gd name="T6" fmla="*/ 0 60000 65536"/>
                <a:gd name="T7" fmla="*/ 0 60000 65536"/>
                <a:gd name="T8" fmla="*/ 0 60000 65536"/>
                <a:gd name="T9" fmla="*/ 0 w 21"/>
                <a:gd name="T10" fmla="*/ 0 h 28"/>
                <a:gd name="T11" fmla="*/ 21 w 21"/>
                <a:gd name="T12" fmla="*/ 28 h 28"/>
              </a:gdLst>
              <a:ahLst/>
              <a:cxnLst>
                <a:cxn ang="T6">
                  <a:pos x="T0" y="T1"/>
                </a:cxn>
                <a:cxn ang="T7">
                  <a:pos x="T2" y="T3"/>
                </a:cxn>
                <a:cxn ang="T8">
                  <a:pos x="T4" y="T5"/>
                </a:cxn>
              </a:cxnLst>
              <a:rect l="T9" t="T10" r="T11" b="T12"/>
              <a:pathLst>
                <a:path w="21" h="28">
                  <a:moveTo>
                    <a:pt x="21" y="0"/>
                  </a:moveTo>
                  <a:lnTo>
                    <a:pt x="14" y="11"/>
                  </a:lnTo>
                  <a:lnTo>
                    <a:pt x="0" y="28"/>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1989"/>
            <p:cNvSpPr/>
            <p:nvPr/>
          </p:nvSpPr>
          <p:spPr bwMode="auto">
            <a:xfrm>
              <a:off x="1705" y="2911"/>
              <a:ext cx="7" cy="40"/>
            </a:xfrm>
            <a:custGeom>
              <a:avLst/>
              <a:gdLst>
                <a:gd name="T0" fmla="*/ 2147481527 w 7"/>
                <a:gd name="T1" fmla="*/ 0 h 40"/>
                <a:gd name="T2" fmla="*/ 2147481527 w 7"/>
                <a:gd name="T3" fmla="*/ 2147481293 h 40"/>
                <a:gd name="T4" fmla="*/ 0 w 7"/>
                <a:gd name="T5" fmla="*/ 2147481293 h 40"/>
                <a:gd name="T6" fmla="*/ 0 60000 65536"/>
                <a:gd name="T7" fmla="*/ 0 60000 65536"/>
                <a:gd name="T8" fmla="*/ 0 60000 65536"/>
                <a:gd name="T9" fmla="*/ 0 w 7"/>
                <a:gd name="T10" fmla="*/ 0 h 40"/>
                <a:gd name="T11" fmla="*/ 7 w 7"/>
                <a:gd name="T12" fmla="*/ 40 h 40"/>
              </a:gdLst>
              <a:ahLst/>
              <a:cxnLst>
                <a:cxn ang="T6">
                  <a:pos x="T0" y="T1"/>
                </a:cxn>
                <a:cxn ang="T7">
                  <a:pos x="T2" y="T3"/>
                </a:cxn>
                <a:cxn ang="T8">
                  <a:pos x="T4" y="T5"/>
                </a:cxn>
              </a:cxnLst>
              <a:rect l="T9" t="T10" r="T11" b="T12"/>
              <a:pathLst>
                <a:path w="7" h="40">
                  <a:moveTo>
                    <a:pt x="7" y="0"/>
                  </a:moveTo>
                  <a:lnTo>
                    <a:pt x="7" y="40"/>
                  </a:lnTo>
                  <a:lnTo>
                    <a:pt x="0" y="2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Line 1990"/>
            <p:cNvSpPr>
              <a:spLocks noChangeShapeType="1"/>
            </p:cNvSpPr>
            <p:nvPr/>
          </p:nvSpPr>
          <p:spPr bwMode="auto">
            <a:xfrm>
              <a:off x="1715" y="2894"/>
              <a:ext cx="7"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1" name="Line 1991"/>
            <p:cNvSpPr>
              <a:spLocks noChangeShapeType="1"/>
            </p:cNvSpPr>
            <p:nvPr/>
          </p:nvSpPr>
          <p:spPr bwMode="auto">
            <a:xfrm flipH="1">
              <a:off x="1718" y="2884"/>
              <a:ext cx="13" cy="2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2" name="Line 1992"/>
            <p:cNvSpPr>
              <a:spLocks noChangeShapeType="1"/>
            </p:cNvSpPr>
            <p:nvPr/>
          </p:nvSpPr>
          <p:spPr bwMode="auto">
            <a:xfrm flipV="1">
              <a:off x="1717" y="2886"/>
              <a:ext cx="13"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 name="Line 1993"/>
            <p:cNvSpPr>
              <a:spLocks noChangeShapeType="1"/>
            </p:cNvSpPr>
            <p:nvPr/>
          </p:nvSpPr>
          <p:spPr bwMode="auto">
            <a:xfrm flipH="1">
              <a:off x="1710" y="2874"/>
              <a:ext cx="12" cy="2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4" name="Line 1994"/>
            <p:cNvSpPr>
              <a:spLocks noChangeShapeType="1"/>
            </p:cNvSpPr>
            <p:nvPr/>
          </p:nvSpPr>
          <p:spPr bwMode="auto">
            <a:xfrm flipV="1">
              <a:off x="1692" y="2895"/>
              <a:ext cx="14"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5" name="Line 1995"/>
            <p:cNvSpPr>
              <a:spLocks noChangeShapeType="1"/>
            </p:cNvSpPr>
            <p:nvPr/>
          </p:nvSpPr>
          <p:spPr bwMode="auto">
            <a:xfrm>
              <a:off x="1694" y="2884"/>
              <a:ext cx="6"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6" name="Line 1996"/>
            <p:cNvSpPr>
              <a:spLocks noChangeShapeType="1"/>
            </p:cNvSpPr>
            <p:nvPr/>
          </p:nvSpPr>
          <p:spPr bwMode="auto">
            <a:xfrm flipV="1">
              <a:off x="1706" y="2874"/>
              <a:ext cx="1" cy="4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7" name="Line 1997"/>
            <p:cNvSpPr>
              <a:spLocks noChangeShapeType="1"/>
            </p:cNvSpPr>
            <p:nvPr/>
          </p:nvSpPr>
          <p:spPr bwMode="auto">
            <a:xfrm flipV="1">
              <a:off x="1746" y="2897"/>
              <a:ext cx="19"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8" name="Freeform 1998"/>
            <p:cNvSpPr/>
            <p:nvPr/>
          </p:nvSpPr>
          <p:spPr bwMode="auto">
            <a:xfrm>
              <a:off x="1749" y="2875"/>
              <a:ext cx="8" cy="73"/>
            </a:xfrm>
            <a:custGeom>
              <a:avLst/>
              <a:gdLst>
                <a:gd name="T0" fmla="*/ 2147481088 w 8"/>
                <a:gd name="T1" fmla="*/ 0 h 72"/>
                <a:gd name="T2" fmla="*/ 2147481088 w 8"/>
                <a:gd name="T3" fmla="*/ 2147483646 h 72"/>
                <a:gd name="T4" fmla="*/ 0 w 8"/>
                <a:gd name="T5" fmla="*/ 2147483646 h 72"/>
                <a:gd name="T6" fmla="*/ 0 60000 65536"/>
                <a:gd name="T7" fmla="*/ 0 60000 65536"/>
                <a:gd name="T8" fmla="*/ 0 60000 65536"/>
                <a:gd name="T9" fmla="*/ 0 w 8"/>
                <a:gd name="T10" fmla="*/ 0 h 72"/>
                <a:gd name="T11" fmla="*/ 8 w 8"/>
                <a:gd name="T12" fmla="*/ 72 h 72"/>
              </a:gdLst>
              <a:ahLst/>
              <a:cxnLst>
                <a:cxn ang="T6">
                  <a:pos x="T0" y="T1"/>
                </a:cxn>
                <a:cxn ang="T7">
                  <a:pos x="T2" y="T3"/>
                </a:cxn>
                <a:cxn ang="T8">
                  <a:pos x="T4" y="T5"/>
                </a:cxn>
              </a:cxnLst>
              <a:rect l="T9" t="T10" r="T11" b="T12"/>
              <a:pathLst>
                <a:path w="8" h="72">
                  <a:moveTo>
                    <a:pt x="8" y="0"/>
                  </a:moveTo>
                  <a:lnTo>
                    <a:pt x="8" y="72"/>
                  </a:lnTo>
                  <a:lnTo>
                    <a:pt x="0" y="6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Line 1999"/>
            <p:cNvSpPr>
              <a:spLocks noChangeShapeType="1"/>
            </p:cNvSpPr>
            <p:nvPr/>
          </p:nvSpPr>
          <p:spPr bwMode="auto">
            <a:xfrm flipV="1">
              <a:off x="1744" y="2913"/>
              <a:ext cx="20" cy="1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0" name="Line 2000"/>
            <p:cNvSpPr>
              <a:spLocks noChangeShapeType="1"/>
            </p:cNvSpPr>
            <p:nvPr/>
          </p:nvSpPr>
          <p:spPr bwMode="auto">
            <a:xfrm flipV="1">
              <a:off x="1765" y="2904"/>
              <a:ext cx="25"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1" name="Line 2001"/>
            <p:cNvSpPr>
              <a:spLocks noChangeShapeType="1"/>
            </p:cNvSpPr>
            <p:nvPr/>
          </p:nvSpPr>
          <p:spPr bwMode="auto">
            <a:xfrm flipH="1">
              <a:off x="1763" y="2911"/>
              <a:ext cx="24" cy="2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2" name="Line 2002"/>
            <p:cNvSpPr>
              <a:spLocks noChangeShapeType="1"/>
            </p:cNvSpPr>
            <p:nvPr/>
          </p:nvSpPr>
          <p:spPr bwMode="auto">
            <a:xfrm>
              <a:off x="1780" y="2882"/>
              <a:ext cx="7" cy="1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 name="Freeform 2003"/>
            <p:cNvSpPr/>
            <p:nvPr/>
          </p:nvSpPr>
          <p:spPr bwMode="auto">
            <a:xfrm>
              <a:off x="1774" y="2875"/>
              <a:ext cx="18" cy="73"/>
            </a:xfrm>
            <a:custGeom>
              <a:avLst/>
              <a:gdLst>
                <a:gd name="T0" fmla="*/ 0 w 18"/>
                <a:gd name="T1" fmla="*/ 0 h 72"/>
                <a:gd name="T2" fmla="*/ 2147481202 w 18"/>
                <a:gd name="T3" fmla="*/ 2147483646 h 72"/>
                <a:gd name="T4" fmla="*/ 2147481202 w 18"/>
                <a:gd name="T5" fmla="*/ 2147483646 h 72"/>
                <a:gd name="T6" fmla="*/ 2147481202 w 18"/>
                <a:gd name="T7" fmla="*/ 2147483646 h 72"/>
                <a:gd name="T8" fmla="*/ 2147481202 w 18"/>
                <a:gd name="T9" fmla="*/ 2147483646 h 72"/>
                <a:gd name="T10" fmla="*/ 0 60000 65536"/>
                <a:gd name="T11" fmla="*/ 0 60000 65536"/>
                <a:gd name="T12" fmla="*/ 0 60000 65536"/>
                <a:gd name="T13" fmla="*/ 0 60000 65536"/>
                <a:gd name="T14" fmla="*/ 0 60000 65536"/>
                <a:gd name="T15" fmla="*/ 0 w 18"/>
                <a:gd name="T16" fmla="*/ 0 h 72"/>
                <a:gd name="T17" fmla="*/ 18 w 18"/>
                <a:gd name="T18" fmla="*/ 72 h 72"/>
              </a:gdLst>
              <a:ahLst/>
              <a:cxnLst>
                <a:cxn ang="T10">
                  <a:pos x="T0" y="T1"/>
                </a:cxn>
                <a:cxn ang="T11">
                  <a:pos x="T2" y="T3"/>
                </a:cxn>
                <a:cxn ang="T12">
                  <a:pos x="T4" y="T5"/>
                </a:cxn>
                <a:cxn ang="T13">
                  <a:pos x="T6" y="T7"/>
                </a:cxn>
                <a:cxn ang="T14">
                  <a:pos x="T8" y="T9"/>
                </a:cxn>
              </a:cxnLst>
              <a:rect l="T15" t="T16" r="T17" b="T18"/>
              <a:pathLst>
                <a:path w="18" h="72">
                  <a:moveTo>
                    <a:pt x="0" y="0"/>
                  </a:moveTo>
                  <a:lnTo>
                    <a:pt x="3" y="43"/>
                  </a:lnTo>
                  <a:lnTo>
                    <a:pt x="8" y="56"/>
                  </a:lnTo>
                  <a:lnTo>
                    <a:pt x="18" y="72"/>
                  </a:lnTo>
                  <a:lnTo>
                    <a:pt x="17" y="6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4" name="Line 2004"/>
            <p:cNvSpPr>
              <a:spLocks noChangeShapeType="1"/>
            </p:cNvSpPr>
            <p:nvPr/>
          </p:nvSpPr>
          <p:spPr bwMode="auto">
            <a:xfrm flipV="1">
              <a:off x="1807" y="2878"/>
              <a:ext cx="3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5" name="Line 2005"/>
            <p:cNvSpPr>
              <a:spLocks noChangeShapeType="1"/>
            </p:cNvSpPr>
            <p:nvPr/>
          </p:nvSpPr>
          <p:spPr bwMode="auto">
            <a:xfrm flipH="1">
              <a:off x="1801" y="2908"/>
              <a:ext cx="47"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6" name="Line 2006"/>
            <p:cNvSpPr>
              <a:spLocks noChangeShapeType="1"/>
            </p:cNvSpPr>
            <p:nvPr/>
          </p:nvSpPr>
          <p:spPr bwMode="auto">
            <a:xfrm>
              <a:off x="1812" y="2890"/>
              <a:ext cx="4" cy="1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7" name="Line 2007"/>
            <p:cNvSpPr>
              <a:spLocks noChangeShapeType="1"/>
            </p:cNvSpPr>
            <p:nvPr/>
          </p:nvSpPr>
          <p:spPr bwMode="auto">
            <a:xfrm flipV="1">
              <a:off x="1832" y="2887"/>
              <a:ext cx="6"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8" name="Line 2008"/>
            <p:cNvSpPr>
              <a:spLocks noChangeShapeType="1"/>
            </p:cNvSpPr>
            <p:nvPr/>
          </p:nvSpPr>
          <p:spPr bwMode="auto">
            <a:xfrm>
              <a:off x="1825" y="2881"/>
              <a:ext cx="1" cy="6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9" name="Freeform 2009"/>
            <p:cNvSpPr/>
            <p:nvPr/>
          </p:nvSpPr>
          <p:spPr bwMode="auto">
            <a:xfrm>
              <a:off x="1858" y="2876"/>
              <a:ext cx="11" cy="74"/>
            </a:xfrm>
            <a:custGeom>
              <a:avLst/>
              <a:gdLst>
                <a:gd name="T0" fmla="*/ 2147481367 w 11"/>
                <a:gd name="T1" fmla="*/ 0 h 73"/>
                <a:gd name="T2" fmla="*/ 2147481367 w 11"/>
                <a:gd name="T3" fmla="*/ 2147483646 h 73"/>
                <a:gd name="T4" fmla="*/ 2147481367 w 11"/>
                <a:gd name="T5" fmla="*/ 2147483646 h 73"/>
                <a:gd name="T6" fmla="*/ 0 w 11"/>
                <a:gd name="T7" fmla="*/ 2147483646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8" y="46"/>
                  </a:lnTo>
                  <a:lnTo>
                    <a:pt x="0" y="7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Line 2010"/>
            <p:cNvSpPr>
              <a:spLocks noChangeShapeType="1"/>
            </p:cNvSpPr>
            <p:nvPr/>
          </p:nvSpPr>
          <p:spPr bwMode="auto">
            <a:xfrm flipV="1">
              <a:off x="1894" y="2877"/>
              <a:ext cx="2"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1" name="Line 2011"/>
            <p:cNvSpPr>
              <a:spLocks noChangeShapeType="1"/>
            </p:cNvSpPr>
            <p:nvPr/>
          </p:nvSpPr>
          <p:spPr bwMode="auto">
            <a:xfrm flipH="1">
              <a:off x="1869" y="2880"/>
              <a:ext cx="26"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2" name="Line 2012"/>
            <p:cNvSpPr>
              <a:spLocks noChangeShapeType="1"/>
            </p:cNvSpPr>
            <p:nvPr/>
          </p:nvSpPr>
          <p:spPr bwMode="auto">
            <a:xfrm flipV="1">
              <a:off x="1869" y="2893"/>
              <a:ext cx="26"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 name="Line 2013"/>
            <p:cNvSpPr>
              <a:spLocks noChangeShapeType="1"/>
            </p:cNvSpPr>
            <p:nvPr/>
          </p:nvSpPr>
          <p:spPr bwMode="auto">
            <a:xfrm flipV="1">
              <a:off x="1875" y="2907"/>
              <a:ext cx="22"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4" name="Line 2014"/>
            <p:cNvSpPr>
              <a:spLocks noChangeShapeType="1"/>
            </p:cNvSpPr>
            <p:nvPr/>
          </p:nvSpPr>
          <p:spPr bwMode="auto">
            <a:xfrm>
              <a:off x="1890" y="2929"/>
              <a:ext cx="10"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5" name="Line 2015"/>
            <p:cNvSpPr>
              <a:spLocks noChangeShapeType="1"/>
            </p:cNvSpPr>
            <p:nvPr/>
          </p:nvSpPr>
          <p:spPr bwMode="auto">
            <a:xfrm flipV="1">
              <a:off x="1870" y="2939"/>
              <a:ext cx="25" cy="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6" name="Line 2016"/>
            <p:cNvSpPr>
              <a:spLocks noChangeShapeType="1"/>
            </p:cNvSpPr>
            <p:nvPr/>
          </p:nvSpPr>
          <p:spPr bwMode="auto">
            <a:xfrm flipV="1">
              <a:off x="1869" y="2919"/>
              <a:ext cx="3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7" name="Line 2017"/>
            <p:cNvSpPr>
              <a:spLocks noChangeShapeType="1"/>
            </p:cNvSpPr>
            <p:nvPr/>
          </p:nvSpPr>
          <p:spPr bwMode="auto">
            <a:xfrm flipH="1">
              <a:off x="1872" y="2922"/>
              <a:ext cx="1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8" name="Freeform 2018"/>
            <p:cNvSpPr/>
            <p:nvPr/>
          </p:nvSpPr>
          <p:spPr bwMode="auto">
            <a:xfrm>
              <a:off x="1908" y="2878"/>
              <a:ext cx="32" cy="68"/>
            </a:xfrm>
            <a:custGeom>
              <a:avLst/>
              <a:gdLst>
                <a:gd name="T0" fmla="*/ 2147481088 w 32"/>
                <a:gd name="T1" fmla="*/ 2147483646 h 67"/>
                <a:gd name="T2" fmla="*/ 2147481088 w 32"/>
                <a:gd name="T3" fmla="*/ 2147483646 h 67"/>
                <a:gd name="T4" fmla="*/ 2147481088 w 32"/>
                <a:gd name="T5" fmla="*/ 2147483646 h 67"/>
                <a:gd name="T6" fmla="*/ 2147481088 w 32"/>
                <a:gd name="T7" fmla="*/ 2147483646 h 67"/>
                <a:gd name="T8" fmla="*/ 2147481088 w 32"/>
                <a:gd name="T9" fmla="*/ 0 h 67"/>
                <a:gd name="T10" fmla="*/ 2147481088 w 32"/>
                <a:gd name="T11" fmla="*/ 0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0 w 32"/>
                <a:gd name="T25" fmla="*/ 2147483646 h 67"/>
                <a:gd name="T26" fmla="*/ 2147481088 w 32"/>
                <a:gd name="T27" fmla="*/ 2147483646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67"/>
                <a:gd name="T44" fmla="*/ 32 w 3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67">
                  <a:moveTo>
                    <a:pt x="2" y="16"/>
                  </a:moveTo>
                  <a:lnTo>
                    <a:pt x="2" y="13"/>
                  </a:lnTo>
                  <a:lnTo>
                    <a:pt x="5" y="6"/>
                  </a:lnTo>
                  <a:lnTo>
                    <a:pt x="7" y="3"/>
                  </a:lnTo>
                  <a:lnTo>
                    <a:pt x="11" y="0"/>
                  </a:lnTo>
                  <a:lnTo>
                    <a:pt x="20" y="0"/>
                  </a:lnTo>
                  <a:lnTo>
                    <a:pt x="25" y="3"/>
                  </a:lnTo>
                  <a:lnTo>
                    <a:pt x="27" y="6"/>
                  </a:lnTo>
                  <a:lnTo>
                    <a:pt x="29" y="13"/>
                  </a:lnTo>
                  <a:lnTo>
                    <a:pt x="29" y="19"/>
                  </a:lnTo>
                  <a:lnTo>
                    <a:pt x="27" y="26"/>
                  </a:lnTo>
                  <a:lnTo>
                    <a:pt x="23" y="35"/>
                  </a:lnTo>
                  <a:lnTo>
                    <a:pt x="0" y="67"/>
                  </a:lnTo>
                  <a:lnTo>
                    <a:pt x="32" y="67"/>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Freeform 2019"/>
            <p:cNvSpPr/>
            <p:nvPr/>
          </p:nvSpPr>
          <p:spPr bwMode="auto">
            <a:xfrm>
              <a:off x="1953" y="2878"/>
              <a:ext cx="32" cy="68"/>
            </a:xfrm>
            <a:custGeom>
              <a:avLst/>
              <a:gdLst>
                <a:gd name="T0" fmla="*/ 2147481088 w 32"/>
                <a:gd name="T1" fmla="*/ 0 h 67"/>
                <a:gd name="T2" fmla="*/ 2147481088 w 32"/>
                <a:gd name="T3" fmla="*/ 2147483646 h 67"/>
                <a:gd name="T4" fmla="*/ 2147481088 w 32"/>
                <a:gd name="T5" fmla="*/ 2147483646 h 67"/>
                <a:gd name="T6" fmla="*/ 0 w 32"/>
                <a:gd name="T7" fmla="*/ 2147483646 h 67"/>
                <a:gd name="T8" fmla="*/ 0 w 32"/>
                <a:gd name="T9" fmla="*/ 2147483646 h 67"/>
                <a:gd name="T10" fmla="*/ 2147481088 w 32"/>
                <a:gd name="T11" fmla="*/ 2147483646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2147481088 w 32"/>
                <a:gd name="T25" fmla="*/ 2147483646 h 67"/>
                <a:gd name="T26" fmla="*/ 2147481088 w 32"/>
                <a:gd name="T27" fmla="*/ 2147483646 h 67"/>
                <a:gd name="T28" fmla="*/ 2147481088 w 32"/>
                <a:gd name="T29" fmla="*/ 2147483646 h 67"/>
                <a:gd name="T30" fmla="*/ 2147481088 w 32"/>
                <a:gd name="T31" fmla="*/ 0 h 67"/>
                <a:gd name="T32" fmla="*/ 2147481088 w 32"/>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7"/>
                <a:gd name="T53" fmla="*/ 32 w 32"/>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7">
                  <a:moveTo>
                    <a:pt x="14" y="0"/>
                  </a:moveTo>
                  <a:lnTo>
                    <a:pt x="7" y="3"/>
                  </a:lnTo>
                  <a:lnTo>
                    <a:pt x="2" y="13"/>
                  </a:lnTo>
                  <a:lnTo>
                    <a:pt x="0" y="29"/>
                  </a:lnTo>
                  <a:lnTo>
                    <a:pt x="0" y="38"/>
                  </a:lnTo>
                  <a:lnTo>
                    <a:pt x="2" y="54"/>
                  </a:lnTo>
                  <a:lnTo>
                    <a:pt x="7" y="64"/>
                  </a:lnTo>
                  <a:lnTo>
                    <a:pt x="14" y="67"/>
                  </a:lnTo>
                  <a:lnTo>
                    <a:pt x="18" y="67"/>
                  </a:lnTo>
                  <a:lnTo>
                    <a:pt x="25" y="64"/>
                  </a:lnTo>
                  <a:lnTo>
                    <a:pt x="29" y="54"/>
                  </a:lnTo>
                  <a:lnTo>
                    <a:pt x="32" y="38"/>
                  </a:lnTo>
                  <a:lnTo>
                    <a:pt x="32" y="29"/>
                  </a:lnTo>
                  <a:lnTo>
                    <a:pt x="29" y="13"/>
                  </a:lnTo>
                  <a:lnTo>
                    <a:pt x="25" y="3"/>
                  </a:lnTo>
                  <a:lnTo>
                    <a:pt x="18" y="0"/>
                  </a:lnTo>
                  <a:lnTo>
                    <a:pt x="14" y="0"/>
                  </a:lnTo>
                  <a:close/>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0" name="Line 2020"/>
            <p:cNvSpPr>
              <a:spLocks noChangeShapeType="1"/>
            </p:cNvSpPr>
            <p:nvPr/>
          </p:nvSpPr>
          <p:spPr bwMode="auto">
            <a:xfrm flipV="1">
              <a:off x="1999" y="2900"/>
              <a:ext cx="1" cy="4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1" name="Freeform 2021"/>
            <p:cNvSpPr/>
            <p:nvPr/>
          </p:nvSpPr>
          <p:spPr bwMode="auto">
            <a:xfrm>
              <a:off x="1999" y="2900"/>
              <a:ext cx="25" cy="46"/>
            </a:xfrm>
            <a:custGeom>
              <a:avLst/>
              <a:gdLst>
                <a:gd name="T0" fmla="*/ 0 w 25"/>
                <a:gd name="T1" fmla="*/ 2147483646 h 45"/>
                <a:gd name="T2" fmla="*/ 2147481457 w 25"/>
                <a:gd name="T3" fmla="*/ 2147483646 h 45"/>
                <a:gd name="T4" fmla="*/ 2147481457 w 25"/>
                <a:gd name="T5" fmla="*/ 0 h 45"/>
                <a:gd name="T6" fmla="*/ 2147481457 w 25"/>
                <a:gd name="T7" fmla="*/ 0 h 45"/>
                <a:gd name="T8" fmla="*/ 2147481457 w 25"/>
                <a:gd name="T9" fmla="*/ 2147483646 h 45"/>
                <a:gd name="T10" fmla="*/ 2147481457 w 25"/>
                <a:gd name="T11" fmla="*/ 2147483646 h 45"/>
                <a:gd name="T12" fmla="*/ 2147481457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2" y="0"/>
                  </a:lnTo>
                  <a:lnTo>
                    <a:pt x="18" y="0"/>
                  </a:lnTo>
                  <a:lnTo>
                    <a:pt x="23" y="4"/>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2" name="Freeform 2022"/>
            <p:cNvSpPr/>
            <p:nvPr/>
          </p:nvSpPr>
          <p:spPr bwMode="auto">
            <a:xfrm>
              <a:off x="2024" y="2900"/>
              <a:ext cx="25" cy="46"/>
            </a:xfrm>
            <a:custGeom>
              <a:avLst/>
              <a:gdLst>
                <a:gd name="T0" fmla="*/ 0 w 25"/>
                <a:gd name="T1" fmla="*/ 2147483646 h 45"/>
                <a:gd name="T2" fmla="*/ 2147481457 w 25"/>
                <a:gd name="T3" fmla="*/ 2147483646 h 45"/>
                <a:gd name="T4" fmla="*/ 2147481457 w 25"/>
                <a:gd name="T5" fmla="*/ 0 h 45"/>
                <a:gd name="T6" fmla="*/ 2147481457 w 25"/>
                <a:gd name="T7" fmla="*/ 0 h 45"/>
                <a:gd name="T8" fmla="*/ 2147481457 w 25"/>
                <a:gd name="T9" fmla="*/ 2147483646 h 45"/>
                <a:gd name="T10" fmla="*/ 2147481457 w 25"/>
                <a:gd name="T11" fmla="*/ 2147483646 h 45"/>
                <a:gd name="T12" fmla="*/ 2147481457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1" y="0"/>
                  </a:lnTo>
                  <a:lnTo>
                    <a:pt x="18" y="0"/>
                  </a:lnTo>
                  <a:lnTo>
                    <a:pt x="22" y="4"/>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3" name="Line 2023"/>
            <p:cNvSpPr>
              <a:spLocks noChangeShapeType="1"/>
            </p:cNvSpPr>
            <p:nvPr/>
          </p:nvSpPr>
          <p:spPr bwMode="auto">
            <a:xfrm flipV="1">
              <a:off x="2067" y="2900"/>
              <a:ext cx="1" cy="4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 name="Freeform 2024"/>
            <p:cNvSpPr/>
            <p:nvPr/>
          </p:nvSpPr>
          <p:spPr bwMode="auto">
            <a:xfrm>
              <a:off x="2067" y="2900"/>
              <a:ext cx="24" cy="46"/>
            </a:xfrm>
            <a:custGeom>
              <a:avLst/>
              <a:gdLst>
                <a:gd name="T0" fmla="*/ 0 w 24"/>
                <a:gd name="T1" fmla="*/ 2147483646 h 45"/>
                <a:gd name="T2" fmla="*/ 2147481429 w 24"/>
                <a:gd name="T3" fmla="*/ 2147483646 h 45"/>
                <a:gd name="T4" fmla="*/ 2147481429 w 24"/>
                <a:gd name="T5" fmla="*/ 0 h 45"/>
                <a:gd name="T6" fmla="*/ 2147481429 w 24"/>
                <a:gd name="T7" fmla="*/ 0 h 45"/>
                <a:gd name="T8" fmla="*/ 2147481429 w 24"/>
                <a:gd name="T9" fmla="*/ 2147483646 h 45"/>
                <a:gd name="T10" fmla="*/ 2147481429 w 24"/>
                <a:gd name="T11" fmla="*/ 2147483646 h 45"/>
                <a:gd name="T12" fmla="*/ 2147481429 w 24"/>
                <a:gd name="T13" fmla="*/ 2147483646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4"/>
                  </a:lnTo>
                  <a:lnTo>
                    <a:pt x="11" y="0"/>
                  </a:lnTo>
                  <a:lnTo>
                    <a:pt x="18" y="0"/>
                  </a:lnTo>
                  <a:lnTo>
                    <a:pt x="22" y="4"/>
                  </a:lnTo>
                  <a:lnTo>
                    <a:pt x="24" y="13"/>
                  </a:lnTo>
                  <a:lnTo>
                    <a:pt x="24"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 name="Freeform 2025"/>
            <p:cNvSpPr/>
            <p:nvPr/>
          </p:nvSpPr>
          <p:spPr bwMode="auto">
            <a:xfrm>
              <a:off x="2091" y="2900"/>
              <a:ext cx="26" cy="46"/>
            </a:xfrm>
            <a:custGeom>
              <a:avLst/>
              <a:gdLst>
                <a:gd name="T0" fmla="*/ 0 w 25"/>
                <a:gd name="T1" fmla="*/ 2147483646 h 45"/>
                <a:gd name="T2" fmla="*/ 2147483646 w 25"/>
                <a:gd name="T3" fmla="*/ 2147483646 h 45"/>
                <a:gd name="T4" fmla="*/ 2147483646 w 25"/>
                <a:gd name="T5" fmla="*/ 0 h 45"/>
                <a:gd name="T6" fmla="*/ 2147483646 w 25"/>
                <a:gd name="T7" fmla="*/ 0 h 45"/>
                <a:gd name="T8" fmla="*/ 2147483646 w 25"/>
                <a:gd name="T9" fmla="*/ 2147483646 h 45"/>
                <a:gd name="T10" fmla="*/ 2147483646 w 25"/>
                <a:gd name="T11" fmla="*/ 2147483646 h 45"/>
                <a:gd name="T12" fmla="*/ 2147483646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2" y="0"/>
                  </a:lnTo>
                  <a:lnTo>
                    <a:pt x="19" y="0"/>
                  </a:lnTo>
                  <a:lnTo>
                    <a:pt x="23" y="4"/>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 name="Line 2026"/>
            <p:cNvSpPr>
              <a:spLocks noChangeShapeType="1"/>
            </p:cNvSpPr>
            <p:nvPr/>
          </p:nvSpPr>
          <p:spPr bwMode="auto">
            <a:xfrm>
              <a:off x="1659" y="3256"/>
              <a:ext cx="2" cy="3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7" name="Line 2027"/>
            <p:cNvSpPr>
              <a:spLocks noChangeShapeType="1"/>
            </p:cNvSpPr>
            <p:nvPr/>
          </p:nvSpPr>
          <p:spPr bwMode="auto">
            <a:xfrm flipV="1">
              <a:off x="1641" y="3269"/>
              <a:ext cx="37"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8" name="Line 2028"/>
            <p:cNvSpPr>
              <a:spLocks noChangeShapeType="1"/>
            </p:cNvSpPr>
            <p:nvPr/>
          </p:nvSpPr>
          <p:spPr bwMode="auto">
            <a:xfrm flipV="1">
              <a:off x="1629" y="3289"/>
              <a:ext cx="59"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9" name="Freeform 2029"/>
            <p:cNvSpPr/>
            <p:nvPr/>
          </p:nvSpPr>
          <p:spPr bwMode="auto">
            <a:xfrm>
              <a:off x="1634" y="3192"/>
              <a:ext cx="10" cy="73"/>
            </a:xfrm>
            <a:custGeom>
              <a:avLst/>
              <a:gdLst>
                <a:gd name="T0" fmla="*/ 2147481293 w 10"/>
                <a:gd name="T1" fmla="*/ 0 h 72"/>
                <a:gd name="T2" fmla="*/ 2147481293 w 10"/>
                <a:gd name="T3" fmla="*/ 2147483646 h 72"/>
                <a:gd name="T4" fmla="*/ 0 w 10"/>
                <a:gd name="T5" fmla="*/ 2147483646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72"/>
                  </a:lnTo>
                  <a:lnTo>
                    <a:pt x="0" y="6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0" name="Line 2030"/>
            <p:cNvSpPr>
              <a:spLocks noChangeShapeType="1"/>
            </p:cNvSpPr>
            <p:nvPr/>
          </p:nvSpPr>
          <p:spPr bwMode="auto">
            <a:xfrm flipV="1">
              <a:off x="1625" y="3217"/>
              <a:ext cx="30"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1" name="Line 2031"/>
            <p:cNvSpPr>
              <a:spLocks noChangeShapeType="1"/>
            </p:cNvSpPr>
            <p:nvPr/>
          </p:nvSpPr>
          <p:spPr bwMode="auto">
            <a:xfrm flipV="1">
              <a:off x="1659" y="3214"/>
              <a:ext cx="21"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2" name="Line 2032"/>
            <p:cNvSpPr>
              <a:spLocks noChangeShapeType="1"/>
            </p:cNvSpPr>
            <p:nvPr/>
          </p:nvSpPr>
          <p:spPr bwMode="auto">
            <a:xfrm flipH="1">
              <a:off x="1680" y="3211"/>
              <a:ext cx="1"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3" name="Line 2033"/>
            <p:cNvSpPr>
              <a:spLocks noChangeShapeType="1"/>
            </p:cNvSpPr>
            <p:nvPr/>
          </p:nvSpPr>
          <p:spPr bwMode="auto">
            <a:xfrm flipV="1">
              <a:off x="1692" y="3238"/>
              <a:ext cx="1"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 name="Freeform 2035"/>
            <p:cNvSpPr/>
            <p:nvPr/>
          </p:nvSpPr>
          <p:spPr bwMode="auto">
            <a:xfrm>
              <a:off x="1666" y="3192"/>
              <a:ext cx="6" cy="43"/>
            </a:xfrm>
            <a:custGeom>
              <a:avLst/>
              <a:gdLst>
                <a:gd name="T0" fmla="*/ 2147481429 w 6"/>
                <a:gd name="T1" fmla="*/ 0 h 43"/>
                <a:gd name="T2" fmla="*/ 2147481429 w 6"/>
                <a:gd name="T3" fmla="*/ 2147481350 h 43"/>
                <a:gd name="T4" fmla="*/ 0 w 6"/>
                <a:gd name="T5" fmla="*/ 2147481350 h 43"/>
                <a:gd name="T6" fmla="*/ 0 60000 65536"/>
                <a:gd name="T7" fmla="*/ 0 60000 65536"/>
                <a:gd name="T8" fmla="*/ 0 60000 65536"/>
                <a:gd name="T9" fmla="*/ 0 w 6"/>
                <a:gd name="T10" fmla="*/ 0 h 43"/>
                <a:gd name="T11" fmla="*/ 6 w 6"/>
                <a:gd name="T12" fmla="*/ 43 h 43"/>
              </a:gdLst>
              <a:ahLst/>
              <a:cxnLst>
                <a:cxn ang="T6">
                  <a:pos x="T0" y="T1"/>
                </a:cxn>
                <a:cxn ang="T7">
                  <a:pos x="T2" y="T3"/>
                </a:cxn>
                <a:cxn ang="T8">
                  <a:pos x="T4" y="T5"/>
                </a:cxn>
              </a:cxnLst>
              <a:rect l="T9" t="T10" r="T11" b="T12"/>
              <a:pathLst>
                <a:path w="6" h="43">
                  <a:moveTo>
                    <a:pt x="6" y="0"/>
                  </a:moveTo>
                  <a:lnTo>
                    <a:pt x="3" y="23"/>
                  </a:lnTo>
                  <a:lnTo>
                    <a:pt x="0" y="4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5" name="Freeform 2036"/>
            <p:cNvSpPr/>
            <p:nvPr/>
          </p:nvSpPr>
          <p:spPr bwMode="auto">
            <a:xfrm>
              <a:off x="1650" y="3235"/>
              <a:ext cx="16" cy="28"/>
            </a:xfrm>
            <a:custGeom>
              <a:avLst/>
              <a:gdLst>
                <a:gd name="T0" fmla="*/ 0 w 15"/>
                <a:gd name="T1" fmla="*/ 2147483646 h 27"/>
                <a:gd name="T2" fmla="*/ 2147483646 w 15"/>
                <a:gd name="T3" fmla="*/ 2147483646 h 27"/>
                <a:gd name="T4" fmla="*/ 2147483646 w 15"/>
                <a:gd name="T5" fmla="*/ 0 h 27"/>
                <a:gd name="T6" fmla="*/ 0 60000 65536"/>
                <a:gd name="T7" fmla="*/ 0 60000 65536"/>
                <a:gd name="T8" fmla="*/ 0 60000 65536"/>
                <a:gd name="T9" fmla="*/ 0 w 15"/>
                <a:gd name="T10" fmla="*/ 0 h 27"/>
                <a:gd name="T11" fmla="*/ 15 w 15"/>
                <a:gd name="T12" fmla="*/ 27 h 27"/>
              </a:gdLst>
              <a:ahLst/>
              <a:cxnLst>
                <a:cxn ang="T6">
                  <a:pos x="T0" y="T1"/>
                </a:cxn>
                <a:cxn ang="T7">
                  <a:pos x="T2" y="T3"/>
                </a:cxn>
                <a:cxn ang="T8">
                  <a:pos x="T4" y="T5"/>
                </a:cxn>
              </a:cxnLst>
              <a:rect l="T9" t="T10" r="T11" b="T12"/>
              <a:pathLst>
                <a:path w="15" h="27">
                  <a:moveTo>
                    <a:pt x="0" y="27"/>
                  </a:moveTo>
                  <a:lnTo>
                    <a:pt x="10" y="12"/>
                  </a:lnTo>
                  <a:lnTo>
                    <a:pt x="15"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6" name="Line 2037"/>
            <p:cNvSpPr>
              <a:spLocks noChangeShapeType="1"/>
            </p:cNvSpPr>
            <p:nvPr/>
          </p:nvSpPr>
          <p:spPr bwMode="auto">
            <a:xfrm>
              <a:off x="1662" y="3230"/>
              <a:ext cx="12"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7" name="Line 2038"/>
            <p:cNvSpPr>
              <a:spLocks noChangeShapeType="1"/>
            </p:cNvSpPr>
            <p:nvPr/>
          </p:nvSpPr>
          <p:spPr bwMode="auto">
            <a:xfrm flipV="1">
              <a:off x="1625" y="3229"/>
              <a:ext cx="31"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8" name="Line 2039"/>
            <p:cNvSpPr>
              <a:spLocks noChangeShapeType="1"/>
            </p:cNvSpPr>
            <p:nvPr/>
          </p:nvSpPr>
          <p:spPr bwMode="auto">
            <a:xfrm flipH="1" flipV="1">
              <a:off x="1685" y="3254"/>
              <a:ext cx="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9" name="Freeform 2040"/>
            <p:cNvSpPr/>
            <p:nvPr/>
          </p:nvSpPr>
          <p:spPr bwMode="auto">
            <a:xfrm>
              <a:off x="1680" y="3235"/>
              <a:ext cx="5" cy="19"/>
            </a:xfrm>
            <a:custGeom>
              <a:avLst/>
              <a:gdLst>
                <a:gd name="T0" fmla="*/ 0 w 5"/>
                <a:gd name="T1" fmla="*/ 0 h 18"/>
                <a:gd name="T2" fmla="*/ 2147481293 w 5"/>
                <a:gd name="T3" fmla="*/ 2147483646 h 18"/>
                <a:gd name="T4" fmla="*/ 2147481293 w 5"/>
                <a:gd name="T5" fmla="*/ 2147483646 h 18"/>
                <a:gd name="T6" fmla="*/ 0 60000 65536"/>
                <a:gd name="T7" fmla="*/ 0 60000 65536"/>
                <a:gd name="T8" fmla="*/ 0 60000 65536"/>
                <a:gd name="T9" fmla="*/ 0 w 5"/>
                <a:gd name="T10" fmla="*/ 0 h 18"/>
                <a:gd name="T11" fmla="*/ 5 w 5"/>
                <a:gd name="T12" fmla="*/ 18 h 18"/>
              </a:gdLst>
              <a:ahLst/>
              <a:cxnLst>
                <a:cxn ang="T6">
                  <a:pos x="T0" y="T1"/>
                </a:cxn>
                <a:cxn ang="T7">
                  <a:pos x="T2" y="T3"/>
                </a:cxn>
                <a:cxn ang="T8">
                  <a:pos x="T4" y="T5"/>
                </a:cxn>
              </a:cxnLst>
              <a:rect l="T9" t="T10" r="T11" b="T12"/>
              <a:pathLst>
                <a:path w="5" h="18">
                  <a:moveTo>
                    <a:pt x="0" y="0"/>
                  </a:moveTo>
                  <a:lnTo>
                    <a:pt x="1" y="10"/>
                  </a:lnTo>
                  <a:lnTo>
                    <a:pt x="5" y="18"/>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0" name="Freeform 2041"/>
            <p:cNvSpPr/>
            <p:nvPr/>
          </p:nvSpPr>
          <p:spPr bwMode="auto">
            <a:xfrm>
              <a:off x="1707" y="3190"/>
              <a:ext cx="16" cy="105"/>
            </a:xfrm>
            <a:custGeom>
              <a:avLst/>
              <a:gdLst>
                <a:gd name="T0" fmla="*/ 2147481088 w 16"/>
                <a:gd name="T1" fmla="*/ 0 h 104"/>
                <a:gd name="T2" fmla="*/ 2147481088 w 16"/>
                <a:gd name="T3" fmla="*/ 2147483646 h 104"/>
                <a:gd name="T4" fmla="*/ 2147481088 w 16"/>
                <a:gd name="T5" fmla="*/ 2147483646 h 104"/>
                <a:gd name="T6" fmla="*/ 0 w 16"/>
                <a:gd name="T7" fmla="*/ 2147483646 h 104"/>
                <a:gd name="T8" fmla="*/ 0 60000 65536"/>
                <a:gd name="T9" fmla="*/ 0 60000 65536"/>
                <a:gd name="T10" fmla="*/ 0 60000 65536"/>
                <a:gd name="T11" fmla="*/ 0 60000 65536"/>
                <a:gd name="T12" fmla="*/ 0 w 16"/>
                <a:gd name="T13" fmla="*/ 0 h 104"/>
                <a:gd name="T14" fmla="*/ 16 w 16"/>
                <a:gd name="T15" fmla="*/ 104 h 104"/>
              </a:gdLst>
              <a:ahLst/>
              <a:cxnLst>
                <a:cxn ang="T8">
                  <a:pos x="T0" y="T1"/>
                </a:cxn>
                <a:cxn ang="T9">
                  <a:pos x="T2" y="T3"/>
                </a:cxn>
                <a:cxn ang="T10">
                  <a:pos x="T4" y="T5"/>
                </a:cxn>
                <a:cxn ang="T11">
                  <a:pos x="T6" y="T7"/>
                </a:cxn>
              </a:cxnLst>
              <a:rect l="T12" t="T13" r="T14" b="T15"/>
              <a:pathLst>
                <a:path w="16" h="104">
                  <a:moveTo>
                    <a:pt x="16" y="0"/>
                  </a:moveTo>
                  <a:lnTo>
                    <a:pt x="16" y="30"/>
                  </a:lnTo>
                  <a:lnTo>
                    <a:pt x="12" y="66"/>
                  </a:lnTo>
                  <a:lnTo>
                    <a:pt x="0" y="10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1" name="Line 2042"/>
            <p:cNvSpPr>
              <a:spLocks noChangeShapeType="1"/>
            </p:cNvSpPr>
            <p:nvPr/>
          </p:nvSpPr>
          <p:spPr bwMode="auto">
            <a:xfrm flipV="1">
              <a:off x="1758" y="3192"/>
              <a:ext cx="3"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2" name="Line 2043"/>
            <p:cNvSpPr>
              <a:spLocks noChangeShapeType="1"/>
            </p:cNvSpPr>
            <p:nvPr/>
          </p:nvSpPr>
          <p:spPr bwMode="auto">
            <a:xfrm flipH="1">
              <a:off x="1723" y="3195"/>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3" name="Line 2044"/>
            <p:cNvSpPr>
              <a:spLocks noChangeShapeType="1"/>
            </p:cNvSpPr>
            <p:nvPr/>
          </p:nvSpPr>
          <p:spPr bwMode="auto">
            <a:xfrm flipV="1">
              <a:off x="1723" y="3214"/>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 name="Line 2045"/>
            <p:cNvSpPr>
              <a:spLocks noChangeShapeType="1"/>
            </p:cNvSpPr>
            <p:nvPr/>
          </p:nvSpPr>
          <p:spPr bwMode="auto">
            <a:xfrm flipV="1">
              <a:off x="1732" y="3232"/>
              <a:ext cx="31" cy="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5" name="Line 2046"/>
            <p:cNvSpPr>
              <a:spLocks noChangeShapeType="1"/>
            </p:cNvSpPr>
            <p:nvPr/>
          </p:nvSpPr>
          <p:spPr bwMode="auto">
            <a:xfrm>
              <a:off x="1753" y="3265"/>
              <a:ext cx="13" cy="2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6" name="Line 2047"/>
            <p:cNvSpPr>
              <a:spLocks noChangeShapeType="1"/>
            </p:cNvSpPr>
            <p:nvPr/>
          </p:nvSpPr>
          <p:spPr bwMode="auto">
            <a:xfrm flipV="1">
              <a:off x="1725" y="3279"/>
              <a:ext cx="34"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7" name="Line 2048"/>
            <p:cNvSpPr>
              <a:spLocks noChangeShapeType="1"/>
            </p:cNvSpPr>
            <p:nvPr/>
          </p:nvSpPr>
          <p:spPr bwMode="auto">
            <a:xfrm flipV="1">
              <a:off x="1724" y="3251"/>
              <a:ext cx="48"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8" name="Line 2049"/>
            <p:cNvSpPr>
              <a:spLocks noChangeShapeType="1"/>
            </p:cNvSpPr>
            <p:nvPr/>
          </p:nvSpPr>
          <p:spPr bwMode="auto">
            <a:xfrm flipH="1">
              <a:off x="1728" y="3256"/>
              <a:ext cx="15"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9" name="Freeform 2050"/>
            <p:cNvSpPr/>
            <p:nvPr/>
          </p:nvSpPr>
          <p:spPr bwMode="auto">
            <a:xfrm>
              <a:off x="1821" y="3199"/>
              <a:ext cx="12" cy="86"/>
            </a:xfrm>
            <a:custGeom>
              <a:avLst/>
              <a:gdLst>
                <a:gd name="T0" fmla="*/ 2147481429 w 12"/>
                <a:gd name="T1" fmla="*/ 2147483646 h 85"/>
                <a:gd name="T2" fmla="*/ 2147481429 w 12"/>
                <a:gd name="T3" fmla="*/ 0 h 85"/>
                <a:gd name="T4" fmla="*/ 0 w 12"/>
                <a:gd name="T5" fmla="*/ 2147483646 h 85"/>
                <a:gd name="T6" fmla="*/ 0 60000 65536"/>
                <a:gd name="T7" fmla="*/ 0 60000 65536"/>
                <a:gd name="T8" fmla="*/ 0 60000 65536"/>
                <a:gd name="T9" fmla="*/ 0 w 12"/>
                <a:gd name="T10" fmla="*/ 0 h 85"/>
                <a:gd name="T11" fmla="*/ 12 w 12"/>
                <a:gd name="T12" fmla="*/ 85 h 85"/>
              </a:gdLst>
              <a:ahLst/>
              <a:cxnLst>
                <a:cxn ang="T6">
                  <a:pos x="T0" y="T1"/>
                </a:cxn>
                <a:cxn ang="T7">
                  <a:pos x="T2" y="T3"/>
                </a:cxn>
                <a:cxn ang="T8">
                  <a:pos x="T4" y="T5"/>
                </a:cxn>
              </a:cxnLst>
              <a:rect l="T9" t="T10" r="T11" b="T12"/>
              <a:pathLst>
                <a:path w="12" h="85">
                  <a:moveTo>
                    <a:pt x="12" y="85"/>
                  </a:moveTo>
                  <a:lnTo>
                    <a:pt x="12" y="0"/>
                  </a:lnTo>
                  <a:lnTo>
                    <a:pt x="0" y="1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0" name="Freeform 2052"/>
            <p:cNvSpPr/>
            <p:nvPr/>
          </p:nvSpPr>
          <p:spPr bwMode="auto">
            <a:xfrm>
              <a:off x="1890" y="3204"/>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Freeform 2053"/>
            <p:cNvSpPr/>
            <p:nvPr/>
          </p:nvSpPr>
          <p:spPr bwMode="auto">
            <a:xfrm>
              <a:off x="1895" y="3199"/>
              <a:ext cx="12" cy="5"/>
            </a:xfrm>
            <a:custGeom>
              <a:avLst/>
              <a:gdLst>
                <a:gd name="T0" fmla="*/ 2147481429 w 12"/>
                <a:gd name="T1" fmla="*/ 2147481293 h 5"/>
                <a:gd name="T2" fmla="*/ 2147481429 w 12"/>
                <a:gd name="T3" fmla="*/ 0 h 5"/>
                <a:gd name="T4" fmla="*/ 0 w 12"/>
                <a:gd name="T5" fmla="*/ 2147481293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5"/>
                  </a:moveTo>
                  <a:lnTo>
                    <a:pt x="6" y="0"/>
                  </a:lnTo>
                  <a:lnTo>
                    <a:pt x="0" y="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2" name="Freeform 2054"/>
            <p:cNvSpPr/>
            <p:nvPr/>
          </p:nvSpPr>
          <p:spPr bwMode="auto">
            <a:xfrm>
              <a:off x="1907" y="3204"/>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3" name="Freeform 2055"/>
            <p:cNvSpPr/>
            <p:nvPr/>
          </p:nvSpPr>
          <p:spPr bwMode="auto">
            <a:xfrm>
              <a:off x="1895" y="3280"/>
              <a:ext cx="12" cy="5"/>
            </a:xfrm>
            <a:custGeom>
              <a:avLst/>
              <a:gdLst>
                <a:gd name="T0" fmla="*/ 0 w 12"/>
                <a:gd name="T1" fmla="*/ 0 h 5"/>
                <a:gd name="T2" fmla="*/ 2147481429 w 12"/>
                <a:gd name="T3" fmla="*/ 2147481293 h 5"/>
                <a:gd name="T4" fmla="*/ 2147481429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0"/>
                  </a:moveTo>
                  <a:lnTo>
                    <a:pt x="6" y="5"/>
                  </a:lnTo>
                  <a:lnTo>
                    <a:pt x="12"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 name="Freeform 2056"/>
            <p:cNvSpPr/>
            <p:nvPr/>
          </p:nvSpPr>
          <p:spPr bwMode="auto">
            <a:xfrm>
              <a:off x="1929" y="3227"/>
              <a:ext cx="24" cy="58"/>
            </a:xfrm>
            <a:custGeom>
              <a:avLst/>
              <a:gdLst>
                <a:gd name="T0" fmla="*/ 0 w 24"/>
                <a:gd name="T1" fmla="*/ 2147483646 h 57"/>
                <a:gd name="T2" fmla="*/ 0 w 24"/>
                <a:gd name="T3" fmla="*/ 0 h 57"/>
                <a:gd name="T4" fmla="*/ 2147481429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 name="Freeform 2057"/>
            <p:cNvSpPr/>
            <p:nvPr/>
          </p:nvSpPr>
          <p:spPr bwMode="auto">
            <a:xfrm>
              <a:off x="1953" y="3227"/>
              <a:ext cx="10" cy="18"/>
            </a:xfrm>
            <a:custGeom>
              <a:avLst/>
              <a:gdLst>
                <a:gd name="T0" fmla="*/ 2147481293 w 10"/>
                <a:gd name="T1" fmla="*/ 2147483646 h 17"/>
                <a:gd name="T2" fmla="*/ 2147481293 w 10"/>
                <a:gd name="T3" fmla="*/ 2147483646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 name="Line 2058"/>
            <p:cNvSpPr>
              <a:spLocks noChangeShapeType="1"/>
            </p:cNvSpPr>
            <p:nvPr/>
          </p:nvSpPr>
          <p:spPr bwMode="auto">
            <a:xfrm>
              <a:off x="1963" y="3245"/>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7" name="Line 2059"/>
            <p:cNvSpPr>
              <a:spLocks noChangeShapeType="1"/>
            </p:cNvSpPr>
            <p:nvPr/>
          </p:nvSpPr>
          <p:spPr bwMode="auto">
            <a:xfrm flipV="1">
              <a:off x="1946" y="3227"/>
              <a:ext cx="1" cy="5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8" name="Freeform 2060"/>
            <p:cNvSpPr/>
            <p:nvPr/>
          </p:nvSpPr>
          <p:spPr bwMode="auto">
            <a:xfrm>
              <a:off x="1980" y="3227"/>
              <a:ext cx="25" cy="58"/>
            </a:xfrm>
            <a:custGeom>
              <a:avLst/>
              <a:gdLst>
                <a:gd name="T0" fmla="*/ 0 w 24"/>
                <a:gd name="T1" fmla="*/ 2147483646 h 57"/>
                <a:gd name="T2" fmla="*/ 0 w 24"/>
                <a:gd name="T3" fmla="*/ 0 h 57"/>
                <a:gd name="T4" fmla="*/ 2147483646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9" name="Freeform 2061"/>
            <p:cNvSpPr/>
            <p:nvPr/>
          </p:nvSpPr>
          <p:spPr bwMode="auto">
            <a:xfrm>
              <a:off x="2005" y="3227"/>
              <a:ext cx="10" cy="18"/>
            </a:xfrm>
            <a:custGeom>
              <a:avLst/>
              <a:gdLst>
                <a:gd name="T0" fmla="*/ 2147481293 w 10"/>
                <a:gd name="T1" fmla="*/ 2147483646 h 17"/>
                <a:gd name="T2" fmla="*/ 2147481293 w 10"/>
                <a:gd name="T3" fmla="*/ 2147483646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0" name="Line 2062"/>
            <p:cNvSpPr>
              <a:spLocks noChangeShapeType="1"/>
            </p:cNvSpPr>
            <p:nvPr/>
          </p:nvSpPr>
          <p:spPr bwMode="auto">
            <a:xfrm>
              <a:off x="2015" y="3245"/>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1" name="Line 2063"/>
            <p:cNvSpPr>
              <a:spLocks noChangeShapeType="1"/>
            </p:cNvSpPr>
            <p:nvPr/>
          </p:nvSpPr>
          <p:spPr bwMode="auto">
            <a:xfrm flipV="1">
              <a:off x="1998" y="3227"/>
              <a:ext cx="1" cy="5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2" name="Line 2064"/>
            <p:cNvSpPr>
              <a:spLocks noChangeShapeType="1"/>
            </p:cNvSpPr>
            <p:nvPr/>
          </p:nvSpPr>
          <p:spPr bwMode="auto">
            <a:xfrm flipH="1">
              <a:off x="940" y="2825"/>
              <a:ext cx="17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3" name="Line 2065"/>
            <p:cNvSpPr>
              <a:spLocks noChangeShapeType="1"/>
            </p:cNvSpPr>
            <p:nvPr/>
          </p:nvSpPr>
          <p:spPr bwMode="auto">
            <a:xfrm flipV="1">
              <a:off x="940" y="2825"/>
              <a:ext cx="8"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4" name="Line 2066"/>
            <p:cNvSpPr>
              <a:spLocks noChangeShapeType="1"/>
            </p:cNvSpPr>
            <p:nvPr/>
          </p:nvSpPr>
          <p:spPr bwMode="auto">
            <a:xfrm flipV="1">
              <a:off x="942"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 name="Line 2067"/>
            <p:cNvSpPr>
              <a:spLocks noChangeShapeType="1"/>
            </p:cNvSpPr>
            <p:nvPr/>
          </p:nvSpPr>
          <p:spPr bwMode="auto">
            <a:xfrm flipV="1">
              <a:off x="95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6" name="Line 2068"/>
            <p:cNvSpPr>
              <a:spLocks noChangeShapeType="1"/>
            </p:cNvSpPr>
            <p:nvPr/>
          </p:nvSpPr>
          <p:spPr bwMode="auto">
            <a:xfrm flipV="1">
              <a:off x="97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7" name="Line 2069"/>
            <p:cNvSpPr>
              <a:spLocks noChangeShapeType="1"/>
            </p:cNvSpPr>
            <p:nvPr/>
          </p:nvSpPr>
          <p:spPr bwMode="auto">
            <a:xfrm flipV="1">
              <a:off x="987"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8" name="Line 2070"/>
            <p:cNvSpPr>
              <a:spLocks noChangeShapeType="1"/>
            </p:cNvSpPr>
            <p:nvPr/>
          </p:nvSpPr>
          <p:spPr bwMode="auto">
            <a:xfrm flipV="1">
              <a:off x="100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9" name="Line 2071"/>
            <p:cNvSpPr>
              <a:spLocks noChangeShapeType="1"/>
            </p:cNvSpPr>
            <p:nvPr/>
          </p:nvSpPr>
          <p:spPr bwMode="auto">
            <a:xfrm flipV="1">
              <a:off x="101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0" name="Line 2072"/>
            <p:cNvSpPr>
              <a:spLocks noChangeShapeType="1"/>
            </p:cNvSpPr>
            <p:nvPr/>
          </p:nvSpPr>
          <p:spPr bwMode="auto">
            <a:xfrm flipV="1">
              <a:off x="1034"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1" name="Line 2073"/>
            <p:cNvSpPr>
              <a:spLocks noChangeShapeType="1"/>
            </p:cNvSpPr>
            <p:nvPr/>
          </p:nvSpPr>
          <p:spPr bwMode="auto">
            <a:xfrm flipV="1">
              <a:off x="104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2" name="Line 2074"/>
            <p:cNvSpPr>
              <a:spLocks noChangeShapeType="1"/>
            </p:cNvSpPr>
            <p:nvPr/>
          </p:nvSpPr>
          <p:spPr bwMode="auto">
            <a:xfrm flipV="1">
              <a:off x="106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3" name="Line 2075"/>
            <p:cNvSpPr>
              <a:spLocks noChangeShapeType="1"/>
            </p:cNvSpPr>
            <p:nvPr/>
          </p:nvSpPr>
          <p:spPr bwMode="auto">
            <a:xfrm flipV="1">
              <a:off x="107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4" name="Line 2076"/>
            <p:cNvSpPr>
              <a:spLocks noChangeShapeType="1"/>
            </p:cNvSpPr>
            <p:nvPr/>
          </p:nvSpPr>
          <p:spPr bwMode="auto">
            <a:xfrm flipV="1">
              <a:off x="1094"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 name="Line 2077"/>
            <p:cNvSpPr>
              <a:spLocks noChangeShapeType="1"/>
            </p:cNvSpPr>
            <p:nvPr/>
          </p:nvSpPr>
          <p:spPr bwMode="auto">
            <a:xfrm flipV="1">
              <a:off x="111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 name="Line 2078"/>
            <p:cNvSpPr>
              <a:spLocks noChangeShapeType="1"/>
            </p:cNvSpPr>
            <p:nvPr/>
          </p:nvSpPr>
          <p:spPr bwMode="auto">
            <a:xfrm flipV="1">
              <a:off x="112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 name="Line 2079"/>
            <p:cNvSpPr>
              <a:spLocks noChangeShapeType="1"/>
            </p:cNvSpPr>
            <p:nvPr/>
          </p:nvSpPr>
          <p:spPr bwMode="auto">
            <a:xfrm flipV="1">
              <a:off x="114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8" name="Line 2080"/>
            <p:cNvSpPr>
              <a:spLocks noChangeShapeType="1"/>
            </p:cNvSpPr>
            <p:nvPr/>
          </p:nvSpPr>
          <p:spPr bwMode="auto">
            <a:xfrm flipV="1">
              <a:off x="115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9" name="Line 2081"/>
            <p:cNvSpPr>
              <a:spLocks noChangeShapeType="1"/>
            </p:cNvSpPr>
            <p:nvPr/>
          </p:nvSpPr>
          <p:spPr bwMode="auto">
            <a:xfrm flipV="1">
              <a:off x="117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0" name="Line 2082"/>
            <p:cNvSpPr>
              <a:spLocks noChangeShapeType="1"/>
            </p:cNvSpPr>
            <p:nvPr/>
          </p:nvSpPr>
          <p:spPr bwMode="auto">
            <a:xfrm flipV="1">
              <a:off x="118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1" name="Line 2083"/>
            <p:cNvSpPr>
              <a:spLocks noChangeShapeType="1"/>
            </p:cNvSpPr>
            <p:nvPr/>
          </p:nvSpPr>
          <p:spPr bwMode="auto">
            <a:xfrm flipV="1">
              <a:off x="120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2" name="Line 2084"/>
            <p:cNvSpPr>
              <a:spLocks noChangeShapeType="1"/>
            </p:cNvSpPr>
            <p:nvPr/>
          </p:nvSpPr>
          <p:spPr bwMode="auto">
            <a:xfrm flipV="1">
              <a:off x="1218"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3" name="Line 2085"/>
            <p:cNvSpPr>
              <a:spLocks noChangeShapeType="1"/>
            </p:cNvSpPr>
            <p:nvPr/>
          </p:nvSpPr>
          <p:spPr bwMode="auto">
            <a:xfrm flipV="1">
              <a:off x="123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4" name="Line 2086"/>
            <p:cNvSpPr>
              <a:spLocks noChangeShapeType="1"/>
            </p:cNvSpPr>
            <p:nvPr/>
          </p:nvSpPr>
          <p:spPr bwMode="auto">
            <a:xfrm flipV="1">
              <a:off x="124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 name="Line 2087"/>
            <p:cNvSpPr>
              <a:spLocks noChangeShapeType="1"/>
            </p:cNvSpPr>
            <p:nvPr/>
          </p:nvSpPr>
          <p:spPr bwMode="auto">
            <a:xfrm flipV="1">
              <a:off x="126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6" name="Line 2088"/>
            <p:cNvSpPr>
              <a:spLocks noChangeShapeType="1"/>
            </p:cNvSpPr>
            <p:nvPr/>
          </p:nvSpPr>
          <p:spPr bwMode="auto">
            <a:xfrm flipV="1">
              <a:off x="127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7" name="Line 2089"/>
            <p:cNvSpPr>
              <a:spLocks noChangeShapeType="1"/>
            </p:cNvSpPr>
            <p:nvPr/>
          </p:nvSpPr>
          <p:spPr bwMode="auto">
            <a:xfrm flipV="1">
              <a:off x="1294"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8" name="Line 2090"/>
            <p:cNvSpPr>
              <a:spLocks noChangeShapeType="1"/>
            </p:cNvSpPr>
            <p:nvPr/>
          </p:nvSpPr>
          <p:spPr bwMode="auto">
            <a:xfrm flipV="1">
              <a:off x="130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9" name="Line 2091"/>
            <p:cNvSpPr>
              <a:spLocks noChangeShapeType="1"/>
            </p:cNvSpPr>
            <p:nvPr/>
          </p:nvSpPr>
          <p:spPr bwMode="auto">
            <a:xfrm flipV="1">
              <a:off x="1324"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0" name="Line 2092"/>
            <p:cNvSpPr>
              <a:spLocks noChangeShapeType="1"/>
            </p:cNvSpPr>
            <p:nvPr/>
          </p:nvSpPr>
          <p:spPr bwMode="auto">
            <a:xfrm flipV="1">
              <a:off x="134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1" name="Line 2093"/>
            <p:cNvSpPr>
              <a:spLocks noChangeShapeType="1"/>
            </p:cNvSpPr>
            <p:nvPr/>
          </p:nvSpPr>
          <p:spPr bwMode="auto">
            <a:xfrm flipV="1">
              <a:off x="135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2" name="Line 2094"/>
            <p:cNvSpPr>
              <a:spLocks noChangeShapeType="1"/>
            </p:cNvSpPr>
            <p:nvPr/>
          </p:nvSpPr>
          <p:spPr bwMode="auto">
            <a:xfrm flipV="1">
              <a:off x="137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3" name="Line 2095"/>
            <p:cNvSpPr>
              <a:spLocks noChangeShapeType="1"/>
            </p:cNvSpPr>
            <p:nvPr/>
          </p:nvSpPr>
          <p:spPr bwMode="auto">
            <a:xfrm flipV="1">
              <a:off x="138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4" name="Line 2096"/>
            <p:cNvSpPr>
              <a:spLocks noChangeShapeType="1"/>
            </p:cNvSpPr>
            <p:nvPr/>
          </p:nvSpPr>
          <p:spPr bwMode="auto">
            <a:xfrm flipV="1">
              <a:off x="140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 name="Line 2097"/>
            <p:cNvSpPr>
              <a:spLocks noChangeShapeType="1"/>
            </p:cNvSpPr>
            <p:nvPr/>
          </p:nvSpPr>
          <p:spPr bwMode="auto">
            <a:xfrm flipV="1">
              <a:off x="141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6" name="Line 2098"/>
            <p:cNvSpPr>
              <a:spLocks noChangeShapeType="1"/>
            </p:cNvSpPr>
            <p:nvPr/>
          </p:nvSpPr>
          <p:spPr bwMode="auto">
            <a:xfrm flipV="1">
              <a:off x="1431"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7" name="Line 2099"/>
            <p:cNvSpPr>
              <a:spLocks noChangeShapeType="1"/>
            </p:cNvSpPr>
            <p:nvPr/>
          </p:nvSpPr>
          <p:spPr bwMode="auto">
            <a:xfrm flipV="1">
              <a:off x="144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8" name="Line 2100"/>
            <p:cNvSpPr>
              <a:spLocks noChangeShapeType="1"/>
            </p:cNvSpPr>
            <p:nvPr/>
          </p:nvSpPr>
          <p:spPr bwMode="auto">
            <a:xfrm flipV="1">
              <a:off x="146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9" name="Line 2101"/>
            <p:cNvSpPr>
              <a:spLocks noChangeShapeType="1"/>
            </p:cNvSpPr>
            <p:nvPr/>
          </p:nvSpPr>
          <p:spPr bwMode="auto">
            <a:xfrm flipV="1">
              <a:off x="147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0" name="Line 2102"/>
            <p:cNvSpPr>
              <a:spLocks noChangeShapeType="1"/>
            </p:cNvSpPr>
            <p:nvPr/>
          </p:nvSpPr>
          <p:spPr bwMode="auto">
            <a:xfrm flipV="1">
              <a:off x="149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1" name="Line 2103"/>
            <p:cNvSpPr>
              <a:spLocks noChangeShapeType="1"/>
            </p:cNvSpPr>
            <p:nvPr/>
          </p:nvSpPr>
          <p:spPr bwMode="auto">
            <a:xfrm flipV="1">
              <a:off x="1508"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2" name="Line 2104"/>
            <p:cNvSpPr>
              <a:spLocks noChangeShapeType="1"/>
            </p:cNvSpPr>
            <p:nvPr/>
          </p:nvSpPr>
          <p:spPr bwMode="auto">
            <a:xfrm flipV="1">
              <a:off x="152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3" name="Line 2105"/>
            <p:cNvSpPr>
              <a:spLocks noChangeShapeType="1"/>
            </p:cNvSpPr>
            <p:nvPr/>
          </p:nvSpPr>
          <p:spPr bwMode="auto">
            <a:xfrm flipV="1">
              <a:off x="1538"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4" name="Line 2106"/>
            <p:cNvSpPr>
              <a:spLocks noChangeShapeType="1"/>
            </p:cNvSpPr>
            <p:nvPr/>
          </p:nvSpPr>
          <p:spPr bwMode="auto">
            <a:xfrm flipV="1">
              <a:off x="155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5" name="Line 2107"/>
            <p:cNvSpPr>
              <a:spLocks noChangeShapeType="1"/>
            </p:cNvSpPr>
            <p:nvPr/>
          </p:nvSpPr>
          <p:spPr bwMode="auto">
            <a:xfrm flipV="1">
              <a:off x="156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 name="Line 2108"/>
            <p:cNvSpPr>
              <a:spLocks noChangeShapeType="1"/>
            </p:cNvSpPr>
            <p:nvPr/>
          </p:nvSpPr>
          <p:spPr bwMode="auto">
            <a:xfrm flipV="1">
              <a:off x="1585"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7" name="Line 2109"/>
            <p:cNvSpPr>
              <a:spLocks noChangeShapeType="1"/>
            </p:cNvSpPr>
            <p:nvPr/>
          </p:nvSpPr>
          <p:spPr bwMode="auto">
            <a:xfrm flipV="1">
              <a:off x="160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8" name="Line 2110"/>
            <p:cNvSpPr>
              <a:spLocks noChangeShapeType="1"/>
            </p:cNvSpPr>
            <p:nvPr/>
          </p:nvSpPr>
          <p:spPr bwMode="auto">
            <a:xfrm flipV="1">
              <a:off x="161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9" name="Line 2111"/>
            <p:cNvSpPr>
              <a:spLocks noChangeShapeType="1"/>
            </p:cNvSpPr>
            <p:nvPr/>
          </p:nvSpPr>
          <p:spPr bwMode="auto">
            <a:xfrm flipV="1">
              <a:off x="163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0" name="Line 2112"/>
            <p:cNvSpPr>
              <a:spLocks noChangeShapeType="1"/>
            </p:cNvSpPr>
            <p:nvPr/>
          </p:nvSpPr>
          <p:spPr bwMode="auto">
            <a:xfrm flipV="1">
              <a:off x="1645"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1" name="Line 2113"/>
            <p:cNvSpPr>
              <a:spLocks noChangeShapeType="1"/>
            </p:cNvSpPr>
            <p:nvPr/>
          </p:nvSpPr>
          <p:spPr bwMode="auto">
            <a:xfrm flipV="1">
              <a:off x="166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2" name="Line 2114"/>
            <p:cNvSpPr>
              <a:spLocks noChangeShapeType="1"/>
            </p:cNvSpPr>
            <p:nvPr/>
          </p:nvSpPr>
          <p:spPr bwMode="auto">
            <a:xfrm flipV="1">
              <a:off x="1677"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3" name="Line 2115"/>
            <p:cNvSpPr>
              <a:spLocks noChangeShapeType="1"/>
            </p:cNvSpPr>
            <p:nvPr/>
          </p:nvSpPr>
          <p:spPr bwMode="auto">
            <a:xfrm flipV="1">
              <a:off x="135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4" name="Line 2116"/>
            <p:cNvSpPr>
              <a:spLocks noChangeShapeType="1"/>
            </p:cNvSpPr>
            <p:nvPr/>
          </p:nvSpPr>
          <p:spPr bwMode="auto">
            <a:xfrm flipV="1">
              <a:off x="136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5" name="Line 2117"/>
            <p:cNvSpPr>
              <a:spLocks noChangeShapeType="1"/>
            </p:cNvSpPr>
            <p:nvPr/>
          </p:nvSpPr>
          <p:spPr bwMode="auto">
            <a:xfrm flipV="1">
              <a:off x="1382"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 name="Line 2118"/>
            <p:cNvSpPr>
              <a:spLocks noChangeShapeType="1"/>
            </p:cNvSpPr>
            <p:nvPr/>
          </p:nvSpPr>
          <p:spPr bwMode="auto">
            <a:xfrm flipV="1">
              <a:off x="1397"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7" name="Line 2119"/>
            <p:cNvSpPr>
              <a:spLocks noChangeShapeType="1"/>
            </p:cNvSpPr>
            <p:nvPr/>
          </p:nvSpPr>
          <p:spPr bwMode="auto">
            <a:xfrm flipV="1">
              <a:off x="141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8" name="Line 2120"/>
            <p:cNvSpPr>
              <a:spLocks noChangeShapeType="1"/>
            </p:cNvSpPr>
            <p:nvPr/>
          </p:nvSpPr>
          <p:spPr bwMode="auto">
            <a:xfrm flipV="1">
              <a:off x="1427"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9" name="Line 2121"/>
            <p:cNvSpPr>
              <a:spLocks noChangeShapeType="1"/>
            </p:cNvSpPr>
            <p:nvPr/>
          </p:nvSpPr>
          <p:spPr bwMode="auto">
            <a:xfrm flipV="1">
              <a:off x="144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0" name="Line 2122"/>
            <p:cNvSpPr>
              <a:spLocks noChangeShapeType="1"/>
            </p:cNvSpPr>
            <p:nvPr/>
          </p:nvSpPr>
          <p:spPr bwMode="auto">
            <a:xfrm flipV="1">
              <a:off x="145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1" name="Line 2123"/>
            <p:cNvSpPr>
              <a:spLocks noChangeShapeType="1"/>
            </p:cNvSpPr>
            <p:nvPr/>
          </p:nvSpPr>
          <p:spPr bwMode="auto">
            <a:xfrm flipV="1">
              <a:off x="1474"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2" name="Line 2124"/>
            <p:cNvSpPr>
              <a:spLocks noChangeShapeType="1"/>
            </p:cNvSpPr>
            <p:nvPr/>
          </p:nvSpPr>
          <p:spPr bwMode="auto">
            <a:xfrm flipV="1">
              <a:off x="148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3" name="Line 2125"/>
            <p:cNvSpPr>
              <a:spLocks noChangeShapeType="1"/>
            </p:cNvSpPr>
            <p:nvPr/>
          </p:nvSpPr>
          <p:spPr bwMode="auto">
            <a:xfrm flipV="1">
              <a:off x="150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4" name="Line 2126"/>
            <p:cNvSpPr>
              <a:spLocks noChangeShapeType="1"/>
            </p:cNvSpPr>
            <p:nvPr/>
          </p:nvSpPr>
          <p:spPr bwMode="auto">
            <a:xfrm flipV="1">
              <a:off x="151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5" name="Line 2127"/>
            <p:cNvSpPr>
              <a:spLocks noChangeShapeType="1"/>
            </p:cNvSpPr>
            <p:nvPr/>
          </p:nvSpPr>
          <p:spPr bwMode="auto">
            <a:xfrm flipV="1">
              <a:off x="1534"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 name="Line 2128"/>
            <p:cNvSpPr>
              <a:spLocks noChangeShapeType="1"/>
            </p:cNvSpPr>
            <p:nvPr/>
          </p:nvSpPr>
          <p:spPr bwMode="auto">
            <a:xfrm flipV="1">
              <a:off x="155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7" name="Line 2129"/>
            <p:cNvSpPr>
              <a:spLocks noChangeShapeType="1"/>
            </p:cNvSpPr>
            <p:nvPr/>
          </p:nvSpPr>
          <p:spPr bwMode="auto">
            <a:xfrm flipV="1">
              <a:off x="156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8" name="Line 2130"/>
            <p:cNvSpPr>
              <a:spLocks noChangeShapeType="1"/>
            </p:cNvSpPr>
            <p:nvPr/>
          </p:nvSpPr>
          <p:spPr bwMode="auto">
            <a:xfrm flipV="1">
              <a:off x="158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9" name="Line 2131"/>
            <p:cNvSpPr>
              <a:spLocks noChangeShapeType="1"/>
            </p:cNvSpPr>
            <p:nvPr/>
          </p:nvSpPr>
          <p:spPr bwMode="auto">
            <a:xfrm flipV="1">
              <a:off x="159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0" name="Line 2132"/>
            <p:cNvSpPr>
              <a:spLocks noChangeShapeType="1"/>
            </p:cNvSpPr>
            <p:nvPr/>
          </p:nvSpPr>
          <p:spPr bwMode="auto">
            <a:xfrm flipV="1">
              <a:off x="161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1" name="Line 2133"/>
            <p:cNvSpPr>
              <a:spLocks noChangeShapeType="1"/>
            </p:cNvSpPr>
            <p:nvPr/>
          </p:nvSpPr>
          <p:spPr bwMode="auto">
            <a:xfrm flipV="1">
              <a:off x="162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2" name="Line 2134"/>
            <p:cNvSpPr>
              <a:spLocks noChangeShapeType="1"/>
            </p:cNvSpPr>
            <p:nvPr/>
          </p:nvSpPr>
          <p:spPr bwMode="auto">
            <a:xfrm flipV="1">
              <a:off x="1641"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3" name="Line 2135"/>
            <p:cNvSpPr>
              <a:spLocks noChangeShapeType="1"/>
            </p:cNvSpPr>
            <p:nvPr/>
          </p:nvSpPr>
          <p:spPr bwMode="auto">
            <a:xfrm flipV="1">
              <a:off x="165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4" name="Line 2136"/>
            <p:cNvSpPr>
              <a:spLocks noChangeShapeType="1"/>
            </p:cNvSpPr>
            <p:nvPr/>
          </p:nvSpPr>
          <p:spPr bwMode="auto">
            <a:xfrm flipV="1">
              <a:off x="167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5" name="Line 2137"/>
            <p:cNvSpPr>
              <a:spLocks noChangeShapeType="1"/>
            </p:cNvSpPr>
            <p:nvPr/>
          </p:nvSpPr>
          <p:spPr bwMode="auto">
            <a:xfrm flipV="1">
              <a:off x="168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 name="Line 2138"/>
            <p:cNvSpPr>
              <a:spLocks noChangeShapeType="1"/>
            </p:cNvSpPr>
            <p:nvPr/>
          </p:nvSpPr>
          <p:spPr bwMode="auto">
            <a:xfrm flipV="1">
              <a:off x="170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 name="Line 2139"/>
            <p:cNvSpPr>
              <a:spLocks noChangeShapeType="1"/>
            </p:cNvSpPr>
            <p:nvPr/>
          </p:nvSpPr>
          <p:spPr bwMode="auto">
            <a:xfrm flipV="1">
              <a:off x="171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8" name="Line 2140"/>
            <p:cNvSpPr>
              <a:spLocks noChangeShapeType="1"/>
            </p:cNvSpPr>
            <p:nvPr/>
          </p:nvSpPr>
          <p:spPr bwMode="auto">
            <a:xfrm flipV="1">
              <a:off x="173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9" name="Line 2141"/>
            <p:cNvSpPr>
              <a:spLocks noChangeShapeType="1"/>
            </p:cNvSpPr>
            <p:nvPr/>
          </p:nvSpPr>
          <p:spPr bwMode="auto">
            <a:xfrm flipV="1">
              <a:off x="174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0" name="Line 2142"/>
            <p:cNvSpPr>
              <a:spLocks noChangeShapeType="1"/>
            </p:cNvSpPr>
            <p:nvPr/>
          </p:nvSpPr>
          <p:spPr bwMode="auto">
            <a:xfrm flipV="1">
              <a:off x="176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1" name="Line 2143"/>
            <p:cNvSpPr>
              <a:spLocks noChangeShapeType="1"/>
            </p:cNvSpPr>
            <p:nvPr/>
          </p:nvSpPr>
          <p:spPr bwMode="auto">
            <a:xfrm flipV="1">
              <a:off x="178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2" name="Line 2144"/>
            <p:cNvSpPr>
              <a:spLocks noChangeShapeType="1"/>
            </p:cNvSpPr>
            <p:nvPr/>
          </p:nvSpPr>
          <p:spPr bwMode="auto">
            <a:xfrm flipV="1">
              <a:off x="179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3" name="Line 2145"/>
            <p:cNvSpPr>
              <a:spLocks noChangeShapeType="1"/>
            </p:cNvSpPr>
            <p:nvPr/>
          </p:nvSpPr>
          <p:spPr bwMode="auto">
            <a:xfrm flipV="1">
              <a:off x="181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4" name="Line 2146"/>
            <p:cNvSpPr>
              <a:spLocks noChangeShapeType="1"/>
            </p:cNvSpPr>
            <p:nvPr/>
          </p:nvSpPr>
          <p:spPr bwMode="auto">
            <a:xfrm flipV="1">
              <a:off x="182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5" name="Line 2147"/>
            <p:cNvSpPr>
              <a:spLocks noChangeShapeType="1"/>
            </p:cNvSpPr>
            <p:nvPr/>
          </p:nvSpPr>
          <p:spPr bwMode="auto">
            <a:xfrm flipV="1">
              <a:off x="184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6" name="Line 2148"/>
            <p:cNvSpPr>
              <a:spLocks noChangeShapeType="1"/>
            </p:cNvSpPr>
            <p:nvPr/>
          </p:nvSpPr>
          <p:spPr bwMode="auto">
            <a:xfrm flipV="1">
              <a:off x="185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 name="Line 2149"/>
            <p:cNvSpPr>
              <a:spLocks noChangeShapeType="1"/>
            </p:cNvSpPr>
            <p:nvPr/>
          </p:nvSpPr>
          <p:spPr bwMode="auto">
            <a:xfrm flipV="1">
              <a:off x="1871"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8" name="Line 2150"/>
            <p:cNvSpPr>
              <a:spLocks noChangeShapeType="1"/>
            </p:cNvSpPr>
            <p:nvPr/>
          </p:nvSpPr>
          <p:spPr bwMode="auto">
            <a:xfrm flipV="1">
              <a:off x="188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9" name="Line 2151"/>
            <p:cNvSpPr>
              <a:spLocks noChangeShapeType="1"/>
            </p:cNvSpPr>
            <p:nvPr/>
          </p:nvSpPr>
          <p:spPr bwMode="auto">
            <a:xfrm flipV="1">
              <a:off x="190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0" name="Line 2152"/>
            <p:cNvSpPr>
              <a:spLocks noChangeShapeType="1"/>
            </p:cNvSpPr>
            <p:nvPr/>
          </p:nvSpPr>
          <p:spPr bwMode="auto">
            <a:xfrm flipV="1">
              <a:off x="191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1" name="Line 2153"/>
            <p:cNvSpPr>
              <a:spLocks noChangeShapeType="1"/>
            </p:cNvSpPr>
            <p:nvPr/>
          </p:nvSpPr>
          <p:spPr bwMode="auto">
            <a:xfrm flipV="1">
              <a:off x="193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2" name="Line 2154"/>
            <p:cNvSpPr>
              <a:spLocks noChangeShapeType="1"/>
            </p:cNvSpPr>
            <p:nvPr/>
          </p:nvSpPr>
          <p:spPr bwMode="auto">
            <a:xfrm flipV="1">
              <a:off x="1948"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3" name="Line 2155"/>
            <p:cNvSpPr>
              <a:spLocks noChangeShapeType="1"/>
            </p:cNvSpPr>
            <p:nvPr/>
          </p:nvSpPr>
          <p:spPr bwMode="auto">
            <a:xfrm flipV="1">
              <a:off x="196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4" name="Line 2156"/>
            <p:cNvSpPr>
              <a:spLocks noChangeShapeType="1"/>
            </p:cNvSpPr>
            <p:nvPr/>
          </p:nvSpPr>
          <p:spPr bwMode="auto">
            <a:xfrm flipV="1">
              <a:off x="1978"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5" name="Line 2157"/>
            <p:cNvSpPr>
              <a:spLocks noChangeShapeType="1"/>
            </p:cNvSpPr>
            <p:nvPr/>
          </p:nvSpPr>
          <p:spPr bwMode="auto">
            <a:xfrm flipV="1">
              <a:off x="199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6" name="Line 2158"/>
            <p:cNvSpPr>
              <a:spLocks noChangeShapeType="1"/>
            </p:cNvSpPr>
            <p:nvPr/>
          </p:nvSpPr>
          <p:spPr bwMode="auto">
            <a:xfrm flipV="1">
              <a:off x="200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 name="Line 2159"/>
            <p:cNvSpPr>
              <a:spLocks noChangeShapeType="1"/>
            </p:cNvSpPr>
            <p:nvPr/>
          </p:nvSpPr>
          <p:spPr bwMode="auto">
            <a:xfrm flipV="1">
              <a:off x="2025"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8" name="Line 2160"/>
            <p:cNvSpPr>
              <a:spLocks noChangeShapeType="1"/>
            </p:cNvSpPr>
            <p:nvPr/>
          </p:nvSpPr>
          <p:spPr bwMode="auto">
            <a:xfrm flipV="1">
              <a:off x="204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9" name="Line 2161"/>
            <p:cNvSpPr>
              <a:spLocks noChangeShapeType="1"/>
            </p:cNvSpPr>
            <p:nvPr/>
          </p:nvSpPr>
          <p:spPr bwMode="auto">
            <a:xfrm flipV="1">
              <a:off x="205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0" name="Line 2162"/>
            <p:cNvSpPr>
              <a:spLocks noChangeShapeType="1"/>
            </p:cNvSpPr>
            <p:nvPr/>
          </p:nvSpPr>
          <p:spPr bwMode="auto">
            <a:xfrm flipV="1">
              <a:off x="207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1" name="Line 2163"/>
            <p:cNvSpPr>
              <a:spLocks noChangeShapeType="1"/>
            </p:cNvSpPr>
            <p:nvPr/>
          </p:nvSpPr>
          <p:spPr bwMode="auto">
            <a:xfrm flipV="1">
              <a:off x="2085"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2" name="Line 2164"/>
            <p:cNvSpPr>
              <a:spLocks noChangeShapeType="1"/>
            </p:cNvSpPr>
            <p:nvPr/>
          </p:nvSpPr>
          <p:spPr bwMode="auto">
            <a:xfrm flipV="1">
              <a:off x="2100"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3" name="Line 2165"/>
            <p:cNvSpPr>
              <a:spLocks noChangeShapeType="1"/>
            </p:cNvSpPr>
            <p:nvPr/>
          </p:nvSpPr>
          <p:spPr bwMode="auto">
            <a:xfrm flipV="1">
              <a:off x="2117"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4" name="Line 2166"/>
            <p:cNvSpPr>
              <a:spLocks noChangeShapeType="1"/>
            </p:cNvSpPr>
            <p:nvPr/>
          </p:nvSpPr>
          <p:spPr bwMode="auto">
            <a:xfrm flipV="1">
              <a:off x="213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5" name="Line 2167"/>
            <p:cNvSpPr>
              <a:spLocks noChangeShapeType="1"/>
            </p:cNvSpPr>
            <p:nvPr/>
          </p:nvSpPr>
          <p:spPr bwMode="auto">
            <a:xfrm flipV="1">
              <a:off x="214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6" name="Line 2168"/>
            <p:cNvSpPr>
              <a:spLocks noChangeShapeType="1"/>
            </p:cNvSpPr>
            <p:nvPr/>
          </p:nvSpPr>
          <p:spPr bwMode="auto">
            <a:xfrm flipV="1">
              <a:off x="216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 name="Line 2169"/>
            <p:cNvSpPr>
              <a:spLocks noChangeShapeType="1"/>
            </p:cNvSpPr>
            <p:nvPr/>
          </p:nvSpPr>
          <p:spPr bwMode="auto">
            <a:xfrm flipV="1">
              <a:off x="217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8" name="Line 2170"/>
            <p:cNvSpPr>
              <a:spLocks noChangeShapeType="1"/>
            </p:cNvSpPr>
            <p:nvPr/>
          </p:nvSpPr>
          <p:spPr bwMode="auto">
            <a:xfrm flipV="1">
              <a:off x="2533"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9" name="Line 2171"/>
            <p:cNvSpPr>
              <a:spLocks noChangeShapeType="1"/>
            </p:cNvSpPr>
            <p:nvPr/>
          </p:nvSpPr>
          <p:spPr bwMode="auto">
            <a:xfrm flipV="1">
              <a:off x="254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0" name="Line 2172"/>
            <p:cNvSpPr>
              <a:spLocks noChangeShapeType="1"/>
            </p:cNvSpPr>
            <p:nvPr/>
          </p:nvSpPr>
          <p:spPr bwMode="auto">
            <a:xfrm flipV="1">
              <a:off x="256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1" name="Line 2173"/>
            <p:cNvSpPr>
              <a:spLocks noChangeShapeType="1"/>
            </p:cNvSpPr>
            <p:nvPr/>
          </p:nvSpPr>
          <p:spPr bwMode="auto">
            <a:xfrm flipV="1">
              <a:off x="257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2" name="Line 2174"/>
            <p:cNvSpPr>
              <a:spLocks noChangeShapeType="1"/>
            </p:cNvSpPr>
            <p:nvPr/>
          </p:nvSpPr>
          <p:spPr bwMode="auto">
            <a:xfrm flipV="1">
              <a:off x="259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3" name="Line 2175"/>
            <p:cNvSpPr>
              <a:spLocks noChangeShapeType="1"/>
            </p:cNvSpPr>
            <p:nvPr/>
          </p:nvSpPr>
          <p:spPr bwMode="auto">
            <a:xfrm flipV="1">
              <a:off x="261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4" name="Line 2176"/>
            <p:cNvSpPr>
              <a:spLocks noChangeShapeType="1"/>
            </p:cNvSpPr>
            <p:nvPr/>
          </p:nvSpPr>
          <p:spPr bwMode="auto">
            <a:xfrm flipV="1">
              <a:off x="262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5" name="Line 2177"/>
            <p:cNvSpPr>
              <a:spLocks noChangeShapeType="1"/>
            </p:cNvSpPr>
            <p:nvPr/>
          </p:nvSpPr>
          <p:spPr bwMode="auto">
            <a:xfrm flipV="1">
              <a:off x="2640"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6" name="Line 2178"/>
            <p:cNvSpPr>
              <a:spLocks noChangeShapeType="1"/>
            </p:cNvSpPr>
            <p:nvPr/>
          </p:nvSpPr>
          <p:spPr bwMode="auto">
            <a:xfrm flipV="1">
              <a:off x="2655"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 name="Line 2179"/>
            <p:cNvSpPr>
              <a:spLocks noChangeShapeType="1"/>
            </p:cNvSpPr>
            <p:nvPr/>
          </p:nvSpPr>
          <p:spPr bwMode="auto">
            <a:xfrm flipV="1">
              <a:off x="267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8" name="Line 2180"/>
            <p:cNvSpPr>
              <a:spLocks noChangeShapeType="1"/>
            </p:cNvSpPr>
            <p:nvPr/>
          </p:nvSpPr>
          <p:spPr bwMode="auto">
            <a:xfrm flipV="1">
              <a:off x="268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9" name="Line 2181"/>
            <p:cNvSpPr>
              <a:spLocks noChangeShapeType="1"/>
            </p:cNvSpPr>
            <p:nvPr/>
          </p:nvSpPr>
          <p:spPr bwMode="auto">
            <a:xfrm flipV="1">
              <a:off x="2702" y="2835"/>
              <a:ext cx="11" cy="1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0" name="Line 2182"/>
            <p:cNvSpPr>
              <a:spLocks noChangeShapeType="1"/>
            </p:cNvSpPr>
            <p:nvPr/>
          </p:nvSpPr>
          <p:spPr bwMode="auto">
            <a:xfrm flipH="1" flipV="1">
              <a:off x="940" y="2842"/>
              <a:ext cx="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1" name="Line 2183"/>
            <p:cNvSpPr>
              <a:spLocks noChangeShapeType="1"/>
            </p:cNvSpPr>
            <p:nvPr/>
          </p:nvSpPr>
          <p:spPr bwMode="auto">
            <a:xfrm flipH="1" flipV="1">
              <a:off x="940" y="2827"/>
              <a:ext cx="20"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2" name="Line 2184"/>
            <p:cNvSpPr>
              <a:spLocks noChangeShapeType="1"/>
            </p:cNvSpPr>
            <p:nvPr/>
          </p:nvSpPr>
          <p:spPr bwMode="auto">
            <a:xfrm flipH="1" flipV="1">
              <a:off x="95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3" name="Line 2185"/>
            <p:cNvSpPr>
              <a:spLocks noChangeShapeType="1"/>
            </p:cNvSpPr>
            <p:nvPr/>
          </p:nvSpPr>
          <p:spPr bwMode="auto">
            <a:xfrm flipH="1" flipV="1">
              <a:off x="96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4" name="Line 2186"/>
            <p:cNvSpPr>
              <a:spLocks noChangeShapeType="1"/>
            </p:cNvSpPr>
            <p:nvPr/>
          </p:nvSpPr>
          <p:spPr bwMode="auto">
            <a:xfrm flipH="1" flipV="1">
              <a:off x="983"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5" name="Line 2187"/>
            <p:cNvSpPr>
              <a:spLocks noChangeShapeType="1"/>
            </p:cNvSpPr>
            <p:nvPr/>
          </p:nvSpPr>
          <p:spPr bwMode="auto">
            <a:xfrm flipH="1" flipV="1">
              <a:off x="100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6" name="Line 2188"/>
            <p:cNvSpPr>
              <a:spLocks noChangeShapeType="1"/>
            </p:cNvSpPr>
            <p:nvPr/>
          </p:nvSpPr>
          <p:spPr bwMode="auto">
            <a:xfrm flipH="1" flipV="1">
              <a:off x="1015"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7" name="Line 2189"/>
            <p:cNvSpPr>
              <a:spLocks noChangeShapeType="1"/>
            </p:cNvSpPr>
            <p:nvPr/>
          </p:nvSpPr>
          <p:spPr bwMode="auto">
            <a:xfrm flipH="1" flipV="1">
              <a:off x="103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 name="Line 2190"/>
            <p:cNvSpPr>
              <a:spLocks noChangeShapeType="1"/>
            </p:cNvSpPr>
            <p:nvPr/>
          </p:nvSpPr>
          <p:spPr bwMode="auto">
            <a:xfrm flipH="1" flipV="1">
              <a:off x="104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9" name="Line 2191"/>
            <p:cNvSpPr>
              <a:spLocks noChangeShapeType="1"/>
            </p:cNvSpPr>
            <p:nvPr/>
          </p:nvSpPr>
          <p:spPr bwMode="auto">
            <a:xfrm flipH="1" flipV="1">
              <a:off x="106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0" name="Line 2192"/>
            <p:cNvSpPr>
              <a:spLocks noChangeShapeType="1"/>
            </p:cNvSpPr>
            <p:nvPr/>
          </p:nvSpPr>
          <p:spPr bwMode="auto">
            <a:xfrm flipH="1" flipV="1">
              <a:off x="107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1" name="Line 2193"/>
            <p:cNvSpPr>
              <a:spLocks noChangeShapeType="1"/>
            </p:cNvSpPr>
            <p:nvPr/>
          </p:nvSpPr>
          <p:spPr bwMode="auto">
            <a:xfrm flipH="1" flipV="1">
              <a:off x="109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2" name="Line 2194"/>
            <p:cNvSpPr>
              <a:spLocks noChangeShapeType="1"/>
            </p:cNvSpPr>
            <p:nvPr/>
          </p:nvSpPr>
          <p:spPr bwMode="auto">
            <a:xfrm flipH="1" flipV="1">
              <a:off x="1107"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3" name="Line 2195"/>
            <p:cNvSpPr>
              <a:spLocks noChangeShapeType="1"/>
            </p:cNvSpPr>
            <p:nvPr/>
          </p:nvSpPr>
          <p:spPr bwMode="auto">
            <a:xfrm flipH="1" flipV="1">
              <a:off x="112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4" name="Line 2196"/>
            <p:cNvSpPr>
              <a:spLocks noChangeShapeType="1"/>
            </p:cNvSpPr>
            <p:nvPr/>
          </p:nvSpPr>
          <p:spPr bwMode="auto">
            <a:xfrm flipH="1" flipV="1">
              <a:off x="113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5" name="Line 2197"/>
            <p:cNvSpPr>
              <a:spLocks noChangeShapeType="1"/>
            </p:cNvSpPr>
            <p:nvPr/>
          </p:nvSpPr>
          <p:spPr bwMode="auto">
            <a:xfrm flipH="1" flipV="1">
              <a:off x="115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6" name="Line 2198"/>
            <p:cNvSpPr>
              <a:spLocks noChangeShapeType="1"/>
            </p:cNvSpPr>
            <p:nvPr/>
          </p:nvSpPr>
          <p:spPr bwMode="auto">
            <a:xfrm flipH="1" flipV="1">
              <a:off x="116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7" name="Line 2199"/>
            <p:cNvSpPr>
              <a:spLocks noChangeShapeType="1"/>
            </p:cNvSpPr>
            <p:nvPr/>
          </p:nvSpPr>
          <p:spPr bwMode="auto">
            <a:xfrm flipH="1" flipV="1">
              <a:off x="118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 name="Line 2200"/>
            <p:cNvSpPr>
              <a:spLocks noChangeShapeType="1"/>
            </p:cNvSpPr>
            <p:nvPr/>
          </p:nvSpPr>
          <p:spPr bwMode="auto">
            <a:xfrm flipH="1" flipV="1">
              <a:off x="119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9" name="Line 2201"/>
            <p:cNvSpPr>
              <a:spLocks noChangeShapeType="1"/>
            </p:cNvSpPr>
            <p:nvPr/>
          </p:nvSpPr>
          <p:spPr bwMode="auto">
            <a:xfrm flipH="1" flipV="1">
              <a:off x="1213"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0" name="Line 2202"/>
            <p:cNvSpPr>
              <a:spLocks noChangeShapeType="1"/>
            </p:cNvSpPr>
            <p:nvPr/>
          </p:nvSpPr>
          <p:spPr bwMode="auto">
            <a:xfrm flipH="1" flipV="1">
              <a:off x="122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1" name="Line 2203"/>
            <p:cNvSpPr>
              <a:spLocks noChangeShapeType="1"/>
            </p:cNvSpPr>
            <p:nvPr/>
          </p:nvSpPr>
          <p:spPr bwMode="auto">
            <a:xfrm flipH="1" flipV="1">
              <a:off x="124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2" name="Line 2204"/>
            <p:cNvSpPr>
              <a:spLocks noChangeShapeType="1"/>
            </p:cNvSpPr>
            <p:nvPr/>
          </p:nvSpPr>
          <p:spPr bwMode="auto">
            <a:xfrm flipH="1" flipV="1">
              <a:off x="125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3" name="Line 2205"/>
            <p:cNvSpPr>
              <a:spLocks noChangeShapeType="1"/>
            </p:cNvSpPr>
            <p:nvPr/>
          </p:nvSpPr>
          <p:spPr bwMode="auto">
            <a:xfrm flipH="1" flipV="1">
              <a:off x="1275"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4" name="Line 2206"/>
            <p:cNvSpPr>
              <a:spLocks noChangeShapeType="1"/>
            </p:cNvSpPr>
            <p:nvPr/>
          </p:nvSpPr>
          <p:spPr bwMode="auto">
            <a:xfrm flipH="1" flipV="1">
              <a:off x="129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5" name="Line 2207"/>
            <p:cNvSpPr>
              <a:spLocks noChangeShapeType="1"/>
            </p:cNvSpPr>
            <p:nvPr/>
          </p:nvSpPr>
          <p:spPr bwMode="auto">
            <a:xfrm flipH="1" flipV="1">
              <a:off x="130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6" name="Line 2208"/>
            <p:cNvSpPr>
              <a:spLocks noChangeShapeType="1"/>
            </p:cNvSpPr>
            <p:nvPr/>
          </p:nvSpPr>
          <p:spPr bwMode="auto">
            <a:xfrm flipH="1" flipV="1">
              <a:off x="1320"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7" name="Line 2209"/>
            <p:cNvSpPr>
              <a:spLocks noChangeShapeType="1"/>
            </p:cNvSpPr>
            <p:nvPr/>
          </p:nvSpPr>
          <p:spPr bwMode="auto">
            <a:xfrm flipH="1" flipV="1">
              <a:off x="133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 name="Line 2210"/>
            <p:cNvSpPr>
              <a:spLocks noChangeShapeType="1"/>
            </p:cNvSpPr>
            <p:nvPr/>
          </p:nvSpPr>
          <p:spPr bwMode="auto">
            <a:xfrm flipH="1" flipV="1">
              <a:off x="135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9" name="Line 2211"/>
            <p:cNvSpPr>
              <a:spLocks noChangeShapeType="1"/>
            </p:cNvSpPr>
            <p:nvPr/>
          </p:nvSpPr>
          <p:spPr bwMode="auto">
            <a:xfrm flipH="1" flipV="1">
              <a:off x="136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0" name="Line 2212"/>
            <p:cNvSpPr>
              <a:spLocks noChangeShapeType="1"/>
            </p:cNvSpPr>
            <p:nvPr/>
          </p:nvSpPr>
          <p:spPr bwMode="auto">
            <a:xfrm flipH="1" flipV="1">
              <a:off x="1382"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1" name="Line 2213"/>
            <p:cNvSpPr>
              <a:spLocks noChangeShapeType="1"/>
            </p:cNvSpPr>
            <p:nvPr/>
          </p:nvSpPr>
          <p:spPr bwMode="auto">
            <a:xfrm flipH="1" flipV="1">
              <a:off x="1397"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2" name="Line 2214"/>
            <p:cNvSpPr>
              <a:spLocks noChangeShapeType="1"/>
            </p:cNvSpPr>
            <p:nvPr/>
          </p:nvSpPr>
          <p:spPr bwMode="auto">
            <a:xfrm flipH="1" flipV="1">
              <a:off x="141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3" name="Line 2215"/>
            <p:cNvSpPr>
              <a:spLocks noChangeShapeType="1"/>
            </p:cNvSpPr>
            <p:nvPr/>
          </p:nvSpPr>
          <p:spPr bwMode="auto">
            <a:xfrm flipH="1" flipV="1">
              <a:off x="1427"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4" name="Line 2216"/>
            <p:cNvSpPr>
              <a:spLocks noChangeShapeType="1"/>
            </p:cNvSpPr>
            <p:nvPr/>
          </p:nvSpPr>
          <p:spPr bwMode="auto">
            <a:xfrm flipH="1" flipV="1">
              <a:off x="144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5" name="Line 2217"/>
            <p:cNvSpPr>
              <a:spLocks noChangeShapeType="1"/>
            </p:cNvSpPr>
            <p:nvPr/>
          </p:nvSpPr>
          <p:spPr bwMode="auto">
            <a:xfrm flipH="1" flipV="1">
              <a:off x="145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6" name="Line 2218"/>
            <p:cNvSpPr>
              <a:spLocks noChangeShapeType="1"/>
            </p:cNvSpPr>
            <p:nvPr/>
          </p:nvSpPr>
          <p:spPr bwMode="auto">
            <a:xfrm flipH="1" flipV="1">
              <a:off x="1474"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7" name="Line 2219"/>
            <p:cNvSpPr>
              <a:spLocks noChangeShapeType="1"/>
            </p:cNvSpPr>
            <p:nvPr/>
          </p:nvSpPr>
          <p:spPr bwMode="auto">
            <a:xfrm flipH="1" flipV="1">
              <a:off x="148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 name="Line 2220"/>
            <p:cNvSpPr>
              <a:spLocks noChangeShapeType="1"/>
            </p:cNvSpPr>
            <p:nvPr/>
          </p:nvSpPr>
          <p:spPr bwMode="auto">
            <a:xfrm flipH="1" flipV="1">
              <a:off x="150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9" name="Line 2221"/>
            <p:cNvSpPr>
              <a:spLocks noChangeShapeType="1"/>
            </p:cNvSpPr>
            <p:nvPr/>
          </p:nvSpPr>
          <p:spPr bwMode="auto">
            <a:xfrm flipH="1" flipV="1">
              <a:off x="151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0" name="Line 2222"/>
            <p:cNvSpPr>
              <a:spLocks noChangeShapeType="1"/>
            </p:cNvSpPr>
            <p:nvPr/>
          </p:nvSpPr>
          <p:spPr bwMode="auto">
            <a:xfrm flipH="1" flipV="1">
              <a:off x="1534"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1" name="Line 2223"/>
            <p:cNvSpPr>
              <a:spLocks noChangeShapeType="1"/>
            </p:cNvSpPr>
            <p:nvPr/>
          </p:nvSpPr>
          <p:spPr bwMode="auto">
            <a:xfrm flipH="1" flipV="1">
              <a:off x="1550"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2" name="Line 2224"/>
            <p:cNvSpPr>
              <a:spLocks noChangeShapeType="1"/>
            </p:cNvSpPr>
            <p:nvPr/>
          </p:nvSpPr>
          <p:spPr bwMode="auto">
            <a:xfrm flipH="1" flipV="1">
              <a:off x="156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3" name="Line 2225"/>
            <p:cNvSpPr>
              <a:spLocks noChangeShapeType="1"/>
            </p:cNvSpPr>
            <p:nvPr/>
          </p:nvSpPr>
          <p:spPr bwMode="auto">
            <a:xfrm flipH="1" flipV="1">
              <a:off x="158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4" name="Line 2226"/>
            <p:cNvSpPr>
              <a:spLocks noChangeShapeType="1"/>
            </p:cNvSpPr>
            <p:nvPr/>
          </p:nvSpPr>
          <p:spPr bwMode="auto">
            <a:xfrm flipH="1" flipV="1">
              <a:off x="159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5" name="Line 2227"/>
            <p:cNvSpPr>
              <a:spLocks noChangeShapeType="1"/>
            </p:cNvSpPr>
            <p:nvPr/>
          </p:nvSpPr>
          <p:spPr bwMode="auto">
            <a:xfrm flipH="1" flipV="1">
              <a:off x="161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6" name="Line 2228"/>
            <p:cNvSpPr>
              <a:spLocks noChangeShapeType="1"/>
            </p:cNvSpPr>
            <p:nvPr/>
          </p:nvSpPr>
          <p:spPr bwMode="auto">
            <a:xfrm flipH="1" flipV="1">
              <a:off x="1626"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7" name="Line 2229"/>
            <p:cNvSpPr>
              <a:spLocks noChangeShapeType="1"/>
            </p:cNvSpPr>
            <p:nvPr/>
          </p:nvSpPr>
          <p:spPr bwMode="auto">
            <a:xfrm flipH="1" flipV="1">
              <a:off x="1641"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 name="Line 2230"/>
            <p:cNvSpPr>
              <a:spLocks noChangeShapeType="1"/>
            </p:cNvSpPr>
            <p:nvPr/>
          </p:nvSpPr>
          <p:spPr bwMode="auto">
            <a:xfrm flipH="1" flipV="1">
              <a:off x="165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9" name="Line 2231"/>
            <p:cNvSpPr>
              <a:spLocks noChangeShapeType="1"/>
            </p:cNvSpPr>
            <p:nvPr/>
          </p:nvSpPr>
          <p:spPr bwMode="auto">
            <a:xfrm flipH="1" flipV="1">
              <a:off x="167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0" name="Line 2232"/>
            <p:cNvSpPr>
              <a:spLocks noChangeShapeType="1"/>
            </p:cNvSpPr>
            <p:nvPr/>
          </p:nvSpPr>
          <p:spPr bwMode="auto">
            <a:xfrm flipH="1" flipV="1">
              <a:off x="1347"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1" name="Line 2233"/>
            <p:cNvSpPr>
              <a:spLocks noChangeShapeType="1"/>
            </p:cNvSpPr>
            <p:nvPr/>
          </p:nvSpPr>
          <p:spPr bwMode="auto">
            <a:xfrm flipH="1" flipV="1">
              <a:off x="1363"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2" name="Line 2234"/>
            <p:cNvSpPr>
              <a:spLocks noChangeShapeType="1"/>
            </p:cNvSpPr>
            <p:nvPr/>
          </p:nvSpPr>
          <p:spPr bwMode="auto">
            <a:xfrm flipH="1" flipV="1">
              <a:off x="1378"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383" name="Group 2436"/>
            <p:cNvGrpSpPr/>
            <p:nvPr/>
          </p:nvGrpSpPr>
          <p:grpSpPr bwMode="auto">
            <a:xfrm>
              <a:off x="940" y="2825"/>
              <a:ext cx="1774" cy="22"/>
              <a:chOff x="820" y="2546"/>
              <a:chExt cx="1758" cy="22"/>
            </a:xfrm>
          </p:grpSpPr>
          <p:sp>
            <p:nvSpPr>
              <p:cNvPr id="443" name="Line 2236"/>
              <p:cNvSpPr>
                <a:spLocks noChangeShapeType="1"/>
              </p:cNvSpPr>
              <p:nvPr/>
            </p:nvSpPr>
            <p:spPr bwMode="auto">
              <a:xfrm flipH="1" flipV="1">
                <a:off x="126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4" name="Line 2237"/>
              <p:cNvSpPr>
                <a:spLocks noChangeShapeType="1"/>
              </p:cNvSpPr>
              <p:nvPr/>
            </p:nvSpPr>
            <p:spPr bwMode="auto">
              <a:xfrm flipH="1" flipV="1">
                <a:off x="128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5" name="Line 2238"/>
              <p:cNvSpPr>
                <a:spLocks noChangeShapeType="1"/>
              </p:cNvSpPr>
              <p:nvPr/>
            </p:nvSpPr>
            <p:spPr bwMode="auto">
              <a:xfrm flipH="1" flipV="1">
                <a:off x="129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6" name="Line 2239"/>
              <p:cNvSpPr>
                <a:spLocks noChangeShapeType="1"/>
              </p:cNvSpPr>
              <p:nvPr/>
            </p:nvSpPr>
            <p:spPr bwMode="auto">
              <a:xfrm flipH="1" flipV="1">
                <a:off x="131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7" name="Line 2240"/>
              <p:cNvSpPr>
                <a:spLocks noChangeShapeType="1"/>
              </p:cNvSpPr>
              <p:nvPr/>
            </p:nvSpPr>
            <p:spPr bwMode="auto">
              <a:xfrm flipH="1" flipV="1">
                <a:off x="1330"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8" name="Line 2241"/>
              <p:cNvSpPr>
                <a:spLocks noChangeShapeType="1"/>
              </p:cNvSpPr>
              <p:nvPr/>
            </p:nvSpPr>
            <p:spPr bwMode="auto">
              <a:xfrm flipH="1" flipV="1">
                <a:off x="1345"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9" name="Line 2242"/>
              <p:cNvSpPr>
                <a:spLocks noChangeShapeType="1"/>
              </p:cNvSpPr>
              <p:nvPr/>
            </p:nvSpPr>
            <p:spPr bwMode="auto">
              <a:xfrm flipH="1" flipV="1">
                <a:off x="136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 name="Line 2243"/>
              <p:cNvSpPr>
                <a:spLocks noChangeShapeType="1"/>
              </p:cNvSpPr>
              <p:nvPr/>
            </p:nvSpPr>
            <p:spPr bwMode="auto">
              <a:xfrm flipH="1" flipV="1">
                <a:off x="137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1" name="Line 2244"/>
              <p:cNvSpPr>
                <a:spLocks noChangeShapeType="1"/>
              </p:cNvSpPr>
              <p:nvPr/>
            </p:nvSpPr>
            <p:spPr bwMode="auto">
              <a:xfrm flipH="1" flipV="1">
                <a:off x="139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2" name="Line 2245"/>
              <p:cNvSpPr>
                <a:spLocks noChangeShapeType="1"/>
              </p:cNvSpPr>
              <p:nvPr/>
            </p:nvSpPr>
            <p:spPr bwMode="auto">
              <a:xfrm flipH="1" flipV="1">
                <a:off x="140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3" name="Line 2246"/>
              <p:cNvSpPr>
                <a:spLocks noChangeShapeType="1"/>
              </p:cNvSpPr>
              <p:nvPr/>
            </p:nvSpPr>
            <p:spPr bwMode="auto">
              <a:xfrm flipH="1" flipV="1">
                <a:off x="1421"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4" name="Line 2247"/>
              <p:cNvSpPr>
                <a:spLocks noChangeShapeType="1"/>
              </p:cNvSpPr>
              <p:nvPr/>
            </p:nvSpPr>
            <p:spPr bwMode="auto">
              <a:xfrm flipH="1" flipV="1">
                <a:off x="143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5" name="Line 2248"/>
              <p:cNvSpPr>
                <a:spLocks noChangeShapeType="1"/>
              </p:cNvSpPr>
              <p:nvPr/>
            </p:nvSpPr>
            <p:spPr bwMode="auto">
              <a:xfrm flipH="1" flipV="1">
                <a:off x="145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6" name="Line 2249"/>
              <p:cNvSpPr>
                <a:spLocks noChangeShapeType="1"/>
              </p:cNvSpPr>
              <p:nvPr/>
            </p:nvSpPr>
            <p:spPr bwMode="auto">
              <a:xfrm flipH="1" flipV="1">
                <a:off x="146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7" name="Line 2250"/>
              <p:cNvSpPr>
                <a:spLocks noChangeShapeType="1"/>
              </p:cNvSpPr>
              <p:nvPr/>
            </p:nvSpPr>
            <p:spPr bwMode="auto">
              <a:xfrm flipH="1" flipV="1">
                <a:off x="148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8" name="Line 2251"/>
              <p:cNvSpPr>
                <a:spLocks noChangeShapeType="1"/>
              </p:cNvSpPr>
              <p:nvPr/>
            </p:nvSpPr>
            <p:spPr bwMode="auto">
              <a:xfrm flipH="1" flipV="1">
                <a:off x="149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9" name="Line 2252"/>
              <p:cNvSpPr>
                <a:spLocks noChangeShapeType="1"/>
              </p:cNvSpPr>
              <p:nvPr/>
            </p:nvSpPr>
            <p:spPr bwMode="auto">
              <a:xfrm flipH="1" flipV="1">
                <a:off x="1512"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 name="Line 2253"/>
              <p:cNvSpPr>
                <a:spLocks noChangeShapeType="1"/>
              </p:cNvSpPr>
              <p:nvPr/>
            </p:nvSpPr>
            <p:spPr bwMode="auto">
              <a:xfrm flipH="1" flipV="1">
                <a:off x="152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 name="Line 2254"/>
              <p:cNvSpPr>
                <a:spLocks noChangeShapeType="1"/>
              </p:cNvSpPr>
              <p:nvPr/>
            </p:nvSpPr>
            <p:spPr bwMode="auto">
              <a:xfrm flipH="1" flipV="1">
                <a:off x="154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2" name="Line 2255"/>
              <p:cNvSpPr>
                <a:spLocks noChangeShapeType="1"/>
              </p:cNvSpPr>
              <p:nvPr/>
            </p:nvSpPr>
            <p:spPr bwMode="auto">
              <a:xfrm flipH="1" flipV="1">
                <a:off x="155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3" name="Line 2256"/>
              <p:cNvSpPr>
                <a:spLocks noChangeShapeType="1"/>
              </p:cNvSpPr>
              <p:nvPr/>
            </p:nvSpPr>
            <p:spPr bwMode="auto">
              <a:xfrm flipH="1" flipV="1">
                <a:off x="157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4" name="Line 2257"/>
              <p:cNvSpPr>
                <a:spLocks noChangeShapeType="1"/>
              </p:cNvSpPr>
              <p:nvPr/>
            </p:nvSpPr>
            <p:spPr bwMode="auto">
              <a:xfrm flipH="1" flipV="1">
                <a:off x="158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5" name="Line 2258"/>
              <p:cNvSpPr>
                <a:spLocks noChangeShapeType="1"/>
              </p:cNvSpPr>
              <p:nvPr/>
            </p:nvSpPr>
            <p:spPr bwMode="auto">
              <a:xfrm flipH="1" flipV="1">
                <a:off x="1603"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6" name="Line 2259"/>
              <p:cNvSpPr>
                <a:spLocks noChangeShapeType="1"/>
              </p:cNvSpPr>
              <p:nvPr/>
            </p:nvSpPr>
            <p:spPr bwMode="auto">
              <a:xfrm flipH="1" flipV="1">
                <a:off x="161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7" name="Line 2260"/>
              <p:cNvSpPr>
                <a:spLocks noChangeShapeType="1"/>
              </p:cNvSpPr>
              <p:nvPr/>
            </p:nvSpPr>
            <p:spPr bwMode="auto">
              <a:xfrm flipH="1" flipV="1">
                <a:off x="163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8" name="Line 2261"/>
              <p:cNvSpPr>
                <a:spLocks noChangeShapeType="1"/>
              </p:cNvSpPr>
              <p:nvPr/>
            </p:nvSpPr>
            <p:spPr bwMode="auto">
              <a:xfrm flipH="1" flipV="1">
                <a:off x="164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9" name="Line 2262"/>
              <p:cNvSpPr>
                <a:spLocks noChangeShapeType="1"/>
              </p:cNvSpPr>
              <p:nvPr/>
            </p:nvSpPr>
            <p:spPr bwMode="auto">
              <a:xfrm flipH="1" flipV="1">
                <a:off x="166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0" name="Line 2263"/>
              <p:cNvSpPr>
                <a:spLocks noChangeShapeType="1"/>
              </p:cNvSpPr>
              <p:nvPr/>
            </p:nvSpPr>
            <p:spPr bwMode="auto">
              <a:xfrm flipH="1" flipV="1">
                <a:off x="167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 name="Line 2264"/>
              <p:cNvSpPr>
                <a:spLocks noChangeShapeType="1"/>
              </p:cNvSpPr>
              <p:nvPr/>
            </p:nvSpPr>
            <p:spPr bwMode="auto">
              <a:xfrm flipH="1" flipV="1">
                <a:off x="169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2" name="Line 2265"/>
              <p:cNvSpPr>
                <a:spLocks noChangeShapeType="1"/>
              </p:cNvSpPr>
              <p:nvPr/>
            </p:nvSpPr>
            <p:spPr bwMode="auto">
              <a:xfrm flipH="1" flipV="1">
                <a:off x="170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3" name="Line 2266"/>
              <p:cNvSpPr>
                <a:spLocks noChangeShapeType="1"/>
              </p:cNvSpPr>
              <p:nvPr/>
            </p:nvSpPr>
            <p:spPr bwMode="auto">
              <a:xfrm flipH="1" flipV="1">
                <a:off x="172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4" name="Line 2267"/>
              <p:cNvSpPr>
                <a:spLocks noChangeShapeType="1"/>
              </p:cNvSpPr>
              <p:nvPr/>
            </p:nvSpPr>
            <p:spPr bwMode="auto">
              <a:xfrm flipH="1" flipV="1">
                <a:off x="173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5" name="Line 2268"/>
              <p:cNvSpPr>
                <a:spLocks noChangeShapeType="1"/>
              </p:cNvSpPr>
              <p:nvPr/>
            </p:nvSpPr>
            <p:spPr bwMode="auto">
              <a:xfrm flipH="1" flipV="1">
                <a:off x="175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6" name="Line 2269"/>
              <p:cNvSpPr>
                <a:spLocks noChangeShapeType="1"/>
              </p:cNvSpPr>
              <p:nvPr/>
            </p:nvSpPr>
            <p:spPr bwMode="auto">
              <a:xfrm flipH="1" flipV="1">
                <a:off x="176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7" name="Line 2270"/>
              <p:cNvSpPr>
                <a:spLocks noChangeShapeType="1"/>
              </p:cNvSpPr>
              <p:nvPr/>
            </p:nvSpPr>
            <p:spPr bwMode="auto">
              <a:xfrm flipH="1" flipV="1">
                <a:off x="1785"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8" name="Line 2271"/>
              <p:cNvSpPr>
                <a:spLocks noChangeShapeType="1"/>
              </p:cNvSpPr>
              <p:nvPr/>
            </p:nvSpPr>
            <p:spPr bwMode="auto">
              <a:xfrm flipH="1" flipV="1">
                <a:off x="180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9" name="Line 2272"/>
              <p:cNvSpPr>
                <a:spLocks noChangeShapeType="1"/>
              </p:cNvSpPr>
              <p:nvPr/>
            </p:nvSpPr>
            <p:spPr bwMode="auto">
              <a:xfrm flipH="1" flipV="1">
                <a:off x="181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0" name="Line 2273"/>
              <p:cNvSpPr>
                <a:spLocks noChangeShapeType="1"/>
              </p:cNvSpPr>
              <p:nvPr/>
            </p:nvSpPr>
            <p:spPr bwMode="auto">
              <a:xfrm flipH="1" flipV="1">
                <a:off x="183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 name="Line 2274"/>
              <p:cNvSpPr>
                <a:spLocks noChangeShapeType="1"/>
              </p:cNvSpPr>
              <p:nvPr/>
            </p:nvSpPr>
            <p:spPr bwMode="auto">
              <a:xfrm flipH="1" flipV="1">
                <a:off x="184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2" name="Line 2275"/>
              <p:cNvSpPr>
                <a:spLocks noChangeShapeType="1"/>
              </p:cNvSpPr>
              <p:nvPr/>
            </p:nvSpPr>
            <p:spPr bwMode="auto">
              <a:xfrm flipH="1" flipV="1">
                <a:off x="186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3" name="Line 2276"/>
              <p:cNvSpPr>
                <a:spLocks noChangeShapeType="1"/>
              </p:cNvSpPr>
              <p:nvPr/>
            </p:nvSpPr>
            <p:spPr bwMode="auto">
              <a:xfrm flipH="1" flipV="1">
                <a:off x="187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4" name="Line 2277"/>
              <p:cNvSpPr>
                <a:spLocks noChangeShapeType="1"/>
              </p:cNvSpPr>
              <p:nvPr/>
            </p:nvSpPr>
            <p:spPr bwMode="auto">
              <a:xfrm flipH="1" flipV="1">
                <a:off x="189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5" name="Line 2278"/>
              <p:cNvSpPr>
                <a:spLocks noChangeShapeType="1"/>
              </p:cNvSpPr>
              <p:nvPr/>
            </p:nvSpPr>
            <p:spPr bwMode="auto">
              <a:xfrm flipH="1" flipV="1">
                <a:off x="190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 name="Line 2279"/>
              <p:cNvSpPr>
                <a:spLocks noChangeShapeType="1"/>
              </p:cNvSpPr>
              <p:nvPr/>
            </p:nvSpPr>
            <p:spPr bwMode="auto">
              <a:xfrm flipH="1" flipV="1">
                <a:off x="192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7" name="Line 2280"/>
              <p:cNvSpPr>
                <a:spLocks noChangeShapeType="1"/>
              </p:cNvSpPr>
              <p:nvPr/>
            </p:nvSpPr>
            <p:spPr bwMode="auto">
              <a:xfrm flipH="1" flipV="1">
                <a:off x="193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8" name="Line 2281"/>
              <p:cNvSpPr>
                <a:spLocks noChangeShapeType="1"/>
              </p:cNvSpPr>
              <p:nvPr/>
            </p:nvSpPr>
            <p:spPr bwMode="auto">
              <a:xfrm flipH="1" flipV="1">
                <a:off x="195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9" name="Line 2282"/>
              <p:cNvSpPr>
                <a:spLocks noChangeShapeType="1"/>
              </p:cNvSpPr>
              <p:nvPr/>
            </p:nvSpPr>
            <p:spPr bwMode="auto">
              <a:xfrm flipH="1" flipV="1">
                <a:off x="1967"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0" name="Line 2283"/>
              <p:cNvSpPr>
                <a:spLocks noChangeShapeType="1"/>
              </p:cNvSpPr>
              <p:nvPr/>
            </p:nvSpPr>
            <p:spPr bwMode="auto">
              <a:xfrm flipH="1" flipV="1">
                <a:off x="198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 name="Line 2284"/>
              <p:cNvSpPr>
                <a:spLocks noChangeShapeType="1"/>
              </p:cNvSpPr>
              <p:nvPr/>
            </p:nvSpPr>
            <p:spPr bwMode="auto">
              <a:xfrm flipH="1" flipV="1">
                <a:off x="199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2" name="Line 2285"/>
              <p:cNvSpPr>
                <a:spLocks noChangeShapeType="1"/>
              </p:cNvSpPr>
              <p:nvPr/>
            </p:nvSpPr>
            <p:spPr bwMode="auto">
              <a:xfrm flipH="1" flipV="1">
                <a:off x="201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3" name="Line 2286"/>
              <p:cNvSpPr>
                <a:spLocks noChangeShapeType="1"/>
              </p:cNvSpPr>
              <p:nvPr/>
            </p:nvSpPr>
            <p:spPr bwMode="auto">
              <a:xfrm flipH="1" flipV="1">
                <a:off x="202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4" name="Line 2287"/>
              <p:cNvSpPr>
                <a:spLocks noChangeShapeType="1"/>
              </p:cNvSpPr>
              <p:nvPr/>
            </p:nvSpPr>
            <p:spPr bwMode="auto">
              <a:xfrm flipH="1" flipV="1">
                <a:off x="204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5" name="Line 2288"/>
              <p:cNvSpPr>
                <a:spLocks noChangeShapeType="1"/>
              </p:cNvSpPr>
              <p:nvPr/>
            </p:nvSpPr>
            <p:spPr bwMode="auto">
              <a:xfrm flipH="1" flipV="1">
                <a:off x="239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6" name="Line 2289"/>
              <p:cNvSpPr>
                <a:spLocks noChangeShapeType="1"/>
              </p:cNvSpPr>
              <p:nvPr/>
            </p:nvSpPr>
            <p:spPr bwMode="auto">
              <a:xfrm flipH="1" flipV="1">
                <a:off x="241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7" name="Line 2290"/>
              <p:cNvSpPr>
                <a:spLocks noChangeShapeType="1"/>
              </p:cNvSpPr>
              <p:nvPr/>
            </p:nvSpPr>
            <p:spPr bwMode="auto">
              <a:xfrm flipH="1" flipV="1">
                <a:off x="242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8" name="Line 2291"/>
              <p:cNvSpPr>
                <a:spLocks noChangeShapeType="1"/>
              </p:cNvSpPr>
              <p:nvPr/>
            </p:nvSpPr>
            <p:spPr bwMode="auto">
              <a:xfrm flipH="1" flipV="1">
                <a:off x="244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9" name="Line 2292"/>
              <p:cNvSpPr>
                <a:spLocks noChangeShapeType="1"/>
              </p:cNvSpPr>
              <p:nvPr/>
            </p:nvSpPr>
            <p:spPr bwMode="auto">
              <a:xfrm flipH="1" flipV="1">
                <a:off x="245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0" name="Line 2293"/>
              <p:cNvSpPr>
                <a:spLocks noChangeShapeType="1"/>
              </p:cNvSpPr>
              <p:nvPr/>
            </p:nvSpPr>
            <p:spPr bwMode="auto">
              <a:xfrm flipH="1" flipV="1">
                <a:off x="247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 name="Line 2294"/>
              <p:cNvSpPr>
                <a:spLocks noChangeShapeType="1"/>
              </p:cNvSpPr>
              <p:nvPr/>
            </p:nvSpPr>
            <p:spPr bwMode="auto">
              <a:xfrm flipH="1" flipV="1">
                <a:off x="248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2" name="Line 2295"/>
              <p:cNvSpPr>
                <a:spLocks noChangeShapeType="1"/>
              </p:cNvSpPr>
              <p:nvPr/>
            </p:nvSpPr>
            <p:spPr bwMode="auto">
              <a:xfrm flipH="1" flipV="1">
                <a:off x="250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3" name="Line 2296"/>
              <p:cNvSpPr>
                <a:spLocks noChangeShapeType="1"/>
              </p:cNvSpPr>
              <p:nvPr/>
            </p:nvSpPr>
            <p:spPr bwMode="auto">
              <a:xfrm flipH="1" flipV="1">
                <a:off x="251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4" name="Line 2297"/>
              <p:cNvSpPr>
                <a:spLocks noChangeShapeType="1"/>
              </p:cNvSpPr>
              <p:nvPr/>
            </p:nvSpPr>
            <p:spPr bwMode="auto">
              <a:xfrm flipH="1" flipV="1">
                <a:off x="253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5" name="Line 2298"/>
              <p:cNvSpPr>
                <a:spLocks noChangeShapeType="1"/>
              </p:cNvSpPr>
              <p:nvPr/>
            </p:nvSpPr>
            <p:spPr bwMode="auto">
              <a:xfrm flipH="1" flipV="1">
                <a:off x="254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6" name="Line 2299"/>
              <p:cNvSpPr>
                <a:spLocks noChangeShapeType="1"/>
              </p:cNvSpPr>
              <p:nvPr/>
            </p:nvSpPr>
            <p:spPr bwMode="auto">
              <a:xfrm flipV="1">
                <a:off x="820" y="2546"/>
                <a:ext cx="8"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7" name="Line 2300"/>
              <p:cNvSpPr>
                <a:spLocks noChangeShapeType="1"/>
              </p:cNvSpPr>
              <p:nvPr/>
            </p:nvSpPr>
            <p:spPr bwMode="auto">
              <a:xfrm flipV="1">
                <a:off x="85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8" name="Line 2301"/>
              <p:cNvSpPr>
                <a:spLocks noChangeShapeType="1"/>
              </p:cNvSpPr>
              <p:nvPr/>
            </p:nvSpPr>
            <p:spPr bwMode="auto">
              <a:xfrm flipV="1">
                <a:off x="908"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9" name="Line 2302"/>
              <p:cNvSpPr>
                <a:spLocks noChangeShapeType="1"/>
              </p:cNvSpPr>
              <p:nvPr/>
            </p:nvSpPr>
            <p:spPr bwMode="auto">
              <a:xfrm flipV="1">
                <a:off x="95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0" name="Line 2303"/>
              <p:cNvSpPr>
                <a:spLocks noChangeShapeType="1"/>
              </p:cNvSpPr>
              <p:nvPr/>
            </p:nvSpPr>
            <p:spPr bwMode="auto">
              <a:xfrm flipV="1">
                <a:off x="100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1" name="Line 2304"/>
              <p:cNvSpPr>
                <a:spLocks noChangeShapeType="1"/>
              </p:cNvSpPr>
              <p:nvPr/>
            </p:nvSpPr>
            <p:spPr bwMode="auto">
              <a:xfrm flipV="1">
                <a:off x="105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 name="Line 2305"/>
              <p:cNvSpPr>
                <a:spLocks noChangeShapeType="1"/>
              </p:cNvSpPr>
              <p:nvPr/>
            </p:nvSpPr>
            <p:spPr bwMode="auto">
              <a:xfrm flipV="1">
                <a:off x="111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3" name="Line 2306"/>
              <p:cNvSpPr>
                <a:spLocks noChangeShapeType="1"/>
              </p:cNvSpPr>
              <p:nvPr/>
            </p:nvSpPr>
            <p:spPr bwMode="auto">
              <a:xfrm flipV="1">
                <a:off x="116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4" name="Line 2307"/>
              <p:cNvSpPr>
                <a:spLocks noChangeShapeType="1"/>
              </p:cNvSpPr>
              <p:nvPr/>
            </p:nvSpPr>
            <p:spPr bwMode="auto">
              <a:xfrm flipV="1">
                <a:off x="121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5" name="Line 2308"/>
              <p:cNvSpPr>
                <a:spLocks noChangeShapeType="1"/>
              </p:cNvSpPr>
              <p:nvPr/>
            </p:nvSpPr>
            <p:spPr bwMode="auto">
              <a:xfrm flipV="1">
                <a:off x="1262"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6" name="Line 2309"/>
              <p:cNvSpPr>
                <a:spLocks noChangeShapeType="1"/>
              </p:cNvSpPr>
              <p:nvPr/>
            </p:nvSpPr>
            <p:spPr bwMode="auto">
              <a:xfrm flipV="1">
                <a:off x="131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7" name="Line 2310"/>
              <p:cNvSpPr>
                <a:spLocks noChangeShapeType="1"/>
              </p:cNvSpPr>
              <p:nvPr/>
            </p:nvSpPr>
            <p:spPr bwMode="auto">
              <a:xfrm flipV="1">
                <a:off x="1363"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8" name="Line 2311"/>
              <p:cNvSpPr>
                <a:spLocks noChangeShapeType="1"/>
              </p:cNvSpPr>
              <p:nvPr/>
            </p:nvSpPr>
            <p:spPr bwMode="auto">
              <a:xfrm flipV="1">
                <a:off x="141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9" name="Line 2312"/>
              <p:cNvSpPr>
                <a:spLocks noChangeShapeType="1"/>
              </p:cNvSpPr>
              <p:nvPr/>
            </p:nvSpPr>
            <p:spPr bwMode="auto">
              <a:xfrm flipV="1">
                <a:off x="146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0" name="Line 2313"/>
              <p:cNvSpPr>
                <a:spLocks noChangeShapeType="1"/>
              </p:cNvSpPr>
              <p:nvPr/>
            </p:nvSpPr>
            <p:spPr bwMode="auto">
              <a:xfrm flipV="1">
                <a:off x="151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1" name="Line 2314"/>
              <p:cNvSpPr>
                <a:spLocks noChangeShapeType="1"/>
              </p:cNvSpPr>
              <p:nvPr/>
            </p:nvSpPr>
            <p:spPr bwMode="auto">
              <a:xfrm flipV="1">
                <a:off x="122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 name="Line 2315"/>
              <p:cNvSpPr>
                <a:spLocks noChangeShapeType="1"/>
              </p:cNvSpPr>
              <p:nvPr/>
            </p:nvSpPr>
            <p:spPr bwMode="auto">
              <a:xfrm flipV="1">
                <a:off x="127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3" name="Line 2316"/>
              <p:cNvSpPr>
                <a:spLocks noChangeShapeType="1"/>
              </p:cNvSpPr>
              <p:nvPr/>
            </p:nvSpPr>
            <p:spPr bwMode="auto">
              <a:xfrm flipV="1">
                <a:off x="132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4" name="Line 2317"/>
              <p:cNvSpPr>
                <a:spLocks noChangeShapeType="1"/>
              </p:cNvSpPr>
              <p:nvPr/>
            </p:nvSpPr>
            <p:spPr bwMode="auto">
              <a:xfrm flipV="1">
                <a:off x="137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5" name="Line 2318"/>
              <p:cNvSpPr>
                <a:spLocks noChangeShapeType="1"/>
              </p:cNvSpPr>
              <p:nvPr/>
            </p:nvSpPr>
            <p:spPr bwMode="auto">
              <a:xfrm flipV="1">
                <a:off x="1430"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6" name="Line 2319"/>
              <p:cNvSpPr>
                <a:spLocks noChangeShapeType="1"/>
              </p:cNvSpPr>
              <p:nvPr/>
            </p:nvSpPr>
            <p:spPr bwMode="auto">
              <a:xfrm flipV="1">
                <a:off x="148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7" name="Line 2320"/>
              <p:cNvSpPr>
                <a:spLocks noChangeShapeType="1"/>
              </p:cNvSpPr>
              <p:nvPr/>
            </p:nvSpPr>
            <p:spPr bwMode="auto">
              <a:xfrm flipV="1">
                <a:off x="1531"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8" name="Line 2321"/>
              <p:cNvSpPr>
                <a:spLocks noChangeShapeType="1"/>
              </p:cNvSpPr>
              <p:nvPr/>
            </p:nvSpPr>
            <p:spPr bwMode="auto">
              <a:xfrm flipV="1">
                <a:off x="158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9" name="Line 2322"/>
              <p:cNvSpPr>
                <a:spLocks noChangeShapeType="1"/>
              </p:cNvSpPr>
              <p:nvPr/>
            </p:nvSpPr>
            <p:spPr bwMode="auto">
              <a:xfrm flipV="1">
                <a:off x="1632"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0" name="Line 2323"/>
              <p:cNvSpPr>
                <a:spLocks noChangeShapeType="1"/>
              </p:cNvSpPr>
              <p:nvPr/>
            </p:nvSpPr>
            <p:spPr bwMode="auto">
              <a:xfrm flipV="1">
                <a:off x="168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1" name="Line 2324"/>
              <p:cNvSpPr>
                <a:spLocks noChangeShapeType="1"/>
              </p:cNvSpPr>
              <p:nvPr/>
            </p:nvSpPr>
            <p:spPr bwMode="auto">
              <a:xfrm flipV="1">
                <a:off x="173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 name="Line 2325"/>
              <p:cNvSpPr>
                <a:spLocks noChangeShapeType="1"/>
              </p:cNvSpPr>
              <p:nvPr/>
            </p:nvSpPr>
            <p:spPr bwMode="auto">
              <a:xfrm flipV="1">
                <a:off x="178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 name="Line 2326"/>
              <p:cNvSpPr>
                <a:spLocks noChangeShapeType="1"/>
              </p:cNvSpPr>
              <p:nvPr/>
            </p:nvSpPr>
            <p:spPr bwMode="auto">
              <a:xfrm flipV="1">
                <a:off x="183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4" name="Line 2327"/>
              <p:cNvSpPr>
                <a:spLocks noChangeShapeType="1"/>
              </p:cNvSpPr>
              <p:nvPr/>
            </p:nvSpPr>
            <p:spPr bwMode="auto">
              <a:xfrm flipV="1">
                <a:off x="188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5" name="Line 2328"/>
              <p:cNvSpPr>
                <a:spLocks noChangeShapeType="1"/>
              </p:cNvSpPr>
              <p:nvPr/>
            </p:nvSpPr>
            <p:spPr bwMode="auto">
              <a:xfrm flipV="1">
                <a:off x="193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6" name="Line 2329"/>
              <p:cNvSpPr>
                <a:spLocks noChangeShapeType="1"/>
              </p:cNvSpPr>
              <p:nvPr/>
            </p:nvSpPr>
            <p:spPr bwMode="auto">
              <a:xfrm flipV="1">
                <a:off x="198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7" name="Line 2330"/>
              <p:cNvSpPr>
                <a:spLocks noChangeShapeType="1"/>
              </p:cNvSpPr>
              <p:nvPr/>
            </p:nvSpPr>
            <p:spPr bwMode="auto">
              <a:xfrm flipV="1">
                <a:off x="203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8" name="Line 2331"/>
              <p:cNvSpPr>
                <a:spLocks noChangeShapeType="1"/>
              </p:cNvSpPr>
              <p:nvPr/>
            </p:nvSpPr>
            <p:spPr bwMode="auto">
              <a:xfrm flipV="1">
                <a:off x="242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9" name="Line 2332"/>
              <p:cNvSpPr>
                <a:spLocks noChangeShapeType="1"/>
              </p:cNvSpPr>
              <p:nvPr/>
            </p:nvSpPr>
            <p:spPr bwMode="auto">
              <a:xfrm flipV="1">
                <a:off x="247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0" name="Line 2333"/>
              <p:cNvSpPr>
                <a:spLocks noChangeShapeType="1"/>
              </p:cNvSpPr>
              <p:nvPr/>
            </p:nvSpPr>
            <p:spPr bwMode="auto">
              <a:xfrm flipV="1">
                <a:off x="252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1" name="Line 2334"/>
              <p:cNvSpPr>
                <a:spLocks noChangeShapeType="1"/>
              </p:cNvSpPr>
              <p:nvPr/>
            </p:nvSpPr>
            <p:spPr bwMode="auto">
              <a:xfrm flipV="1">
                <a:off x="2576" y="2566"/>
                <a:ext cx="1"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2" name="Line 2335"/>
              <p:cNvSpPr>
                <a:spLocks noChangeShapeType="1"/>
              </p:cNvSpPr>
              <p:nvPr/>
            </p:nvSpPr>
            <p:spPr bwMode="auto">
              <a:xfrm flipH="1" flipV="1">
                <a:off x="83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3" name="Line 2336"/>
              <p:cNvSpPr>
                <a:spLocks noChangeShapeType="1"/>
              </p:cNvSpPr>
              <p:nvPr/>
            </p:nvSpPr>
            <p:spPr bwMode="auto">
              <a:xfrm flipH="1" flipV="1">
                <a:off x="88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4" name="Line 2337"/>
              <p:cNvSpPr>
                <a:spLocks noChangeShapeType="1"/>
              </p:cNvSpPr>
              <p:nvPr/>
            </p:nvSpPr>
            <p:spPr bwMode="auto">
              <a:xfrm flipH="1" flipV="1">
                <a:off x="93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5" name="Line 2338"/>
              <p:cNvSpPr>
                <a:spLocks noChangeShapeType="1"/>
              </p:cNvSpPr>
              <p:nvPr/>
            </p:nvSpPr>
            <p:spPr bwMode="auto">
              <a:xfrm flipH="1" flipV="1">
                <a:off x="985"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6" name="Line 2339"/>
              <p:cNvSpPr>
                <a:spLocks noChangeShapeType="1"/>
              </p:cNvSpPr>
              <p:nvPr/>
            </p:nvSpPr>
            <p:spPr bwMode="auto">
              <a:xfrm flipH="1" flipV="1">
                <a:off x="103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7" name="Line 2340"/>
              <p:cNvSpPr>
                <a:spLocks noChangeShapeType="1"/>
              </p:cNvSpPr>
              <p:nvPr/>
            </p:nvSpPr>
            <p:spPr bwMode="auto">
              <a:xfrm flipH="1" flipV="1">
                <a:off x="108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8" name="Line 2341"/>
              <p:cNvSpPr>
                <a:spLocks noChangeShapeType="1"/>
              </p:cNvSpPr>
              <p:nvPr/>
            </p:nvSpPr>
            <p:spPr bwMode="auto">
              <a:xfrm flipH="1" flipV="1">
                <a:off x="113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9" name="Line 2342"/>
              <p:cNvSpPr>
                <a:spLocks noChangeShapeType="1"/>
              </p:cNvSpPr>
              <p:nvPr/>
            </p:nvSpPr>
            <p:spPr bwMode="auto">
              <a:xfrm flipH="1" flipV="1">
                <a:off x="118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0" name="Line 2343"/>
              <p:cNvSpPr>
                <a:spLocks noChangeShapeType="1"/>
              </p:cNvSpPr>
              <p:nvPr/>
            </p:nvSpPr>
            <p:spPr bwMode="auto">
              <a:xfrm flipH="1" flipV="1">
                <a:off x="123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1" name="Line 2344"/>
              <p:cNvSpPr>
                <a:spLocks noChangeShapeType="1"/>
              </p:cNvSpPr>
              <p:nvPr/>
            </p:nvSpPr>
            <p:spPr bwMode="auto">
              <a:xfrm flipH="1" flipV="1">
                <a:off x="128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2" name="Line 2345"/>
              <p:cNvSpPr>
                <a:spLocks noChangeShapeType="1"/>
              </p:cNvSpPr>
              <p:nvPr/>
            </p:nvSpPr>
            <p:spPr bwMode="auto">
              <a:xfrm flipH="1" flipV="1">
                <a:off x="133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3" name="Line 2346"/>
              <p:cNvSpPr>
                <a:spLocks noChangeShapeType="1"/>
              </p:cNvSpPr>
              <p:nvPr/>
            </p:nvSpPr>
            <p:spPr bwMode="auto">
              <a:xfrm flipH="1" flipV="1">
                <a:off x="138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4" name="Line 2347"/>
              <p:cNvSpPr>
                <a:spLocks noChangeShapeType="1"/>
              </p:cNvSpPr>
              <p:nvPr/>
            </p:nvSpPr>
            <p:spPr bwMode="auto">
              <a:xfrm flipH="1" flipV="1">
                <a:off x="1440"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5" name="Line 2348"/>
              <p:cNvSpPr>
                <a:spLocks noChangeShapeType="1"/>
              </p:cNvSpPr>
              <p:nvPr/>
            </p:nvSpPr>
            <p:spPr bwMode="auto">
              <a:xfrm flipH="1" flipV="1">
                <a:off x="149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6" name="Line 2349"/>
              <p:cNvSpPr>
                <a:spLocks noChangeShapeType="1"/>
              </p:cNvSpPr>
              <p:nvPr/>
            </p:nvSpPr>
            <p:spPr bwMode="auto">
              <a:xfrm flipH="1" flipV="1">
                <a:off x="1541"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7" name="Line 2350"/>
              <p:cNvSpPr>
                <a:spLocks noChangeShapeType="1"/>
              </p:cNvSpPr>
              <p:nvPr/>
            </p:nvSpPr>
            <p:spPr bwMode="auto">
              <a:xfrm flipH="1" flipV="1">
                <a:off x="125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8" name="Line 2351"/>
              <p:cNvSpPr>
                <a:spLocks noChangeShapeType="1"/>
              </p:cNvSpPr>
              <p:nvPr/>
            </p:nvSpPr>
            <p:spPr bwMode="auto">
              <a:xfrm flipH="1" flipV="1">
                <a:off x="130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9" name="Line 2352"/>
              <p:cNvSpPr>
                <a:spLocks noChangeShapeType="1"/>
              </p:cNvSpPr>
              <p:nvPr/>
            </p:nvSpPr>
            <p:spPr bwMode="auto">
              <a:xfrm flipH="1" flipV="1">
                <a:off x="135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0" name="Line 2353"/>
              <p:cNvSpPr>
                <a:spLocks noChangeShapeType="1"/>
              </p:cNvSpPr>
              <p:nvPr/>
            </p:nvSpPr>
            <p:spPr bwMode="auto">
              <a:xfrm flipH="1" flipV="1">
                <a:off x="140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1" name="Line 2354"/>
              <p:cNvSpPr>
                <a:spLocks noChangeShapeType="1"/>
              </p:cNvSpPr>
              <p:nvPr/>
            </p:nvSpPr>
            <p:spPr bwMode="auto">
              <a:xfrm flipH="1" flipV="1">
                <a:off x="1456"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2" name="Line 2355"/>
              <p:cNvSpPr>
                <a:spLocks noChangeShapeType="1"/>
              </p:cNvSpPr>
              <p:nvPr/>
            </p:nvSpPr>
            <p:spPr bwMode="auto">
              <a:xfrm flipH="1" flipV="1">
                <a:off x="1507"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3" name="Line 2356"/>
              <p:cNvSpPr>
                <a:spLocks noChangeShapeType="1"/>
              </p:cNvSpPr>
              <p:nvPr/>
            </p:nvSpPr>
            <p:spPr bwMode="auto">
              <a:xfrm flipH="1" flipV="1">
                <a:off x="155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4" name="Line 2357"/>
              <p:cNvSpPr>
                <a:spLocks noChangeShapeType="1"/>
              </p:cNvSpPr>
              <p:nvPr/>
            </p:nvSpPr>
            <p:spPr bwMode="auto">
              <a:xfrm flipH="1" flipV="1">
                <a:off x="1608"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5" name="Line 2358"/>
              <p:cNvSpPr>
                <a:spLocks noChangeShapeType="1"/>
              </p:cNvSpPr>
              <p:nvPr/>
            </p:nvSpPr>
            <p:spPr bwMode="auto">
              <a:xfrm flipH="1" flipV="1">
                <a:off x="165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6" name="Line 2359"/>
              <p:cNvSpPr>
                <a:spLocks noChangeShapeType="1"/>
              </p:cNvSpPr>
              <p:nvPr/>
            </p:nvSpPr>
            <p:spPr bwMode="auto">
              <a:xfrm flipH="1" flipV="1">
                <a:off x="170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7" name="Line 2360"/>
              <p:cNvSpPr>
                <a:spLocks noChangeShapeType="1"/>
              </p:cNvSpPr>
              <p:nvPr/>
            </p:nvSpPr>
            <p:spPr bwMode="auto">
              <a:xfrm flipH="1" flipV="1">
                <a:off x="175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8" name="Line 2361"/>
              <p:cNvSpPr>
                <a:spLocks noChangeShapeType="1"/>
              </p:cNvSpPr>
              <p:nvPr/>
            </p:nvSpPr>
            <p:spPr bwMode="auto">
              <a:xfrm flipH="1" flipV="1">
                <a:off x="181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9" name="Line 2362"/>
              <p:cNvSpPr>
                <a:spLocks noChangeShapeType="1"/>
              </p:cNvSpPr>
              <p:nvPr/>
            </p:nvSpPr>
            <p:spPr bwMode="auto">
              <a:xfrm flipH="1" flipV="1">
                <a:off x="186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0" name="Line 2363"/>
              <p:cNvSpPr>
                <a:spLocks noChangeShapeType="1"/>
              </p:cNvSpPr>
              <p:nvPr/>
            </p:nvSpPr>
            <p:spPr bwMode="auto">
              <a:xfrm flipH="1" flipV="1">
                <a:off x="191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1" name="Line 2364"/>
              <p:cNvSpPr>
                <a:spLocks noChangeShapeType="1"/>
              </p:cNvSpPr>
              <p:nvPr/>
            </p:nvSpPr>
            <p:spPr bwMode="auto">
              <a:xfrm flipH="1" flipV="1">
                <a:off x="196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2" name="Line 2365"/>
              <p:cNvSpPr>
                <a:spLocks noChangeShapeType="1"/>
              </p:cNvSpPr>
              <p:nvPr/>
            </p:nvSpPr>
            <p:spPr bwMode="auto">
              <a:xfrm flipH="1" flipV="1">
                <a:off x="201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 name="Line 2366"/>
              <p:cNvSpPr>
                <a:spLocks noChangeShapeType="1"/>
              </p:cNvSpPr>
              <p:nvPr/>
            </p:nvSpPr>
            <p:spPr bwMode="auto">
              <a:xfrm flipH="1" flipV="1">
                <a:off x="240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4" name="Line 2367"/>
              <p:cNvSpPr>
                <a:spLocks noChangeShapeType="1"/>
              </p:cNvSpPr>
              <p:nvPr/>
            </p:nvSpPr>
            <p:spPr bwMode="auto">
              <a:xfrm flipH="1" flipV="1">
                <a:off x="2451"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5" name="Line 2368"/>
              <p:cNvSpPr>
                <a:spLocks noChangeShapeType="1"/>
              </p:cNvSpPr>
              <p:nvPr/>
            </p:nvSpPr>
            <p:spPr bwMode="auto">
              <a:xfrm flipH="1" flipV="1">
                <a:off x="250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6" name="Line 2369"/>
              <p:cNvSpPr>
                <a:spLocks noChangeShapeType="1"/>
              </p:cNvSpPr>
              <p:nvPr/>
            </p:nvSpPr>
            <p:spPr bwMode="auto">
              <a:xfrm flipH="1" flipV="1">
                <a:off x="255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7" name="Line 2370"/>
              <p:cNvSpPr>
                <a:spLocks noChangeShapeType="1"/>
              </p:cNvSpPr>
              <p:nvPr/>
            </p:nvSpPr>
            <p:spPr bwMode="auto">
              <a:xfrm flipV="1">
                <a:off x="95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8" name="Line 2371"/>
              <p:cNvSpPr>
                <a:spLocks noChangeShapeType="1"/>
              </p:cNvSpPr>
              <p:nvPr/>
            </p:nvSpPr>
            <p:spPr bwMode="auto">
              <a:xfrm flipV="1">
                <a:off x="1211"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9" name="Line 2372"/>
              <p:cNvSpPr>
                <a:spLocks noChangeShapeType="1"/>
              </p:cNvSpPr>
              <p:nvPr/>
            </p:nvSpPr>
            <p:spPr bwMode="auto">
              <a:xfrm flipV="1">
                <a:off x="146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0" name="Line 2373"/>
              <p:cNvSpPr>
                <a:spLocks noChangeShapeType="1"/>
              </p:cNvSpPr>
              <p:nvPr/>
            </p:nvSpPr>
            <p:spPr bwMode="auto">
              <a:xfrm flipV="1">
                <a:off x="137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1" name="Line 2374"/>
              <p:cNvSpPr>
                <a:spLocks noChangeShapeType="1"/>
              </p:cNvSpPr>
              <p:nvPr/>
            </p:nvSpPr>
            <p:spPr bwMode="auto">
              <a:xfrm flipV="1">
                <a:off x="1632"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2" name="Line 2375"/>
              <p:cNvSpPr>
                <a:spLocks noChangeShapeType="1"/>
              </p:cNvSpPr>
              <p:nvPr/>
            </p:nvSpPr>
            <p:spPr bwMode="auto">
              <a:xfrm flipV="1">
                <a:off x="188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3" name="Line 2376"/>
              <p:cNvSpPr>
                <a:spLocks noChangeShapeType="1"/>
              </p:cNvSpPr>
              <p:nvPr/>
            </p:nvSpPr>
            <p:spPr bwMode="auto">
              <a:xfrm flipV="1">
                <a:off x="247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4" name="Line 2377"/>
              <p:cNvSpPr>
                <a:spLocks noChangeShapeType="1"/>
              </p:cNvSpPr>
              <p:nvPr/>
            </p:nvSpPr>
            <p:spPr bwMode="auto">
              <a:xfrm flipH="1" flipV="1">
                <a:off x="83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5" name="Line 2378"/>
              <p:cNvSpPr>
                <a:spLocks noChangeShapeType="1"/>
              </p:cNvSpPr>
              <p:nvPr/>
            </p:nvSpPr>
            <p:spPr bwMode="auto">
              <a:xfrm flipH="1" flipV="1">
                <a:off x="108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6" name="Line 2379"/>
              <p:cNvSpPr>
                <a:spLocks noChangeShapeType="1"/>
              </p:cNvSpPr>
              <p:nvPr/>
            </p:nvSpPr>
            <p:spPr bwMode="auto">
              <a:xfrm flipH="1" flipV="1">
                <a:off x="133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7" name="Line 2380"/>
              <p:cNvSpPr>
                <a:spLocks noChangeShapeType="1"/>
              </p:cNvSpPr>
              <p:nvPr/>
            </p:nvSpPr>
            <p:spPr bwMode="auto">
              <a:xfrm flipH="1" flipV="1">
                <a:off x="125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8" name="Line 2381"/>
              <p:cNvSpPr>
                <a:spLocks noChangeShapeType="1"/>
              </p:cNvSpPr>
              <p:nvPr/>
            </p:nvSpPr>
            <p:spPr bwMode="auto">
              <a:xfrm flipH="1" flipV="1">
                <a:off x="1507"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9" name="Line 2382"/>
              <p:cNvSpPr>
                <a:spLocks noChangeShapeType="1"/>
              </p:cNvSpPr>
              <p:nvPr/>
            </p:nvSpPr>
            <p:spPr bwMode="auto">
              <a:xfrm flipH="1" flipV="1">
                <a:off x="175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0" name="Line 2383"/>
              <p:cNvSpPr>
                <a:spLocks noChangeShapeType="1"/>
              </p:cNvSpPr>
              <p:nvPr/>
            </p:nvSpPr>
            <p:spPr bwMode="auto">
              <a:xfrm flipH="1" flipV="1">
                <a:off x="201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1" name="Line 2384"/>
              <p:cNvSpPr>
                <a:spLocks noChangeShapeType="1"/>
              </p:cNvSpPr>
              <p:nvPr/>
            </p:nvSpPr>
            <p:spPr bwMode="auto">
              <a:xfrm flipV="1">
                <a:off x="95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2" name="Line 2385"/>
              <p:cNvSpPr>
                <a:spLocks noChangeShapeType="1"/>
              </p:cNvSpPr>
              <p:nvPr/>
            </p:nvSpPr>
            <p:spPr bwMode="auto">
              <a:xfrm flipV="1">
                <a:off x="146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3" name="Line 2386"/>
              <p:cNvSpPr>
                <a:spLocks noChangeShapeType="1"/>
              </p:cNvSpPr>
              <p:nvPr/>
            </p:nvSpPr>
            <p:spPr bwMode="auto">
              <a:xfrm flipV="1">
                <a:off x="1632"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4" name="Line 2387"/>
              <p:cNvSpPr>
                <a:spLocks noChangeShapeType="1"/>
              </p:cNvSpPr>
              <p:nvPr/>
            </p:nvSpPr>
            <p:spPr bwMode="auto">
              <a:xfrm flipV="1">
                <a:off x="247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5" name="Line 2388"/>
              <p:cNvSpPr>
                <a:spLocks noChangeShapeType="1"/>
              </p:cNvSpPr>
              <p:nvPr/>
            </p:nvSpPr>
            <p:spPr bwMode="auto">
              <a:xfrm flipH="1" flipV="1">
                <a:off x="108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6" name="Line 2389"/>
              <p:cNvSpPr>
                <a:spLocks noChangeShapeType="1"/>
              </p:cNvSpPr>
              <p:nvPr/>
            </p:nvSpPr>
            <p:spPr bwMode="auto">
              <a:xfrm flipH="1" flipV="1">
                <a:off x="125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7" name="Line 2390"/>
              <p:cNvSpPr>
                <a:spLocks noChangeShapeType="1"/>
              </p:cNvSpPr>
              <p:nvPr/>
            </p:nvSpPr>
            <p:spPr bwMode="auto">
              <a:xfrm flipH="1" flipV="1">
                <a:off x="175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8" name="Line 2391"/>
              <p:cNvSpPr>
                <a:spLocks noChangeShapeType="1"/>
              </p:cNvSpPr>
              <p:nvPr/>
            </p:nvSpPr>
            <p:spPr bwMode="auto">
              <a:xfrm>
                <a:off x="820" y="2546"/>
                <a:ext cx="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99" name="Line 2392"/>
              <p:cNvSpPr>
                <a:spLocks noChangeShapeType="1"/>
              </p:cNvSpPr>
              <p:nvPr/>
            </p:nvSpPr>
            <p:spPr bwMode="auto">
              <a:xfrm>
                <a:off x="820" y="2567"/>
                <a:ext cx="1757"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0" name="Line 2393"/>
              <p:cNvSpPr>
                <a:spLocks noChangeShapeType="1"/>
              </p:cNvSpPr>
              <p:nvPr/>
            </p:nvSpPr>
            <p:spPr bwMode="auto">
              <a:xfrm>
                <a:off x="2577" y="2546"/>
                <a:ext cx="1"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1" name="Line 2394"/>
              <p:cNvSpPr>
                <a:spLocks noChangeShapeType="1"/>
              </p:cNvSpPr>
              <p:nvPr/>
            </p:nvSpPr>
            <p:spPr bwMode="auto">
              <a:xfrm flipH="1" flipV="1">
                <a:off x="2562" y="2546"/>
                <a:ext cx="15" cy="1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2" name="Line 2395"/>
              <p:cNvSpPr>
                <a:spLocks noChangeShapeType="1"/>
              </p:cNvSpPr>
              <p:nvPr/>
            </p:nvSpPr>
            <p:spPr bwMode="auto">
              <a:xfrm flipV="1">
                <a:off x="210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3" name="Line 2396"/>
              <p:cNvSpPr>
                <a:spLocks noChangeShapeType="1"/>
              </p:cNvSpPr>
              <p:nvPr/>
            </p:nvSpPr>
            <p:spPr bwMode="auto">
              <a:xfrm flipV="1">
                <a:off x="210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4" name="Line 2397"/>
              <p:cNvSpPr>
                <a:spLocks noChangeShapeType="1"/>
              </p:cNvSpPr>
              <p:nvPr/>
            </p:nvSpPr>
            <p:spPr bwMode="auto">
              <a:xfrm flipV="1">
                <a:off x="2153"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5" name="Line 2398"/>
              <p:cNvSpPr>
                <a:spLocks noChangeShapeType="1"/>
              </p:cNvSpPr>
              <p:nvPr/>
            </p:nvSpPr>
            <p:spPr bwMode="auto">
              <a:xfrm flipH="1" flipV="1">
                <a:off x="207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6" name="Line 2399"/>
              <p:cNvSpPr>
                <a:spLocks noChangeShapeType="1"/>
              </p:cNvSpPr>
              <p:nvPr/>
            </p:nvSpPr>
            <p:spPr bwMode="auto">
              <a:xfrm flipH="1" flipV="1">
                <a:off x="212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7" name="Line 2400"/>
              <p:cNvSpPr>
                <a:spLocks noChangeShapeType="1"/>
              </p:cNvSpPr>
              <p:nvPr/>
            </p:nvSpPr>
            <p:spPr bwMode="auto">
              <a:xfrm flipH="1" flipV="1">
                <a:off x="217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8" name="Line 2401"/>
              <p:cNvSpPr>
                <a:spLocks noChangeShapeType="1"/>
              </p:cNvSpPr>
              <p:nvPr/>
            </p:nvSpPr>
            <p:spPr bwMode="auto">
              <a:xfrm flipV="1">
                <a:off x="207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09" name="Line 2402"/>
              <p:cNvSpPr>
                <a:spLocks noChangeShapeType="1"/>
              </p:cNvSpPr>
              <p:nvPr/>
            </p:nvSpPr>
            <p:spPr bwMode="auto">
              <a:xfrm flipV="1">
                <a:off x="208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0" name="Line 2403"/>
              <p:cNvSpPr>
                <a:spLocks noChangeShapeType="1"/>
              </p:cNvSpPr>
              <p:nvPr/>
            </p:nvSpPr>
            <p:spPr bwMode="auto">
              <a:xfrm flipV="1">
                <a:off x="210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1" name="Line 2404"/>
              <p:cNvSpPr>
                <a:spLocks noChangeShapeType="1"/>
              </p:cNvSpPr>
              <p:nvPr/>
            </p:nvSpPr>
            <p:spPr bwMode="auto">
              <a:xfrm flipV="1">
                <a:off x="2117"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2" name="Line 2405"/>
              <p:cNvSpPr>
                <a:spLocks noChangeShapeType="1"/>
              </p:cNvSpPr>
              <p:nvPr/>
            </p:nvSpPr>
            <p:spPr bwMode="auto">
              <a:xfrm flipV="1">
                <a:off x="2132"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3" name="Line 2406"/>
              <p:cNvSpPr>
                <a:spLocks noChangeShapeType="1"/>
              </p:cNvSpPr>
              <p:nvPr/>
            </p:nvSpPr>
            <p:spPr bwMode="auto">
              <a:xfrm flipV="1">
                <a:off x="2148"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4" name="Line 2407"/>
              <p:cNvSpPr>
                <a:spLocks noChangeShapeType="1"/>
              </p:cNvSpPr>
              <p:nvPr/>
            </p:nvSpPr>
            <p:spPr bwMode="auto">
              <a:xfrm flipV="1">
                <a:off x="216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 name="Line 2408"/>
              <p:cNvSpPr>
                <a:spLocks noChangeShapeType="1"/>
              </p:cNvSpPr>
              <p:nvPr/>
            </p:nvSpPr>
            <p:spPr bwMode="auto">
              <a:xfrm flipV="1">
                <a:off x="217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 name="Line 2409"/>
              <p:cNvSpPr>
                <a:spLocks noChangeShapeType="1"/>
              </p:cNvSpPr>
              <p:nvPr/>
            </p:nvSpPr>
            <p:spPr bwMode="auto">
              <a:xfrm flipH="1" flipV="1">
                <a:off x="206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7" name="Line 2410"/>
              <p:cNvSpPr>
                <a:spLocks noChangeShapeType="1"/>
              </p:cNvSpPr>
              <p:nvPr/>
            </p:nvSpPr>
            <p:spPr bwMode="auto">
              <a:xfrm flipH="1" flipV="1">
                <a:off x="2083"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8" name="Line 2411"/>
              <p:cNvSpPr>
                <a:spLocks noChangeShapeType="1"/>
              </p:cNvSpPr>
              <p:nvPr/>
            </p:nvSpPr>
            <p:spPr bwMode="auto">
              <a:xfrm flipH="1" flipV="1">
                <a:off x="2098"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9" name="Line 2412"/>
              <p:cNvSpPr>
                <a:spLocks noChangeShapeType="1"/>
              </p:cNvSpPr>
              <p:nvPr/>
            </p:nvSpPr>
            <p:spPr bwMode="auto">
              <a:xfrm flipH="1" flipV="1">
                <a:off x="211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0" name="Line 2413"/>
              <p:cNvSpPr>
                <a:spLocks noChangeShapeType="1"/>
              </p:cNvSpPr>
              <p:nvPr/>
            </p:nvSpPr>
            <p:spPr bwMode="auto">
              <a:xfrm flipH="1" flipV="1">
                <a:off x="212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1" name="Line 2414"/>
              <p:cNvSpPr>
                <a:spLocks noChangeShapeType="1"/>
              </p:cNvSpPr>
              <p:nvPr/>
            </p:nvSpPr>
            <p:spPr bwMode="auto">
              <a:xfrm flipH="1" flipV="1">
                <a:off x="214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2" name="Line 2415"/>
              <p:cNvSpPr>
                <a:spLocks noChangeShapeType="1"/>
              </p:cNvSpPr>
              <p:nvPr/>
            </p:nvSpPr>
            <p:spPr bwMode="auto">
              <a:xfrm flipH="1" flipV="1">
                <a:off x="215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3" name="Line 2416"/>
              <p:cNvSpPr>
                <a:spLocks noChangeShapeType="1"/>
              </p:cNvSpPr>
              <p:nvPr/>
            </p:nvSpPr>
            <p:spPr bwMode="auto">
              <a:xfrm flipH="1" flipV="1">
                <a:off x="217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4" name="Line 2417"/>
              <p:cNvSpPr>
                <a:spLocks noChangeShapeType="1"/>
              </p:cNvSpPr>
              <p:nvPr/>
            </p:nvSpPr>
            <p:spPr bwMode="auto">
              <a:xfrm>
                <a:off x="2058" y="2546"/>
                <a:ext cx="14"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5" name="Line 2418"/>
              <p:cNvSpPr>
                <a:spLocks noChangeShapeType="1"/>
              </p:cNvSpPr>
              <p:nvPr/>
            </p:nvSpPr>
            <p:spPr bwMode="auto">
              <a:xfrm flipV="1">
                <a:off x="2064" y="2546"/>
                <a:ext cx="10"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6" name="Line 2419"/>
              <p:cNvSpPr>
                <a:spLocks noChangeShapeType="1"/>
              </p:cNvSpPr>
              <p:nvPr/>
            </p:nvSpPr>
            <p:spPr bwMode="auto">
              <a:xfrm flipH="1" flipV="1">
                <a:off x="2325" y="2546"/>
                <a:ext cx="10"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7" name="Line 2420"/>
              <p:cNvSpPr>
                <a:spLocks noChangeShapeType="1"/>
              </p:cNvSpPr>
              <p:nvPr/>
            </p:nvSpPr>
            <p:spPr bwMode="auto">
              <a:xfrm flipH="1">
                <a:off x="2328" y="2546"/>
                <a:ext cx="14"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8" name="Line 2421"/>
              <p:cNvSpPr>
                <a:spLocks noChangeShapeType="1"/>
              </p:cNvSpPr>
              <p:nvPr/>
            </p:nvSpPr>
            <p:spPr bwMode="auto">
              <a:xfrm flipV="1">
                <a:off x="2204"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9" name="Line 2422"/>
              <p:cNvSpPr>
                <a:spLocks noChangeShapeType="1"/>
              </p:cNvSpPr>
              <p:nvPr/>
            </p:nvSpPr>
            <p:spPr bwMode="auto">
              <a:xfrm flipV="1">
                <a:off x="2219"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0" name="Line 2423"/>
              <p:cNvSpPr>
                <a:spLocks noChangeShapeType="1"/>
              </p:cNvSpPr>
              <p:nvPr/>
            </p:nvSpPr>
            <p:spPr bwMode="auto">
              <a:xfrm flipV="1">
                <a:off x="223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1" name="Line 2424"/>
              <p:cNvSpPr>
                <a:spLocks noChangeShapeType="1"/>
              </p:cNvSpPr>
              <p:nvPr/>
            </p:nvSpPr>
            <p:spPr bwMode="auto">
              <a:xfrm flipV="1">
                <a:off x="224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2" name="Line 2425"/>
              <p:cNvSpPr>
                <a:spLocks noChangeShapeType="1"/>
              </p:cNvSpPr>
              <p:nvPr/>
            </p:nvSpPr>
            <p:spPr bwMode="auto">
              <a:xfrm flipV="1">
                <a:off x="2264"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3" name="Line 2426"/>
              <p:cNvSpPr>
                <a:spLocks noChangeShapeType="1"/>
              </p:cNvSpPr>
              <p:nvPr/>
            </p:nvSpPr>
            <p:spPr bwMode="auto">
              <a:xfrm flipV="1">
                <a:off x="2279"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4" name="Line 2427"/>
              <p:cNvSpPr>
                <a:spLocks noChangeShapeType="1"/>
              </p:cNvSpPr>
              <p:nvPr/>
            </p:nvSpPr>
            <p:spPr bwMode="auto">
              <a:xfrm flipV="1">
                <a:off x="2295"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5" name="Line 2428"/>
              <p:cNvSpPr>
                <a:spLocks noChangeShapeType="1"/>
              </p:cNvSpPr>
              <p:nvPr/>
            </p:nvSpPr>
            <p:spPr bwMode="auto">
              <a:xfrm flipV="1">
                <a:off x="2310"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6" name="Line 2429"/>
              <p:cNvSpPr>
                <a:spLocks noChangeShapeType="1"/>
              </p:cNvSpPr>
              <p:nvPr/>
            </p:nvSpPr>
            <p:spPr bwMode="auto">
              <a:xfrm flipH="1" flipV="1">
                <a:off x="2200"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7" name="Line 2430"/>
              <p:cNvSpPr>
                <a:spLocks noChangeShapeType="1"/>
              </p:cNvSpPr>
              <p:nvPr/>
            </p:nvSpPr>
            <p:spPr bwMode="auto">
              <a:xfrm flipH="1" flipV="1">
                <a:off x="221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8" name="Line 2431"/>
              <p:cNvSpPr>
                <a:spLocks noChangeShapeType="1"/>
              </p:cNvSpPr>
              <p:nvPr/>
            </p:nvSpPr>
            <p:spPr bwMode="auto">
              <a:xfrm flipH="1" flipV="1">
                <a:off x="223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9" name="Line 2432"/>
              <p:cNvSpPr>
                <a:spLocks noChangeShapeType="1"/>
              </p:cNvSpPr>
              <p:nvPr/>
            </p:nvSpPr>
            <p:spPr bwMode="auto">
              <a:xfrm flipH="1" flipV="1">
                <a:off x="2245"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0" name="Line 2433"/>
              <p:cNvSpPr>
                <a:spLocks noChangeShapeType="1"/>
              </p:cNvSpPr>
              <p:nvPr/>
            </p:nvSpPr>
            <p:spPr bwMode="auto">
              <a:xfrm flipH="1" flipV="1">
                <a:off x="2260" y="2546"/>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1" name="Line 2434"/>
              <p:cNvSpPr>
                <a:spLocks noChangeShapeType="1"/>
              </p:cNvSpPr>
              <p:nvPr/>
            </p:nvSpPr>
            <p:spPr bwMode="auto">
              <a:xfrm flipH="1" flipV="1">
                <a:off x="2276"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2" name="Line 2435"/>
              <p:cNvSpPr>
                <a:spLocks noChangeShapeType="1"/>
              </p:cNvSpPr>
              <p:nvPr/>
            </p:nvSpPr>
            <p:spPr bwMode="auto">
              <a:xfrm flipH="1" flipV="1">
                <a:off x="2291" y="2546"/>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84" name="Line 2437"/>
            <p:cNvSpPr>
              <a:spLocks noChangeShapeType="1"/>
            </p:cNvSpPr>
            <p:nvPr/>
          </p:nvSpPr>
          <p:spPr bwMode="auto">
            <a:xfrm flipH="1" flipV="1">
              <a:off x="2439" y="2825"/>
              <a:ext cx="23"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5" name="Line 2438"/>
            <p:cNvSpPr>
              <a:spLocks noChangeShapeType="1"/>
            </p:cNvSpPr>
            <p:nvPr/>
          </p:nvSpPr>
          <p:spPr bwMode="auto">
            <a:xfrm flipV="1">
              <a:off x="2331"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6" name="Line 2439"/>
            <p:cNvSpPr>
              <a:spLocks noChangeShapeType="1"/>
            </p:cNvSpPr>
            <p:nvPr/>
          </p:nvSpPr>
          <p:spPr bwMode="auto">
            <a:xfrm flipV="1">
              <a:off x="2382"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7" name="Line 2440"/>
            <p:cNvSpPr>
              <a:spLocks noChangeShapeType="1"/>
            </p:cNvSpPr>
            <p:nvPr/>
          </p:nvSpPr>
          <p:spPr bwMode="auto">
            <a:xfrm flipV="1">
              <a:off x="2433"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8" name="Line 2441"/>
            <p:cNvSpPr>
              <a:spLocks noChangeShapeType="1"/>
            </p:cNvSpPr>
            <p:nvPr/>
          </p:nvSpPr>
          <p:spPr bwMode="auto">
            <a:xfrm flipH="1" flipV="1">
              <a:off x="2358"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 name="Line 2442"/>
            <p:cNvSpPr>
              <a:spLocks noChangeShapeType="1"/>
            </p:cNvSpPr>
            <p:nvPr/>
          </p:nvSpPr>
          <p:spPr bwMode="auto">
            <a:xfrm flipH="1" flipV="1">
              <a:off x="240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0" name="Line 2443"/>
            <p:cNvSpPr>
              <a:spLocks noChangeShapeType="1"/>
            </p:cNvSpPr>
            <p:nvPr/>
          </p:nvSpPr>
          <p:spPr bwMode="auto">
            <a:xfrm flipH="1" flipV="1">
              <a:off x="240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1" name="Line 2444"/>
            <p:cNvSpPr>
              <a:spLocks noChangeShapeType="1"/>
            </p:cNvSpPr>
            <p:nvPr/>
          </p:nvSpPr>
          <p:spPr bwMode="auto">
            <a:xfrm flipV="1">
              <a:off x="250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2" name="Line 2445"/>
            <p:cNvSpPr>
              <a:spLocks noChangeShapeType="1"/>
            </p:cNvSpPr>
            <p:nvPr/>
          </p:nvSpPr>
          <p:spPr bwMode="auto">
            <a:xfrm flipV="1">
              <a:off x="250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3" name="Line 2446"/>
            <p:cNvSpPr>
              <a:spLocks noChangeShapeType="1"/>
            </p:cNvSpPr>
            <p:nvPr/>
          </p:nvSpPr>
          <p:spPr bwMode="auto">
            <a:xfrm flipH="1" flipV="1">
              <a:off x="247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4" name="Line 2447"/>
            <p:cNvSpPr>
              <a:spLocks noChangeShapeType="1"/>
            </p:cNvSpPr>
            <p:nvPr/>
          </p:nvSpPr>
          <p:spPr bwMode="auto">
            <a:xfrm flipV="1">
              <a:off x="2469"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5" name="Line 2448"/>
            <p:cNvSpPr>
              <a:spLocks noChangeShapeType="1"/>
            </p:cNvSpPr>
            <p:nvPr/>
          </p:nvSpPr>
          <p:spPr bwMode="auto">
            <a:xfrm flipV="1">
              <a:off x="2484"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6" name="Line 2449"/>
            <p:cNvSpPr>
              <a:spLocks noChangeShapeType="1"/>
            </p:cNvSpPr>
            <p:nvPr/>
          </p:nvSpPr>
          <p:spPr bwMode="auto">
            <a:xfrm flipV="1">
              <a:off x="2500"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7" name="Line 2450"/>
            <p:cNvSpPr>
              <a:spLocks noChangeShapeType="1"/>
            </p:cNvSpPr>
            <p:nvPr/>
          </p:nvSpPr>
          <p:spPr bwMode="auto">
            <a:xfrm flipH="1" flipV="1">
              <a:off x="2465" y="2825"/>
              <a:ext cx="2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8" name="Line 2451"/>
            <p:cNvSpPr>
              <a:spLocks noChangeShapeType="1"/>
            </p:cNvSpPr>
            <p:nvPr/>
          </p:nvSpPr>
          <p:spPr bwMode="auto">
            <a:xfrm flipH="1" flipV="1">
              <a:off x="2481"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9" name="Line 2452"/>
            <p:cNvSpPr>
              <a:spLocks noChangeShapeType="1"/>
            </p:cNvSpPr>
            <p:nvPr/>
          </p:nvSpPr>
          <p:spPr bwMode="auto">
            <a:xfrm flipH="1" flipV="1">
              <a:off x="2496"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0" name="Line 2453"/>
            <p:cNvSpPr>
              <a:spLocks noChangeShapeType="1"/>
            </p:cNvSpPr>
            <p:nvPr/>
          </p:nvSpPr>
          <p:spPr bwMode="auto">
            <a:xfrm flipV="1">
              <a:off x="2519"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1" name="Line 2454"/>
            <p:cNvSpPr>
              <a:spLocks noChangeShapeType="1"/>
            </p:cNvSpPr>
            <p:nvPr/>
          </p:nvSpPr>
          <p:spPr bwMode="auto">
            <a:xfrm flipH="1" flipV="1">
              <a:off x="2515"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2" name="Line 2455"/>
            <p:cNvSpPr>
              <a:spLocks noChangeShapeType="1"/>
            </p:cNvSpPr>
            <p:nvPr/>
          </p:nvSpPr>
          <p:spPr bwMode="auto">
            <a:xfrm flipV="1">
              <a:off x="2524" y="2825"/>
              <a:ext cx="2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3" name="Freeform 2456"/>
            <p:cNvSpPr/>
            <p:nvPr/>
          </p:nvSpPr>
          <p:spPr bwMode="auto">
            <a:xfrm>
              <a:off x="418" y="2808"/>
              <a:ext cx="6" cy="48"/>
            </a:xfrm>
            <a:custGeom>
              <a:avLst/>
              <a:gdLst>
                <a:gd name="T0" fmla="*/ 2147481429 w 6"/>
                <a:gd name="T1" fmla="*/ 0 h 47"/>
                <a:gd name="T2" fmla="*/ 2147481429 w 6"/>
                <a:gd name="T3" fmla="*/ 2147483646 h 47"/>
                <a:gd name="T4" fmla="*/ 2147481429 w 6"/>
                <a:gd name="T5" fmla="*/ 2147483646 h 47"/>
                <a:gd name="T6" fmla="*/ 2147481429 w 6"/>
                <a:gd name="T7" fmla="*/ 2147483646 h 47"/>
                <a:gd name="T8" fmla="*/ 2147481429 w 6"/>
                <a:gd name="T9" fmla="*/ 2147483646 h 47"/>
                <a:gd name="T10" fmla="*/ 0 w 6"/>
                <a:gd name="T11" fmla="*/ 2147483646 h 47"/>
                <a:gd name="T12" fmla="*/ 0 60000 65536"/>
                <a:gd name="T13" fmla="*/ 0 60000 65536"/>
                <a:gd name="T14" fmla="*/ 0 60000 65536"/>
                <a:gd name="T15" fmla="*/ 0 60000 65536"/>
                <a:gd name="T16" fmla="*/ 0 60000 65536"/>
                <a:gd name="T17" fmla="*/ 0 60000 65536"/>
                <a:gd name="T18" fmla="*/ 0 w 6"/>
                <a:gd name="T19" fmla="*/ 0 h 47"/>
                <a:gd name="T20" fmla="*/ 6 w 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 h="47">
                  <a:moveTo>
                    <a:pt x="6" y="0"/>
                  </a:moveTo>
                  <a:lnTo>
                    <a:pt x="1" y="19"/>
                  </a:lnTo>
                  <a:lnTo>
                    <a:pt x="6" y="28"/>
                  </a:lnTo>
                  <a:lnTo>
                    <a:pt x="6" y="36"/>
                  </a:lnTo>
                  <a:lnTo>
                    <a:pt x="3" y="47"/>
                  </a:lnTo>
                  <a:lnTo>
                    <a:pt x="0" y="3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4" name="Line 2457"/>
            <p:cNvSpPr>
              <a:spLocks noChangeShapeType="1"/>
            </p:cNvSpPr>
            <p:nvPr/>
          </p:nvSpPr>
          <p:spPr bwMode="auto">
            <a:xfrm flipV="1">
              <a:off x="414" y="2810"/>
              <a:ext cx="10"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5" name="Line 2458"/>
            <p:cNvSpPr>
              <a:spLocks noChangeShapeType="1"/>
            </p:cNvSpPr>
            <p:nvPr/>
          </p:nvSpPr>
          <p:spPr bwMode="auto">
            <a:xfrm>
              <a:off x="414" y="2806"/>
              <a:ext cx="1" cy="7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6" name="Line 2459"/>
            <p:cNvSpPr>
              <a:spLocks noChangeShapeType="1"/>
            </p:cNvSpPr>
            <p:nvPr/>
          </p:nvSpPr>
          <p:spPr bwMode="auto">
            <a:xfrm>
              <a:off x="436" y="2805"/>
              <a:ext cx="4" cy="1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7" name="Line 2460"/>
            <p:cNvSpPr>
              <a:spLocks noChangeShapeType="1"/>
            </p:cNvSpPr>
            <p:nvPr/>
          </p:nvSpPr>
          <p:spPr bwMode="auto">
            <a:xfrm flipV="1">
              <a:off x="425" y="2823"/>
              <a:ext cx="30"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8" name="Line 2461"/>
            <p:cNvSpPr>
              <a:spLocks noChangeShapeType="1"/>
            </p:cNvSpPr>
            <p:nvPr/>
          </p:nvSpPr>
          <p:spPr bwMode="auto">
            <a:xfrm flipH="1">
              <a:off x="419" y="2862"/>
              <a:ext cx="9"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 name="Freeform 2462"/>
            <p:cNvSpPr/>
            <p:nvPr/>
          </p:nvSpPr>
          <p:spPr bwMode="auto">
            <a:xfrm>
              <a:off x="435" y="2838"/>
              <a:ext cx="15" cy="39"/>
            </a:xfrm>
            <a:custGeom>
              <a:avLst/>
              <a:gdLst>
                <a:gd name="T0" fmla="*/ 2147481566 w 15"/>
                <a:gd name="T1" fmla="*/ 0 h 39"/>
                <a:gd name="T2" fmla="*/ 2147481566 w 15"/>
                <a:gd name="T3" fmla="*/ 2147481272 h 39"/>
                <a:gd name="T4" fmla="*/ 0 w 15"/>
                <a:gd name="T5" fmla="*/ 2147481272 h 39"/>
                <a:gd name="T6" fmla="*/ 0 60000 65536"/>
                <a:gd name="T7" fmla="*/ 0 60000 65536"/>
                <a:gd name="T8" fmla="*/ 0 60000 65536"/>
                <a:gd name="T9" fmla="*/ 0 w 15"/>
                <a:gd name="T10" fmla="*/ 0 h 39"/>
                <a:gd name="T11" fmla="*/ 15 w 15"/>
                <a:gd name="T12" fmla="*/ 39 h 39"/>
              </a:gdLst>
              <a:ahLst/>
              <a:cxnLst>
                <a:cxn ang="T6">
                  <a:pos x="T0" y="T1"/>
                </a:cxn>
                <a:cxn ang="T7">
                  <a:pos x="T2" y="T3"/>
                </a:cxn>
                <a:cxn ang="T8">
                  <a:pos x="T4" y="T5"/>
                </a:cxn>
              </a:cxnLst>
              <a:rect l="T9" t="T10" r="T11" b="T12"/>
              <a:pathLst>
                <a:path w="15" h="39">
                  <a:moveTo>
                    <a:pt x="15" y="0"/>
                  </a:moveTo>
                  <a:lnTo>
                    <a:pt x="4" y="39"/>
                  </a:lnTo>
                  <a:lnTo>
                    <a:pt x="0" y="3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 name="Freeform 2463"/>
            <p:cNvSpPr/>
            <p:nvPr/>
          </p:nvSpPr>
          <p:spPr bwMode="auto">
            <a:xfrm>
              <a:off x="428" y="2825"/>
              <a:ext cx="10" cy="37"/>
            </a:xfrm>
            <a:custGeom>
              <a:avLst/>
              <a:gdLst>
                <a:gd name="T0" fmla="*/ 2147481293 w 10"/>
                <a:gd name="T1" fmla="*/ 0 h 37"/>
                <a:gd name="T2" fmla="*/ 2147481293 w 10"/>
                <a:gd name="T3" fmla="*/ 2147481226 h 37"/>
                <a:gd name="T4" fmla="*/ 0 w 10"/>
                <a:gd name="T5" fmla="*/ 2147481226 h 37"/>
                <a:gd name="T6" fmla="*/ 0 60000 65536"/>
                <a:gd name="T7" fmla="*/ 0 60000 65536"/>
                <a:gd name="T8" fmla="*/ 0 60000 65536"/>
                <a:gd name="T9" fmla="*/ 0 w 10"/>
                <a:gd name="T10" fmla="*/ 0 h 37"/>
                <a:gd name="T11" fmla="*/ 10 w 10"/>
                <a:gd name="T12" fmla="*/ 37 h 37"/>
              </a:gdLst>
              <a:ahLst/>
              <a:cxnLst>
                <a:cxn ang="T6">
                  <a:pos x="T0" y="T1"/>
                </a:cxn>
                <a:cxn ang="T7">
                  <a:pos x="T2" y="T3"/>
                </a:cxn>
                <a:cxn ang="T8">
                  <a:pos x="T4" y="T5"/>
                </a:cxn>
              </a:cxnLst>
              <a:rect l="T9" t="T10" r="T11" b="T12"/>
              <a:pathLst>
                <a:path w="10" h="37">
                  <a:moveTo>
                    <a:pt x="10" y="0"/>
                  </a:moveTo>
                  <a:lnTo>
                    <a:pt x="5" y="22"/>
                  </a:lnTo>
                  <a:lnTo>
                    <a:pt x="0" y="37"/>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 name="Line 2464"/>
            <p:cNvSpPr>
              <a:spLocks noChangeShapeType="1"/>
            </p:cNvSpPr>
            <p:nvPr/>
          </p:nvSpPr>
          <p:spPr bwMode="auto">
            <a:xfrm flipV="1">
              <a:off x="435" y="2841"/>
              <a:ext cx="14"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2" name="Freeform 2465"/>
            <p:cNvSpPr/>
            <p:nvPr/>
          </p:nvSpPr>
          <p:spPr bwMode="auto">
            <a:xfrm>
              <a:off x="485" y="2804"/>
              <a:ext cx="6" cy="75"/>
            </a:xfrm>
            <a:custGeom>
              <a:avLst/>
              <a:gdLst>
                <a:gd name="T0" fmla="*/ 2147481429 w 6"/>
                <a:gd name="T1" fmla="*/ 0 h 74"/>
                <a:gd name="T2" fmla="*/ 2147481429 w 6"/>
                <a:gd name="T3" fmla="*/ 2147483646 h 74"/>
                <a:gd name="T4" fmla="*/ 0 w 6"/>
                <a:gd name="T5" fmla="*/ 2147483646 h 74"/>
                <a:gd name="T6" fmla="*/ 0 60000 65536"/>
                <a:gd name="T7" fmla="*/ 0 60000 65536"/>
                <a:gd name="T8" fmla="*/ 0 60000 65536"/>
                <a:gd name="T9" fmla="*/ 0 w 6"/>
                <a:gd name="T10" fmla="*/ 0 h 74"/>
                <a:gd name="T11" fmla="*/ 6 w 6"/>
                <a:gd name="T12" fmla="*/ 74 h 74"/>
              </a:gdLst>
              <a:ahLst/>
              <a:cxnLst>
                <a:cxn ang="T6">
                  <a:pos x="T0" y="T1"/>
                </a:cxn>
                <a:cxn ang="T7">
                  <a:pos x="T2" y="T3"/>
                </a:cxn>
                <a:cxn ang="T8">
                  <a:pos x="T4" y="T5"/>
                </a:cxn>
              </a:cxnLst>
              <a:rect l="T9" t="T10" r="T11" b="T12"/>
              <a:pathLst>
                <a:path w="6" h="74">
                  <a:moveTo>
                    <a:pt x="6" y="0"/>
                  </a:moveTo>
                  <a:lnTo>
                    <a:pt x="6" y="74"/>
                  </a:lnTo>
                  <a:lnTo>
                    <a:pt x="0" y="6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 name="Line 2466"/>
            <p:cNvSpPr>
              <a:spLocks noChangeShapeType="1"/>
            </p:cNvSpPr>
            <p:nvPr/>
          </p:nvSpPr>
          <p:spPr bwMode="auto">
            <a:xfrm flipV="1">
              <a:off x="468" y="2834"/>
              <a:ext cx="18"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4" name="Freeform 2467"/>
            <p:cNvSpPr/>
            <p:nvPr/>
          </p:nvSpPr>
          <p:spPr bwMode="auto">
            <a:xfrm>
              <a:off x="465" y="2831"/>
              <a:ext cx="22" cy="43"/>
            </a:xfrm>
            <a:custGeom>
              <a:avLst/>
              <a:gdLst>
                <a:gd name="T0" fmla="*/ 2147481367 w 22"/>
                <a:gd name="T1" fmla="*/ 0 h 43"/>
                <a:gd name="T2" fmla="*/ 2147481367 w 22"/>
                <a:gd name="T3" fmla="*/ 2147481350 h 43"/>
                <a:gd name="T4" fmla="*/ 2147481367 w 22"/>
                <a:gd name="T5" fmla="*/ 2147481350 h 43"/>
                <a:gd name="T6" fmla="*/ 0 w 22"/>
                <a:gd name="T7" fmla="*/ 2147481350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9" y="33"/>
                  </a:lnTo>
                  <a:lnTo>
                    <a:pt x="0" y="4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 name="Freeform 2468"/>
            <p:cNvSpPr/>
            <p:nvPr/>
          </p:nvSpPr>
          <p:spPr bwMode="auto">
            <a:xfrm>
              <a:off x="491" y="2831"/>
              <a:ext cx="24" cy="36"/>
            </a:xfrm>
            <a:custGeom>
              <a:avLst/>
              <a:gdLst>
                <a:gd name="T0" fmla="*/ 0 w 24"/>
                <a:gd name="T1" fmla="*/ 0 h 36"/>
                <a:gd name="T2" fmla="*/ 2147481429 w 24"/>
                <a:gd name="T3" fmla="*/ 2147481202 h 36"/>
                <a:gd name="T4" fmla="*/ 2147481429 w 24"/>
                <a:gd name="T5" fmla="*/ 2147481202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0"/>
                  </a:moveTo>
                  <a:lnTo>
                    <a:pt x="16" y="36"/>
                  </a:lnTo>
                  <a:lnTo>
                    <a:pt x="24" y="3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 name="Line 2469"/>
            <p:cNvSpPr>
              <a:spLocks noChangeShapeType="1"/>
            </p:cNvSpPr>
            <p:nvPr/>
          </p:nvSpPr>
          <p:spPr bwMode="auto">
            <a:xfrm flipH="1">
              <a:off x="496" y="2822"/>
              <a:ext cx="11"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7" name="Freeform 2470"/>
            <p:cNvSpPr/>
            <p:nvPr/>
          </p:nvSpPr>
          <p:spPr bwMode="auto">
            <a:xfrm>
              <a:off x="524" y="2805"/>
              <a:ext cx="11" cy="74"/>
            </a:xfrm>
            <a:custGeom>
              <a:avLst/>
              <a:gdLst>
                <a:gd name="T0" fmla="*/ 2147481367 w 11"/>
                <a:gd name="T1" fmla="*/ 0 h 73"/>
                <a:gd name="T2" fmla="*/ 2147481367 w 11"/>
                <a:gd name="T3" fmla="*/ 2147483646 h 73"/>
                <a:gd name="T4" fmla="*/ 2147481367 w 11"/>
                <a:gd name="T5" fmla="*/ 2147483646 h 73"/>
                <a:gd name="T6" fmla="*/ 0 w 11"/>
                <a:gd name="T7" fmla="*/ 2147483646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9" y="46"/>
                  </a:lnTo>
                  <a:lnTo>
                    <a:pt x="0" y="7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 name="Line 2471"/>
            <p:cNvSpPr>
              <a:spLocks noChangeShapeType="1"/>
            </p:cNvSpPr>
            <p:nvPr/>
          </p:nvSpPr>
          <p:spPr bwMode="auto">
            <a:xfrm flipV="1">
              <a:off x="559" y="2806"/>
              <a:ext cx="3" cy="1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 name="Line 2472"/>
            <p:cNvSpPr>
              <a:spLocks noChangeShapeType="1"/>
            </p:cNvSpPr>
            <p:nvPr/>
          </p:nvSpPr>
          <p:spPr bwMode="auto">
            <a:xfrm flipH="1">
              <a:off x="535" y="2809"/>
              <a:ext cx="26"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 name="Line 2473"/>
            <p:cNvSpPr>
              <a:spLocks noChangeShapeType="1"/>
            </p:cNvSpPr>
            <p:nvPr/>
          </p:nvSpPr>
          <p:spPr bwMode="auto">
            <a:xfrm flipV="1">
              <a:off x="535" y="2823"/>
              <a:ext cx="26"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1" name="Line 2474"/>
            <p:cNvSpPr>
              <a:spLocks noChangeShapeType="1"/>
            </p:cNvSpPr>
            <p:nvPr/>
          </p:nvSpPr>
          <p:spPr bwMode="auto">
            <a:xfrm flipV="1">
              <a:off x="541" y="2836"/>
              <a:ext cx="22"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2" name="Line 2475"/>
            <p:cNvSpPr>
              <a:spLocks noChangeShapeType="1"/>
            </p:cNvSpPr>
            <p:nvPr/>
          </p:nvSpPr>
          <p:spPr bwMode="auto">
            <a:xfrm>
              <a:off x="556" y="2858"/>
              <a:ext cx="9"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3" name="Line 2476"/>
            <p:cNvSpPr>
              <a:spLocks noChangeShapeType="1"/>
            </p:cNvSpPr>
            <p:nvPr/>
          </p:nvSpPr>
          <p:spPr bwMode="auto">
            <a:xfrm flipV="1">
              <a:off x="537" y="2867"/>
              <a:ext cx="23"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4" name="Line 2477"/>
            <p:cNvSpPr>
              <a:spLocks noChangeShapeType="1"/>
            </p:cNvSpPr>
            <p:nvPr/>
          </p:nvSpPr>
          <p:spPr bwMode="auto">
            <a:xfrm flipV="1">
              <a:off x="536" y="2848"/>
              <a:ext cx="3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5" name="Line 2478"/>
            <p:cNvSpPr>
              <a:spLocks noChangeShapeType="1"/>
            </p:cNvSpPr>
            <p:nvPr/>
          </p:nvSpPr>
          <p:spPr bwMode="auto">
            <a:xfrm flipH="1">
              <a:off x="538" y="2851"/>
              <a:ext cx="12"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6" name="Freeform 2479"/>
            <p:cNvSpPr/>
            <p:nvPr/>
          </p:nvSpPr>
          <p:spPr bwMode="auto">
            <a:xfrm>
              <a:off x="575" y="2807"/>
              <a:ext cx="31" cy="68"/>
            </a:xfrm>
            <a:custGeom>
              <a:avLst/>
              <a:gdLst>
                <a:gd name="T0" fmla="*/ 2147481583 w 31"/>
                <a:gd name="T1" fmla="*/ 2147483646 h 67"/>
                <a:gd name="T2" fmla="*/ 2147481583 w 31"/>
                <a:gd name="T3" fmla="*/ 2147483646 h 67"/>
                <a:gd name="T4" fmla="*/ 2147481583 w 31"/>
                <a:gd name="T5" fmla="*/ 2147483646 h 67"/>
                <a:gd name="T6" fmla="*/ 2147481583 w 31"/>
                <a:gd name="T7" fmla="*/ 2147483646 h 67"/>
                <a:gd name="T8" fmla="*/ 2147481583 w 31"/>
                <a:gd name="T9" fmla="*/ 0 h 67"/>
                <a:gd name="T10" fmla="*/ 2147481583 w 31"/>
                <a:gd name="T11" fmla="*/ 0 h 67"/>
                <a:gd name="T12" fmla="*/ 2147481583 w 31"/>
                <a:gd name="T13" fmla="*/ 2147483646 h 67"/>
                <a:gd name="T14" fmla="*/ 2147481583 w 31"/>
                <a:gd name="T15" fmla="*/ 2147483646 h 67"/>
                <a:gd name="T16" fmla="*/ 2147481583 w 31"/>
                <a:gd name="T17" fmla="*/ 2147483646 h 67"/>
                <a:gd name="T18" fmla="*/ 2147481583 w 31"/>
                <a:gd name="T19" fmla="*/ 2147483646 h 67"/>
                <a:gd name="T20" fmla="*/ 2147481583 w 31"/>
                <a:gd name="T21" fmla="*/ 2147483646 h 67"/>
                <a:gd name="T22" fmla="*/ 2147481583 w 31"/>
                <a:gd name="T23" fmla="*/ 2147483646 h 67"/>
                <a:gd name="T24" fmla="*/ 0 w 31"/>
                <a:gd name="T25" fmla="*/ 2147483646 h 67"/>
                <a:gd name="T26" fmla="*/ 2147481583 w 31"/>
                <a:gd name="T27" fmla="*/ 2147483646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67"/>
                <a:gd name="T44" fmla="*/ 31 w 3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67">
                  <a:moveTo>
                    <a:pt x="2" y="16"/>
                  </a:moveTo>
                  <a:lnTo>
                    <a:pt x="2" y="13"/>
                  </a:lnTo>
                  <a:lnTo>
                    <a:pt x="4" y="6"/>
                  </a:lnTo>
                  <a:lnTo>
                    <a:pt x="7" y="3"/>
                  </a:lnTo>
                  <a:lnTo>
                    <a:pt x="11" y="0"/>
                  </a:lnTo>
                  <a:lnTo>
                    <a:pt x="20" y="0"/>
                  </a:lnTo>
                  <a:lnTo>
                    <a:pt x="25" y="3"/>
                  </a:lnTo>
                  <a:lnTo>
                    <a:pt x="27" y="6"/>
                  </a:lnTo>
                  <a:lnTo>
                    <a:pt x="29" y="13"/>
                  </a:lnTo>
                  <a:lnTo>
                    <a:pt x="29" y="19"/>
                  </a:lnTo>
                  <a:lnTo>
                    <a:pt x="27" y="25"/>
                  </a:lnTo>
                  <a:lnTo>
                    <a:pt x="22" y="35"/>
                  </a:lnTo>
                  <a:lnTo>
                    <a:pt x="0" y="67"/>
                  </a:lnTo>
                  <a:lnTo>
                    <a:pt x="31" y="67"/>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7" name="Freeform 2480"/>
            <p:cNvSpPr/>
            <p:nvPr/>
          </p:nvSpPr>
          <p:spPr bwMode="auto">
            <a:xfrm>
              <a:off x="620" y="2869"/>
              <a:ext cx="4" cy="6"/>
            </a:xfrm>
            <a:custGeom>
              <a:avLst/>
              <a:gdLst>
                <a:gd name="T0" fmla="*/ 2147481088 w 4"/>
                <a:gd name="T1" fmla="*/ 0 h 6"/>
                <a:gd name="T2" fmla="*/ 0 w 4"/>
                <a:gd name="T3" fmla="*/ 2147481429 h 6"/>
                <a:gd name="T4" fmla="*/ 2147481088 w 4"/>
                <a:gd name="T5" fmla="*/ 2147481429 h 6"/>
                <a:gd name="T6" fmla="*/ 2147481088 w 4"/>
                <a:gd name="T7" fmla="*/ 2147481429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2" y="0"/>
                  </a:moveTo>
                  <a:lnTo>
                    <a:pt x="0" y="3"/>
                  </a:lnTo>
                  <a:lnTo>
                    <a:pt x="2" y="6"/>
                  </a:lnTo>
                  <a:lnTo>
                    <a:pt x="4" y="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8" name="Freeform 2481"/>
            <p:cNvSpPr/>
            <p:nvPr/>
          </p:nvSpPr>
          <p:spPr bwMode="auto">
            <a:xfrm>
              <a:off x="642" y="2807"/>
              <a:ext cx="32" cy="68"/>
            </a:xfrm>
            <a:custGeom>
              <a:avLst/>
              <a:gdLst>
                <a:gd name="T0" fmla="*/ 2147481088 w 32"/>
                <a:gd name="T1" fmla="*/ 0 h 67"/>
                <a:gd name="T2" fmla="*/ 2147481088 w 32"/>
                <a:gd name="T3" fmla="*/ 0 h 67"/>
                <a:gd name="T4" fmla="*/ 2147481088 w 32"/>
                <a:gd name="T5" fmla="*/ 2147483646 h 67"/>
                <a:gd name="T6" fmla="*/ 2147481088 w 32"/>
                <a:gd name="T7" fmla="*/ 2147483646 h 67"/>
                <a:gd name="T8" fmla="*/ 2147481088 w 32"/>
                <a:gd name="T9" fmla="*/ 2147483646 h 67"/>
                <a:gd name="T10" fmla="*/ 2147481088 w 32"/>
                <a:gd name="T11" fmla="*/ 2147483646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2147481088 w 32"/>
                <a:gd name="T25" fmla="*/ 2147483646 h 67"/>
                <a:gd name="T26" fmla="*/ 2147481088 w 32"/>
                <a:gd name="T27" fmla="*/ 2147483646 h 67"/>
                <a:gd name="T28" fmla="*/ 2147481088 w 32"/>
                <a:gd name="T29" fmla="*/ 2147483646 h 67"/>
                <a:gd name="T30" fmla="*/ 2147481088 w 32"/>
                <a:gd name="T31" fmla="*/ 2147483646 h 67"/>
                <a:gd name="T32" fmla="*/ 0 w 32"/>
                <a:gd name="T33" fmla="*/ 214748364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7"/>
                <a:gd name="T53" fmla="*/ 32 w 32"/>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7">
                  <a:moveTo>
                    <a:pt x="27" y="0"/>
                  </a:moveTo>
                  <a:lnTo>
                    <a:pt x="5" y="0"/>
                  </a:lnTo>
                  <a:lnTo>
                    <a:pt x="3" y="29"/>
                  </a:lnTo>
                  <a:lnTo>
                    <a:pt x="5" y="25"/>
                  </a:lnTo>
                  <a:lnTo>
                    <a:pt x="12" y="22"/>
                  </a:lnTo>
                  <a:lnTo>
                    <a:pt x="18" y="22"/>
                  </a:lnTo>
                  <a:lnTo>
                    <a:pt x="25" y="25"/>
                  </a:lnTo>
                  <a:lnTo>
                    <a:pt x="30" y="32"/>
                  </a:lnTo>
                  <a:lnTo>
                    <a:pt x="32" y="41"/>
                  </a:lnTo>
                  <a:lnTo>
                    <a:pt x="32" y="48"/>
                  </a:lnTo>
                  <a:lnTo>
                    <a:pt x="30" y="57"/>
                  </a:lnTo>
                  <a:lnTo>
                    <a:pt x="25" y="64"/>
                  </a:lnTo>
                  <a:lnTo>
                    <a:pt x="18" y="67"/>
                  </a:lnTo>
                  <a:lnTo>
                    <a:pt x="12" y="67"/>
                  </a:lnTo>
                  <a:lnTo>
                    <a:pt x="5" y="64"/>
                  </a:lnTo>
                  <a:lnTo>
                    <a:pt x="3" y="61"/>
                  </a:lnTo>
                  <a:lnTo>
                    <a:pt x="0" y="5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9" name="Line 2482"/>
            <p:cNvSpPr>
              <a:spLocks noChangeShapeType="1"/>
            </p:cNvSpPr>
            <p:nvPr/>
          </p:nvSpPr>
          <p:spPr bwMode="auto">
            <a:xfrm flipV="1">
              <a:off x="688" y="2830"/>
              <a:ext cx="1" cy="4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 name="Freeform 2483"/>
            <p:cNvSpPr/>
            <p:nvPr/>
          </p:nvSpPr>
          <p:spPr bwMode="auto">
            <a:xfrm>
              <a:off x="688"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2" y="0"/>
                  </a:lnTo>
                  <a:lnTo>
                    <a:pt x="18" y="0"/>
                  </a:lnTo>
                  <a:lnTo>
                    <a:pt x="23"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1" name="Freeform 2484"/>
            <p:cNvSpPr/>
            <p:nvPr/>
          </p:nvSpPr>
          <p:spPr bwMode="auto">
            <a:xfrm>
              <a:off x="713"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3"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2" name="Line 2485"/>
            <p:cNvSpPr>
              <a:spLocks noChangeShapeType="1"/>
            </p:cNvSpPr>
            <p:nvPr/>
          </p:nvSpPr>
          <p:spPr bwMode="auto">
            <a:xfrm flipV="1">
              <a:off x="756" y="2830"/>
              <a:ext cx="1" cy="4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3" name="Freeform 2486"/>
            <p:cNvSpPr/>
            <p:nvPr/>
          </p:nvSpPr>
          <p:spPr bwMode="auto">
            <a:xfrm>
              <a:off x="756"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4" name="Freeform 2487"/>
            <p:cNvSpPr/>
            <p:nvPr/>
          </p:nvSpPr>
          <p:spPr bwMode="auto">
            <a:xfrm>
              <a:off x="781" y="2830"/>
              <a:ext cx="25" cy="45"/>
            </a:xfrm>
            <a:custGeom>
              <a:avLst/>
              <a:gdLst>
                <a:gd name="T0" fmla="*/ 0 w 24"/>
                <a:gd name="T1" fmla="*/ 2147481384 h 45"/>
                <a:gd name="T2" fmla="*/ 2147483646 w 24"/>
                <a:gd name="T3" fmla="*/ 2147481384 h 45"/>
                <a:gd name="T4" fmla="*/ 2147483646 w 24"/>
                <a:gd name="T5" fmla="*/ 0 h 45"/>
                <a:gd name="T6" fmla="*/ 2147483646 w 24"/>
                <a:gd name="T7" fmla="*/ 0 h 45"/>
                <a:gd name="T8" fmla="*/ 2147483646 w 24"/>
                <a:gd name="T9" fmla="*/ 2147481384 h 45"/>
                <a:gd name="T10" fmla="*/ 2147483646 w 24"/>
                <a:gd name="T11" fmla="*/ 2147481384 h 45"/>
                <a:gd name="T12" fmla="*/ 2147483646 w 24"/>
                <a:gd name="T13" fmla="*/ 2147481384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3"/>
                  </a:lnTo>
                  <a:lnTo>
                    <a:pt x="11" y="0"/>
                  </a:lnTo>
                  <a:lnTo>
                    <a:pt x="18" y="0"/>
                  </a:lnTo>
                  <a:lnTo>
                    <a:pt x="22" y="3"/>
                  </a:lnTo>
                  <a:lnTo>
                    <a:pt x="24" y="13"/>
                  </a:lnTo>
                  <a:lnTo>
                    <a:pt x="24"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5" name="Line 2488"/>
            <p:cNvSpPr>
              <a:spLocks noChangeShapeType="1"/>
            </p:cNvSpPr>
            <p:nvPr/>
          </p:nvSpPr>
          <p:spPr bwMode="auto">
            <a:xfrm>
              <a:off x="840" y="2836"/>
              <a:ext cx="273"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6" name="Freeform 2489"/>
            <p:cNvSpPr/>
            <p:nvPr/>
          </p:nvSpPr>
          <p:spPr bwMode="auto">
            <a:xfrm>
              <a:off x="1113" y="2832"/>
              <a:ext cx="24" cy="6"/>
            </a:xfrm>
            <a:custGeom>
              <a:avLst/>
              <a:gdLst>
                <a:gd name="T0" fmla="*/ 0 w 23"/>
                <a:gd name="T1" fmla="*/ 0 h 6"/>
                <a:gd name="T2" fmla="*/ 2147483646 w 23"/>
                <a:gd name="T3" fmla="*/ 2147481429 h 6"/>
                <a:gd name="T4" fmla="*/ 0 w 23"/>
                <a:gd name="T5" fmla="*/ 2147481429 h 6"/>
                <a:gd name="T6" fmla="*/ 0 w 23"/>
                <a:gd name="T7" fmla="*/ 0 h 6"/>
                <a:gd name="T8" fmla="*/ 0 60000 65536"/>
                <a:gd name="T9" fmla="*/ 0 60000 65536"/>
                <a:gd name="T10" fmla="*/ 0 60000 65536"/>
                <a:gd name="T11" fmla="*/ 0 60000 65536"/>
                <a:gd name="T12" fmla="*/ 0 w 23"/>
                <a:gd name="T13" fmla="*/ 0 h 6"/>
                <a:gd name="T14" fmla="*/ 23 w 23"/>
                <a:gd name="T15" fmla="*/ 6 h 6"/>
              </a:gdLst>
              <a:ahLst/>
              <a:cxnLst>
                <a:cxn ang="T8">
                  <a:pos x="T0" y="T1"/>
                </a:cxn>
                <a:cxn ang="T9">
                  <a:pos x="T2" y="T3"/>
                </a:cxn>
                <a:cxn ang="T10">
                  <a:pos x="T4" y="T5"/>
                </a:cxn>
                <a:cxn ang="T11">
                  <a:pos x="T6" y="T7"/>
                </a:cxn>
              </a:cxnLst>
              <a:rect l="T12" t="T13" r="T14" b="T15"/>
              <a:pathLst>
                <a:path w="23" h="6">
                  <a:moveTo>
                    <a:pt x="0" y="0"/>
                  </a:moveTo>
                  <a:lnTo>
                    <a:pt x="23" y="4"/>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7" name="Freeform 2490"/>
            <p:cNvSpPr/>
            <p:nvPr/>
          </p:nvSpPr>
          <p:spPr bwMode="auto">
            <a:xfrm>
              <a:off x="1113" y="2832"/>
              <a:ext cx="24" cy="6"/>
            </a:xfrm>
            <a:custGeom>
              <a:avLst/>
              <a:gdLst>
                <a:gd name="T0" fmla="*/ 0 w 23"/>
                <a:gd name="T1" fmla="*/ 0 h 6"/>
                <a:gd name="T2" fmla="*/ 2147483646 w 23"/>
                <a:gd name="T3" fmla="*/ 2147481429 h 6"/>
                <a:gd name="T4" fmla="*/ 0 w 23"/>
                <a:gd name="T5" fmla="*/ 2147481429 h 6"/>
                <a:gd name="T6" fmla="*/ 0 w 23"/>
                <a:gd name="T7" fmla="*/ 0 h 6"/>
                <a:gd name="T8" fmla="*/ 0 60000 65536"/>
                <a:gd name="T9" fmla="*/ 0 60000 65536"/>
                <a:gd name="T10" fmla="*/ 0 60000 65536"/>
                <a:gd name="T11" fmla="*/ 0 60000 65536"/>
                <a:gd name="T12" fmla="*/ 0 w 23"/>
                <a:gd name="T13" fmla="*/ 0 h 6"/>
                <a:gd name="T14" fmla="*/ 23 w 23"/>
                <a:gd name="T15" fmla="*/ 6 h 6"/>
              </a:gdLst>
              <a:ahLst/>
              <a:cxnLst>
                <a:cxn ang="T8">
                  <a:pos x="T0" y="T1"/>
                </a:cxn>
                <a:cxn ang="T9">
                  <a:pos x="T2" y="T3"/>
                </a:cxn>
                <a:cxn ang="T10">
                  <a:pos x="T4" y="T5"/>
                </a:cxn>
                <a:cxn ang="T11">
                  <a:pos x="T6" y="T7"/>
                </a:cxn>
              </a:cxnLst>
              <a:rect l="T12" t="T13" r="T14" b="T15"/>
              <a:pathLst>
                <a:path w="23" h="6">
                  <a:moveTo>
                    <a:pt x="0" y="0"/>
                  </a:moveTo>
                  <a:lnTo>
                    <a:pt x="23" y="4"/>
                  </a:lnTo>
                  <a:lnTo>
                    <a:pt x="0" y="6"/>
                  </a:lnTo>
                  <a:lnTo>
                    <a:pt x="0" y="0"/>
                  </a:lnTo>
                  <a:close/>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8" name="TextBox 1216"/>
            <p:cNvSpPr txBox="1">
              <a:spLocks noChangeArrowheads="1"/>
            </p:cNvSpPr>
            <p:nvPr/>
          </p:nvSpPr>
          <p:spPr bwMode="auto">
            <a:xfrm>
              <a:off x="1238" y="2024"/>
              <a:ext cx="90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600">
                  <a:latin typeface="华文宋体" panose="02010600040101010101" pitchFamily="2" charset="-122"/>
                  <a:ea typeface="华文宋体" panose="02010600040101010101" pitchFamily="2" charset="-122"/>
                </a:rPr>
                <a:t>底板</a:t>
              </a:r>
              <a:r>
                <a:rPr lang="en-US" altLang="zh-CN" sz="1600">
                  <a:latin typeface="华文宋体" panose="02010600040101010101" pitchFamily="2" charset="-122"/>
                  <a:ea typeface="华文宋体" panose="02010600040101010101" pitchFamily="2" charset="-122"/>
                </a:rPr>
                <a:t>900mm</a:t>
              </a:r>
              <a:r>
                <a:rPr lang="zh-CN" altLang="en-US" sz="1600">
                  <a:latin typeface="华文宋体" panose="02010600040101010101" pitchFamily="2" charset="-122"/>
                  <a:ea typeface="华文宋体" panose="02010600040101010101" pitchFamily="2" charset="-122"/>
                </a:rPr>
                <a:t>厚</a:t>
              </a:r>
              <a:endParaRPr lang="zh-CN" altLang="en-US" sz="1600">
                <a:latin typeface="华文宋体" panose="02010600040101010101" pitchFamily="2" charset="-122"/>
                <a:ea typeface="华文宋体" panose="02010600040101010101" pitchFamily="2" charset="-122"/>
              </a:endParaRPr>
            </a:p>
          </p:txBody>
        </p:sp>
        <p:sp>
          <p:nvSpPr>
            <p:cNvPr id="439" name="Freeform 2052"/>
            <p:cNvSpPr/>
            <p:nvPr/>
          </p:nvSpPr>
          <p:spPr bwMode="auto">
            <a:xfrm>
              <a:off x="1851" y="3205"/>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 name="Freeform 2053"/>
            <p:cNvSpPr/>
            <p:nvPr/>
          </p:nvSpPr>
          <p:spPr bwMode="auto">
            <a:xfrm>
              <a:off x="1856" y="3200"/>
              <a:ext cx="12" cy="5"/>
            </a:xfrm>
            <a:custGeom>
              <a:avLst/>
              <a:gdLst>
                <a:gd name="T0" fmla="*/ 2147481429 w 12"/>
                <a:gd name="T1" fmla="*/ 2147481293 h 5"/>
                <a:gd name="T2" fmla="*/ 2147481429 w 12"/>
                <a:gd name="T3" fmla="*/ 0 h 5"/>
                <a:gd name="T4" fmla="*/ 0 w 12"/>
                <a:gd name="T5" fmla="*/ 2147481293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5"/>
                  </a:moveTo>
                  <a:lnTo>
                    <a:pt x="6" y="0"/>
                  </a:lnTo>
                  <a:lnTo>
                    <a:pt x="0" y="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1" name="Freeform 2054"/>
            <p:cNvSpPr/>
            <p:nvPr/>
          </p:nvSpPr>
          <p:spPr bwMode="auto">
            <a:xfrm>
              <a:off x="1868" y="3205"/>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 name="Freeform 2055"/>
            <p:cNvSpPr/>
            <p:nvPr/>
          </p:nvSpPr>
          <p:spPr bwMode="auto">
            <a:xfrm>
              <a:off x="1856" y="3281"/>
              <a:ext cx="12" cy="5"/>
            </a:xfrm>
            <a:custGeom>
              <a:avLst/>
              <a:gdLst>
                <a:gd name="T0" fmla="*/ 0 w 12"/>
                <a:gd name="T1" fmla="*/ 0 h 5"/>
                <a:gd name="T2" fmla="*/ 2147481429 w 12"/>
                <a:gd name="T3" fmla="*/ 2147481293 h 5"/>
                <a:gd name="T4" fmla="*/ 2147481429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0"/>
                  </a:moveTo>
                  <a:lnTo>
                    <a:pt x="6" y="5"/>
                  </a:lnTo>
                  <a:lnTo>
                    <a:pt x="12"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5" name="Group 1122"/>
          <p:cNvGrpSpPr/>
          <p:nvPr/>
        </p:nvGrpSpPr>
        <p:grpSpPr bwMode="auto">
          <a:xfrm>
            <a:off x="6396252" y="2431035"/>
            <a:ext cx="3708400" cy="3097213"/>
            <a:chOff x="3260" y="1434"/>
            <a:chExt cx="2500" cy="2338"/>
          </a:xfrm>
        </p:grpSpPr>
        <p:sp>
          <p:nvSpPr>
            <p:cNvPr id="646" name="圆角矩形 4252"/>
            <p:cNvSpPr/>
            <p:nvPr/>
          </p:nvSpPr>
          <p:spPr bwMode="auto">
            <a:xfrm>
              <a:off x="3268" y="1441"/>
              <a:ext cx="2484" cy="2323"/>
            </a:xfrm>
            <a:prstGeom prst="roundRect">
              <a:avLst>
                <a:gd name="adj" fmla="val 764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rgbClr val="FF0000"/>
              </a:solidFill>
              <a:prstDash val="solid"/>
              <a:round/>
              <a:headEnd type="none" w="med" len="med"/>
              <a:tailEnd type="none" w="med" len="med"/>
            </a:ln>
            <a:effectLst/>
          </p:spPr>
          <p:txBody>
            <a:bodyP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647" name="Line 5987"/>
            <p:cNvSpPr>
              <a:spLocks noChangeShapeType="1"/>
            </p:cNvSpPr>
            <p:nvPr/>
          </p:nvSpPr>
          <p:spPr bwMode="auto">
            <a:xfrm>
              <a:off x="4951" y="3236"/>
              <a:ext cx="0" cy="2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648" name="Group 2493"/>
            <p:cNvGrpSpPr>
              <a:grpSpLocks noChangeAspect="1"/>
            </p:cNvGrpSpPr>
            <p:nvPr/>
          </p:nvGrpSpPr>
          <p:grpSpPr bwMode="auto">
            <a:xfrm>
              <a:off x="3379" y="1525"/>
              <a:ext cx="2258" cy="2093"/>
              <a:chOff x="3249" y="1248"/>
              <a:chExt cx="2258" cy="2093"/>
            </a:xfrm>
          </p:grpSpPr>
          <p:sp>
            <p:nvSpPr>
              <p:cNvPr id="651" name="AutoShape 2492"/>
              <p:cNvSpPr>
                <a:spLocks noChangeAspect="1" noChangeArrowheads="1" noTextEdit="1"/>
              </p:cNvSpPr>
              <p:nvPr/>
            </p:nvSpPr>
            <p:spPr bwMode="auto">
              <a:xfrm>
                <a:off x="3249" y="1248"/>
                <a:ext cx="2258" cy="2093"/>
              </a:xfrm>
              <a:prstGeom prst="rect">
                <a:avLst/>
              </a:prstGeom>
              <a:noFill/>
              <a:ln w="9525" algn="ctr">
                <a:solidFill>
                  <a:srgbClr val="0D0D0D"/>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652" name="Group 2694"/>
              <p:cNvGrpSpPr/>
              <p:nvPr/>
            </p:nvGrpSpPr>
            <p:grpSpPr bwMode="auto">
              <a:xfrm>
                <a:off x="3260" y="1299"/>
                <a:ext cx="1672" cy="1475"/>
                <a:chOff x="3260" y="1299"/>
                <a:chExt cx="1672" cy="1475"/>
              </a:xfrm>
            </p:grpSpPr>
            <p:sp>
              <p:nvSpPr>
                <p:cNvPr id="921" name="Line 2494"/>
                <p:cNvSpPr>
                  <a:spLocks noChangeShapeType="1"/>
                </p:cNvSpPr>
                <p:nvPr/>
              </p:nvSpPr>
              <p:spPr bwMode="auto">
                <a:xfrm>
                  <a:off x="3935" y="2734"/>
                  <a:ext cx="1" cy="3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 name="Line 2495"/>
                <p:cNvSpPr>
                  <a:spLocks noChangeShapeType="1"/>
                </p:cNvSpPr>
                <p:nvPr/>
              </p:nvSpPr>
              <p:spPr bwMode="auto">
                <a:xfrm flipV="1">
                  <a:off x="3917" y="2747"/>
                  <a:ext cx="36"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3" name="Line 2496"/>
                <p:cNvSpPr>
                  <a:spLocks noChangeShapeType="1"/>
                </p:cNvSpPr>
                <p:nvPr/>
              </p:nvSpPr>
              <p:spPr bwMode="auto">
                <a:xfrm flipV="1">
                  <a:off x="3905" y="2768"/>
                  <a:ext cx="59"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4" name="Freeform 2497"/>
                <p:cNvSpPr/>
                <p:nvPr/>
              </p:nvSpPr>
              <p:spPr bwMode="auto">
                <a:xfrm>
                  <a:off x="3910" y="2670"/>
                  <a:ext cx="11" cy="74"/>
                </a:xfrm>
                <a:custGeom>
                  <a:avLst/>
                  <a:gdLst>
                    <a:gd name="T0" fmla="*/ 11 w 11"/>
                    <a:gd name="T1" fmla="*/ 0 h 74"/>
                    <a:gd name="T2" fmla="*/ 11 w 11"/>
                    <a:gd name="T3" fmla="*/ 74 h 74"/>
                    <a:gd name="T4" fmla="*/ 0 w 11"/>
                    <a:gd name="T5" fmla="*/ 62 h 74"/>
                    <a:gd name="T6" fmla="*/ 0 60000 65536"/>
                    <a:gd name="T7" fmla="*/ 0 60000 65536"/>
                    <a:gd name="T8" fmla="*/ 0 60000 65536"/>
                    <a:gd name="T9" fmla="*/ 0 w 11"/>
                    <a:gd name="T10" fmla="*/ 0 h 74"/>
                    <a:gd name="T11" fmla="*/ 11 w 11"/>
                    <a:gd name="T12" fmla="*/ 74 h 74"/>
                  </a:gdLst>
                  <a:ahLst/>
                  <a:cxnLst>
                    <a:cxn ang="T6">
                      <a:pos x="T0" y="T1"/>
                    </a:cxn>
                    <a:cxn ang="T7">
                      <a:pos x="T2" y="T3"/>
                    </a:cxn>
                    <a:cxn ang="T8">
                      <a:pos x="T4" y="T5"/>
                    </a:cxn>
                  </a:cxnLst>
                  <a:rect l="T9" t="T10" r="T11" b="T12"/>
                  <a:pathLst>
                    <a:path w="11" h="74">
                      <a:moveTo>
                        <a:pt x="11" y="0"/>
                      </a:moveTo>
                      <a:lnTo>
                        <a:pt x="11" y="74"/>
                      </a:lnTo>
                      <a:lnTo>
                        <a:pt x="0" y="6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5" name="Line 2498"/>
                <p:cNvSpPr>
                  <a:spLocks noChangeShapeType="1"/>
                </p:cNvSpPr>
                <p:nvPr/>
              </p:nvSpPr>
              <p:spPr bwMode="auto">
                <a:xfrm flipV="1">
                  <a:off x="3902" y="2696"/>
                  <a:ext cx="30"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6" name="Line 2499"/>
                <p:cNvSpPr>
                  <a:spLocks noChangeShapeType="1"/>
                </p:cNvSpPr>
                <p:nvPr/>
              </p:nvSpPr>
              <p:spPr bwMode="auto">
                <a:xfrm flipV="1">
                  <a:off x="3935" y="2693"/>
                  <a:ext cx="21"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7" name="Line 2500"/>
                <p:cNvSpPr>
                  <a:spLocks noChangeShapeType="1"/>
                </p:cNvSpPr>
                <p:nvPr/>
              </p:nvSpPr>
              <p:spPr bwMode="auto">
                <a:xfrm flipH="1">
                  <a:off x="3956" y="2690"/>
                  <a:ext cx="1" cy="2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8" name="Line 2501"/>
                <p:cNvSpPr>
                  <a:spLocks noChangeShapeType="1"/>
                </p:cNvSpPr>
                <p:nvPr/>
              </p:nvSpPr>
              <p:spPr bwMode="auto">
                <a:xfrm flipV="1">
                  <a:off x="3968" y="2716"/>
                  <a:ext cx="1"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9" name="Freeform 2502"/>
                <p:cNvSpPr/>
                <p:nvPr/>
              </p:nvSpPr>
              <p:spPr bwMode="auto">
                <a:xfrm>
                  <a:off x="3941" y="2670"/>
                  <a:ext cx="6" cy="44"/>
                </a:xfrm>
                <a:custGeom>
                  <a:avLst/>
                  <a:gdLst>
                    <a:gd name="T0" fmla="*/ 6 w 6"/>
                    <a:gd name="T1" fmla="*/ 0 h 44"/>
                    <a:gd name="T2" fmla="*/ 4 w 6"/>
                    <a:gd name="T3" fmla="*/ 24 h 44"/>
                    <a:gd name="T4" fmla="*/ 0 w 6"/>
                    <a:gd name="T5" fmla="*/ 44 h 44"/>
                    <a:gd name="T6" fmla="*/ 0 60000 65536"/>
                    <a:gd name="T7" fmla="*/ 0 60000 65536"/>
                    <a:gd name="T8" fmla="*/ 0 60000 65536"/>
                    <a:gd name="T9" fmla="*/ 0 w 6"/>
                    <a:gd name="T10" fmla="*/ 0 h 44"/>
                    <a:gd name="T11" fmla="*/ 6 w 6"/>
                    <a:gd name="T12" fmla="*/ 44 h 44"/>
                  </a:gdLst>
                  <a:ahLst/>
                  <a:cxnLst>
                    <a:cxn ang="T6">
                      <a:pos x="T0" y="T1"/>
                    </a:cxn>
                    <a:cxn ang="T7">
                      <a:pos x="T2" y="T3"/>
                    </a:cxn>
                    <a:cxn ang="T8">
                      <a:pos x="T4" y="T5"/>
                    </a:cxn>
                  </a:cxnLst>
                  <a:rect l="T9" t="T10" r="T11" b="T12"/>
                  <a:pathLst>
                    <a:path w="6" h="44">
                      <a:moveTo>
                        <a:pt x="6" y="0"/>
                      </a:moveTo>
                      <a:lnTo>
                        <a:pt x="4" y="24"/>
                      </a:lnTo>
                      <a:lnTo>
                        <a:pt x="0" y="4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0" name="Freeform 2503"/>
                <p:cNvSpPr/>
                <p:nvPr/>
              </p:nvSpPr>
              <p:spPr bwMode="auto">
                <a:xfrm>
                  <a:off x="3927" y="2714"/>
                  <a:ext cx="14" cy="27"/>
                </a:xfrm>
                <a:custGeom>
                  <a:avLst/>
                  <a:gdLst>
                    <a:gd name="T0" fmla="*/ 0 w 14"/>
                    <a:gd name="T1" fmla="*/ 27 h 27"/>
                    <a:gd name="T2" fmla="*/ 10 w 14"/>
                    <a:gd name="T3" fmla="*/ 12 h 27"/>
                    <a:gd name="T4" fmla="*/ 14 w 14"/>
                    <a:gd name="T5" fmla="*/ 0 h 27"/>
                    <a:gd name="T6" fmla="*/ 0 60000 65536"/>
                    <a:gd name="T7" fmla="*/ 0 60000 65536"/>
                    <a:gd name="T8" fmla="*/ 0 60000 65536"/>
                    <a:gd name="T9" fmla="*/ 0 w 14"/>
                    <a:gd name="T10" fmla="*/ 0 h 27"/>
                    <a:gd name="T11" fmla="*/ 14 w 14"/>
                    <a:gd name="T12" fmla="*/ 27 h 27"/>
                  </a:gdLst>
                  <a:ahLst/>
                  <a:cxnLst>
                    <a:cxn ang="T6">
                      <a:pos x="T0" y="T1"/>
                    </a:cxn>
                    <a:cxn ang="T7">
                      <a:pos x="T2" y="T3"/>
                    </a:cxn>
                    <a:cxn ang="T8">
                      <a:pos x="T4" y="T5"/>
                    </a:cxn>
                  </a:cxnLst>
                  <a:rect l="T9" t="T10" r="T11" b="T12"/>
                  <a:pathLst>
                    <a:path w="14" h="27">
                      <a:moveTo>
                        <a:pt x="0" y="27"/>
                      </a:moveTo>
                      <a:lnTo>
                        <a:pt x="10" y="12"/>
                      </a:lnTo>
                      <a:lnTo>
                        <a:pt x="1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1" name="Line 2504"/>
                <p:cNvSpPr>
                  <a:spLocks noChangeShapeType="1"/>
                </p:cNvSpPr>
                <p:nvPr/>
              </p:nvSpPr>
              <p:spPr bwMode="auto">
                <a:xfrm>
                  <a:off x="3938" y="2709"/>
                  <a:ext cx="12"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2" name="Line 2505"/>
                <p:cNvSpPr>
                  <a:spLocks noChangeShapeType="1"/>
                </p:cNvSpPr>
                <p:nvPr/>
              </p:nvSpPr>
              <p:spPr bwMode="auto">
                <a:xfrm flipV="1">
                  <a:off x="3902" y="2708"/>
                  <a:ext cx="31" cy="1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3" name="Line 2506"/>
                <p:cNvSpPr>
                  <a:spLocks noChangeShapeType="1"/>
                </p:cNvSpPr>
                <p:nvPr/>
              </p:nvSpPr>
              <p:spPr bwMode="auto">
                <a:xfrm flipH="1" flipV="1">
                  <a:off x="3961" y="2732"/>
                  <a:ext cx="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4" name="Freeform 2507"/>
                <p:cNvSpPr/>
                <p:nvPr/>
              </p:nvSpPr>
              <p:spPr bwMode="auto">
                <a:xfrm>
                  <a:off x="3956" y="2714"/>
                  <a:ext cx="5" cy="18"/>
                </a:xfrm>
                <a:custGeom>
                  <a:avLst/>
                  <a:gdLst>
                    <a:gd name="T0" fmla="*/ 0 w 5"/>
                    <a:gd name="T1" fmla="*/ 0 h 18"/>
                    <a:gd name="T2" fmla="*/ 1 w 5"/>
                    <a:gd name="T3" fmla="*/ 10 h 18"/>
                    <a:gd name="T4" fmla="*/ 5 w 5"/>
                    <a:gd name="T5" fmla="*/ 18 h 18"/>
                    <a:gd name="T6" fmla="*/ 0 60000 65536"/>
                    <a:gd name="T7" fmla="*/ 0 60000 65536"/>
                    <a:gd name="T8" fmla="*/ 0 60000 65536"/>
                    <a:gd name="T9" fmla="*/ 0 w 5"/>
                    <a:gd name="T10" fmla="*/ 0 h 18"/>
                    <a:gd name="T11" fmla="*/ 5 w 5"/>
                    <a:gd name="T12" fmla="*/ 18 h 18"/>
                  </a:gdLst>
                  <a:ahLst/>
                  <a:cxnLst>
                    <a:cxn ang="T6">
                      <a:pos x="T0" y="T1"/>
                    </a:cxn>
                    <a:cxn ang="T7">
                      <a:pos x="T2" y="T3"/>
                    </a:cxn>
                    <a:cxn ang="T8">
                      <a:pos x="T4" y="T5"/>
                    </a:cxn>
                  </a:cxnLst>
                  <a:rect l="T9" t="T10" r="T11" b="T12"/>
                  <a:pathLst>
                    <a:path w="5" h="18">
                      <a:moveTo>
                        <a:pt x="0" y="0"/>
                      </a:moveTo>
                      <a:lnTo>
                        <a:pt x="1" y="10"/>
                      </a:lnTo>
                      <a:lnTo>
                        <a:pt x="5" y="18"/>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5" name="Freeform 2508"/>
                <p:cNvSpPr/>
                <p:nvPr/>
              </p:nvSpPr>
              <p:spPr bwMode="auto">
                <a:xfrm>
                  <a:off x="3983" y="2669"/>
                  <a:ext cx="16" cy="105"/>
                </a:xfrm>
                <a:custGeom>
                  <a:avLst/>
                  <a:gdLst>
                    <a:gd name="T0" fmla="*/ 16 w 16"/>
                    <a:gd name="T1" fmla="*/ 0 h 105"/>
                    <a:gd name="T2" fmla="*/ 16 w 16"/>
                    <a:gd name="T3" fmla="*/ 30 h 105"/>
                    <a:gd name="T4" fmla="*/ 12 w 16"/>
                    <a:gd name="T5" fmla="*/ 66 h 105"/>
                    <a:gd name="T6" fmla="*/ 0 w 16"/>
                    <a:gd name="T7" fmla="*/ 105 h 105"/>
                    <a:gd name="T8" fmla="*/ 0 60000 65536"/>
                    <a:gd name="T9" fmla="*/ 0 60000 65536"/>
                    <a:gd name="T10" fmla="*/ 0 60000 65536"/>
                    <a:gd name="T11" fmla="*/ 0 60000 65536"/>
                    <a:gd name="T12" fmla="*/ 0 w 16"/>
                    <a:gd name="T13" fmla="*/ 0 h 105"/>
                    <a:gd name="T14" fmla="*/ 16 w 16"/>
                    <a:gd name="T15" fmla="*/ 105 h 105"/>
                  </a:gdLst>
                  <a:ahLst/>
                  <a:cxnLst>
                    <a:cxn ang="T8">
                      <a:pos x="T0" y="T1"/>
                    </a:cxn>
                    <a:cxn ang="T9">
                      <a:pos x="T2" y="T3"/>
                    </a:cxn>
                    <a:cxn ang="T10">
                      <a:pos x="T4" y="T5"/>
                    </a:cxn>
                    <a:cxn ang="T11">
                      <a:pos x="T6" y="T7"/>
                    </a:cxn>
                  </a:cxnLst>
                  <a:rect l="T12" t="T13" r="T14" b="T15"/>
                  <a:pathLst>
                    <a:path w="16" h="105">
                      <a:moveTo>
                        <a:pt x="16" y="0"/>
                      </a:moveTo>
                      <a:lnTo>
                        <a:pt x="16" y="30"/>
                      </a:lnTo>
                      <a:lnTo>
                        <a:pt x="12" y="66"/>
                      </a:lnTo>
                      <a:lnTo>
                        <a:pt x="0" y="10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 name="Line 2509"/>
                <p:cNvSpPr>
                  <a:spLocks noChangeShapeType="1"/>
                </p:cNvSpPr>
                <p:nvPr/>
              </p:nvSpPr>
              <p:spPr bwMode="auto">
                <a:xfrm flipV="1">
                  <a:off x="4034" y="2670"/>
                  <a:ext cx="3" cy="2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7" name="Line 2510"/>
                <p:cNvSpPr>
                  <a:spLocks noChangeShapeType="1"/>
                </p:cNvSpPr>
                <p:nvPr/>
              </p:nvSpPr>
              <p:spPr bwMode="auto">
                <a:xfrm flipH="1">
                  <a:off x="3999" y="2674"/>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8" name="Line 2511"/>
                <p:cNvSpPr>
                  <a:spLocks noChangeShapeType="1"/>
                </p:cNvSpPr>
                <p:nvPr/>
              </p:nvSpPr>
              <p:spPr bwMode="auto">
                <a:xfrm flipV="1">
                  <a:off x="3999" y="2693"/>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39" name="Line 2512"/>
                <p:cNvSpPr>
                  <a:spLocks noChangeShapeType="1"/>
                </p:cNvSpPr>
                <p:nvPr/>
              </p:nvSpPr>
              <p:spPr bwMode="auto">
                <a:xfrm flipV="1">
                  <a:off x="4007" y="2711"/>
                  <a:ext cx="32"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0" name="Line 2513"/>
                <p:cNvSpPr>
                  <a:spLocks noChangeShapeType="1"/>
                </p:cNvSpPr>
                <p:nvPr/>
              </p:nvSpPr>
              <p:spPr bwMode="auto">
                <a:xfrm>
                  <a:off x="4029" y="2744"/>
                  <a:ext cx="13"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1" name="Line 2514"/>
                <p:cNvSpPr>
                  <a:spLocks noChangeShapeType="1"/>
                </p:cNvSpPr>
                <p:nvPr/>
              </p:nvSpPr>
              <p:spPr bwMode="auto">
                <a:xfrm flipV="1">
                  <a:off x="4001" y="2757"/>
                  <a:ext cx="34"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2" name="Line 2515"/>
                <p:cNvSpPr>
                  <a:spLocks noChangeShapeType="1"/>
                </p:cNvSpPr>
                <p:nvPr/>
              </p:nvSpPr>
              <p:spPr bwMode="auto">
                <a:xfrm flipV="1">
                  <a:off x="4000" y="2729"/>
                  <a:ext cx="47"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3" name="Line 2516"/>
                <p:cNvSpPr>
                  <a:spLocks noChangeShapeType="1"/>
                </p:cNvSpPr>
                <p:nvPr/>
              </p:nvSpPr>
              <p:spPr bwMode="auto">
                <a:xfrm flipH="1">
                  <a:off x="4004" y="2734"/>
                  <a:ext cx="15"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4" name="Freeform 2517"/>
                <p:cNvSpPr/>
                <p:nvPr/>
              </p:nvSpPr>
              <p:spPr bwMode="auto">
                <a:xfrm>
                  <a:off x="4097" y="2678"/>
                  <a:ext cx="22" cy="38"/>
                </a:xfrm>
                <a:custGeom>
                  <a:avLst/>
                  <a:gdLst>
                    <a:gd name="T0" fmla="*/ 22 w 22"/>
                    <a:gd name="T1" fmla="*/ 19 h 38"/>
                    <a:gd name="T2" fmla="*/ 19 w 22"/>
                    <a:gd name="T3" fmla="*/ 6 h 38"/>
                    <a:gd name="T4" fmla="*/ 11 w 22"/>
                    <a:gd name="T5" fmla="*/ 0 h 38"/>
                    <a:gd name="T6" fmla="*/ 3 w 22"/>
                    <a:gd name="T7" fmla="*/ 6 h 38"/>
                    <a:gd name="T8" fmla="*/ 0 w 22"/>
                    <a:gd name="T9" fmla="*/ 19 h 38"/>
                    <a:gd name="T10" fmla="*/ 3 w 22"/>
                    <a:gd name="T11" fmla="*/ 32 h 38"/>
                    <a:gd name="T12" fmla="*/ 11 w 22"/>
                    <a:gd name="T13" fmla="*/ 38 h 38"/>
                    <a:gd name="T14" fmla="*/ 19 w 22"/>
                    <a:gd name="T15" fmla="*/ 32 h 38"/>
                    <a:gd name="T16" fmla="*/ 22 w 22"/>
                    <a:gd name="T17" fmla="*/ 19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8"/>
                    <a:gd name="T29" fmla="*/ 22 w 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8">
                      <a:moveTo>
                        <a:pt x="22" y="19"/>
                      </a:moveTo>
                      <a:lnTo>
                        <a:pt x="19" y="6"/>
                      </a:lnTo>
                      <a:lnTo>
                        <a:pt x="11" y="0"/>
                      </a:lnTo>
                      <a:lnTo>
                        <a:pt x="3" y="6"/>
                      </a:lnTo>
                      <a:lnTo>
                        <a:pt x="0" y="19"/>
                      </a:lnTo>
                      <a:lnTo>
                        <a:pt x="3" y="32"/>
                      </a:lnTo>
                      <a:lnTo>
                        <a:pt x="11" y="38"/>
                      </a:lnTo>
                      <a:lnTo>
                        <a:pt x="19" y="32"/>
                      </a:lnTo>
                      <a:lnTo>
                        <a:pt x="22" y="19"/>
                      </a:lnTo>
                      <a:close/>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5" name="Freeform 2518"/>
                <p:cNvSpPr/>
                <p:nvPr/>
              </p:nvSpPr>
              <p:spPr bwMode="auto">
                <a:xfrm>
                  <a:off x="4097" y="2716"/>
                  <a:ext cx="22" cy="19"/>
                </a:xfrm>
                <a:custGeom>
                  <a:avLst/>
                  <a:gdLst>
                    <a:gd name="T0" fmla="*/ 22 w 22"/>
                    <a:gd name="T1" fmla="*/ 19 h 19"/>
                    <a:gd name="T2" fmla="*/ 19 w 22"/>
                    <a:gd name="T3" fmla="*/ 5 h 19"/>
                    <a:gd name="T4" fmla="*/ 11 w 22"/>
                    <a:gd name="T5" fmla="*/ 0 h 19"/>
                    <a:gd name="T6" fmla="*/ 3 w 22"/>
                    <a:gd name="T7" fmla="*/ 5 h 19"/>
                    <a:gd name="T8" fmla="*/ 0 w 22"/>
                    <a:gd name="T9" fmla="*/ 19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2" y="19"/>
                      </a:moveTo>
                      <a:lnTo>
                        <a:pt x="19" y="5"/>
                      </a:lnTo>
                      <a:lnTo>
                        <a:pt x="11" y="0"/>
                      </a:lnTo>
                      <a:lnTo>
                        <a:pt x="3" y="5"/>
                      </a:lnTo>
                      <a:lnTo>
                        <a:pt x="0" y="1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6" name="Line 2519"/>
                <p:cNvSpPr>
                  <a:spLocks noChangeShapeType="1"/>
                </p:cNvSpPr>
                <p:nvPr/>
              </p:nvSpPr>
              <p:spPr bwMode="auto">
                <a:xfrm>
                  <a:off x="4119" y="2735"/>
                  <a:ext cx="1" cy="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7" name="Freeform 2520"/>
                <p:cNvSpPr/>
                <p:nvPr/>
              </p:nvSpPr>
              <p:spPr bwMode="auto">
                <a:xfrm>
                  <a:off x="4097" y="2744"/>
                  <a:ext cx="22" cy="19"/>
                </a:xfrm>
                <a:custGeom>
                  <a:avLst/>
                  <a:gdLst>
                    <a:gd name="T0" fmla="*/ 0 w 22"/>
                    <a:gd name="T1" fmla="*/ 0 h 19"/>
                    <a:gd name="T2" fmla="*/ 3 w 22"/>
                    <a:gd name="T3" fmla="*/ 13 h 19"/>
                    <a:gd name="T4" fmla="*/ 11 w 22"/>
                    <a:gd name="T5" fmla="*/ 19 h 19"/>
                    <a:gd name="T6" fmla="*/ 19 w 22"/>
                    <a:gd name="T7" fmla="*/ 13 h 19"/>
                    <a:gd name="T8" fmla="*/ 22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0"/>
                      </a:moveTo>
                      <a:lnTo>
                        <a:pt x="3" y="13"/>
                      </a:lnTo>
                      <a:lnTo>
                        <a:pt x="11" y="19"/>
                      </a:lnTo>
                      <a:lnTo>
                        <a:pt x="19" y="13"/>
                      </a:lnTo>
                      <a:lnTo>
                        <a:pt x="22"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8" name="Line 2521"/>
                <p:cNvSpPr>
                  <a:spLocks noChangeShapeType="1"/>
                </p:cNvSpPr>
                <p:nvPr/>
              </p:nvSpPr>
              <p:spPr bwMode="auto">
                <a:xfrm flipV="1">
                  <a:off x="4097" y="2735"/>
                  <a:ext cx="1" cy="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49" name="Freeform 2522"/>
                <p:cNvSpPr/>
                <p:nvPr/>
              </p:nvSpPr>
              <p:spPr bwMode="auto">
                <a:xfrm>
                  <a:off x="4136" y="2678"/>
                  <a:ext cx="23" cy="85"/>
                </a:xfrm>
                <a:custGeom>
                  <a:avLst/>
                  <a:gdLst>
                    <a:gd name="T0" fmla="*/ 0 w 23"/>
                    <a:gd name="T1" fmla="*/ 85 h 85"/>
                    <a:gd name="T2" fmla="*/ 11 w 23"/>
                    <a:gd name="T3" fmla="*/ 85 h 85"/>
                    <a:gd name="T4" fmla="*/ 19 w 23"/>
                    <a:gd name="T5" fmla="*/ 79 h 85"/>
                    <a:gd name="T6" fmla="*/ 23 w 23"/>
                    <a:gd name="T7" fmla="*/ 66 h 85"/>
                    <a:gd name="T8" fmla="*/ 23 w 23"/>
                    <a:gd name="T9" fmla="*/ 57 h 85"/>
                    <a:gd name="T10" fmla="*/ 19 w 23"/>
                    <a:gd name="T11" fmla="*/ 43 h 85"/>
                    <a:gd name="T12" fmla="*/ 11 w 23"/>
                    <a:gd name="T13" fmla="*/ 38 h 85"/>
                    <a:gd name="T14" fmla="*/ 0 w 23"/>
                    <a:gd name="T15" fmla="*/ 38 h 85"/>
                    <a:gd name="T16" fmla="*/ 0 w 23"/>
                    <a:gd name="T17" fmla="*/ 0 h 85"/>
                    <a:gd name="T18" fmla="*/ 20 w 2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85"/>
                    <a:gd name="T32" fmla="*/ 23 w 2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85">
                      <a:moveTo>
                        <a:pt x="0" y="85"/>
                      </a:moveTo>
                      <a:lnTo>
                        <a:pt x="11" y="85"/>
                      </a:lnTo>
                      <a:lnTo>
                        <a:pt x="19" y="79"/>
                      </a:lnTo>
                      <a:lnTo>
                        <a:pt x="23" y="66"/>
                      </a:lnTo>
                      <a:lnTo>
                        <a:pt x="23" y="57"/>
                      </a:lnTo>
                      <a:lnTo>
                        <a:pt x="19" y="43"/>
                      </a:lnTo>
                      <a:lnTo>
                        <a:pt x="11" y="38"/>
                      </a:lnTo>
                      <a:lnTo>
                        <a:pt x="0" y="38"/>
                      </a:lnTo>
                      <a:lnTo>
                        <a:pt x="0" y="0"/>
                      </a:lnTo>
                      <a:lnTo>
                        <a:pt x="2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0" name="Freeform 2523"/>
                <p:cNvSpPr/>
                <p:nvPr/>
              </p:nvSpPr>
              <p:spPr bwMode="auto">
                <a:xfrm>
                  <a:off x="4175" y="2706"/>
                  <a:ext cx="25" cy="57"/>
                </a:xfrm>
                <a:custGeom>
                  <a:avLst/>
                  <a:gdLst>
                    <a:gd name="T0" fmla="*/ 0 w 25"/>
                    <a:gd name="T1" fmla="*/ 57 h 57"/>
                    <a:gd name="T2" fmla="*/ 0 w 25"/>
                    <a:gd name="T3" fmla="*/ 0 h 57"/>
                    <a:gd name="T4" fmla="*/ 25 w 25"/>
                    <a:gd name="T5" fmla="*/ 0 h 57"/>
                    <a:gd name="T6" fmla="*/ 0 60000 65536"/>
                    <a:gd name="T7" fmla="*/ 0 60000 65536"/>
                    <a:gd name="T8" fmla="*/ 0 60000 65536"/>
                    <a:gd name="T9" fmla="*/ 0 w 25"/>
                    <a:gd name="T10" fmla="*/ 0 h 57"/>
                    <a:gd name="T11" fmla="*/ 25 w 25"/>
                    <a:gd name="T12" fmla="*/ 57 h 57"/>
                  </a:gdLst>
                  <a:ahLst/>
                  <a:cxnLst>
                    <a:cxn ang="T6">
                      <a:pos x="T0" y="T1"/>
                    </a:cxn>
                    <a:cxn ang="T7">
                      <a:pos x="T2" y="T3"/>
                    </a:cxn>
                    <a:cxn ang="T8">
                      <a:pos x="T4" y="T5"/>
                    </a:cxn>
                  </a:cxnLst>
                  <a:rect l="T9" t="T10" r="T11" b="T12"/>
                  <a:pathLst>
                    <a:path w="25" h="57">
                      <a:moveTo>
                        <a:pt x="0" y="57"/>
                      </a:moveTo>
                      <a:lnTo>
                        <a:pt x="0" y="0"/>
                      </a:lnTo>
                      <a:lnTo>
                        <a:pt x="25"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1" name="Freeform 2524"/>
                <p:cNvSpPr/>
                <p:nvPr/>
              </p:nvSpPr>
              <p:spPr bwMode="auto">
                <a:xfrm>
                  <a:off x="4200" y="2706"/>
                  <a:ext cx="9" cy="17"/>
                </a:xfrm>
                <a:custGeom>
                  <a:avLst/>
                  <a:gdLst>
                    <a:gd name="T0" fmla="*/ 9 w 9"/>
                    <a:gd name="T1" fmla="*/ 17 h 17"/>
                    <a:gd name="T2" fmla="*/ 6 w 9"/>
                    <a:gd name="T3" fmla="*/ 5 h 17"/>
                    <a:gd name="T4" fmla="*/ 0 w 9"/>
                    <a:gd name="T5" fmla="*/ 0 h 17"/>
                    <a:gd name="T6" fmla="*/ 0 60000 65536"/>
                    <a:gd name="T7" fmla="*/ 0 60000 65536"/>
                    <a:gd name="T8" fmla="*/ 0 60000 65536"/>
                    <a:gd name="T9" fmla="*/ 0 w 9"/>
                    <a:gd name="T10" fmla="*/ 0 h 17"/>
                    <a:gd name="T11" fmla="*/ 9 w 9"/>
                    <a:gd name="T12" fmla="*/ 17 h 17"/>
                  </a:gdLst>
                  <a:ahLst/>
                  <a:cxnLst>
                    <a:cxn ang="T6">
                      <a:pos x="T0" y="T1"/>
                    </a:cxn>
                    <a:cxn ang="T7">
                      <a:pos x="T2" y="T3"/>
                    </a:cxn>
                    <a:cxn ang="T8">
                      <a:pos x="T4" y="T5"/>
                    </a:cxn>
                  </a:cxnLst>
                  <a:rect l="T9" t="T10" r="T11" b="T12"/>
                  <a:pathLst>
                    <a:path w="9" h="17">
                      <a:moveTo>
                        <a:pt x="9" y="17"/>
                      </a:moveTo>
                      <a:lnTo>
                        <a:pt x="6"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2" name="Line 2525"/>
                <p:cNvSpPr>
                  <a:spLocks noChangeShapeType="1"/>
                </p:cNvSpPr>
                <p:nvPr/>
              </p:nvSpPr>
              <p:spPr bwMode="auto">
                <a:xfrm>
                  <a:off x="4209" y="2723"/>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3" name="Line 2526"/>
                <p:cNvSpPr>
                  <a:spLocks noChangeShapeType="1"/>
                </p:cNvSpPr>
                <p:nvPr/>
              </p:nvSpPr>
              <p:spPr bwMode="auto">
                <a:xfrm flipV="1">
                  <a:off x="4192" y="2706"/>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4" name="Freeform 2527"/>
                <p:cNvSpPr/>
                <p:nvPr/>
              </p:nvSpPr>
              <p:spPr bwMode="auto">
                <a:xfrm>
                  <a:off x="4226" y="2706"/>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 name="Freeform 2528"/>
                <p:cNvSpPr/>
                <p:nvPr/>
              </p:nvSpPr>
              <p:spPr bwMode="auto">
                <a:xfrm>
                  <a:off x="4250" y="2706"/>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6" name="Line 2529"/>
                <p:cNvSpPr>
                  <a:spLocks noChangeShapeType="1"/>
                </p:cNvSpPr>
                <p:nvPr/>
              </p:nvSpPr>
              <p:spPr bwMode="auto">
                <a:xfrm>
                  <a:off x="4260" y="2723"/>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7" name="Line 2530"/>
                <p:cNvSpPr>
                  <a:spLocks noChangeShapeType="1"/>
                </p:cNvSpPr>
                <p:nvPr/>
              </p:nvSpPr>
              <p:spPr bwMode="auto">
                <a:xfrm flipV="1">
                  <a:off x="4243" y="2706"/>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8" name="Line 2531"/>
                <p:cNvSpPr>
                  <a:spLocks noChangeShapeType="1"/>
                </p:cNvSpPr>
                <p:nvPr/>
              </p:nvSpPr>
              <p:spPr bwMode="auto">
                <a:xfrm>
                  <a:off x="3260" y="1299"/>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59" name="Line 2532"/>
                <p:cNvSpPr>
                  <a:spLocks noChangeShapeType="1"/>
                </p:cNvSpPr>
                <p:nvPr/>
              </p:nvSpPr>
              <p:spPr bwMode="auto">
                <a:xfrm>
                  <a:off x="3260" y="2232"/>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0" name="Line 2533"/>
                <p:cNvSpPr>
                  <a:spLocks noChangeShapeType="1"/>
                </p:cNvSpPr>
                <p:nvPr/>
              </p:nvSpPr>
              <p:spPr bwMode="auto">
                <a:xfrm flipV="1">
                  <a:off x="350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1" name="Line 2534"/>
                <p:cNvSpPr>
                  <a:spLocks noChangeShapeType="1"/>
                </p:cNvSpPr>
                <p:nvPr/>
              </p:nvSpPr>
              <p:spPr bwMode="auto">
                <a:xfrm flipV="1">
                  <a:off x="401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2" name="Line 2535"/>
                <p:cNvSpPr>
                  <a:spLocks noChangeShapeType="1"/>
                </p:cNvSpPr>
                <p:nvPr/>
              </p:nvSpPr>
              <p:spPr bwMode="auto">
                <a:xfrm flipV="1">
                  <a:off x="451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3" name="Line 2536"/>
                <p:cNvSpPr>
                  <a:spLocks noChangeShapeType="1"/>
                </p:cNvSpPr>
                <p:nvPr/>
              </p:nvSpPr>
              <p:spPr bwMode="auto">
                <a:xfrm flipH="1" flipV="1">
                  <a:off x="363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4" name="Line 2537"/>
                <p:cNvSpPr>
                  <a:spLocks noChangeShapeType="1"/>
                </p:cNvSpPr>
                <p:nvPr/>
              </p:nvSpPr>
              <p:spPr bwMode="auto">
                <a:xfrm flipH="1" flipV="1">
                  <a:off x="414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5" name="Line 2538"/>
                <p:cNvSpPr>
                  <a:spLocks noChangeShapeType="1"/>
                </p:cNvSpPr>
                <p:nvPr/>
              </p:nvSpPr>
              <p:spPr bwMode="auto">
                <a:xfrm flipH="1" flipV="1">
                  <a:off x="464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6" name="Line 2539"/>
                <p:cNvSpPr>
                  <a:spLocks noChangeShapeType="1"/>
                </p:cNvSpPr>
                <p:nvPr/>
              </p:nvSpPr>
              <p:spPr bwMode="auto">
                <a:xfrm>
                  <a:off x="3260" y="2434"/>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7" name="Line 2540"/>
                <p:cNvSpPr>
                  <a:spLocks noChangeShapeType="1"/>
                </p:cNvSpPr>
                <p:nvPr/>
              </p:nvSpPr>
              <p:spPr bwMode="auto">
                <a:xfrm>
                  <a:off x="3260" y="2456"/>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8" name="Line 2541"/>
                <p:cNvSpPr>
                  <a:spLocks noChangeShapeType="1"/>
                </p:cNvSpPr>
                <p:nvPr/>
              </p:nvSpPr>
              <p:spPr bwMode="auto">
                <a:xfrm flipV="1">
                  <a:off x="3260" y="2434"/>
                  <a:ext cx="13" cy="1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9" name="Line 2542"/>
                <p:cNvSpPr>
                  <a:spLocks noChangeShapeType="1"/>
                </p:cNvSpPr>
                <p:nvPr/>
              </p:nvSpPr>
              <p:spPr bwMode="auto">
                <a:xfrm flipV="1">
                  <a:off x="350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0" name="Line 2543"/>
                <p:cNvSpPr>
                  <a:spLocks noChangeShapeType="1"/>
                </p:cNvSpPr>
                <p:nvPr/>
              </p:nvSpPr>
              <p:spPr bwMode="auto">
                <a:xfrm flipV="1">
                  <a:off x="375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1" name="Line 2544"/>
                <p:cNvSpPr>
                  <a:spLocks noChangeShapeType="1"/>
                </p:cNvSpPr>
                <p:nvPr/>
              </p:nvSpPr>
              <p:spPr bwMode="auto">
                <a:xfrm flipV="1">
                  <a:off x="401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2" name="Line 2545"/>
                <p:cNvSpPr>
                  <a:spLocks noChangeShapeType="1"/>
                </p:cNvSpPr>
                <p:nvPr/>
              </p:nvSpPr>
              <p:spPr bwMode="auto">
                <a:xfrm flipV="1">
                  <a:off x="426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3" name="Line 2546"/>
                <p:cNvSpPr>
                  <a:spLocks noChangeShapeType="1"/>
                </p:cNvSpPr>
                <p:nvPr/>
              </p:nvSpPr>
              <p:spPr bwMode="auto">
                <a:xfrm flipV="1">
                  <a:off x="451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4" name="Line 2547"/>
                <p:cNvSpPr>
                  <a:spLocks noChangeShapeType="1"/>
                </p:cNvSpPr>
                <p:nvPr/>
              </p:nvSpPr>
              <p:spPr bwMode="auto">
                <a:xfrm flipV="1">
                  <a:off x="477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5" name="Line 2548"/>
                <p:cNvSpPr>
                  <a:spLocks noChangeShapeType="1"/>
                </p:cNvSpPr>
                <p:nvPr/>
              </p:nvSpPr>
              <p:spPr bwMode="auto">
                <a:xfrm flipH="1" flipV="1">
                  <a:off x="338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6" name="Line 2549"/>
                <p:cNvSpPr>
                  <a:spLocks noChangeShapeType="1"/>
                </p:cNvSpPr>
                <p:nvPr/>
              </p:nvSpPr>
              <p:spPr bwMode="auto">
                <a:xfrm flipH="1" flipV="1">
                  <a:off x="363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7" name="Line 2550"/>
                <p:cNvSpPr>
                  <a:spLocks noChangeShapeType="1"/>
                </p:cNvSpPr>
                <p:nvPr/>
              </p:nvSpPr>
              <p:spPr bwMode="auto">
                <a:xfrm flipH="1" flipV="1">
                  <a:off x="388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8" name="Line 2551"/>
                <p:cNvSpPr>
                  <a:spLocks noChangeShapeType="1"/>
                </p:cNvSpPr>
                <p:nvPr/>
              </p:nvSpPr>
              <p:spPr bwMode="auto">
                <a:xfrm flipH="1" flipV="1">
                  <a:off x="414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79" name="Line 2552"/>
                <p:cNvSpPr>
                  <a:spLocks noChangeShapeType="1"/>
                </p:cNvSpPr>
                <p:nvPr/>
              </p:nvSpPr>
              <p:spPr bwMode="auto">
                <a:xfrm flipH="1" flipV="1">
                  <a:off x="439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0" name="Line 2553"/>
                <p:cNvSpPr>
                  <a:spLocks noChangeShapeType="1"/>
                </p:cNvSpPr>
                <p:nvPr/>
              </p:nvSpPr>
              <p:spPr bwMode="auto">
                <a:xfrm flipH="1" flipV="1">
                  <a:off x="464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1" name="Line 2554"/>
                <p:cNvSpPr>
                  <a:spLocks noChangeShapeType="1"/>
                </p:cNvSpPr>
                <p:nvPr/>
              </p:nvSpPr>
              <p:spPr bwMode="auto">
                <a:xfrm flipH="1" flipV="1">
                  <a:off x="490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2" name="Line 2555"/>
                <p:cNvSpPr>
                  <a:spLocks noChangeShapeType="1"/>
                </p:cNvSpPr>
                <p:nvPr/>
              </p:nvSpPr>
              <p:spPr bwMode="auto">
                <a:xfrm flipV="1">
                  <a:off x="3260" y="2434"/>
                  <a:ext cx="13" cy="1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3" name="Line 2556"/>
                <p:cNvSpPr>
                  <a:spLocks noChangeShapeType="1"/>
                </p:cNvSpPr>
                <p:nvPr/>
              </p:nvSpPr>
              <p:spPr bwMode="auto">
                <a:xfrm flipV="1">
                  <a:off x="330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4" name="Line 2557"/>
                <p:cNvSpPr>
                  <a:spLocks noChangeShapeType="1"/>
                </p:cNvSpPr>
                <p:nvPr/>
              </p:nvSpPr>
              <p:spPr bwMode="auto">
                <a:xfrm flipV="1">
                  <a:off x="335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5" name="Line 2558"/>
                <p:cNvSpPr>
                  <a:spLocks noChangeShapeType="1"/>
                </p:cNvSpPr>
                <p:nvPr/>
              </p:nvSpPr>
              <p:spPr bwMode="auto">
                <a:xfrm flipV="1">
                  <a:off x="340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6" name="Line 2559"/>
                <p:cNvSpPr>
                  <a:spLocks noChangeShapeType="1"/>
                </p:cNvSpPr>
                <p:nvPr/>
              </p:nvSpPr>
              <p:spPr bwMode="auto">
                <a:xfrm flipV="1">
                  <a:off x="345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7" name="Line 2560"/>
                <p:cNvSpPr>
                  <a:spLocks noChangeShapeType="1"/>
                </p:cNvSpPr>
                <p:nvPr/>
              </p:nvSpPr>
              <p:spPr bwMode="auto">
                <a:xfrm flipV="1">
                  <a:off x="350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8" name="Line 2561"/>
                <p:cNvSpPr>
                  <a:spLocks noChangeShapeType="1"/>
                </p:cNvSpPr>
                <p:nvPr/>
              </p:nvSpPr>
              <p:spPr bwMode="auto">
                <a:xfrm flipV="1">
                  <a:off x="355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89" name="Line 2562"/>
                <p:cNvSpPr>
                  <a:spLocks noChangeShapeType="1"/>
                </p:cNvSpPr>
                <p:nvPr/>
              </p:nvSpPr>
              <p:spPr bwMode="auto">
                <a:xfrm flipV="1">
                  <a:off x="360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0" name="Line 2563"/>
                <p:cNvSpPr>
                  <a:spLocks noChangeShapeType="1"/>
                </p:cNvSpPr>
                <p:nvPr/>
              </p:nvSpPr>
              <p:spPr bwMode="auto">
                <a:xfrm flipV="1">
                  <a:off x="365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1" name="Line 2564"/>
                <p:cNvSpPr>
                  <a:spLocks noChangeShapeType="1"/>
                </p:cNvSpPr>
                <p:nvPr/>
              </p:nvSpPr>
              <p:spPr bwMode="auto">
                <a:xfrm flipV="1">
                  <a:off x="370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2" name="Line 2565"/>
                <p:cNvSpPr>
                  <a:spLocks noChangeShapeType="1"/>
                </p:cNvSpPr>
                <p:nvPr/>
              </p:nvSpPr>
              <p:spPr bwMode="auto">
                <a:xfrm flipV="1">
                  <a:off x="375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3" name="Line 2566"/>
                <p:cNvSpPr>
                  <a:spLocks noChangeShapeType="1"/>
                </p:cNvSpPr>
                <p:nvPr/>
              </p:nvSpPr>
              <p:spPr bwMode="auto">
                <a:xfrm flipV="1">
                  <a:off x="380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4" name="Line 2567"/>
                <p:cNvSpPr>
                  <a:spLocks noChangeShapeType="1"/>
                </p:cNvSpPr>
                <p:nvPr/>
              </p:nvSpPr>
              <p:spPr bwMode="auto">
                <a:xfrm flipV="1">
                  <a:off x="386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5" name="Line 2568"/>
                <p:cNvSpPr>
                  <a:spLocks noChangeShapeType="1"/>
                </p:cNvSpPr>
                <p:nvPr/>
              </p:nvSpPr>
              <p:spPr bwMode="auto">
                <a:xfrm flipV="1">
                  <a:off x="391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6" name="Line 2569"/>
                <p:cNvSpPr>
                  <a:spLocks noChangeShapeType="1"/>
                </p:cNvSpPr>
                <p:nvPr/>
              </p:nvSpPr>
              <p:spPr bwMode="auto">
                <a:xfrm flipV="1">
                  <a:off x="396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7" name="Line 2570"/>
                <p:cNvSpPr>
                  <a:spLocks noChangeShapeType="1"/>
                </p:cNvSpPr>
                <p:nvPr/>
              </p:nvSpPr>
              <p:spPr bwMode="auto">
                <a:xfrm flipV="1">
                  <a:off x="401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8" name="Line 2571"/>
                <p:cNvSpPr>
                  <a:spLocks noChangeShapeType="1"/>
                </p:cNvSpPr>
                <p:nvPr/>
              </p:nvSpPr>
              <p:spPr bwMode="auto">
                <a:xfrm flipV="1">
                  <a:off x="406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99" name="Line 2572"/>
                <p:cNvSpPr>
                  <a:spLocks noChangeShapeType="1"/>
                </p:cNvSpPr>
                <p:nvPr/>
              </p:nvSpPr>
              <p:spPr bwMode="auto">
                <a:xfrm flipV="1">
                  <a:off x="411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0" name="Line 2573"/>
                <p:cNvSpPr>
                  <a:spLocks noChangeShapeType="1"/>
                </p:cNvSpPr>
                <p:nvPr/>
              </p:nvSpPr>
              <p:spPr bwMode="auto">
                <a:xfrm flipV="1">
                  <a:off x="416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1" name="Line 2574"/>
                <p:cNvSpPr>
                  <a:spLocks noChangeShapeType="1"/>
                </p:cNvSpPr>
                <p:nvPr/>
              </p:nvSpPr>
              <p:spPr bwMode="auto">
                <a:xfrm flipV="1">
                  <a:off x="421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2" name="Line 2575"/>
                <p:cNvSpPr>
                  <a:spLocks noChangeShapeType="1"/>
                </p:cNvSpPr>
                <p:nvPr/>
              </p:nvSpPr>
              <p:spPr bwMode="auto">
                <a:xfrm flipV="1">
                  <a:off x="426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3" name="Line 2576"/>
                <p:cNvSpPr>
                  <a:spLocks noChangeShapeType="1"/>
                </p:cNvSpPr>
                <p:nvPr/>
              </p:nvSpPr>
              <p:spPr bwMode="auto">
                <a:xfrm flipV="1">
                  <a:off x="431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4" name="Line 2577"/>
                <p:cNvSpPr>
                  <a:spLocks noChangeShapeType="1"/>
                </p:cNvSpPr>
                <p:nvPr/>
              </p:nvSpPr>
              <p:spPr bwMode="auto">
                <a:xfrm flipV="1">
                  <a:off x="436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5" name="Line 2578"/>
                <p:cNvSpPr>
                  <a:spLocks noChangeShapeType="1"/>
                </p:cNvSpPr>
                <p:nvPr/>
              </p:nvSpPr>
              <p:spPr bwMode="auto">
                <a:xfrm flipV="1">
                  <a:off x="441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6" name="Line 2579"/>
                <p:cNvSpPr>
                  <a:spLocks noChangeShapeType="1"/>
                </p:cNvSpPr>
                <p:nvPr/>
              </p:nvSpPr>
              <p:spPr bwMode="auto">
                <a:xfrm flipV="1">
                  <a:off x="446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7" name="Line 2580"/>
                <p:cNvSpPr>
                  <a:spLocks noChangeShapeType="1"/>
                </p:cNvSpPr>
                <p:nvPr/>
              </p:nvSpPr>
              <p:spPr bwMode="auto">
                <a:xfrm flipV="1">
                  <a:off x="451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8" name="Line 2581"/>
                <p:cNvSpPr>
                  <a:spLocks noChangeShapeType="1"/>
                </p:cNvSpPr>
                <p:nvPr/>
              </p:nvSpPr>
              <p:spPr bwMode="auto">
                <a:xfrm flipV="1">
                  <a:off x="456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09" name="Line 2582"/>
                <p:cNvSpPr>
                  <a:spLocks noChangeShapeType="1"/>
                </p:cNvSpPr>
                <p:nvPr/>
              </p:nvSpPr>
              <p:spPr bwMode="auto">
                <a:xfrm flipV="1">
                  <a:off x="462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0" name="Line 2583"/>
                <p:cNvSpPr>
                  <a:spLocks noChangeShapeType="1"/>
                </p:cNvSpPr>
                <p:nvPr/>
              </p:nvSpPr>
              <p:spPr bwMode="auto">
                <a:xfrm flipV="1">
                  <a:off x="467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1" name="Line 2584"/>
                <p:cNvSpPr>
                  <a:spLocks noChangeShapeType="1"/>
                </p:cNvSpPr>
                <p:nvPr/>
              </p:nvSpPr>
              <p:spPr bwMode="auto">
                <a:xfrm flipV="1">
                  <a:off x="472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2" name="Line 2585"/>
                <p:cNvSpPr>
                  <a:spLocks noChangeShapeType="1"/>
                </p:cNvSpPr>
                <p:nvPr/>
              </p:nvSpPr>
              <p:spPr bwMode="auto">
                <a:xfrm flipV="1">
                  <a:off x="477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3" name="Line 2586"/>
                <p:cNvSpPr>
                  <a:spLocks noChangeShapeType="1"/>
                </p:cNvSpPr>
                <p:nvPr/>
              </p:nvSpPr>
              <p:spPr bwMode="auto">
                <a:xfrm flipV="1">
                  <a:off x="482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4" name="Line 2587"/>
                <p:cNvSpPr>
                  <a:spLocks noChangeShapeType="1"/>
                </p:cNvSpPr>
                <p:nvPr/>
              </p:nvSpPr>
              <p:spPr bwMode="auto">
                <a:xfrm flipV="1">
                  <a:off x="487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5" name="Line 2588"/>
                <p:cNvSpPr>
                  <a:spLocks noChangeShapeType="1"/>
                </p:cNvSpPr>
                <p:nvPr/>
              </p:nvSpPr>
              <p:spPr bwMode="auto">
                <a:xfrm flipV="1">
                  <a:off x="4924" y="2447"/>
                  <a:ext cx="8" cy="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6" name="Line 2589"/>
                <p:cNvSpPr>
                  <a:spLocks noChangeShapeType="1"/>
                </p:cNvSpPr>
                <p:nvPr/>
              </p:nvSpPr>
              <p:spPr bwMode="auto">
                <a:xfrm flipH="1" flipV="1">
                  <a:off x="327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7" name="Line 2590"/>
                <p:cNvSpPr>
                  <a:spLocks noChangeShapeType="1"/>
                </p:cNvSpPr>
                <p:nvPr/>
              </p:nvSpPr>
              <p:spPr bwMode="auto">
                <a:xfrm flipH="1" flipV="1">
                  <a:off x="332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8" name="Line 2591"/>
                <p:cNvSpPr>
                  <a:spLocks noChangeShapeType="1"/>
                </p:cNvSpPr>
                <p:nvPr/>
              </p:nvSpPr>
              <p:spPr bwMode="auto">
                <a:xfrm flipH="1" flipV="1">
                  <a:off x="338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19" name="Line 2592"/>
                <p:cNvSpPr>
                  <a:spLocks noChangeShapeType="1"/>
                </p:cNvSpPr>
                <p:nvPr/>
              </p:nvSpPr>
              <p:spPr bwMode="auto">
                <a:xfrm flipH="1" flipV="1">
                  <a:off x="343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0" name="Line 2593"/>
                <p:cNvSpPr>
                  <a:spLocks noChangeShapeType="1"/>
                </p:cNvSpPr>
                <p:nvPr/>
              </p:nvSpPr>
              <p:spPr bwMode="auto">
                <a:xfrm flipH="1" flipV="1">
                  <a:off x="348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1" name="Line 2594"/>
                <p:cNvSpPr>
                  <a:spLocks noChangeShapeType="1"/>
                </p:cNvSpPr>
                <p:nvPr/>
              </p:nvSpPr>
              <p:spPr bwMode="auto">
                <a:xfrm flipH="1" flipV="1">
                  <a:off x="353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2" name="Line 2595"/>
                <p:cNvSpPr>
                  <a:spLocks noChangeShapeType="1"/>
                </p:cNvSpPr>
                <p:nvPr/>
              </p:nvSpPr>
              <p:spPr bwMode="auto">
                <a:xfrm flipH="1" flipV="1">
                  <a:off x="358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3" name="Line 2596"/>
                <p:cNvSpPr>
                  <a:spLocks noChangeShapeType="1"/>
                </p:cNvSpPr>
                <p:nvPr/>
              </p:nvSpPr>
              <p:spPr bwMode="auto">
                <a:xfrm flipH="1" flipV="1">
                  <a:off x="363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 name="Line 2597"/>
                <p:cNvSpPr>
                  <a:spLocks noChangeShapeType="1"/>
                </p:cNvSpPr>
                <p:nvPr/>
              </p:nvSpPr>
              <p:spPr bwMode="auto">
                <a:xfrm flipH="1" flipV="1">
                  <a:off x="368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 name="Line 2598"/>
                <p:cNvSpPr>
                  <a:spLocks noChangeShapeType="1"/>
                </p:cNvSpPr>
                <p:nvPr/>
              </p:nvSpPr>
              <p:spPr bwMode="auto">
                <a:xfrm flipH="1" flipV="1">
                  <a:off x="373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6" name="Line 2599"/>
                <p:cNvSpPr>
                  <a:spLocks noChangeShapeType="1"/>
                </p:cNvSpPr>
                <p:nvPr/>
              </p:nvSpPr>
              <p:spPr bwMode="auto">
                <a:xfrm flipH="1" flipV="1">
                  <a:off x="378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7" name="Line 2600"/>
                <p:cNvSpPr>
                  <a:spLocks noChangeShapeType="1"/>
                </p:cNvSpPr>
                <p:nvPr/>
              </p:nvSpPr>
              <p:spPr bwMode="auto">
                <a:xfrm flipH="1" flipV="1">
                  <a:off x="383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 name="Line 2601"/>
                <p:cNvSpPr>
                  <a:spLocks noChangeShapeType="1"/>
                </p:cNvSpPr>
                <p:nvPr/>
              </p:nvSpPr>
              <p:spPr bwMode="auto">
                <a:xfrm flipH="1" flipV="1">
                  <a:off x="388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9" name="Line 2602"/>
                <p:cNvSpPr>
                  <a:spLocks noChangeShapeType="1"/>
                </p:cNvSpPr>
                <p:nvPr/>
              </p:nvSpPr>
              <p:spPr bwMode="auto">
                <a:xfrm flipH="1" flipV="1">
                  <a:off x="393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0" name="Line 2603"/>
                <p:cNvSpPr>
                  <a:spLocks noChangeShapeType="1"/>
                </p:cNvSpPr>
                <p:nvPr/>
              </p:nvSpPr>
              <p:spPr bwMode="auto">
                <a:xfrm flipH="1" flipV="1">
                  <a:off x="398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1" name="Line 2604"/>
                <p:cNvSpPr>
                  <a:spLocks noChangeShapeType="1"/>
                </p:cNvSpPr>
                <p:nvPr/>
              </p:nvSpPr>
              <p:spPr bwMode="auto">
                <a:xfrm flipH="1" flipV="1">
                  <a:off x="403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 name="Line 2605"/>
                <p:cNvSpPr>
                  <a:spLocks noChangeShapeType="1"/>
                </p:cNvSpPr>
                <p:nvPr/>
              </p:nvSpPr>
              <p:spPr bwMode="auto">
                <a:xfrm flipH="1" flipV="1">
                  <a:off x="408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 name="Line 2606"/>
                <p:cNvSpPr>
                  <a:spLocks noChangeShapeType="1"/>
                </p:cNvSpPr>
                <p:nvPr/>
              </p:nvSpPr>
              <p:spPr bwMode="auto">
                <a:xfrm flipH="1" flipV="1">
                  <a:off x="414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4" name="Line 2607"/>
                <p:cNvSpPr>
                  <a:spLocks noChangeShapeType="1"/>
                </p:cNvSpPr>
                <p:nvPr/>
              </p:nvSpPr>
              <p:spPr bwMode="auto">
                <a:xfrm flipH="1" flipV="1">
                  <a:off x="419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5" name="Line 2608"/>
                <p:cNvSpPr>
                  <a:spLocks noChangeShapeType="1"/>
                </p:cNvSpPr>
                <p:nvPr/>
              </p:nvSpPr>
              <p:spPr bwMode="auto">
                <a:xfrm flipH="1" flipV="1">
                  <a:off x="424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6" name="Line 2609"/>
                <p:cNvSpPr>
                  <a:spLocks noChangeShapeType="1"/>
                </p:cNvSpPr>
                <p:nvPr/>
              </p:nvSpPr>
              <p:spPr bwMode="auto">
                <a:xfrm flipH="1" flipV="1">
                  <a:off x="429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7" name="Line 2610"/>
                <p:cNvSpPr>
                  <a:spLocks noChangeShapeType="1"/>
                </p:cNvSpPr>
                <p:nvPr/>
              </p:nvSpPr>
              <p:spPr bwMode="auto">
                <a:xfrm flipH="1" flipV="1">
                  <a:off x="434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8" name="Line 2611"/>
                <p:cNvSpPr>
                  <a:spLocks noChangeShapeType="1"/>
                </p:cNvSpPr>
                <p:nvPr/>
              </p:nvSpPr>
              <p:spPr bwMode="auto">
                <a:xfrm flipH="1" flipV="1">
                  <a:off x="439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9" name="Line 2612"/>
                <p:cNvSpPr>
                  <a:spLocks noChangeShapeType="1"/>
                </p:cNvSpPr>
                <p:nvPr/>
              </p:nvSpPr>
              <p:spPr bwMode="auto">
                <a:xfrm flipH="1" flipV="1">
                  <a:off x="444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0" name="Line 2613"/>
                <p:cNvSpPr>
                  <a:spLocks noChangeShapeType="1"/>
                </p:cNvSpPr>
                <p:nvPr/>
              </p:nvSpPr>
              <p:spPr bwMode="auto">
                <a:xfrm flipH="1" flipV="1">
                  <a:off x="449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1" name="Line 2614"/>
                <p:cNvSpPr>
                  <a:spLocks noChangeShapeType="1"/>
                </p:cNvSpPr>
                <p:nvPr/>
              </p:nvSpPr>
              <p:spPr bwMode="auto">
                <a:xfrm flipH="1" flipV="1">
                  <a:off x="454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2" name="Line 2615"/>
                <p:cNvSpPr>
                  <a:spLocks noChangeShapeType="1"/>
                </p:cNvSpPr>
                <p:nvPr/>
              </p:nvSpPr>
              <p:spPr bwMode="auto">
                <a:xfrm flipH="1" flipV="1">
                  <a:off x="459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3" name="Line 2616"/>
                <p:cNvSpPr>
                  <a:spLocks noChangeShapeType="1"/>
                </p:cNvSpPr>
                <p:nvPr/>
              </p:nvSpPr>
              <p:spPr bwMode="auto">
                <a:xfrm flipH="1" flipV="1">
                  <a:off x="464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 name="Line 2617"/>
                <p:cNvSpPr>
                  <a:spLocks noChangeShapeType="1"/>
                </p:cNvSpPr>
                <p:nvPr/>
              </p:nvSpPr>
              <p:spPr bwMode="auto">
                <a:xfrm flipH="1" flipV="1">
                  <a:off x="469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5" name="Line 2618"/>
                <p:cNvSpPr>
                  <a:spLocks noChangeShapeType="1"/>
                </p:cNvSpPr>
                <p:nvPr/>
              </p:nvSpPr>
              <p:spPr bwMode="auto">
                <a:xfrm flipH="1" flipV="1">
                  <a:off x="474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6" name="Line 2619"/>
                <p:cNvSpPr>
                  <a:spLocks noChangeShapeType="1"/>
                </p:cNvSpPr>
                <p:nvPr/>
              </p:nvSpPr>
              <p:spPr bwMode="auto">
                <a:xfrm flipH="1" flipV="1">
                  <a:off x="479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7" name="Line 2620"/>
                <p:cNvSpPr>
                  <a:spLocks noChangeShapeType="1"/>
                </p:cNvSpPr>
                <p:nvPr/>
              </p:nvSpPr>
              <p:spPr bwMode="auto">
                <a:xfrm flipH="1" flipV="1">
                  <a:off x="484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8" name="Line 2621"/>
                <p:cNvSpPr>
                  <a:spLocks noChangeShapeType="1"/>
                </p:cNvSpPr>
                <p:nvPr/>
              </p:nvSpPr>
              <p:spPr bwMode="auto">
                <a:xfrm flipH="1" flipV="1">
                  <a:off x="490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9" name="Line 2622"/>
                <p:cNvSpPr>
                  <a:spLocks noChangeShapeType="1"/>
                </p:cNvSpPr>
                <p:nvPr/>
              </p:nvSpPr>
              <p:spPr bwMode="auto">
                <a:xfrm flipV="1">
                  <a:off x="3260" y="2434"/>
                  <a:ext cx="13" cy="1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0" name="Line 2623"/>
                <p:cNvSpPr>
                  <a:spLocks noChangeShapeType="1"/>
                </p:cNvSpPr>
                <p:nvPr/>
              </p:nvSpPr>
              <p:spPr bwMode="auto">
                <a:xfrm flipV="1">
                  <a:off x="326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1" name="Line 2624"/>
                <p:cNvSpPr>
                  <a:spLocks noChangeShapeType="1"/>
                </p:cNvSpPr>
                <p:nvPr/>
              </p:nvSpPr>
              <p:spPr bwMode="auto">
                <a:xfrm flipV="1">
                  <a:off x="328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2" name="Line 2625"/>
                <p:cNvSpPr>
                  <a:spLocks noChangeShapeType="1"/>
                </p:cNvSpPr>
                <p:nvPr/>
              </p:nvSpPr>
              <p:spPr bwMode="auto">
                <a:xfrm flipV="1">
                  <a:off x="329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3" name="Line 2626"/>
                <p:cNvSpPr>
                  <a:spLocks noChangeShapeType="1"/>
                </p:cNvSpPr>
                <p:nvPr/>
              </p:nvSpPr>
              <p:spPr bwMode="auto">
                <a:xfrm flipV="1">
                  <a:off x="331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4" name="Line 2627"/>
                <p:cNvSpPr>
                  <a:spLocks noChangeShapeType="1"/>
                </p:cNvSpPr>
                <p:nvPr/>
              </p:nvSpPr>
              <p:spPr bwMode="auto">
                <a:xfrm flipV="1">
                  <a:off x="332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5" name="Line 2628"/>
                <p:cNvSpPr>
                  <a:spLocks noChangeShapeType="1"/>
                </p:cNvSpPr>
                <p:nvPr/>
              </p:nvSpPr>
              <p:spPr bwMode="auto">
                <a:xfrm flipV="1">
                  <a:off x="334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6" name="Line 2629"/>
                <p:cNvSpPr>
                  <a:spLocks noChangeShapeType="1"/>
                </p:cNvSpPr>
                <p:nvPr/>
              </p:nvSpPr>
              <p:spPr bwMode="auto">
                <a:xfrm flipV="1">
                  <a:off x="335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7" name="Line 2630"/>
                <p:cNvSpPr>
                  <a:spLocks noChangeShapeType="1"/>
                </p:cNvSpPr>
                <p:nvPr/>
              </p:nvSpPr>
              <p:spPr bwMode="auto">
                <a:xfrm flipV="1">
                  <a:off x="337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8" name="Line 2631"/>
                <p:cNvSpPr>
                  <a:spLocks noChangeShapeType="1"/>
                </p:cNvSpPr>
                <p:nvPr/>
              </p:nvSpPr>
              <p:spPr bwMode="auto">
                <a:xfrm flipV="1">
                  <a:off x="338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59" name="Line 2632"/>
                <p:cNvSpPr>
                  <a:spLocks noChangeShapeType="1"/>
                </p:cNvSpPr>
                <p:nvPr/>
              </p:nvSpPr>
              <p:spPr bwMode="auto">
                <a:xfrm flipV="1">
                  <a:off x="340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0" name="Line 2633"/>
                <p:cNvSpPr>
                  <a:spLocks noChangeShapeType="1"/>
                </p:cNvSpPr>
                <p:nvPr/>
              </p:nvSpPr>
              <p:spPr bwMode="auto">
                <a:xfrm flipV="1">
                  <a:off x="341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1" name="Line 2634"/>
                <p:cNvSpPr>
                  <a:spLocks noChangeShapeType="1"/>
                </p:cNvSpPr>
                <p:nvPr/>
              </p:nvSpPr>
              <p:spPr bwMode="auto">
                <a:xfrm flipV="1">
                  <a:off x="343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2" name="Line 2635"/>
                <p:cNvSpPr>
                  <a:spLocks noChangeShapeType="1"/>
                </p:cNvSpPr>
                <p:nvPr/>
              </p:nvSpPr>
              <p:spPr bwMode="auto">
                <a:xfrm flipV="1">
                  <a:off x="344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3" name="Line 2636"/>
                <p:cNvSpPr>
                  <a:spLocks noChangeShapeType="1"/>
                </p:cNvSpPr>
                <p:nvPr/>
              </p:nvSpPr>
              <p:spPr bwMode="auto">
                <a:xfrm flipV="1">
                  <a:off x="346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4" name="Line 2637"/>
                <p:cNvSpPr>
                  <a:spLocks noChangeShapeType="1"/>
                </p:cNvSpPr>
                <p:nvPr/>
              </p:nvSpPr>
              <p:spPr bwMode="auto">
                <a:xfrm flipV="1">
                  <a:off x="348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5" name="Line 2638"/>
                <p:cNvSpPr>
                  <a:spLocks noChangeShapeType="1"/>
                </p:cNvSpPr>
                <p:nvPr/>
              </p:nvSpPr>
              <p:spPr bwMode="auto">
                <a:xfrm flipV="1">
                  <a:off x="349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6" name="Line 2639"/>
                <p:cNvSpPr>
                  <a:spLocks noChangeShapeType="1"/>
                </p:cNvSpPr>
                <p:nvPr/>
              </p:nvSpPr>
              <p:spPr bwMode="auto">
                <a:xfrm flipV="1">
                  <a:off x="351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7" name="Line 2640"/>
                <p:cNvSpPr>
                  <a:spLocks noChangeShapeType="1"/>
                </p:cNvSpPr>
                <p:nvPr/>
              </p:nvSpPr>
              <p:spPr bwMode="auto">
                <a:xfrm flipV="1">
                  <a:off x="352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8" name="Line 2641"/>
                <p:cNvSpPr>
                  <a:spLocks noChangeShapeType="1"/>
                </p:cNvSpPr>
                <p:nvPr/>
              </p:nvSpPr>
              <p:spPr bwMode="auto">
                <a:xfrm flipV="1">
                  <a:off x="354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69" name="Line 2642"/>
                <p:cNvSpPr>
                  <a:spLocks noChangeShapeType="1"/>
                </p:cNvSpPr>
                <p:nvPr/>
              </p:nvSpPr>
              <p:spPr bwMode="auto">
                <a:xfrm flipV="1">
                  <a:off x="355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0" name="Line 2643"/>
                <p:cNvSpPr>
                  <a:spLocks noChangeShapeType="1"/>
                </p:cNvSpPr>
                <p:nvPr/>
              </p:nvSpPr>
              <p:spPr bwMode="auto">
                <a:xfrm flipV="1">
                  <a:off x="357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1" name="Line 2644"/>
                <p:cNvSpPr>
                  <a:spLocks noChangeShapeType="1"/>
                </p:cNvSpPr>
                <p:nvPr/>
              </p:nvSpPr>
              <p:spPr bwMode="auto">
                <a:xfrm flipV="1">
                  <a:off x="358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2" name="Line 2645"/>
                <p:cNvSpPr>
                  <a:spLocks noChangeShapeType="1"/>
                </p:cNvSpPr>
                <p:nvPr/>
              </p:nvSpPr>
              <p:spPr bwMode="auto">
                <a:xfrm flipV="1">
                  <a:off x="360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3" name="Line 2646"/>
                <p:cNvSpPr>
                  <a:spLocks noChangeShapeType="1"/>
                </p:cNvSpPr>
                <p:nvPr/>
              </p:nvSpPr>
              <p:spPr bwMode="auto">
                <a:xfrm flipV="1">
                  <a:off x="361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4" name="Line 2647"/>
                <p:cNvSpPr>
                  <a:spLocks noChangeShapeType="1"/>
                </p:cNvSpPr>
                <p:nvPr/>
              </p:nvSpPr>
              <p:spPr bwMode="auto">
                <a:xfrm flipV="1">
                  <a:off x="363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5" name="Line 2648"/>
                <p:cNvSpPr>
                  <a:spLocks noChangeShapeType="1"/>
                </p:cNvSpPr>
                <p:nvPr/>
              </p:nvSpPr>
              <p:spPr bwMode="auto">
                <a:xfrm flipV="1">
                  <a:off x="364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6" name="Line 2649"/>
                <p:cNvSpPr>
                  <a:spLocks noChangeShapeType="1"/>
                </p:cNvSpPr>
                <p:nvPr/>
              </p:nvSpPr>
              <p:spPr bwMode="auto">
                <a:xfrm flipV="1">
                  <a:off x="366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7" name="Line 2650"/>
                <p:cNvSpPr>
                  <a:spLocks noChangeShapeType="1"/>
                </p:cNvSpPr>
                <p:nvPr/>
              </p:nvSpPr>
              <p:spPr bwMode="auto">
                <a:xfrm flipV="1">
                  <a:off x="367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8" name="Line 2651"/>
                <p:cNvSpPr>
                  <a:spLocks noChangeShapeType="1"/>
                </p:cNvSpPr>
                <p:nvPr/>
              </p:nvSpPr>
              <p:spPr bwMode="auto">
                <a:xfrm flipV="1">
                  <a:off x="3693"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79" name="Line 2652"/>
                <p:cNvSpPr>
                  <a:spLocks noChangeShapeType="1"/>
                </p:cNvSpPr>
                <p:nvPr/>
              </p:nvSpPr>
              <p:spPr bwMode="auto">
                <a:xfrm flipV="1">
                  <a:off x="370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0" name="Line 2653"/>
                <p:cNvSpPr>
                  <a:spLocks noChangeShapeType="1"/>
                </p:cNvSpPr>
                <p:nvPr/>
              </p:nvSpPr>
              <p:spPr bwMode="auto">
                <a:xfrm flipV="1">
                  <a:off x="372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1" name="Line 2654"/>
                <p:cNvSpPr>
                  <a:spLocks noChangeShapeType="1"/>
                </p:cNvSpPr>
                <p:nvPr/>
              </p:nvSpPr>
              <p:spPr bwMode="auto">
                <a:xfrm flipV="1">
                  <a:off x="373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2" name="Line 2655"/>
                <p:cNvSpPr>
                  <a:spLocks noChangeShapeType="1"/>
                </p:cNvSpPr>
                <p:nvPr/>
              </p:nvSpPr>
              <p:spPr bwMode="auto">
                <a:xfrm flipV="1">
                  <a:off x="375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3" name="Line 2656"/>
                <p:cNvSpPr>
                  <a:spLocks noChangeShapeType="1"/>
                </p:cNvSpPr>
                <p:nvPr/>
              </p:nvSpPr>
              <p:spPr bwMode="auto">
                <a:xfrm flipV="1">
                  <a:off x="376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4" name="Line 2657"/>
                <p:cNvSpPr>
                  <a:spLocks noChangeShapeType="1"/>
                </p:cNvSpPr>
                <p:nvPr/>
              </p:nvSpPr>
              <p:spPr bwMode="auto">
                <a:xfrm flipV="1">
                  <a:off x="378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5" name="Line 2658"/>
                <p:cNvSpPr>
                  <a:spLocks noChangeShapeType="1"/>
                </p:cNvSpPr>
                <p:nvPr/>
              </p:nvSpPr>
              <p:spPr bwMode="auto">
                <a:xfrm flipV="1">
                  <a:off x="379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6" name="Line 2659"/>
                <p:cNvSpPr>
                  <a:spLocks noChangeShapeType="1"/>
                </p:cNvSpPr>
                <p:nvPr/>
              </p:nvSpPr>
              <p:spPr bwMode="auto">
                <a:xfrm flipV="1">
                  <a:off x="381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7" name="Line 2660"/>
                <p:cNvSpPr>
                  <a:spLocks noChangeShapeType="1"/>
                </p:cNvSpPr>
                <p:nvPr/>
              </p:nvSpPr>
              <p:spPr bwMode="auto">
                <a:xfrm flipV="1">
                  <a:off x="382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8" name="Line 2661"/>
                <p:cNvSpPr>
                  <a:spLocks noChangeShapeType="1"/>
                </p:cNvSpPr>
                <p:nvPr/>
              </p:nvSpPr>
              <p:spPr bwMode="auto">
                <a:xfrm flipV="1">
                  <a:off x="384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89" name="Line 2662"/>
                <p:cNvSpPr>
                  <a:spLocks noChangeShapeType="1"/>
                </p:cNvSpPr>
                <p:nvPr/>
              </p:nvSpPr>
              <p:spPr bwMode="auto">
                <a:xfrm flipV="1">
                  <a:off x="386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0" name="Line 2663"/>
                <p:cNvSpPr>
                  <a:spLocks noChangeShapeType="1"/>
                </p:cNvSpPr>
                <p:nvPr/>
              </p:nvSpPr>
              <p:spPr bwMode="auto">
                <a:xfrm flipV="1">
                  <a:off x="387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1" name="Line 2664"/>
                <p:cNvSpPr>
                  <a:spLocks noChangeShapeType="1"/>
                </p:cNvSpPr>
                <p:nvPr/>
              </p:nvSpPr>
              <p:spPr bwMode="auto">
                <a:xfrm flipV="1">
                  <a:off x="389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2" name="Line 2665"/>
                <p:cNvSpPr>
                  <a:spLocks noChangeShapeType="1"/>
                </p:cNvSpPr>
                <p:nvPr/>
              </p:nvSpPr>
              <p:spPr bwMode="auto">
                <a:xfrm flipV="1">
                  <a:off x="390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3" name="Line 2666"/>
                <p:cNvSpPr>
                  <a:spLocks noChangeShapeType="1"/>
                </p:cNvSpPr>
                <p:nvPr/>
              </p:nvSpPr>
              <p:spPr bwMode="auto">
                <a:xfrm flipV="1">
                  <a:off x="392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4" name="Line 2667"/>
                <p:cNvSpPr>
                  <a:spLocks noChangeShapeType="1"/>
                </p:cNvSpPr>
                <p:nvPr/>
              </p:nvSpPr>
              <p:spPr bwMode="auto">
                <a:xfrm flipV="1">
                  <a:off x="393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5" name="Line 2668"/>
                <p:cNvSpPr>
                  <a:spLocks noChangeShapeType="1"/>
                </p:cNvSpPr>
                <p:nvPr/>
              </p:nvSpPr>
              <p:spPr bwMode="auto">
                <a:xfrm flipV="1">
                  <a:off x="395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6" name="Line 2669"/>
                <p:cNvSpPr>
                  <a:spLocks noChangeShapeType="1"/>
                </p:cNvSpPr>
                <p:nvPr/>
              </p:nvSpPr>
              <p:spPr bwMode="auto">
                <a:xfrm flipV="1">
                  <a:off x="396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7" name="Line 2670"/>
                <p:cNvSpPr>
                  <a:spLocks noChangeShapeType="1"/>
                </p:cNvSpPr>
                <p:nvPr/>
              </p:nvSpPr>
              <p:spPr bwMode="auto">
                <a:xfrm flipV="1">
                  <a:off x="398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8" name="Line 2671"/>
                <p:cNvSpPr>
                  <a:spLocks noChangeShapeType="1"/>
                </p:cNvSpPr>
                <p:nvPr/>
              </p:nvSpPr>
              <p:spPr bwMode="auto">
                <a:xfrm flipV="1">
                  <a:off x="399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99" name="Line 2672"/>
                <p:cNvSpPr>
                  <a:spLocks noChangeShapeType="1"/>
                </p:cNvSpPr>
                <p:nvPr/>
              </p:nvSpPr>
              <p:spPr bwMode="auto">
                <a:xfrm flipV="1">
                  <a:off x="401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0" name="Line 2673"/>
                <p:cNvSpPr>
                  <a:spLocks noChangeShapeType="1"/>
                </p:cNvSpPr>
                <p:nvPr/>
              </p:nvSpPr>
              <p:spPr bwMode="auto">
                <a:xfrm flipV="1">
                  <a:off x="402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1" name="Line 2674"/>
                <p:cNvSpPr>
                  <a:spLocks noChangeShapeType="1"/>
                </p:cNvSpPr>
                <p:nvPr/>
              </p:nvSpPr>
              <p:spPr bwMode="auto">
                <a:xfrm flipV="1">
                  <a:off x="404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2" name="Line 2675"/>
                <p:cNvSpPr>
                  <a:spLocks noChangeShapeType="1"/>
                </p:cNvSpPr>
                <p:nvPr/>
              </p:nvSpPr>
              <p:spPr bwMode="auto">
                <a:xfrm flipV="1">
                  <a:off x="405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3" name="Line 2676"/>
                <p:cNvSpPr>
                  <a:spLocks noChangeShapeType="1"/>
                </p:cNvSpPr>
                <p:nvPr/>
              </p:nvSpPr>
              <p:spPr bwMode="auto">
                <a:xfrm flipV="1">
                  <a:off x="407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4" name="Line 2677"/>
                <p:cNvSpPr>
                  <a:spLocks noChangeShapeType="1"/>
                </p:cNvSpPr>
                <p:nvPr/>
              </p:nvSpPr>
              <p:spPr bwMode="auto">
                <a:xfrm flipV="1">
                  <a:off x="408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5" name="Line 2678"/>
                <p:cNvSpPr>
                  <a:spLocks noChangeShapeType="1"/>
                </p:cNvSpPr>
                <p:nvPr/>
              </p:nvSpPr>
              <p:spPr bwMode="auto">
                <a:xfrm flipV="1">
                  <a:off x="410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 name="Line 2679"/>
                <p:cNvSpPr>
                  <a:spLocks noChangeShapeType="1"/>
                </p:cNvSpPr>
                <p:nvPr/>
              </p:nvSpPr>
              <p:spPr bwMode="auto">
                <a:xfrm flipV="1">
                  <a:off x="411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7" name="Line 2680"/>
                <p:cNvSpPr>
                  <a:spLocks noChangeShapeType="1"/>
                </p:cNvSpPr>
                <p:nvPr/>
              </p:nvSpPr>
              <p:spPr bwMode="auto">
                <a:xfrm flipV="1">
                  <a:off x="413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8" name="Line 2681"/>
                <p:cNvSpPr>
                  <a:spLocks noChangeShapeType="1"/>
                </p:cNvSpPr>
                <p:nvPr/>
              </p:nvSpPr>
              <p:spPr bwMode="auto">
                <a:xfrm flipV="1">
                  <a:off x="414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9" name="Line 2682"/>
                <p:cNvSpPr>
                  <a:spLocks noChangeShapeType="1"/>
                </p:cNvSpPr>
                <p:nvPr/>
              </p:nvSpPr>
              <p:spPr bwMode="auto">
                <a:xfrm flipV="1">
                  <a:off x="416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0" name="Line 2683"/>
                <p:cNvSpPr>
                  <a:spLocks noChangeShapeType="1"/>
                </p:cNvSpPr>
                <p:nvPr/>
              </p:nvSpPr>
              <p:spPr bwMode="auto">
                <a:xfrm flipV="1">
                  <a:off x="417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1" name="Line 2684"/>
                <p:cNvSpPr>
                  <a:spLocks noChangeShapeType="1"/>
                </p:cNvSpPr>
                <p:nvPr/>
              </p:nvSpPr>
              <p:spPr bwMode="auto">
                <a:xfrm flipV="1">
                  <a:off x="419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2" name="Line 2685"/>
                <p:cNvSpPr>
                  <a:spLocks noChangeShapeType="1"/>
                </p:cNvSpPr>
                <p:nvPr/>
              </p:nvSpPr>
              <p:spPr bwMode="auto">
                <a:xfrm flipV="1">
                  <a:off x="420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3" name="Line 2686"/>
                <p:cNvSpPr>
                  <a:spLocks noChangeShapeType="1"/>
                </p:cNvSpPr>
                <p:nvPr/>
              </p:nvSpPr>
              <p:spPr bwMode="auto">
                <a:xfrm flipV="1">
                  <a:off x="422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4" name="Line 2687"/>
                <p:cNvSpPr>
                  <a:spLocks noChangeShapeType="1"/>
                </p:cNvSpPr>
                <p:nvPr/>
              </p:nvSpPr>
              <p:spPr bwMode="auto">
                <a:xfrm flipV="1">
                  <a:off x="4240"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5" name="Line 2688"/>
                <p:cNvSpPr>
                  <a:spLocks noChangeShapeType="1"/>
                </p:cNvSpPr>
                <p:nvPr/>
              </p:nvSpPr>
              <p:spPr bwMode="auto">
                <a:xfrm flipV="1">
                  <a:off x="425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6" name="Line 2689"/>
                <p:cNvSpPr>
                  <a:spLocks noChangeShapeType="1"/>
                </p:cNvSpPr>
                <p:nvPr/>
              </p:nvSpPr>
              <p:spPr bwMode="auto">
                <a:xfrm flipV="1">
                  <a:off x="427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7" name="Line 2690"/>
                <p:cNvSpPr>
                  <a:spLocks noChangeShapeType="1"/>
                </p:cNvSpPr>
                <p:nvPr/>
              </p:nvSpPr>
              <p:spPr bwMode="auto">
                <a:xfrm flipV="1">
                  <a:off x="428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8" name="Line 2691"/>
                <p:cNvSpPr>
                  <a:spLocks noChangeShapeType="1"/>
                </p:cNvSpPr>
                <p:nvPr/>
              </p:nvSpPr>
              <p:spPr bwMode="auto">
                <a:xfrm flipV="1">
                  <a:off x="4301"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19" name="Line 2692"/>
                <p:cNvSpPr>
                  <a:spLocks noChangeShapeType="1"/>
                </p:cNvSpPr>
                <p:nvPr/>
              </p:nvSpPr>
              <p:spPr bwMode="auto">
                <a:xfrm flipV="1">
                  <a:off x="4316"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0" name="Line 2693"/>
                <p:cNvSpPr>
                  <a:spLocks noChangeShapeType="1"/>
                </p:cNvSpPr>
                <p:nvPr/>
              </p:nvSpPr>
              <p:spPr bwMode="auto">
                <a:xfrm flipV="1">
                  <a:off x="433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653" name="Group 2895"/>
              <p:cNvGrpSpPr/>
              <p:nvPr/>
            </p:nvGrpSpPr>
            <p:grpSpPr bwMode="auto">
              <a:xfrm>
                <a:off x="3260" y="2232"/>
                <a:ext cx="1672" cy="832"/>
                <a:chOff x="3260" y="2232"/>
                <a:chExt cx="1672" cy="832"/>
              </a:xfrm>
            </p:grpSpPr>
            <p:sp>
              <p:nvSpPr>
                <p:cNvPr id="745" name="Line 2695"/>
                <p:cNvSpPr>
                  <a:spLocks noChangeShapeType="1"/>
                </p:cNvSpPr>
                <p:nvPr/>
              </p:nvSpPr>
              <p:spPr bwMode="auto">
                <a:xfrm flipV="1">
                  <a:off x="434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6" name="Line 2696"/>
                <p:cNvSpPr>
                  <a:spLocks noChangeShapeType="1"/>
                </p:cNvSpPr>
                <p:nvPr/>
              </p:nvSpPr>
              <p:spPr bwMode="auto">
                <a:xfrm flipV="1">
                  <a:off x="436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 name="Line 2697"/>
                <p:cNvSpPr>
                  <a:spLocks noChangeShapeType="1"/>
                </p:cNvSpPr>
                <p:nvPr/>
              </p:nvSpPr>
              <p:spPr bwMode="auto">
                <a:xfrm flipV="1">
                  <a:off x="4377"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8" name="Line 2698"/>
                <p:cNvSpPr>
                  <a:spLocks noChangeShapeType="1"/>
                </p:cNvSpPr>
                <p:nvPr/>
              </p:nvSpPr>
              <p:spPr bwMode="auto">
                <a:xfrm flipV="1">
                  <a:off x="4392"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9" name="Line 2699"/>
                <p:cNvSpPr>
                  <a:spLocks noChangeShapeType="1"/>
                </p:cNvSpPr>
                <p:nvPr/>
              </p:nvSpPr>
              <p:spPr bwMode="auto">
                <a:xfrm flipV="1">
                  <a:off x="440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0" name="Line 2700"/>
                <p:cNvSpPr>
                  <a:spLocks noChangeShapeType="1"/>
                </p:cNvSpPr>
                <p:nvPr/>
              </p:nvSpPr>
              <p:spPr bwMode="auto">
                <a:xfrm flipV="1">
                  <a:off x="442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1" name="Line 2701"/>
                <p:cNvSpPr>
                  <a:spLocks noChangeShapeType="1"/>
                </p:cNvSpPr>
                <p:nvPr/>
              </p:nvSpPr>
              <p:spPr bwMode="auto">
                <a:xfrm flipV="1">
                  <a:off x="443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2" name="Line 2702"/>
                <p:cNvSpPr>
                  <a:spLocks noChangeShapeType="1"/>
                </p:cNvSpPr>
                <p:nvPr/>
              </p:nvSpPr>
              <p:spPr bwMode="auto">
                <a:xfrm flipV="1">
                  <a:off x="445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3" name="Line 2703"/>
                <p:cNvSpPr>
                  <a:spLocks noChangeShapeType="1"/>
                </p:cNvSpPr>
                <p:nvPr/>
              </p:nvSpPr>
              <p:spPr bwMode="auto">
                <a:xfrm flipV="1">
                  <a:off x="446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4" name="Line 2704"/>
                <p:cNvSpPr>
                  <a:spLocks noChangeShapeType="1"/>
                </p:cNvSpPr>
                <p:nvPr/>
              </p:nvSpPr>
              <p:spPr bwMode="auto">
                <a:xfrm flipV="1">
                  <a:off x="448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5" name="Line 2705"/>
                <p:cNvSpPr>
                  <a:spLocks noChangeShapeType="1"/>
                </p:cNvSpPr>
                <p:nvPr/>
              </p:nvSpPr>
              <p:spPr bwMode="auto">
                <a:xfrm flipV="1">
                  <a:off x="449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6" name="Line 2706"/>
                <p:cNvSpPr>
                  <a:spLocks noChangeShapeType="1"/>
                </p:cNvSpPr>
                <p:nvPr/>
              </p:nvSpPr>
              <p:spPr bwMode="auto">
                <a:xfrm flipV="1">
                  <a:off x="451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7" name="Line 2707"/>
                <p:cNvSpPr>
                  <a:spLocks noChangeShapeType="1"/>
                </p:cNvSpPr>
                <p:nvPr/>
              </p:nvSpPr>
              <p:spPr bwMode="auto">
                <a:xfrm flipV="1">
                  <a:off x="452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8" name="Line 2708"/>
                <p:cNvSpPr>
                  <a:spLocks noChangeShapeType="1"/>
                </p:cNvSpPr>
                <p:nvPr/>
              </p:nvSpPr>
              <p:spPr bwMode="auto">
                <a:xfrm flipV="1">
                  <a:off x="454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9" name="Line 2709"/>
                <p:cNvSpPr>
                  <a:spLocks noChangeShapeType="1"/>
                </p:cNvSpPr>
                <p:nvPr/>
              </p:nvSpPr>
              <p:spPr bwMode="auto">
                <a:xfrm flipV="1">
                  <a:off x="455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0" name="Line 2710"/>
                <p:cNvSpPr>
                  <a:spLocks noChangeShapeType="1"/>
                </p:cNvSpPr>
                <p:nvPr/>
              </p:nvSpPr>
              <p:spPr bwMode="auto">
                <a:xfrm flipV="1">
                  <a:off x="457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1" name="Line 2711"/>
                <p:cNvSpPr>
                  <a:spLocks noChangeShapeType="1"/>
                </p:cNvSpPr>
                <p:nvPr/>
              </p:nvSpPr>
              <p:spPr bwMode="auto">
                <a:xfrm flipV="1">
                  <a:off x="458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2" name="Line 2712"/>
                <p:cNvSpPr>
                  <a:spLocks noChangeShapeType="1"/>
                </p:cNvSpPr>
                <p:nvPr/>
              </p:nvSpPr>
              <p:spPr bwMode="auto">
                <a:xfrm flipV="1">
                  <a:off x="460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3" name="Line 2713"/>
                <p:cNvSpPr>
                  <a:spLocks noChangeShapeType="1"/>
                </p:cNvSpPr>
                <p:nvPr/>
              </p:nvSpPr>
              <p:spPr bwMode="auto">
                <a:xfrm flipV="1">
                  <a:off x="462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4" name="Line 2714"/>
                <p:cNvSpPr>
                  <a:spLocks noChangeShapeType="1"/>
                </p:cNvSpPr>
                <p:nvPr/>
              </p:nvSpPr>
              <p:spPr bwMode="auto">
                <a:xfrm flipV="1">
                  <a:off x="463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5" name="Line 2715"/>
                <p:cNvSpPr>
                  <a:spLocks noChangeShapeType="1"/>
                </p:cNvSpPr>
                <p:nvPr/>
              </p:nvSpPr>
              <p:spPr bwMode="auto">
                <a:xfrm flipV="1">
                  <a:off x="465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6" name="Line 2716"/>
                <p:cNvSpPr>
                  <a:spLocks noChangeShapeType="1"/>
                </p:cNvSpPr>
                <p:nvPr/>
              </p:nvSpPr>
              <p:spPr bwMode="auto">
                <a:xfrm flipV="1">
                  <a:off x="466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7" name="Line 2717"/>
                <p:cNvSpPr>
                  <a:spLocks noChangeShapeType="1"/>
                </p:cNvSpPr>
                <p:nvPr/>
              </p:nvSpPr>
              <p:spPr bwMode="auto">
                <a:xfrm flipV="1">
                  <a:off x="468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8" name="Line 2718"/>
                <p:cNvSpPr>
                  <a:spLocks noChangeShapeType="1"/>
                </p:cNvSpPr>
                <p:nvPr/>
              </p:nvSpPr>
              <p:spPr bwMode="auto">
                <a:xfrm flipV="1">
                  <a:off x="469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9" name="Line 2719"/>
                <p:cNvSpPr>
                  <a:spLocks noChangeShapeType="1"/>
                </p:cNvSpPr>
                <p:nvPr/>
              </p:nvSpPr>
              <p:spPr bwMode="auto">
                <a:xfrm flipV="1">
                  <a:off x="471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0" name="Line 2720"/>
                <p:cNvSpPr>
                  <a:spLocks noChangeShapeType="1"/>
                </p:cNvSpPr>
                <p:nvPr/>
              </p:nvSpPr>
              <p:spPr bwMode="auto">
                <a:xfrm flipV="1">
                  <a:off x="472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1" name="Line 2721"/>
                <p:cNvSpPr>
                  <a:spLocks noChangeShapeType="1"/>
                </p:cNvSpPr>
                <p:nvPr/>
              </p:nvSpPr>
              <p:spPr bwMode="auto">
                <a:xfrm flipV="1">
                  <a:off x="474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2" name="Line 2722"/>
                <p:cNvSpPr>
                  <a:spLocks noChangeShapeType="1"/>
                </p:cNvSpPr>
                <p:nvPr/>
              </p:nvSpPr>
              <p:spPr bwMode="auto">
                <a:xfrm flipV="1">
                  <a:off x="475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3" name="Line 2723"/>
                <p:cNvSpPr>
                  <a:spLocks noChangeShapeType="1"/>
                </p:cNvSpPr>
                <p:nvPr/>
              </p:nvSpPr>
              <p:spPr bwMode="auto">
                <a:xfrm flipV="1">
                  <a:off x="477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4" name="Line 2724"/>
                <p:cNvSpPr>
                  <a:spLocks noChangeShapeType="1"/>
                </p:cNvSpPr>
                <p:nvPr/>
              </p:nvSpPr>
              <p:spPr bwMode="auto">
                <a:xfrm flipV="1">
                  <a:off x="478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5" name="Line 2725"/>
                <p:cNvSpPr>
                  <a:spLocks noChangeShapeType="1"/>
                </p:cNvSpPr>
                <p:nvPr/>
              </p:nvSpPr>
              <p:spPr bwMode="auto">
                <a:xfrm flipV="1">
                  <a:off x="480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6" name="Line 2726"/>
                <p:cNvSpPr>
                  <a:spLocks noChangeShapeType="1"/>
                </p:cNvSpPr>
                <p:nvPr/>
              </p:nvSpPr>
              <p:spPr bwMode="auto">
                <a:xfrm flipV="1">
                  <a:off x="481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7" name="Line 2727"/>
                <p:cNvSpPr>
                  <a:spLocks noChangeShapeType="1"/>
                </p:cNvSpPr>
                <p:nvPr/>
              </p:nvSpPr>
              <p:spPr bwMode="auto">
                <a:xfrm flipV="1">
                  <a:off x="4833"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8" name="Line 2728"/>
                <p:cNvSpPr>
                  <a:spLocks noChangeShapeType="1"/>
                </p:cNvSpPr>
                <p:nvPr/>
              </p:nvSpPr>
              <p:spPr bwMode="auto">
                <a:xfrm flipV="1">
                  <a:off x="4848"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9" name="Line 2729"/>
                <p:cNvSpPr>
                  <a:spLocks noChangeShapeType="1"/>
                </p:cNvSpPr>
                <p:nvPr/>
              </p:nvSpPr>
              <p:spPr bwMode="auto">
                <a:xfrm flipV="1">
                  <a:off x="486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0" name="Line 2730"/>
                <p:cNvSpPr>
                  <a:spLocks noChangeShapeType="1"/>
                </p:cNvSpPr>
                <p:nvPr/>
              </p:nvSpPr>
              <p:spPr bwMode="auto">
                <a:xfrm flipV="1">
                  <a:off x="487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1" name="Line 2731"/>
                <p:cNvSpPr>
                  <a:spLocks noChangeShapeType="1"/>
                </p:cNvSpPr>
                <p:nvPr/>
              </p:nvSpPr>
              <p:spPr bwMode="auto">
                <a:xfrm flipV="1">
                  <a:off x="489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2" name="Line 2732"/>
                <p:cNvSpPr>
                  <a:spLocks noChangeShapeType="1"/>
                </p:cNvSpPr>
                <p:nvPr/>
              </p:nvSpPr>
              <p:spPr bwMode="auto">
                <a:xfrm flipV="1">
                  <a:off x="4909"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3" name="Line 2733"/>
                <p:cNvSpPr>
                  <a:spLocks noChangeShapeType="1"/>
                </p:cNvSpPr>
                <p:nvPr/>
              </p:nvSpPr>
              <p:spPr bwMode="auto">
                <a:xfrm flipV="1">
                  <a:off x="4924" y="2447"/>
                  <a:ext cx="8" cy="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4" name="Line 2734"/>
                <p:cNvSpPr>
                  <a:spLocks noChangeShapeType="1"/>
                </p:cNvSpPr>
                <p:nvPr/>
              </p:nvSpPr>
              <p:spPr bwMode="auto">
                <a:xfrm flipH="1" flipV="1">
                  <a:off x="3260" y="2446"/>
                  <a:ext cx="10" cy="1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5" name="Line 2735"/>
                <p:cNvSpPr>
                  <a:spLocks noChangeShapeType="1"/>
                </p:cNvSpPr>
                <p:nvPr/>
              </p:nvSpPr>
              <p:spPr bwMode="auto">
                <a:xfrm flipH="1" flipV="1">
                  <a:off x="326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6" name="Line 2736"/>
                <p:cNvSpPr>
                  <a:spLocks noChangeShapeType="1"/>
                </p:cNvSpPr>
                <p:nvPr/>
              </p:nvSpPr>
              <p:spPr bwMode="auto">
                <a:xfrm flipH="1" flipV="1">
                  <a:off x="327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7" name="Line 2737"/>
                <p:cNvSpPr>
                  <a:spLocks noChangeShapeType="1"/>
                </p:cNvSpPr>
                <p:nvPr/>
              </p:nvSpPr>
              <p:spPr bwMode="auto">
                <a:xfrm flipH="1" flipV="1">
                  <a:off x="329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8" name="Line 2738"/>
                <p:cNvSpPr>
                  <a:spLocks noChangeShapeType="1"/>
                </p:cNvSpPr>
                <p:nvPr/>
              </p:nvSpPr>
              <p:spPr bwMode="auto">
                <a:xfrm flipH="1" flipV="1">
                  <a:off x="3309"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9" name="Line 2739"/>
                <p:cNvSpPr>
                  <a:spLocks noChangeShapeType="1"/>
                </p:cNvSpPr>
                <p:nvPr/>
              </p:nvSpPr>
              <p:spPr bwMode="auto">
                <a:xfrm flipH="1" flipV="1">
                  <a:off x="332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0" name="Line 2740"/>
                <p:cNvSpPr>
                  <a:spLocks noChangeShapeType="1"/>
                </p:cNvSpPr>
                <p:nvPr/>
              </p:nvSpPr>
              <p:spPr bwMode="auto">
                <a:xfrm flipH="1" flipV="1">
                  <a:off x="333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1" name="Line 2741"/>
                <p:cNvSpPr>
                  <a:spLocks noChangeShapeType="1"/>
                </p:cNvSpPr>
                <p:nvPr/>
              </p:nvSpPr>
              <p:spPr bwMode="auto">
                <a:xfrm flipH="1" flipV="1">
                  <a:off x="335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2" name="Line 2742"/>
                <p:cNvSpPr>
                  <a:spLocks noChangeShapeType="1"/>
                </p:cNvSpPr>
                <p:nvPr/>
              </p:nvSpPr>
              <p:spPr bwMode="auto">
                <a:xfrm flipH="1" flipV="1">
                  <a:off x="336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3" name="Line 2743"/>
                <p:cNvSpPr>
                  <a:spLocks noChangeShapeType="1"/>
                </p:cNvSpPr>
                <p:nvPr/>
              </p:nvSpPr>
              <p:spPr bwMode="auto">
                <a:xfrm flipH="1" flipV="1">
                  <a:off x="3385"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4" name="Line 2744"/>
                <p:cNvSpPr>
                  <a:spLocks noChangeShapeType="1"/>
                </p:cNvSpPr>
                <p:nvPr/>
              </p:nvSpPr>
              <p:spPr bwMode="auto">
                <a:xfrm flipH="1" flipV="1">
                  <a:off x="340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5" name="Line 2745"/>
                <p:cNvSpPr>
                  <a:spLocks noChangeShapeType="1"/>
                </p:cNvSpPr>
                <p:nvPr/>
              </p:nvSpPr>
              <p:spPr bwMode="auto">
                <a:xfrm flipH="1" flipV="1">
                  <a:off x="341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6" name="Line 2746"/>
                <p:cNvSpPr>
                  <a:spLocks noChangeShapeType="1"/>
                </p:cNvSpPr>
                <p:nvPr/>
              </p:nvSpPr>
              <p:spPr bwMode="auto">
                <a:xfrm flipH="1" flipV="1">
                  <a:off x="343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7" name="Line 2747"/>
                <p:cNvSpPr>
                  <a:spLocks noChangeShapeType="1"/>
                </p:cNvSpPr>
                <p:nvPr/>
              </p:nvSpPr>
              <p:spPr bwMode="auto">
                <a:xfrm flipH="1" flipV="1">
                  <a:off x="344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8" name="Line 2748"/>
                <p:cNvSpPr>
                  <a:spLocks noChangeShapeType="1"/>
                </p:cNvSpPr>
                <p:nvPr/>
              </p:nvSpPr>
              <p:spPr bwMode="auto">
                <a:xfrm flipH="1" flipV="1">
                  <a:off x="3461"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9" name="Line 2749"/>
                <p:cNvSpPr>
                  <a:spLocks noChangeShapeType="1"/>
                </p:cNvSpPr>
                <p:nvPr/>
              </p:nvSpPr>
              <p:spPr bwMode="auto">
                <a:xfrm flipH="1" flipV="1">
                  <a:off x="347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0" name="Line 2750"/>
                <p:cNvSpPr>
                  <a:spLocks noChangeShapeType="1"/>
                </p:cNvSpPr>
                <p:nvPr/>
              </p:nvSpPr>
              <p:spPr bwMode="auto">
                <a:xfrm flipH="1" flipV="1">
                  <a:off x="349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1" name="Line 2751"/>
                <p:cNvSpPr>
                  <a:spLocks noChangeShapeType="1"/>
                </p:cNvSpPr>
                <p:nvPr/>
              </p:nvSpPr>
              <p:spPr bwMode="auto">
                <a:xfrm flipH="1" flipV="1">
                  <a:off x="350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2" name="Line 2752"/>
                <p:cNvSpPr>
                  <a:spLocks noChangeShapeType="1"/>
                </p:cNvSpPr>
                <p:nvPr/>
              </p:nvSpPr>
              <p:spPr bwMode="auto">
                <a:xfrm flipH="1" flipV="1">
                  <a:off x="352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3" name="Line 2753"/>
                <p:cNvSpPr>
                  <a:spLocks noChangeShapeType="1"/>
                </p:cNvSpPr>
                <p:nvPr/>
              </p:nvSpPr>
              <p:spPr bwMode="auto">
                <a:xfrm flipH="1" flipV="1">
                  <a:off x="3537"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4" name="Line 2754"/>
                <p:cNvSpPr>
                  <a:spLocks noChangeShapeType="1"/>
                </p:cNvSpPr>
                <p:nvPr/>
              </p:nvSpPr>
              <p:spPr bwMode="auto">
                <a:xfrm flipH="1" flipV="1">
                  <a:off x="355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5" name="Line 2755"/>
                <p:cNvSpPr>
                  <a:spLocks noChangeShapeType="1"/>
                </p:cNvSpPr>
                <p:nvPr/>
              </p:nvSpPr>
              <p:spPr bwMode="auto">
                <a:xfrm flipH="1" flipV="1">
                  <a:off x="356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6" name="Line 2756"/>
                <p:cNvSpPr>
                  <a:spLocks noChangeShapeType="1"/>
                </p:cNvSpPr>
                <p:nvPr/>
              </p:nvSpPr>
              <p:spPr bwMode="auto">
                <a:xfrm flipH="1" flipV="1">
                  <a:off x="358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7" name="Line 2757"/>
                <p:cNvSpPr>
                  <a:spLocks noChangeShapeType="1"/>
                </p:cNvSpPr>
                <p:nvPr/>
              </p:nvSpPr>
              <p:spPr bwMode="auto">
                <a:xfrm flipH="1" flipV="1">
                  <a:off x="359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8" name="Line 2758"/>
                <p:cNvSpPr>
                  <a:spLocks noChangeShapeType="1"/>
                </p:cNvSpPr>
                <p:nvPr/>
              </p:nvSpPr>
              <p:spPr bwMode="auto">
                <a:xfrm flipH="1" flipV="1">
                  <a:off x="3613"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 name="Line 2759"/>
                <p:cNvSpPr>
                  <a:spLocks noChangeShapeType="1"/>
                </p:cNvSpPr>
                <p:nvPr/>
              </p:nvSpPr>
              <p:spPr bwMode="auto">
                <a:xfrm flipH="1" flipV="1">
                  <a:off x="362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0" name="Line 2760"/>
                <p:cNvSpPr>
                  <a:spLocks noChangeShapeType="1"/>
                </p:cNvSpPr>
                <p:nvPr/>
              </p:nvSpPr>
              <p:spPr bwMode="auto">
                <a:xfrm flipH="1" flipV="1">
                  <a:off x="364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1" name="Line 2761"/>
                <p:cNvSpPr>
                  <a:spLocks noChangeShapeType="1"/>
                </p:cNvSpPr>
                <p:nvPr/>
              </p:nvSpPr>
              <p:spPr bwMode="auto">
                <a:xfrm flipH="1" flipV="1">
                  <a:off x="365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2" name="Line 2762"/>
                <p:cNvSpPr>
                  <a:spLocks noChangeShapeType="1"/>
                </p:cNvSpPr>
                <p:nvPr/>
              </p:nvSpPr>
              <p:spPr bwMode="auto">
                <a:xfrm flipH="1" flipV="1">
                  <a:off x="367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3" name="Line 2763"/>
                <p:cNvSpPr>
                  <a:spLocks noChangeShapeType="1"/>
                </p:cNvSpPr>
                <p:nvPr/>
              </p:nvSpPr>
              <p:spPr bwMode="auto">
                <a:xfrm flipH="1" flipV="1">
                  <a:off x="3689"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4" name="Line 2764"/>
                <p:cNvSpPr>
                  <a:spLocks noChangeShapeType="1"/>
                </p:cNvSpPr>
                <p:nvPr/>
              </p:nvSpPr>
              <p:spPr bwMode="auto">
                <a:xfrm flipH="1" flipV="1">
                  <a:off x="370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5" name="Line 2765"/>
                <p:cNvSpPr>
                  <a:spLocks noChangeShapeType="1"/>
                </p:cNvSpPr>
                <p:nvPr/>
              </p:nvSpPr>
              <p:spPr bwMode="auto">
                <a:xfrm flipH="1" flipV="1">
                  <a:off x="371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6" name="Line 2766"/>
                <p:cNvSpPr>
                  <a:spLocks noChangeShapeType="1"/>
                </p:cNvSpPr>
                <p:nvPr/>
              </p:nvSpPr>
              <p:spPr bwMode="auto">
                <a:xfrm flipH="1" flipV="1">
                  <a:off x="373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7" name="Line 2767"/>
                <p:cNvSpPr>
                  <a:spLocks noChangeShapeType="1"/>
                </p:cNvSpPr>
                <p:nvPr/>
              </p:nvSpPr>
              <p:spPr bwMode="auto">
                <a:xfrm flipH="1" flipV="1">
                  <a:off x="374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8" name="Line 2768"/>
                <p:cNvSpPr>
                  <a:spLocks noChangeShapeType="1"/>
                </p:cNvSpPr>
                <p:nvPr/>
              </p:nvSpPr>
              <p:spPr bwMode="auto">
                <a:xfrm flipH="1" flipV="1">
                  <a:off x="3765"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9" name="Line 2769"/>
                <p:cNvSpPr>
                  <a:spLocks noChangeShapeType="1"/>
                </p:cNvSpPr>
                <p:nvPr/>
              </p:nvSpPr>
              <p:spPr bwMode="auto">
                <a:xfrm flipH="1" flipV="1">
                  <a:off x="378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 name="Line 2770"/>
                <p:cNvSpPr>
                  <a:spLocks noChangeShapeType="1"/>
                </p:cNvSpPr>
                <p:nvPr/>
              </p:nvSpPr>
              <p:spPr bwMode="auto">
                <a:xfrm flipH="1" flipV="1">
                  <a:off x="379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1" name="Line 2771"/>
                <p:cNvSpPr>
                  <a:spLocks noChangeShapeType="1"/>
                </p:cNvSpPr>
                <p:nvPr/>
              </p:nvSpPr>
              <p:spPr bwMode="auto">
                <a:xfrm flipH="1" flipV="1">
                  <a:off x="381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2" name="Line 2772"/>
                <p:cNvSpPr>
                  <a:spLocks noChangeShapeType="1"/>
                </p:cNvSpPr>
                <p:nvPr/>
              </p:nvSpPr>
              <p:spPr bwMode="auto">
                <a:xfrm flipH="1" flipV="1">
                  <a:off x="382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3" name="Line 2773"/>
                <p:cNvSpPr>
                  <a:spLocks noChangeShapeType="1"/>
                </p:cNvSpPr>
                <p:nvPr/>
              </p:nvSpPr>
              <p:spPr bwMode="auto">
                <a:xfrm flipH="1" flipV="1">
                  <a:off x="3841"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4" name="Line 2774"/>
                <p:cNvSpPr>
                  <a:spLocks noChangeShapeType="1"/>
                </p:cNvSpPr>
                <p:nvPr/>
              </p:nvSpPr>
              <p:spPr bwMode="auto">
                <a:xfrm flipH="1" flipV="1">
                  <a:off x="385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5" name="Line 2775"/>
                <p:cNvSpPr>
                  <a:spLocks noChangeShapeType="1"/>
                </p:cNvSpPr>
                <p:nvPr/>
              </p:nvSpPr>
              <p:spPr bwMode="auto">
                <a:xfrm flipH="1" flipV="1">
                  <a:off x="387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6" name="Line 2776"/>
                <p:cNvSpPr>
                  <a:spLocks noChangeShapeType="1"/>
                </p:cNvSpPr>
                <p:nvPr/>
              </p:nvSpPr>
              <p:spPr bwMode="auto">
                <a:xfrm flipH="1" flipV="1">
                  <a:off x="388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7" name="Line 2777"/>
                <p:cNvSpPr>
                  <a:spLocks noChangeShapeType="1"/>
                </p:cNvSpPr>
                <p:nvPr/>
              </p:nvSpPr>
              <p:spPr bwMode="auto">
                <a:xfrm flipH="1" flipV="1">
                  <a:off x="390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8" name="Line 2778"/>
                <p:cNvSpPr>
                  <a:spLocks noChangeShapeType="1"/>
                </p:cNvSpPr>
                <p:nvPr/>
              </p:nvSpPr>
              <p:spPr bwMode="auto">
                <a:xfrm flipH="1" flipV="1">
                  <a:off x="3917"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9" name="Line 2779"/>
                <p:cNvSpPr>
                  <a:spLocks noChangeShapeType="1"/>
                </p:cNvSpPr>
                <p:nvPr/>
              </p:nvSpPr>
              <p:spPr bwMode="auto">
                <a:xfrm flipH="1" flipV="1">
                  <a:off x="393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0" name="Line 2780"/>
                <p:cNvSpPr>
                  <a:spLocks noChangeShapeType="1"/>
                </p:cNvSpPr>
                <p:nvPr/>
              </p:nvSpPr>
              <p:spPr bwMode="auto">
                <a:xfrm flipH="1" flipV="1">
                  <a:off x="394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1" name="Line 2781"/>
                <p:cNvSpPr>
                  <a:spLocks noChangeShapeType="1"/>
                </p:cNvSpPr>
                <p:nvPr/>
              </p:nvSpPr>
              <p:spPr bwMode="auto">
                <a:xfrm flipH="1" flipV="1">
                  <a:off x="396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2" name="Line 2782"/>
                <p:cNvSpPr>
                  <a:spLocks noChangeShapeType="1"/>
                </p:cNvSpPr>
                <p:nvPr/>
              </p:nvSpPr>
              <p:spPr bwMode="auto">
                <a:xfrm flipH="1" flipV="1">
                  <a:off x="397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3" name="Line 2783"/>
                <p:cNvSpPr>
                  <a:spLocks noChangeShapeType="1"/>
                </p:cNvSpPr>
                <p:nvPr/>
              </p:nvSpPr>
              <p:spPr bwMode="auto">
                <a:xfrm flipH="1" flipV="1">
                  <a:off x="3993"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4" name="Line 2784"/>
                <p:cNvSpPr>
                  <a:spLocks noChangeShapeType="1"/>
                </p:cNvSpPr>
                <p:nvPr/>
              </p:nvSpPr>
              <p:spPr bwMode="auto">
                <a:xfrm flipH="1" flipV="1">
                  <a:off x="400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5" name="Line 2785"/>
                <p:cNvSpPr>
                  <a:spLocks noChangeShapeType="1"/>
                </p:cNvSpPr>
                <p:nvPr/>
              </p:nvSpPr>
              <p:spPr bwMode="auto">
                <a:xfrm flipH="1" flipV="1">
                  <a:off x="402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6" name="Line 2786"/>
                <p:cNvSpPr>
                  <a:spLocks noChangeShapeType="1"/>
                </p:cNvSpPr>
                <p:nvPr/>
              </p:nvSpPr>
              <p:spPr bwMode="auto">
                <a:xfrm flipH="1" flipV="1">
                  <a:off x="403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7" name="Line 2787"/>
                <p:cNvSpPr>
                  <a:spLocks noChangeShapeType="1"/>
                </p:cNvSpPr>
                <p:nvPr/>
              </p:nvSpPr>
              <p:spPr bwMode="auto">
                <a:xfrm flipH="1" flipV="1">
                  <a:off x="405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8" name="Line 2788"/>
                <p:cNvSpPr>
                  <a:spLocks noChangeShapeType="1"/>
                </p:cNvSpPr>
                <p:nvPr/>
              </p:nvSpPr>
              <p:spPr bwMode="auto">
                <a:xfrm flipH="1" flipV="1">
                  <a:off x="4069"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 name="Line 2789"/>
                <p:cNvSpPr>
                  <a:spLocks noChangeShapeType="1"/>
                </p:cNvSpPr>
                <p:nvPr/>
              </p:nvSpPr>
              <p:spPr bwMode="auto">
                <a:xfrm flipH="1" flipV="1">
                  <a:off x="408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 name="Line 2790"/>
                <p:cNvSpPr>
                  <a:spLocks noChangeShapeType="1"/>
                </p:cNvSpPr>
                <p:nvPr/>
              </p:nvSpPr>
              <p:spPr bwMode="auto">
                <a:xfrm flipH="1" flipV="1">
                  <a:off x="409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 name="Line 2791"/>
                <p:cNvSpPr>
                  <a:spLocks noChangeShapeType="1"/>
                </p:cNvSpPr>
                <p:nvPr/>
              </p:nvSpPr>
              <p:spPr bwMode="auto">
                <a:xfrm flipH="1" flipV="1">
                  <a:off x="411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2" name="Line 2792"/>
                <p:cNvSpPr>
                  <a:spLocks noChangeShapeType="1"/>
                </p:cNvSpPr>
                <p:nvPr/>
              </p:nvSpPr>
              <p:spPr bwMode="auto">
                <a:xfrm flipH="1" flipV="1">
                  <a:off x="412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3" name="Line 2793"/>
                <p:cNvSpPr>
                  <a:spLocks noChangeShapeType="1"/>
                </p:cNvSpPr>
                <p:nvPr/>
              </p:nvSpPr>
              <p:spPr bwMode="auto">
                <a:xfrm flipH="1" flipV="1">
                  <a:off x="4145"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4" name="Line 2794"/>
                <p:cNvSpPr>
                  <a:spLocks noChangeShapeType="1"/>
                </p:cNvSpPr>
                <p:nvPr/>
              </p:nvSpPr>
              <p:spPr bwMode="auto">
                <a:xfrm flipH="1" flipV="1">
                  <a:off x="416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5" name="Line 2795"/>
                <p:cNvSpPr>
                  <a:spLocks noChangeShapeType="1"/>
                </p:cNvSpPr>
                <p:nvPr/>
              </p:nvSpPr>
              <p:spPr bwMode="auto">
                <a:xfrm flipH="1" flipV="1">
                  <a:off x="417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6" name="Line 2796"/>
                <p:cNvSpPr>
                  <a:spLocks noChangeShapeType="1"/>
                </p:cNvSpPr>
                <p:nvPr/>
              </p:nvSpPr>
              <p:spPr bwMode="auto">
                <a:xfrm flipH="1" flipV="1">
                  <a:off x="419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7" name="Line 2797"/>
                <p:cNvSpPr>
                  <a:spLocks noChangeShapeType="1"/>
                </p:cNvSpPr>
                <p:nvPr/>
              </p:nvSpPr>
              <p:spPr bwMode="auto">
                <a:xfrm flipH="1" flipV="1">
                  <a:off x="420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8" name="Line 2798"/>
                <p:cNvSpPr>
                  <a:spLocks noChangeShapeType="1"/>
                </p:cNvSpPr>
                <p:nvPr/>
              </p:nvSpPr>
              <p:spPr bwMode="auto">
                <a:xfrm flipH="1" flipV="1">
                  <a:off x="422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9" name="Line 2799"/>
                <p:cNvSpPr>
                  <a:spLocks noChangeShapeType="1"/>
                </p:cNvSpPr>
                <p:nvPr/>
              </p:nvSpPr>
              <p:spPr bwMode="auto">
                <a:xfrm flipH="1" flipV="1">
                  <a:off x="423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0" name="Line 2800"/>
                <p:cNvSpPr>
                  <a:spLocks noChangeShapeType="1"/>
                </p:cNvSpPr>
                <p:nvPr/>
              </p:nvSpPr>
              <p:spPr bwMode="auto">
                <a:xfrm flipH="1" flipV="1">
                  <a:off x="425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1" name="Line 2801"/>
                <p:cNvSpPr>
                  <a:spLocks noChangeShapeType="1"/>
                </p:cNvSpPr>
                <p:nvPr/>
              </p:nvSpPr>
              <p:spPr bwMode="auto">
                <a:xfrm flipH="1" flipV="1">
                  <a:off x="426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2" name="Line 2802"/>
                <p:cNvSpPr>
                  <a:spLocks noChangeShapeType="1"/>
                </p:cNvSpPr>
                <p:nvPr/>
              </p:nvSpPr>
              <p:spPr bwMode="auto">
                <a:xfrm flipH="1" flipV="1">
                  <a:off x="428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3" name="Line 2803"/>
                <p:cNvSpPr>
                  <a:spLocks noChangeShapeType="1"/>
                </p:cNvSpPr>
                <p:nvPr/>
              </p:nvSpPr>
              <p:spPr bwMode="auto">
                <a:xfrm flipH="1" flipV="1">
                  <a:off x="4297"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4" name="Line 2804"/>
                <p:cNvSpPr>
                  <a:spLocks noChangeShapeType="1"/>
                </p:cNvSpPr>
                <p:nvPr/>
              </p:nvSpPr>
              <p:spPr bwMode="auto">
                <a:xfrm flipH="1" flipV="1">
                  <a:off x="431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5" name="Line 2805"/>
                <p:cNvSpPr>
                  <a:spLocks noChangeShapeType="1"/>
                </p:cNvSpPr>
                <p:nvPr/>
              </p:nvSpPr>
              <p:spPr bwMode="auto">
                <a:xfrm flipH="1" flipV="1">
                  <a:off x="432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6" name="Line 2806"/>
                <p:cNvSpPr>
                  <a:spLocks noChangeShapeType="1"/>
                </p:cNvSpPr>
                <p:nvPr/>
              </p:nvSpPr>
              <p:spPr bwMode="auto">
                <a:xfrm flipH="1" flipV="1">
                  <a:off x="434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7" name="Line 2807"/>
                <p:cNvSpPr>
                  <a:spLocks noChangeShapeType="1"/>
                </p:cNvSpPr>
                <p:nvPr/>
              </p:nvSpPr>
              <p:spPr bwMode="auto">
                <a:xfrm flipH="1" flipV="1">
                  <a:off x="435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8" name="Line 2808"/>
                <p:cNvSpPr>
                  <a:spLocks noChangeShapeType="1"/>
                </p:cNvSpPr>
                <p:nvPr/>
              </p:nvSpPr>
              <p:spPr bwMode="auto">
                <a:xfrm flipH="1" flipV="1">
                  <a:off x="4373"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9" name="Line 2809"/>
                <p:cNvSpPr>
                  <a:spLocks noChangeShapeType="1"/>
                </p:cNvSpPr>
                <p:nvPr/>
              </p:nvSpPr>
              <p:spPr bwMode="auto">
                <a:xfrm flipH="1" flipV="1">
                  <a:off x="438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0" name="Line 2810"/>
                <p:cNvSpPr>
                  <a:spLocks noChangeShapeType="1"/>
                </p:cNvSpPr>
                <p:nvPr/>
              </p:nvSpPr>
              <p:spPr bwMode="auto">
                <a:xfrm flipH="1" flipV="1">
                  <a:off x="440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1" name="Line 2811"/>
                <p:cNvSpPr>
                  <a:spLocks noChangeShapeType="1"/>
                </p:cNvSpPr>
                <p:nvPr/>
              </p:nvSpPr>
              <p:spPr bwMode="auto">
                <a:xfrm flipH="1" flipV="1">
                  <a:off x="441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2" name="Line 2812"/>
                <p:cNvSpPr>
                  <a:spLocks noChangeShapeType="1"/>
                </p:cNvSpPr>
                <p:nvPr/>
              </p:nvSpPr>
              <p:spPr bwMode="auto">
                <a:xfrm flipH="1" flipV="1">
                  <a:off x="4434"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3" name="Line 2813"/>
                <p:cNvSpPr>
                  <a:spLocks noChangeShapeType="1"/>
                </p:cNvSpPr>
                <p:nvPr/>
              </p:nvSpPr>
              <p:spPr bwMode="auto">
                <a:xfrm flipH="1" flipV="1">
                  <a:off x="4449"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4" name="Line 2814"/>
                <p:cNvSpPr>
                  <a:spLocks noChangeShapeType="1"/>
                </p:cNvSpPr>
                <p:nvPr/>
              </p:nvSpPr>
              <p:spPr bwMode="auto">
                <a:xfrm flipH="1" flipV="1">
                  <a:off x="446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5" name="Line 2815"/>
                <p:cNvSpPr>
                  <a:spLocks noChangeShapeType="1"/>
                </p:cNvSpPr>
                <p:nvPr/>
              </p:nvSpPr>
              <p:spPr bwMode="auto">
                <a:xfrm flipH="1" flipV="1">
                  <a:off x="447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6" name="Line 2816"/>
                <p:cNvSpPr>
                  <a:spLocks noChangeShapeType="1"/>
                </p:cNvSpPr>
                <p:nvPr/>
              </p:nvSpPr>
              <p:spPr bwMode="auto">
                <a:xfrm flipH="1" flipV="1">
                  <a:off x="449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7" name="Line 2817"/>
                <p:cNvSpPr>
                  <a:spLocks noChangeShapeType="1"/>
                </p:cNvSpPr>
                <p:nvPr/>
              </p:nvSpPr>
              <p:spPr bwMode="auto">
                <a:xfrm flipH="1" flipV="1">
                  <a:off x="450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8" name="Line 2818"/>
                <p:cNvSpPr>
                  <a:spLocks noChangeShapeType="1"/>
                </p:cNvSpPr>
                <p:nvPr/>
              </p:nvSpPr>
              <p:spPr bwMode="auto">
                <a:xfrm flipH="1" flipV="1">
                  <a:off x="4525"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9" name="Line 2819"/>
                <p:cNvSpPr>
                  <a:spLocks noChangeShapeType="1"/>
                </p:cNvSpPr>
                <p:nvPr/>
              </p:nvSpPr>
              <p:spPr bwMode="auto">
                <a:xfrm flipH="1" flipV="1">
                  <a:off x="454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0" name="Line 2820"/>
                <p:cNvSpPr>
                  <a:spLocks noChangeShapeType="1"/>
                </p:cNvSpPr>
                <p:nvPr/>
              </p:nvSpPr>
              <p:spPr bwMode="auto">
                <a:xfrm flipH="1" flipV="1">
                  <a:off x="455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1" name="Line 2821"/>
                <p:cNvSpPr>
                  <a:spLocks noChangeShapeType="1"/>
                </p:cNvSpPr>
                <p:nvPr/>
              </p:nvSpPr>
              <p:spPr bwMode="auto">
                <a:xfrm flipH="1" flipV="1">
                  <a:off x="4570"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2" name="Line 2822"/>
                <p:cNvSpPr>
                  <a:spLocks noChangeShapeType="1"/>
                </p:cNvSpPr>
                <p:nvPr/>
              </p:nvSpPr>
              <p:spPr bwMode="auto">
                <a:xfrm flipH="1" flipV="1">
                  <a:off x="4585"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3" name="Line 2823"/>
                <p:cNvSpPr>
                  <a:spLocks noChangeShapeType="1"/>
                </p:cNvSpPr>
                <p:nvPr/>
              </p:nvSpPr>
              <p:spPr bwMode="auto">
                <a:xfrm flipH="1" flipV="1">
                  <a:off x="4601"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4" name="Line 2824"/>
                <p:cNvSpPr>
                  <a:spLocks noChangeShapeType="1"/>
                </p:cNvSpPr>
                <p:nvPr/>
              </p:nvSpPr>
              <p:spPr bwMode="auto">
                <a:xfrm flipH="1" flipV="1">
                  <a:off x="461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5" name="Line 2825"/>
                <p:cNvSpPr>
                  <a:spLocks noChangeShapeType="1"/>
                </p:cNvSpPr>
                <p:nvPr/>
              </p:nvSpPr>
              <p:spPr bwMode="auto">
                <a:xfrm flipH="1" flipV="1">
                  <a:off x="463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6" name="Line 2826"/>
                <p:cNvSpPr>
                  <a:spLocks noChangeShapeType="1"/>
                </p:cNvSpPr>
                <p:nvPr/>
              </p:nvSpPr>
              <p:spPr bwMode="auto">
                <a:xfrm flipH="1" flipV="1">
                  <a:off x="4646"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7" name="Line 2827"/>
                <p:cNvSpPr>
                  <a:spLocks noChangeShapeType="1"/>
                </p:cNvSpPr>
                <p:nvPr/>
              </p:nvSpPr>
              <p:spPr bwMode="auto">
                <a:xfrm flipH="1" flipV="1">
                  <a:off x="4661"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8" name="Line 2828"/>
                <p:cNvSpPr>
                  <a:spLocks noChangeShapeType="1"/>
                </p:cNvSpPr>
                <p:nvPr/>
              </p:nvSpPr>
              <p:spPr bwMode="auto">
                <a:xfrm flipH="1" flipV="1">
                  <a:off x="4677"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9" name="Line 2829"/>
                <p:cNvSpPr>
                  <a:spLocks noChangeShapeType="1"/>
                </p:cNvSpPr>
                <p:nvPr/>
              </p:nvSpPr>
              <p:spPr bwMode="auto">
                <a:xfrm flipH="1" flipV="1">
                  <a:off x="469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0" name="Line 2830"/>
                <p:cNvSpPr>
                  <a:spLocks noChangeShapeType="1"/>
                </p:cNvSpPr>
                <p:nvPr/>
              </p:nvSpPr>
              <p:spPr bwMode="auto">
                <a:xfrm flipH="1" flipV="1">
                  <a:off x="470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1" name="Line 2831"/>
                <p:cNvSpPr>
                  <a:spLocks noChangeShapeType="1"/>
                </p:cNvSpPr>
                <p:nvPr/>
              </p:nvSpPr>
              <p:spPr bwMode="auto">
                <a:xfrm flipH="1" flipV="1">
                  <a:off x="4722"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2" name="Line 2832"/>
                <p:cNvSpPr>
                  <a:spLocks noChangeShapeType="1"/>
                </p:cNvSpPr>
                <p:nvPr/>
              </p:nvSpPr>
              <p:spPr bwMode="auto">
                <a:xfrm flipH="1" flipV="1">
                  <a:off x="4737"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3" name="Line 2833"/>
                <p:cNvSpPr>
                  <a:spLocks noChangeShapeType="1"/>
                </p:cNvSpPr>
                <p:nvPr/>
              </p:nvSpPr>
              <p:spPr bwMode="auto">
                <a:xfrm flipH="1" flipV="1">
                  <a:off x="475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4" name="Line 2834"/>
                <p:cNvSpPr>
                  <a:spLocks noChangeShapeType="1"/>
                </p:cNvSpPr>
                <p:nvPr/>
              </p:nvSpPr>
              <p:spPr bwMode="auto">
                <a:xfrm flipH="1" flipV="1">
                  <a:off x="476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5" name="Line 2835"/>
                <p:cNvSpPr>
                  <a:spLocks noChangeShapeType="1"/>
                </p:cNvSpPr>
                <p:nvPr/>
              </p:nvSpPr>
              <p:spPr bwMode="auto">
                <a:xfrm flipH="1" flipV="1">
                  <a:off x="478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6" name="Line 2836"/>
                <p:cNvSpPr>
                  <a:spLocks noChangeShapeType="1"/>
                </p:cNvSpPr>
                <p:nvPr/>
              </p:nvSpPr>
              <p:spPr bwMode="auto">
                <a:xfrm flipH="1" flipV="1">
                  <a:off x="4798"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7" name="Line 2837"/>
                <p:cNvSpPr>
                  <a:spLocks noChangeShapeType="1"/>
                </p:cNvSpPr>
                <p:nvPr/>
              </p:nvSpPr>
              <p:spPr bwMode="auto">
                <a:xfrm flipH="1" flipV="1">
                  <a:off x="4813"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8" name="Line 2838"/>
                <p:cNvSpPr>
                  <a:spLocks noChangeShapeType="1"/>
                </p:cNvSpPr>
                <p:nvPr/>
              </p:nvSpPr>
              <p:spPr bwMode="auto">
                <a:xfrm flipH="1" flipV="1">
                  <a:off x="482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9" name="Line 2839"/>
                <p:cNvSpPr>
                  <a:spLocks noChangeShapeType="1"/>
                </p:cNvSpPr>
                <p:nvPr/>
              </p:nvSpPr>
              <p:spPr bwMode="auto">
                <a:xfrm flipH="1" flipV="1">
                  <a:off x="484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0" name="Line 2840"/>
                <p:cNvSpPr>
                  <a:spLocks noChangeShapeType="1"/>
                </p:cNvSpPr>
                <p:nvPr/>
              </p:nvSpPr>
              <p:spPr bwMode="auto">
                <a:xfrm flipH="1" flipV="1">
                  <a:off x="485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1" name="Line 2841"/>
                <p:cNvSpPr>
                  <a:spLocks noChangeShapeType="1"/>
                </p:cNvSpPr>
                <p:nvPr/>
              </p:nvSpPr>
              <p:spPr bwMode="auto">
                <a:xfrm flipH="1" flipV="1">
                  <a:off x="4874"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2" name="Line 2842"/>
                <p:cNvSpPr>
                  <a:spLocks noChangeShapeType="1"/>
                </p:cNvSpPr>
                <p:nvPr/>
              </p:nvSpPr>
              <p:spPr bwMode="auto">
                <a:xfrm flipH="1" flipV="1">
                  <a:off x="4889" y="2434"/>
                  <a:ext cx="22"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3" name="Line 2843"/>
                <p:cNvSpPr>
                  <a:spLocks noChangeShapeType="1"/>
                </p:cNvSpPr>
                <p:nvPr/>
              </p:nvSpPr>
              <p:spPr bwMode="auto">
                <a:xfrm flipH="1" flipV="1">
                  <a:off x="4905" y="2434"/>
                  <a:ext cx="21"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4" name="Line 2844"/>
                <p:cNvSpPr>
                  <a:spLocks noChangeShapeType="1"/>
                </p:cNvSpPr>
                <p:nvPr/>
              </p:nvSpPr>
              <p:spPr bwMode="auto">
                <a:xfrm flipH="1" flipV="1">
                  <a:off x="4920" y="2434"/>
                  <a:ext cx="12" cy="1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5" name="Line 2845"/>
                <p:cNvSpPr>
                  <a:spLocks noChangeShapeType="1"/>
                </p:cNvSpPr>
                <p:nvPr/>
              </p:nvSpPr>
              <p:spPr bwMode="auto">
                <a:xfrm>
                  <a:off x="3260" y="2232"/>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6" name="Line 2846"/>
                <p:cNvSpPr>
                  <a:spLocks noChangeShapeType="1"/>
                </p:cNvSpPr>
                <p:nvPr/>
              </p:nvSpPr>
              <p:spPr bwMode="auto">
                <a:xfrm flipH="1">
                  <a:off x="4508" y="2961"/>
                  <a:ext cx="115"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7" name="Line 2847"/>
                <p:cNvSpPr>
                  <a:spLocks noChangeShapeType="1"/>
                </p:cNvSpPr>
                <p:nvPr/>
              </p:nvSpPr>
              <p:spPr bwMode="auto">
                <a:xfrm flipH="1">
                  <a:off x="4542" y="2961"/>
                  <a:ext cx="121"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8" name="Line 2848"/>
                <p:cNvSpPr>
                  <a:spLocks noChangeShapeType="1"/>
                </p:cNvSpPr>
                <p:nvPr/>
              </p:nvSpPr>
              <p:spPr bwMode="auto">
                <a:xfrm flipH="1">
                  <a:off x="4575" y="2961"/>
                  <a:ext cx="119"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9" name="Line 2849"/>
                <p:cNvSpPr>
                  <a:spLocks noChangeShapeType="1"/>
                </p:cNvSpPr>
                <p:nvPr/>
              </p:nvSpPr>
              <p:spPr bwMode="auto">
                <a:xfrm>
                  <a:off x="4694" y="2961"/>
                  <a:ext cx="77"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0" name="Line 2850"/>
                <p:cNvSpPr>
                  <a:spLocks noChangeShapeType="1"/>
                </p:cNvSpPr>
                <p:nvPr/>
              </p:nvSpPr>
              <p:spPr bwMode="auto">
                <a:xfrm>
                  <a:off x="4665" y="2984"/>
                  <a:ext cx="80" cy="4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1" name="Line 2851"/>
                <p:cNvSpPr>
                  <a:spLocks noChangeShapeType="1"/>
                </p:cNvSpPr>
                <p:nvPr/>
              </p:nvSpPr>
              <p:spPr bwMode="auto">
                <a:xfrm>
                  <a:off x="4635" y="3009"/>
                  <a:ext cx="99"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2" name="Line 2852"/>
                <p:cNvSpPr>
                  <a:spLocks noChangeShapeType="1"/>
                </p:cNvSpPr>
                <p:nvPr/>
              </p:nvSpPr>
              <p:spPr bwMode="auto">
                <a:xfrm flipH="1">
                  <a:off x="4156" y="2961"/>
                  <a:ext cx="115"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3" name="Line 2853"/>
                <p:cNvSpPr>
                  <a:spLocks noChangeShapeType="1"/>
                </p:cNvSpPr>
                <p:nvPr/>
              </p:nvSpPr>
              <p:spPr bwMode="auto">
                <a:xfrm flipH="1">
                  <a:off x="4190" y="2961"/>
                  <a:ext cx="121"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4" name="Line 2854"/>
                <p:cNvSpPr>
                  <a:spLocks noChangeShapeType="1"/>
                </p:cNvSpPr>
                <p:nvPr/>
              </p:nvSpPr>
              <p:spPr bwMode="auto">
                <a:xfrm flipH="1">
                  <a:off x="4223" y="2961"/>
                  <a:ext cx="119"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5" name="Line 2855"/>
                <p:cNvSpPr>
                  <a:spLocks noChangeShapeType="1"/>
                </p:cNvSpPr>
                <p:nvPr/>
              </p:nvSpPr>
              <p:spPr bwMode="auto">
                <a:xfrm>
                  <a:off x="4342" y="2961"/>
                  <a:ext cx="77"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6" name="Line 2856"/>
                <p:cNvSpPr>
                  <a:spLocks noChangeShapeType="1"/>
                </p:cNvSpPr>
                <p:nvPr/>
              </p:nvSpPr>
              <p:spPr bwMode="auto">
                <a:xfrm>
                  <a:off x="4313" y="2984"/>
                  <a:ext cx="79" cy="4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7" name="Line 2857"/>
                <p:cNvSpPr>
                  <a:spLocks noChangeShapeType="1"/>
                </p:cNvSpPr>
                <p:nvPr/>
              </p:nvSpPr>
              <p:spPr bwMode="auto">
                <a:xfrm>
                  <a:off x="4282" y="3009"/>
                  <a:ext cx="99"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8" name="Line 2858"/>
                <p:cNvSpPr>
                  <a:spLocks noChangeShapeType="1"/>
                </p:cNvSpPr>
                <p:nvPr/>
              </p:nvSpPr>
              <p:spPr bwMode="auto">
                <a:xfrm flipH="1">
                  <a:off x="3753" y="2961"/>
                  <a:ext cx="115"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9" name="Line 2859"/>
                <p:cNvSpPr>
                  <a:spLocks noChangeShapeType="1"/>
                </p:cNvSpPr>
                <p:nvPr/>
              </p:nvSpPr>
              <p:spPr bwMode="auto">
                <a:xfrm flipH="1">
                  <a:off x="3787" y="2961"/>
                  <a:ext cx="121"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0" name="Line 2860"/>
                <p:cNvSpPr>
                  <a:spLocks noChangeShapeType="1"/>
                </p:cNvSpPr>
                <p:nvPr/>
              </p:nvSpPr>
              <p:spPr bwMode="auto">
                <a:xfrm flipH="1">
                  <a:off x="3820" y="2961"/>
                  <a:ext cx="119"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1" name="Line 2861"/>
                <p:cNvSpPr>
                  <a:spLocks noChangeShapeType="1"/>
                </p:cNvSpPr>
                <p:nvPr/>
              </p:nvSpPr>
              <p:spPr bwMode="auto">
                <a:xfrm>
                  <a:off x="3939" y="2961"/>
                  <a:ext cx="77"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2" name="Line 2862"/>
                <p:cNvSpPr>
                  <a:spLocks noChangeShapeType="1"/>
                </p:cNvSpPr>
                <p:nvPr/>
              </p:nvSpPr>
              <p:spPr bwMode="auto">
                <a:xfrm>
                  <a:off x="3910" y="2984"/>
                  <a:ext cx="79" cy="4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3" name="Line 2863"/>
                <p:cNvSpPr>
                  <a:spLocks noChangeShapeType="1"/>
                </p:cNvSpPr>
                <p:nvPr/>
              </p:nvSpPr>
              <p:spPr bwMode="auto">
                <a:xfrm>
                  <a:off x="3879" y="3009"/>
                  <a:ext cx="100"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4" name="Line 2864"/>
                <p:cNvSpPr>
                  <a:spLocks noChangeShapeType="1"/>
                </p:cNvSpPr>
                <p:nvPr/>
              </p:nvSpPr>
              <p:spPr bwMode="auto">
                <a:xfrm>
                  <a:off x="3458" y="3009"/>
                  <a:ext cx="99"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5" name="Line 2865"/>
                <p:cNvSpPr>
                  <a:spLocks noChangeShapeType="1"/>
                </p:cNvSpPr>
                <p:nvPr/>
              </p:nvSpPr>
              <p:spPr bwMode="auto">
                <a:xfrm>
                  <a:off x="3488" y="2984"/>
                  <a:ext cx="80" cy="4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6" name="Line 2866"/>
                <p:cNvSpPr>
                  <a:spLocks noChangeShapeType="1"/>
                </p:cNvSpPr>
                <p:nvPr/>
              </p:nvSpPr>
              <p:spPr bwMode="auto">
                <a:xfrm>
                  <a:off x="3517" y="2961"/>
                  <a:ext cx="77" cy="4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7" name="Line 2867"/>
                <p:cNvSpPr>
                  <a:spLocks noChangeShapeType="1"/>
                </p:cNvSpPr>
                <p:nvPr/>
              </p:nvSpPr>
              <p:spPr bwMode="auto">
                <a:xfrm flipH="1">
                  <a:off x="3398" y="2961"/>
                  <a:ext cx="119"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8" name="Line 2868"/>
                <p:cNvSpPr>
                  <a:spLocks noChangeShapeType="1"/>
                </p:cNvSpPr>
                <p:nvPr/>
              </p:nvSpPr>
              <p:spPr bwMode="auto">
                <a:xfrm flipH="1">
                  <a:off x="3365" y="2961"/>
                  <a:ext cx="121"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9" name="Line 2869"/>
                <p:cNvSpPr>
                  <a:spLocks noChangeShapeType="1"/>
                </p:cNvSpPr>
                <p:nvPr/>
              </p:nvSpPr>
              <p:spPr bwMode="auto">
                <a:xfrm flipH="1">
                  <a:off x="3331" y="2961"/>
                  <a:ext cx="115" cy="9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0" name="Line 2870"/>
                <p:cNvSpPr>
                  <a:spLocks noChangeShapeType="1"/>
                </p:cNvSpPr>
                <p:nvPr/>
              </p:nvSpPr>
              <p:spPr bwMode="auto">
                <a:xfrm>
                  <a:off x="3260" y="2961"/>
                  <a:ext cx="16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54" name="Freeform 2904"/>
              <p:cNvSpPr/>
              <p:nvPr/>
            </p:nvSpPr>
            <p:spPr bwMode="auto">
              <a:xfrm>
                <a:off x="3811" y="2274"/>
                <a:ext cx="10" cy="67"/>
              </a:xfrm>
              <a:custGeom>
                <a:avLst/>
                <a:gdLst>
                  <a:gd name="T0" fmla="*/ 10 w 10"/>
                  <a:gd name="T1" fmla="*/ 0 h 67"/>
                  <a:gd name="T2" fmla="*/ 1 w 10"/>
                  <a:gd name="T3" fmla="*/ 27 h 67"/>
                  <a:gd name="T4" fmla="*/ 10 w 10"/>
                  <a:gd name="T5" fmla="*/ 41 h 67"/>
                  <a:gd name="T6" fmla="*/ 10 w 10"/>
                  <a:gd name="T7" fmla="*/ 51 h 67"/>
                  <a:gd name="T8" fmla="*/ 5 w 10"/>
                  <a:gd name="T9" fmla="*/ 67 h 67"/>
                  <a:gd name="T10" fmla="*/ 0 w 10"/>
                  <a:gd name="T11" fmla="*/ 56 h 67"/>
                  <a:gd name="T12" fmla="*/ 0 60000 65536"/>
                  <a:gd name="T13" fmla="*/ 0 60000 65536"/>
                  <a:gd name="T14" fmla="*/ 0 60000 65536"/>
                  <a:gd name="T15" fmla="*/ 0 60000 65536"/>
                  <a:gd name="T16" fmla="*/ 0 60000 65536"/>
                  <a:gd name="T17" fmla="*/ 0 60000 65536"/>
                  <a:gd name="T18" fmla="*/ 0 w 10"/>
                  <a:gd name="T19" fmla="*/ 0 h 67"/>
                  <a:gd name="T20" fmla="*/ 10 w 1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0" h="67">
                    <a:moveTo>
                      <a:pt x="10" y="0"/>
                    </a:moveTo>
                    <a:lnTo>
                      <a:pt x="1" y="27"/>
                    </a:lnTo>
                    <a:lnTo>
                      <a:pt x="10" y="41"/>
                    </a:lnTo>
                    <a:lnTo>
                      <a:pt x="10" y="51"/>
                    </a:lnTo>
                    <a:lnTo>
                      <a:pt x="5" y="67"/>
                    </a:lnTo>
                    <a:lnTo>
                      <a:pt x="0" y="5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5" name="Line 2905"/>
              <p:cNvSpPr>
                <a:spLocks noChangeShapeType="1"/>
              </p:cNvSpPr>
              <p:nvPr/>
            </p:nvSpPr>
            <p:spPr bwMode="auto">
              <a:xfrm flipV="1">
                <a:off x="3806" y="2277"/>
                <a:ext cx="13"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6" name="Line 2906"/>
              <p:cNvSpPr>
                <a:spLocks noChangeShapeType="1"/>
              </p:cNvSpPr>
              <p:nvPr/>
            </p:nvSpPr>
            <p:spPr bwMode="auto">
              <a:xfrm>
                <a:off x="3806" y="2271"/>
                <a:ext cx="1" cy="10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7" name="Line 2907"/>
              <p:cNvSpPr>
                <a:spLocks noChangeShapeType="1"/>
              </p:cNvSpPr>
              <p:nvPr/>
            </p:nvSpPr>
            <p:spPr bwMode="auto">
              <a:xfrm>
                <a:off x="3837" y="2270"/>
                <a:ext cx="7" cy="19"/>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8" name="Line 2908"/>
              <p:cNvSpPr>
                <a:spLocks noChangeShapeType="1"/>
              </p:cNvSpPr>
              <p:nvPr/>
            </p:nvSpPr>
            <p:spPr bwMode="auto">
              <a:xfrm flipV="1">
                <a:off x="3822" y="2294"/>
                <a:ext cx="42"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9" name="Line 2909"/>
              <p:cNvSpPr>
                <a:spLocks noChangeShapeType="1"/>
              </p:cNvSpPr>
              <p:nvPr/>
            </p:nvSpPr>
            <p:spPr bwMode="auto">
              <a:xfrm flipH="1">
                <a:off x="3812" y="2351"/>
                <a:ext cx="14" cy="2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0" name="Freeform 2910"/>
              <p:cNvSpPr/>
              <p:nvPr/>
            </p:nvSpPr>
            <p:spPr bwMode="auto">
              <a:xfrm>
                <a:off x="3836" y="2316"/>
                <a:ext cx="21" cy="56"/>
              </a:xfrm>
              <a:custGeom>
                <a:avLst/>
                <a:gdLst>
                  <a:gd name="T0" fmla="*/ 21 w 21"/>
                  <a:gd name="T1" fmla="*/ 0 h 56"/>
                  <a:gd name="T2" fmla="*/ 6 w 21"/>
                  <a:gd name="T3" fmla="*/ 56 h 56"/>
                  <a:gd name="T4" fmla="*/ 0 w 21"/>
                  <a:gd name="T5" fmla="*/ 45 h 56"/>
                  <a:gd name="T6" fmla="*/ 0 60000 65536"/>
                  <a:gd name="T7" fmla="*/ 0 60000 65536"/>
                  <a:gd name="T8" fmla="*/ 0 60000 65536"/>
                  <a:gd name="T9" fmla="*/ 0 w 21"/>
                  <a:gd name="T10" fmla="*/ 0 h 56"/>
                  <a:gd name="T11" fmla="*/ 21 w 21"/>
                  <a:gd name="T12" fmla="*/ 56 h 56"/>
                </a:gdLst>
                <a:ahLst/>
                <a:cxnLst>
                  <a:cxn ang="T6">
                    <a:pos x="T0" y="T1"/>
                  </a:cxn>
                  <a:cxn ang="T7">
                    <a:pos x="T2" y="T3"/>
                  </a:cxn>
                  <a:cxn ang="T8">
                    <a:pos x="T4" y="T5"/>
                  </a:cxn>
                </a:cxnLst>
                <a:rect l="T9" t="T10" r="T11" b="T12"/>
                <a:pathLst>
                  <a:path w="21" h="56">
                    <a:moveTo>
                      <a:pt x="21" y="0"/>
                    </a:moveTo>
                    <a:lnTo>
                      <a:pt x="6" y="56"/>
                    </a:lnTo>
                    <a:lnTo>
                      <a:pt x="0"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1" name="Freeform 2911"/>
              <p:cNvSpPr/>
              <p:nvPr/>
            </p:nvSpPr>
            <p:spPr bwMode="auto">
              <a:xfrm>
                <a:off x="3826" y="2298"/>
                <a:ext cx="14" cy="53"/>
              </a:xfrm>
              <a:custGeom>
                <a:avLst/>
                <a:gdLst>
                  <a:gd name="T0" fmla="*/ 14 w 14"/>
                  <a:gd name="T1" fmla="*/ 0 h 53"/>
                  <a:gd name="T2" fmla="*/ 8 w 14"/>
                  <a:gd name="T3" fmla="*/ 31 h 53"/>
                  <a:gd name="T4" fmla="*/ 0 w 14"/>
                  <a:gd name="T5" fmla="*/ 53 h 53"/>
                  <a:gd name="T6" fmla="*/ 0 60000 65536"/>
                  <a:gd name="T7" fmla="*/ 0 60000 65536"/>
                  <a:gd name="T8" fmla="*/ 0 60000 65536"/>
                  <a:gd name="T9" fmla="*/ 0 w 14"/>
                  <a:gd name="T10" fmla="*/ 0 h 53"/>
                  <a:gd name="T11" fmla="*/ 14 w 14"/>
                  <a:gd name="T12" fmla="*/ 53 h 53"/>
                </a:gdLst>
                <a:ahLst/>
                <a:cxnLst>
                  <a:cxn ang="T6">
                    <a:pos x="T0" y="T1"/>
                  </a:cxn>
                  <a:cxn ang="T7">
                    <a:pos x="T2" y="T3"/>
                  </a:cxn>
                  <a:cxn ang="T8">
                    <a:pos x="T4" y="T5"/>
                  </a:cxn>
                </a:cxnLst>
                <a:rect l="T9" t="T10" r="T11" b="T12"/>
                <a:pathLst>
                  <a:path w="14" h="53">
                    <a:moveTo>
                      <a:pt x="14" y="0"/>
                    </a:moveTo>
                    <a:lnTo>
                      <a:pt x="8" y="31"/>
                    </a:lnTo>
                    <a:lnTo>
                      <a:pt x="0" y="5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2" name="Line 2912"/>
              <p:cNvSpPr>
                <a:spLocks noChangeShapeType="1"/>
              </p:cNvSpPr>
              <p:nvPr/>
            </p:nvSpPr>
            <p:spPr bwMode="auto">
              <a:xfrm flipV="1">
                <a:off x="3836" y="2319"/>
                <a:ext cx="19"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3" name="Freeform 2913"/>
              <p:cNvSpPr/>
              <p:nvPr/>
            </p:nvSpPr>
            <p:spPr bwMode="auto">
              <a:xfrm>
                <a:off x="3906" y="2269"/>
                <a:ext cx="10" cy="106"/>
              </a:xfrm>
              <a:custGeom>
                <a:avLst/>
                <a:gdLst>
                  <a:gd name="T0" fmla="*/ 10 w 10"/>
                  <a:gd name="T1" fmla="*/ 0 h 106"/>
                  <a:gd name="T2" fmla="*/ 10 w 10"/>
                  <a:gd name="T3" fmla="*/ 106 h 106"/>
                  <a:gd name="T4" fmla="*/ 0 w 10"/>
                  <a:gd name="T5" fmla="*/ 89 h 106"/>
                  <a:gd name="T6" fmla="*/ 0 60000 65536"/>
                  <a:gd name="T7" fmla="*/ 0 60000 65536"/>
                  <a:gd name="T8" fmla="*/ 0 60000 65536"/>
                  <a:gd name="T9" fmla="*/ 0 w 10"/>
                  <a:gd name="T10" fmla="*/ 0 h 106"/>
                  <a:gd name="T11" fmla="*/ 10 w 10"/>
                  <a:gd name="T12" fmla="*/ 106 h 106"/>
                </a:gdLst>
                <a:ahLst/>
                <a:cxnLst>
                  <a:cxn ang="T6">
                    <a:pos x="T0" y="T1"/>
                  </a:cxn>
                  <a:cxn ang="T7">
                    <a:pos x="T2" y="T3"/>
                  </a:cxn>
                  <a:cxn ang="T8">
                    <a:pos x="T4" y="T5"/>
                  </a:cxn>
                </a:cxnLst>
                <a:rect l="T9" t="T10" r="T11" b="T12"/>
                <a:pathLst>
                  <a:path w="10" h="106">
                    <a:moveTo>
                      <a:pt x="10" y="0"/>
                    </a:moveTo>
                    <a:lnTo>
                      <a:pt x="10" y="106"/>
                    </a:lnTo>
                    <a:lnTo>
                      <a:pt x="0" y="8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4" name="Line 2914"/>
              <p:cNvSpPr>
                <a:spLocks noChangeShapeType="1"/>
              </p:cNvSpPr>
              <p:nvPr/>
            </p:nvSpPr>
            <p:spPr bwMode="auto">
              <a:xfrm flipV="1">
                <a:off x="3882" y="2310"/>
                <a:ext cx="26"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5" name="Freeform 2915"/>
              <p:cNvSpPr/>
              <p:nvPr/>
            </p:nvSpPr>
            <p:spPr bwMode="auto">
              <a:xfrm>
                <a:off x="3878" y="2306"/>
                <a:ext cx="31" cy="61"/>
              </a:xfrm>
              <a:custGeom>
                <a:avLst/>
                <a:gdLst>
                  <a:gd name="T0" fmla="*/ 31 w 31"/>
                  <a:gd name="T1" fmla="*/ 0 h 61"/>
                  <a:gd name="T2" fmla="*/ 23 w 31"/>
                  <a:gd name="T3" fmla="*/ 29 h 61"/>
                  <a:gd name="T4" fmla="*/ 12 w 31"/>
                  <a:gd name="T5" fmla="*/ 47 h 61"/>
                  <a:gd name="T6" fmla="*/ 0 w 31"/>
                  <a:gd name="T7" fmla="*/ 61 h 61"/>
                  <a:gd name="T8" fmla="*/ 0 60000 65536"/>
                  <a:gd name="T9" fmla="*/ 0 60000 65536"/>
                  <a:gd name="T10" fmla="*/ 0 60000 65536"/>
                  <a:gd name="T11" fmla="*/ 0 60000 65536"/>
                  <a:gd name="T12" fmla="*/ 0 w 31"/>
                  <a:gd name="T13" fmla="*/ 0 h 61"/>
                  <a:gd name="T14" fmla="*/ 31 w 31"/>
                  <a:gd name="T15" fmla="*/ 61 h 61"/>
                </a:gdLst>
                <a:ahLst/>
                <a:cxnLst>
                  <a:cxn ang="T8">
                    <a:pos x="T0" y="T1"/>
                  </a:cxn>
                  <a:cxn ang="T9">
                    <a:pos x="T2" y="T3"/>
                  </a:cxn>
                  <a:cxn ang="T10">
                    <a:pos x="T4" y="T5"/>
                  </a:cxn>
                  <a:cxn ang="T11">
                    <a:pos x="T6" y="T7"/>
                  </a:cxn>
                </a:cxnLst>
                <a:rect l="T12" t="T13" r="T14" b="T15"/>
                <a:pathLst>
                  <a:path w="31" h="61">
                    <a:moveTo>
                      <a:pt x="31" y="0"/>
                    </a:moveTo>
                    <a:lnTo>
                      <a:pt x="23" y="29"/>
                    </a:lnTo>
                    <a:lnTo>
                      <a:pt x="12" y="47"/>
                    </a:lnTo>
                    <a:lnTo>
                      <a:pt x="0" y="6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6" name="Freeform 2916"/>
              <p:cNvSpPr/>
              <p:nvPr/>
            </p:nvSpPr>
            <p:spPr bwMode="auto">
              <a:xfrm>
                <a:off x="3916" y="2306"/>
                <a:ext cx="33" cy="52"/>
              </a:xfrm>
              <a:custGeom>
                <a:avLst/>
                <a:gdLst>
                  <a:gd name="T0" fmla="*/ 0 w 33"/>
                  <a:gd name="T1" fmla="*/ 0 h 52"/>
                  <a:gd name="T2" fmla="*/ 22 w 33"/>
                  <a:gd name="T3" fmla="*/ 52 h 52"/>
                  <a:gd name="T4" fmla="*/ 33 w 33"/>
                  <a:gd name="T5" fmla="*/ 51 h 52"/>
                  <a:gd name="T6" fmla="*/ 0 60000 65536"/>
                  <a:gd name="T7" fmla="*/ 0 60000 65536"/>
                  <a:gd name="T8" fmla="*/ 0 60000 65536"/>
                  <a:gd name="T9" fmla="*/ 0 w 33"/>
                  <a:gd name="T10" fmla="*/ 0 h 52"/>
                  <a:gd name="T11" fmla="*/ 33 w 33"/>
                  <a:gd name="T12" fmla="*/ 52 h 52"/>
                </a:gdLst>
                <a:ahLst/>
                <a:cxnLst>
                  <a:cxn ang="T6">
                    <a:pos x="T0" y="T1"/>
                  </a:cxn>
                  <a:cxn ang="T7">
                    <a:pos x="T2" y="T3"/>
                  </a:cxn>
                  <a:cxn ang="T8">
                    <a:pos x="T4" y="T5"/>
                  </a:cxn>
                </a:cxnLst>
                <a:rect l="T9" t="T10" r="T11" b="T12"/>
                <a:pathLst>
                  <a:path w="33" h="52">
                    <a:moveTo>
                      <a:pt x="0" y="0"/>
                    </a:moveTo>
                    <a:lnTo>
                      <a:pt x="22" y="52"/>
                    </a:lnTo>
                    <a:lnTo>
                      <a:pt x="33" y="51"/>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7" name="Line 2917"/>
              <p:cNvSpPr>
                <a:spLocks noChangeShapeType="1"/>
              </p:cNvSpPr>
              <p:nvPr/>
            </p:nvSpPr>
            <p:spPr bwMode="auto">
              <a:xfrm flipH="1">
                <a:off x="3922" y="2293"/>
                <a:ext cx="16"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8" name="Line 2918"/>
              <p:cNvSpPr>
                <a:spLocks noChangeShapeType="1"/>
              </p:cNvSpPr>
              <p:nvPr/>
            </p:nvSpPr>
            <p:spPr bwMode="auto">
              <a:xfrm>
                <a:off x="4003" y="2304"/>
                <a:ext cx="1" cy="7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9" name="Line 2919"/>
              <p:cNvSpPr>
                <a:spLocks noChangeShapeType="1"/>
              </p:cNvSpPr>
              <p:nvPr/>
            </p:nvSpPr>
            <p:spPr bwMode="auto">
              <a:xfrm flipH="1">
                <a:off x="3979" y="2318"/>
                <a:ext cx="46"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0" name="Line 2920"/>
              <p:cNvSpPr>
                <a:spLocks noChangeShapeType="1"/>
              </p:cNvSpPr>
              <p:nvPr/>
            </p:nvSpPr>
            <p:spPr bwMode="auto">
              <a:xfrm flipV="1">
                <a:off x="3992" y="2301"/>
                <a:ext cx="2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1" name="Line 2921"/>
              <p:cNvSpPr>
                <a:spLocks noChangeShapeType="1"/>
              </p:cNvSpPr>
              <p:nvPr/>
            </p:nvSpPr>
            <p:spPr bwMode="auto">
              <a:xfrm flipH="1">
                <a:off x="4014" y="2276"/>
                <a:ext cx="4"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2" name="Line 2922"/>
              <p:cNvSpPr>
                <a:spLocks noChangeShapeType="1"/>
              </p:cNvSpPr>
              <p:nvPr/>
            </p:nvSpPr>
            <p:spPr bwMode="auto">
              <a:xfrm flipV="1">
                <a:off x="3992" y="2279"/>
                <a:ext cx="24"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3" name="Line 2923"/>
              <p:cNvSpPr>
                <a:spLocks noChangeShapeType="1"/>
              </p:cNvSpPr>
              <p:nvPr/>
            </p:nvSpPr>
            <p:spPr bwMode="auto">
              <a:xfrm>
                <a:off x="3992" y="2275"/>
                <a:ext cx="1" cy="3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4" name="Line 2924"/>
              <p:cNvSpPr>
                <a:spLocks noChangeShapeType="1"/>
              </p:cNvSpPr>
              <p:nvPr/>
            </p:nvSpPr>
            <p:spPr bwMode="auto">
              <a:xfrm>
                <a:off x="3973" y="2289"/>
                <a:ext cx="1" cy="8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5" name="Line 2925"/>
              <p:cNvSpPr>
                <a:spLocks noChangeShapeType="1"/>
              </p:cNvSpPr>
              <p:nvPr/>
            </p:nvSpPr>
            <p:spPr bwMode="auto">
              <a:xfrm flipH="1">
                <a:off x="3958" y="2267"/>
                <a:ext cx="24" cy="5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6" name="Line 2926"/>
              <p:cNvSpPr>
                <a:spLocks noChangeShapeType="1"/>
              </p:cNvSpPr>
              <p:nvPr/>
            </p:nvSpPr>
            <p:spPr bwMode="auto">
              <a:xfrm flipV="1">
                <a:off x="3978" y="2322"/>
                <a:ext cx="23" cy="3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7" name="Freeform 2927"/>
              <p:cNvSpPr/>
              <p:nvPr/>
            </p:nvSpPr>
            <p:spPr bwMode="auto">
              <a:xfrm>
                <a:off x="4007" y="2322"/>
                <a:ext cx="21" cy="35"/>
              </a:xfrm>
              <a:custGeom>
                <a:avLst/>
                <a:gdLst>
                  <a:gd name="T0" fmla="*/ 0 w 21"/>
                  <a:gd name="T1" fmla="*/ 0 h 35"/>
                  <a:gd name="T2" fmla="*/ 14 w 21"/>
                  <a:gd name="T3" fmla="*/ 35 h 35"/>
                  <a:gd name="T4" fmla="*/ 21 w 21"/>
                  <a:gd name="T5" fmla="*/ 35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0"/>
                    </a:moveTo>
                    <a:lnTo>
                      <a:pt x="14" y="35"/>
                    </a:lnTo>
                    <a:lnTo>
                      <a:pt x="21" y="3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8" name="Freeform 2928"/>
              <p:cNvSpPr/>
              <p:nvPr/>
            </p:nvSpPr>
            <p:spPr bwMode="auto">
              <a:xfrm>
                <a:off x="4048" y="2268"/>
                <a:ext cx="12" cy="107"/>
              </a:xfrm>
              <a:custGeom>
                <a:avLst/>
                <a:gdLst>
                  <a:gd name="T0" fmla="*/ 12 w 12"/>
                  <a:gd name="T1" fmla="*/ 0 h 107"/>
                  <a:gd name="T2" fmla="*/ 12 w 12"/>
                  <a:gd name="T3" fmla="*/ 107 h 107"/>
                  <a:gd name="T4" fmla="*/ 0 w 12"/>
                  <a:gd name="T5" fmla="*/ 92 h 107"/>
                  <a:gd name="T6" fmla="*/ 0 60000 65536"/>
                  <a:gd name="T7" fmla="*/ 0 60000 65536"/>
                  <a:gd name="T8" fmla="*/ 0 60000 65536"/>
                  <a:gd name="T9" fmla="*/ 0 w 12"/>
                  <a:gd name="T10" fmla="*/ 0 h 107"/>
                  <a:gd name="T11" fmla="*/ 12 w 12"/>
                  <a:gd name="T12" fmla="*/ 107 h 107"/>
                </a:gdLst>
                <a:ahLst/>
                <a:cxnLst>
                  <a:cxn ang="T6">
                    <a:pos x="T0" y="T1"/>
                  </a:cxn>
                  <a:cxn ang="T7">
                    <a:pos x="T2" y="T3"/>
                  </a:cxn>
                  <a:cxn ang="T8">
                    <a:pos x="T4" y="T5"/>
                  </a:cxn>
                </a:cxnLst>
                <a:rect l="T9" t="T10" r="T11" b="T12"/>
                <a:pathLst>
                  <a:path w="12" h="107">
                    <a:moveTo>
                      <a:pt x="12" y="0"/>
                    </a:moveTo>
                    <a:lnTo>
                      <a:pt x="12" y="107"/>
                    </a:lnTo>
                    <a:lnTo>
                      <a:pt x="0" y="9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9" name="Line 2929"/>
              <p:cNvSpPr>
                <a:spLocks noChangeShapeType="1"/>
              </p:cNvSpPr>
              <p:nvPr/>
            </p:nvSpPr>
            <p:spPr bwMode="auto">
              <a:xfrm flipV="1">
                <a:off x="4042" y="2317"/>
                <a:ext cx="28"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0" name="Line 2930"/>
              <p:cNvSpPr>
                <a:spLocks noChangeShapeType="1"/>
              </p:cNvSpPr>
              <p:nvPr/>
            </p:nvSpPr>
            <p:spPr bwMode="auto">
              <a:xfrm>
                <a:off x="4085" y="2267"/>
                <a:ext cx="7" cy="2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1" name="Line 2931"/>
              <p:cNvSpPr>
                <a:spLocks noChangeShapeType="1"/>
              </p:cNvSpPr>
              <p:nvPr/>
            </p:nvSpPr>
            <p:spPr bwMode="auto">
              <a:xfrm flipH="1">
                <a:off x="4099" y="2291"/>
                <a:ext cx="3"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2" name="Line 2932"/>
              <p:cNvSpPr>
                <a:spLocks noChangeShapeType="1"/>
              </p:cNvSpPr>
              <p:nvPr/>
            </p:nvSpPr>
            <p:spPr bwMode="auto">
              <a:xfrm flipH="1">
                <a:off x="4078" y="2295"/>
                <a:ext cx="24"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3" name="Line 2933"/>
              <p:cNvSpPr>
                <a:spLocks noChangeShapeType="1"/>
              </p:cNvSpPr>
              <p:nvPr/>
            </p:nvSpPr>
            <p:spPr bwMode="auto">
              <a:xfrm flipH="1">
                <a:off x="4076" y="2288"/>
                <a:ext cx="2" cy="4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4" name="Freeform 2934"/>
              <p:cNvSpPr/>
              <p:nvPr/>
            </p:nvSpPr>
            <p:spPr bwMode="auto">
              <a:xfrm>
                <a:off x="4063" y="2335"/>
                <a:ext cx="13" cy="40"/>
              </a:xfrm>
              <a:custGeom>
                <a:avLst/>
                <a:gdLst>
                  <a:gd name="T0" fmla="*/ 0 w 13"/>
                  <a:gd name="T1" fmla="*/ 40 h 40"/>
                  <a:gd name="T2" fmla="*/ 9 w 13"/>
                  <a:gd name="T3" fmla="*/ 22 h 40"/>
                  <a:gd name="T4" fmla="*/ 13 w 13"/>
                  <a:gd name="T5" fmla="*/ 0 h 40"/>
                  <a:gd name="T6" fmla="*/ 0 60000 65536"/>
                  <a:gd name="T7" fmla="*/ 0 60000 65536"/>
                  <a:gd name="T8" fmla="*/ 0 60000 65536"/>
                  <a:gd name="T9" fmla="*/ 0 w 13"/>
                  <a:gd name="T10" fmla="*/ 0 h 40"/>
                  <a:gd name="T11" fmla="*/ 13 w 13"/>
                  <a:gd name="T12" fmla="*/ 40 h 40"/>
                </a:gdLst>
                <a:ahLst/>
                <a:cxnLst>
                  <a:cxn ang="T6">
                    <a:pos x="T0" y="T1"/>
                  </a:cxn>
                  <a:cxn ang="T7">
                    <a:pos x="T2" y="T3"/>
                  </a:cxn>
                  <a:cxn ang="T8">
                    <a:pos x="T4" y="T5"/>
                  </a:cxn>
                </a:cxnLst>
                <a:rect l="T9" t="T10" r="T11" b="T12"/>
                <a:pathLst>
                  <a:path w="13" h="40">
                    <a:moveTo>
                      <a:pt x="0" y="40"/>
                    </a:moveTo>
                    <a:lnTo>
                      <a:pt x="9" y="22"/>
                    </a:lnTo>
                    <a:lnTo>
                      <a:pt x="13"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5" name="Line 2935"/>
              <p:cNvSpPr>
                <a:spLocks noChangeShapeType="1"/>
              </p:cNvSpPr>
              <p:nvPr/>
            </p:nvSpPr>
            <p:spPr bwMode="auto">
              <a:xfrm flipV="1">
                <a:off x="4076" y="2321"/>
                <a:ext cx="27"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6" name="Line 2936"/>
              <p:cNvSpPr>
                <a:spLocks noChangeShapeType="1"/>
              </p:cNvSpPr>
              <p:nvPr/>
            </p:nvSpPr>
            <p:spPr bwMode="auto">
              <a:xfrm flipH="1">
                <a:off x="4044" y="2299"/>
                <a:ext cx="26" cy="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7" name="Freeform 2937"/>
              <p:cNvSpPr/>
              <p:nvPr/>
            </p:nvSpPr>
            <p:spPr bwMode="auto">
              <a:xfrm>
                <a:off x="4121" y="2270"/>
                <a:ext cx="16" cy="105"/>
              </a:xfrm>
              <a:custGeom>
                <a:avLst/>
                <a:gdLst>
                  <a:gd name="T0" fmla="*/ 16 w 16"/>
                  <a:gd name="T1" fmla="*/ 0 h 105"/>
                  <a:gd name="T2" fmla="*/ 16 w 16"/>
                  <a:gd name="T3" fmla="*/ 30 h 105"/>
                  <a:gd name="T4" fmla="*/ 12 w 16"/>
                  <a:gd name="T5" fmla="*/ 66 h 105"/>
                  <a:gd name="T6" fmla="*/ 0 w 16"/>
                  <a:gd name="T7" fmla="*/ 105 h 105"/>
                  <a:gd name="T8" fmla="*/ 0 60000 65536"/>
                  <a:gd name="T9" fmla="*/ 0 60000 65536"/>
                  <a:gd name="T10" fmla="*/ 0 60000 65536"/>
                  <a:gd name="T11" fmla="*/ 0 60000 65536"/>
                  <a:gd name="T12" fmla="*/ 0 w 16"/>
                  <a:gd name="T13" fmla="*/ 0 h 105"/>
                  <a:gd name="T14" fmla="*/ 16 w 16"/>
                  <a:gd name="T15" fmla="*/ 105 h 105"/>
                </a:gdLst>
                <a:ahLst/>
                <a:cxnLst>
                  <a:cxn ang="T8">
                    <a:pos x="T0" y="T1"/>
                  </a:cxn>
                  <a:cxn ang="T9">
                    <a:pos x="T2" y="T3"/>
                  </a:cxn>
                  <a:cxn ang="T10">
                    <a:pos x="T4" y="T5"/>
                  </a:cxn>
                  <a:cxn ang="T11">
                    <a:pos x="T6" y="T7"/>
                  </a:cxn>
                </a:cxnLst>
                <a:rect l="T12" t="T13" r="T14" b="T15"/>
                <a:pathLst>
                  <a:path w="16" h="105">
                    <a:moveTo>
                      <a:pt x="16" y="0"/>
                    </a:moveTo>
                    <a:lnTo>
                      <a:pt x="16" y="30"/>
                    </a:lnTo>
                    <a:lnTo>
                      <a:pt x="12" y="66"/>
                    </a:lnTo>
                    <a:lnTo>
                      <a:pt x="0" y="10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8" name="Line 2938"/>
              <p:cNvSpPr>
                <a:spLocks noChangeShapeType="1"/>
              </p:cNvSpPr>
              <p:nvPr/>
            </p:nvSpPr>
            <p:spPr bwMode="auto">
              <a:xfrm flipV="1">
                <a:off x="4171" y="2271"/>
                <a:ext cx="4" cy="2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9" name="Line 2939"/>
              <p:cNvSpPr>
                <a:spLocks noChangeShapeType="1"/>
              </p:cNvSpPr>
              <p:nvPr/>
            </p:nvSpPr>
            <p:spPr bwMode="auto">
              <a:xfrm flipH="1">
                <a:off x="4137" y="2275"/>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0" name="Line 2940"/>
              <p:cNvSpPr>
                <a:spLocks noChangeShapeType="1"/>
              </p:cNvSpPr>
              <p:nvPr/>
            </p:nvSpPr>
            <p:spPr bwMode="auto">
              <a:xfrm flipV="1">
                <a:off x="4137" y="2294"/>
                <a:ext cx="37"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1" name="Line 2941"/>
              <p:cNvSpPr>
                <a:spLocks noChangeShapeType="1"/>
              </p:cNvSpPr>
              <p:nvPr/>
            </p:nvSpPr>
            <p:spPr bwMode="auto">
              <a:xfrm flipV="1">
                <a:off x="4145" y="2312"/>
                <a:ext cx="31"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2" name="Line 2942"/>
              <p:cNvSpPr>
                <a:spLocks noChangeShapeType="1"/>
              </p:cNvSpPr>
              <p:nvPr/>
            </p:nvSpPr>
            <p:spPr bwMode="auto">
              <a:xfrm>
                <a:off x="4166" y="2345"/>
                <a:ext cx="14" cy="2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3" name="Line 2943"/>
              <p:cNvSpPr>
                <a:spLocks noChangeShapeType="1"/>
              </p:cNvSpPr>
              <p:nvPr/>
            </p:nvSpPr>
            <p:spPr bwMode="auto">
              <a:xfrm flipV="1">
                <a:off x="4139" y="2358"/>
                <a:ext cx="34" cy="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4" name="Line 2944"/>
              <p:cNvSpPr>
                <a:spLocks noChangeShapeType="1"/>
              </p:cNvSpPr>
              <p:nvPr/>
            </p:nvSpPr>
            <p:spPr bwMode="auto">
              <a:xfrm flipV="1">
                <a:off x="4138" y="2330"/>
                <a:ext cx="46"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5" name="Line 2945"/>
              <p:cNvSpPr>
                <a:spLocks noChangeShapeType="1"/>
              </p:cNvSpPr>
              <p:nvPr/>
            </p:nvSpPr>
            <p:spPr bwMode="auto">
              <a:xfrm flipH="1">
                <a:off x="4141" y="2335"/>
                <a:ext cx="16" cy="3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96" name="Freeform 2946"/>
              <p:cNvSpPr/>
              <p:nvPr/>
            </p:nvSpPr>
            <p:spPr bwMode="auto">
              <a:xfrm>
                <a:off x="4234" y="2279"/>
                <a:ext cx="23" cy="85"/>
              </a:xfrm>
              <a:custGeom>
                <a:avLst/>
                <a:gdLst>
                  <a:gd name="T0" fmla="*/ 0 w 23"/>
                  <a:gd name="T1" fmla="*/ 85 h 85"/>
                  <a:gd name="T2" fmla="*/ 11 w 23"/>
                  <a:gd name="T3" fmla="*/ 85 h 85"/>
                  <a:gd name="T4" fmla="*/ 19 w 23"/>
                  <a:gd name="T5" fmla="*/ 79 h 85"/>
                  <a:gd name="T6" fmla="*/ 23 w 23"/>
                  <a:gd name="T7" fmla="*/ 66 h 85"/>
                  <a:gd name="T8" fmla="*/ 23 w 23"/>
                  <a:gd name="T9" fmla="*/ 57 h 85"/>
                  <a:gd name="T10" fmla="*/ 19 w 23"/>
                  <a:gd name="T11" fmla="*/ 43 h 85"/>
                  <a:gd name="T12" fmla="*/ 11 w 23"/>
                  <a:gd name="T13" fmla="*/ 38 h 85"/>
                  <a:gd name="T14" fmla="*/ 0 w 23"/>
                  <a:gd name="T15" fmla="*/ 38 h 85"/>
                  <a:gd name="T16" fmla="*/ 0 w 23"/>
                  <a:gd name="T17" fmla="*/ 0 h 85"/>
                  <a:gd name="T18" fmla="*/ 20 w 2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85"/>
                  <a:gd name="T32" fmla="*/ 23 w 2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85">
                    <a:moveTo>
                      <a:pt x="0" y="85"/>
                    </a:moveTo>
                    <a:lnTo>
                      <a:pt x="11" y="85"/>
                    </a:lnTo>
                    <a:lnTo>
                      <a:pt x="19" y="79"/>
                    </a:lnTo>
                    <a:lnTo>
                      <a:pt x="23" y="66"/>
                    </a:lnTo>
                    <a:lnTo>
                      <a:pt x="23" y="57"/>
                    </a:lnTo>
                    <a:lnTo>
                      <a:pt x="19" y="43"/>
                    </a:lnTo>
                    <a:lnTo>
                      <a:pt x="11" y="38"/>
                    </a:lnTo>
                    <a:lnTo>
                      <a:pt x="0" y="38"/>
                    </a:lnTo>
                    <a:lnTo>
                      <a:pt x="0" y="0"/>
                    </a:lnTo>
                    <a:lnTo>
                      <a:pt x="2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7" name="Freeform 2947"/>
              <p:cNvSpPr/>
              <p:nvPr/>
            </p:nvSpPr>
            <p:spPr bwMode="auto">
              <a:xfrm>
                <a:off x="4274" y="2284"/>
                <a:ext cx="5" cy="75"/>
              </a:xfrm>
              <a:custGeom>
                <a:avLst/>
                <a:gdLst>
                  <a:gd name="T0" fmla="*/ 5 w 5"/>
                  <a:gd name="T1" fmla="*/ 0 h 75"/>
                  <a:gd name="T2" fmla="*/ 0 w 5"/>
                  <a:gd name="T3" fmla="*/ 25 h 75"/>
                  <a:gd name="T4" fmla="*/ 0 w 5"/>
                  <a:gd name="T5" fmla="*/ 51 h 75"/>
                  <a:gd name="T6" fmla="*/ 5 w 5"/>
                  <a:gd name="T7" fmla="*/ 75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8" name="Freeform 2948"/>
              <p:cNvSpPr/>
              <p:nvPr/>
            </p:nvSpPr>
            <p:spPr bwMode="auto">
              <a:xfrm>
                <a:off x="4279" y="2279"/>
                <a:ext cx="11" cy="5"/>
              </a:xfrm>
              <a:custGeom>
                <a:avLst/>
                <a:gdLst>
                  <a:gd name="T0" fmla="*/ 11 w 11"/>
                  <a:gd name="T1" fmla="*/ 5 h 5"/>
                  <a:gd name="T2" fmla="*/ 6 w 11"/>
                  <a:gd name="T3" fmla="*/ 0 h 5"/>
                  <a:gd name="T4" fmla="*/ 0 w 11"/>
                  <a:gd name="T5" fmla="*/ 5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6" y="0"/>
                    </a:lnTo>
                    <a:lnTo>
                      <a:pt x="0" y="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9" name="Freeform 2949"/>
              <p:cNvSpPr/>
              <p:nvPr/>
            </p:nvSpPr>
            <p:spPr bwMode="auto">
              <a:xfrm>
                <a:off x="4290" y="2284"/>
                <a:ext cx="5" cy="75"/>
              </a:xfrm>
              <a:custGeom>
                <a:avLst/>
                <a:gdLst>
                  <a:gd name="T0" fmla="*/ 0 w 5"/>
                  <a:gd name="T1" fmla="*/ 75 h 75"/>
                  <a:gd name="T2" fmla="*/ 5 w 5"/>
                  <a:gd name="T3" fmla="*/ 51 h 75"/>
                  <a:gd name="T4" fmla="*/ 5 w 5"/>
                  <a:gd name="T5" fmla="*/ 25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0" name="Freeform 2950"/>
              <p:cNvSpPr/>
              <p:nvPr/>
            </p:nvSpPr>
            <p:spPr bwMode="auto">
              <a:xfrm>
                <a:off x="4279" y="2359"/>
                <a:ext cx="11" cy="5"/>
              </a:xfrm>
              <a:custGeom>
                <a:avLst/>
                <a:gdLst>
                  <a:gd name="T0" fmla="*/ 0 w 11"/>
                  <a:gd name="T1" fmla="*/ 0 h 5"/>
                  <a:gd name="T2" fmla="*/ 6 w 11"/>
                  <a:gd name="T3" fmla="*/ 5 h 5"/>
                  <a:gd name="T4" fmla="*/ 11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0" y="0"/>
                    </a:moveTo>
                    <a:lnTo>
                      <a:pt x="6" y="5"/>
                    </a:lnTo>
                    <a:lnTo>
                      <a:pt x="11"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1" name="Freeform 2951"/>
              <p:cNvSpPr/>
              <p:nvPr/>
            </p:nvSpPr>
            <p:spPr bwMode="auto">
              <a:xfrm>
                <a:off x="4313" y="2307"/>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2" name="Freeform 2952"/>
              <p:cNvSpPr/>
              <p:nvPr/>
            </p:nvSpPr>
            <p:spPr bwMode="auto">
              <a:xfrm>
                <a:off x="4337" y="2307"/>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3" name="Line 2953"/>
              <p:cNvSpPr>
                <a:spLocks noChangeShapeType="1"/>
              </p:cNvSpPr>
              <p:nvPr/>
            </p:nvSpPr>
            <p:spPr bwMode="auto">
              <a:xfrm>
                <a:off x="4347" y="2324"/>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04" name="Line 2954"/>
              <p:cNvSpPr>
                <a:spLocks noChangeShapeType="1"/>
              </p:cNvSpPr>
              <p:nvPr/>
            </p:nvSpPr>
            <p:spPr bwMode="auto">
              <a:xfrm flipV="1">
                <a:off x="4330" y="2307"/>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05" name="Freeform 2955"/>
              <p:cNvSpPr/>
              <p:nvPr/>
            </p:nvSpPr>
            <p:spPr bwMode="auto">
              <a:xfrm>
                <a:off x="4364" y="2307"/>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6" name="Freeform 2956"/>
              <p:cNvSpPr/>
              <p:nvPr/>
            </p:nvSpPr>
            <p:spPr bwMode="auto">
              <a:xfrm>
                <a:off x="4388" y="2307"/>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7" name="Line 2957"/>
              <p:cNvSpPr>
                <a:spLocks noChangeShapeType="1"/>
              </p:cNvSpPr>
              <p:nvPr/>
            </p:nvSpPr>
            <p:spPr bwMode="auto">
              <a:xfrm>
                <a:off x="4398" y="2324"/>
                <a:ext cx="1" cy="4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08" name="Line 2958"/>
              <p:cNvSpPr>
                <a:spLocks noChangeShapeType="1"/>
              </p:cNvSpPr>
              <p:nvPr/>
            </p:nvSpPr>
            <p:spPr bwMode="auto">
              <a:xfrm flipV="1">
                <a:off x="4381" y="2307"/>
                <a:ext cx="1" cy="57"/>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09" name="Freeform 2959"/>
              <p:cNvSpPr/>
              <p:nvPr/>
            </p:nvSpPr>
            <p:spPr bwMode="auto">
              <a:xfrm>
                <a:off x="5111" y="2413"/>
                <a:ext cx="6" cy="47"/>
              </a:xfrm>
              <a:custGeom>
                <a:avLst/>
                <a:gdLst>
                  <a:gd name="T0" fmla="*/ 6 w 6"/>
                  <a:gd name="T1" fmla="*/ 0 h 47"/>
                  <a:gd name="T2" fmla="*/ 1 w 6"/>
                  <a:gd name="T3" fmla="*/ 19 h 47"/>
                  <a:gd name="T4" fmla="*/ 6 w 6"/>
                  <a:gd name="T5" fmla="*/ 28 h 47"/>
                  <a:gd name="T6" fmla="*/ 6 w 6"/>
                  <a:gd name="T7" fmla="*/ 36 h 47"/>
                  <a:gd name="T8" fmla="*/ 3 w 6"/>
                  <a:gd name="T9" fmla="*/ 47 h 47"/>
                  <a:gd name="T10" fmla="*/ 0 w 6"/>
                  <a:gd name="T11" fmla="*/ 39 h 47"/>
                  <a:gd name="T12" fmla="*/ 0 60000 65536"/>
                  <a:gd name="T13" fmla="*/ 0 60000 65536"/>
                  <a:gd name="T14" fmla="*/ 0 60000 65536"/>
                  <a:gd name="T15" fmla="*/ 0 60000 65536"/>
                  <a:gd name="T16" fmla="*/ 0 60000 65536"/>
                  <a:gd name="T17" fmla="*/ 0 60000 65536"/>
                  <a:gd name="T18" fmla="*/ 0 w 6"/>
                  <a:gd name="T19" fmla="*/ 0 h 47"/>
                  <a:gd name="T20" fmla="*/ 6 w 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 h="47">
                    <a:moveTo>
                      <a:pt x="6" y="0"/>
                    </a:moveTo>
                    <a:lnTo>
                      <a:pt x="1" y="19"/>
                    </a:lnTo>
                    <a:lnTo>
                      <a:pt x="6" y="28"/>
                    </a:lnTo>
                    <a:lnTo>
                      <a:pt x="6" y="36"/>
                    </a:lnTo>
                    <a:lnTo>
                      <a:pt x="3" y="47"/>
                    </a:lnTo>
                    <a:lnTo>
                      <a:pt x="0" y="39"/>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0" name="Line 2960"/>
              <p:cNvSpPr>
                <a:spLocks noChangeShapeType="1"/>
              </p:cNvSpPr>
              <p:nvPr/>
            </p:nvSpPr>
            <p:spPr bwMode="auto">
              <a:xfrm flipV="1">
                <a:off x="5107" y="2415"/>
                <a:ext cx="10"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1" name="Line 2961"/>
              <p:cNvSpPr>
                <a:spLocks noChangeShapeType="1"/>
              </p:cNvSpPr>
              <p:nvPr/>
            </p:nvSpPr>
            <p:spPr bwMode="auto">
              <a:xfrm>
                <a:off x="5107" y="2411"/>
                <a:ext cx="1" cy="70"/>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2" name="Line 2962"/>
              <p:cNvSpPr>
                <a:spLocks noChangeShapeType="1"/>
              </p:cNvSpPr>
              <p:nvPr/>
            </p:nvSpPr>
            <p:spPr bwMode="auto">
              <a:xfrm>
                <a:off x="5129" y="2410"/>
                <a:ext cx="4" cy="1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3" name="Line 2963"/>
              <p:cNvSpPr>
                <a:spLocks noChangeShapeType="1"/>
              </p:cNvSpPr>
              <p:nvPr/>
            </p:nvSpPr>
            <p:spPr bwMode="auto">
              <a:xfrm flipV="1">
                <a:off x="5118" y="2427"/>
                <a:ext cx="30"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4" name="Line 2964"/>
              <p:cNvSpPr>
                <a:spLocks noChangeShapeType="1"/>
              </p:cNvSpPr>
              <p:nvPr/>
            </p:nvSpPr>
            <p:spPr bwMode="auto">
              <a:xfrm flipH="1">
                <a:off x="5112" y="2466"/>
                <a:ext cx="9"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5" name="Freeform 2965"/>
              <p:cNvSpPr/>
              <p:nvPr/>
            </p:nvSpPr>
            <p:spPr bwMode="auto">
              <a:xfrm>
                <a:off x="5128" y="2442"/>
                <a:ext cx="15" cy="39"/>
              </a:xfrm>
              <a:custGeom>
                <a:avLst/>
                <a:gdLst>
                  <a:gd name="T0" fmla="*/ 15 w 15"/>
                  <a:gd name="T1" fmla="*/ 0 h 39"/>
                  <a:gd name="T2" fmla="*/ 4 w 15"/>
                  <a:gd name="T3" fmla="*/ 39 h 39"/>
                  <a:gd name="T4" fmla="*/ 0 w 15"/>
                  <a:gd name="T5" fmla="*/ 32 h 39"/>
                  <a:gd name="T6" fmla="*/ 0 60000 65536"/>
                  <a:gd name="T7" fmla="*/ 0 60000 65536"/>
                  <a:gd name="T8" fmla="*/ 0 60000 65536"/>
                  <a:gd name="T9" fmla="*/ 0 w 15"/>
                  <a:gd name="T10" fmla="*/ 0 h 39"/>
                  <a:gd name="T11" fmla="*/ 15 w 15"/>
                  <a:gd name="T12" fmla="*/ 39 h 39"/>
                </a:gdLst>
                <a:ahLst/>
                <a:cxnLst>
                  <a:cxn ang="T6">
                    <a:pos x="T0" y="T1"/>
                  </a:cxn>
                  <a:cxn ang="T7">
                    <a:pos x="T2" y="T3"/>
                  </a:cxn>
                  <a:cxn ang="T8">
                    <a:pos x="T4" y="T5"/>
                  </a:cxn>
                </a:cxnLst>
                <a:rect l="T9" t="T10" r="T11" b="T12"/>
                <a:pathLst>
                  <a:path w="15" h="39">
                    <a:moveTo>
                      <a:pt x="15" y="0"/>
                    </a:moveTo>
                    <a:lnTo>
                      <a:pt x="4" y="39"/>
                    </a:lnTo>
                    <a:lnTo>
                      <a:pt x="0" y="3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6" name="Freeform 2966"/>
              <p:cNvSpPr/>
              <p:nvPr/>
            </p:nvSpPr>
            <p:spPr bwMode="auto">
              <a:xfrm>
                <a:off x="5121" y="2429"/>
                <a:ext cx="10" cy="37"/>
              </a:xfrm>
              <a:custGeom>
                <a:avLst/>
                <a:gdLst>
                  <a:gd name="T0" fmla="*/ 10 w 10"/>
                  <a:gd name="T1" fmla="*/ 0 h 37"/>
                  <a:gd name="T2" fmla="*/ 6 w 10"/>
                  <a:gd name="T3" fmla="*/ 22 h 37"/>
                  <a:gd name="T4" fmla="*/ 0 w 10"/>
                  <a:gd name="T5" fmla="*/ 37 h 37"/>
                  <a:gd name="T6" fmla="*/ 0 60000 65536"/>
                  <a:gd name="T7" fmla="*/ 0 60000 65536"/>
                  <a:gd name="T8" fmla="*/ 0 60000 65536"/>
                  <a:gd name="T9" fmla="*/ 0 w 10"/>
                  <a:gd name="T10" fmla="*/ 0 h 37"/>
                  <a:gd name="T11" fmla="*/ 10 w 10"/>
                  <a:gd name="T12" fmla="*/ 37 h 37"/>
                </a:gdLst>
                <a:ahLst/>
                <a:cxnLst>
                  <a:cxn ang="T6">
                    <a:pos x="T0" y="T1"/>
                  </a:cxn>
                  <a:cxn ang="T7">
                    <a:pos x="T2" y="T3"/>
                  </a:cxn>
                  <a:cxn ang="T8">
                    <a:pos x="T4" y="T5"/>
                  </a:cxn>
                </a:cxnLst>
                <a:rect l="T9" t="T10" r="T11" b="T12"/>
                <a:pathLst>
                  <a:path w="10" h="37">
                    <a:moveTo>
                      <a:pt x="10" y="0"/>
                    </a:moveTo>
                    <a:lnTo>
                      <a:pt x="6" y="22"/>
                    </a:lnTo>
                    <a:lnTo>
                      <a:pt x="0" y="37"/>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7" name="Line 2967"/>
              <p:cNvSpPr>
                <a:spLocks noChangeShapeType="1"/>
              </p:cNvSpPr>
              <p:nvPr/>
            </p:nvSpPr>
            <p:spPr bwMode="auto">
              <a:xfrm flipV="1">
                <a:off x="5128" y="2445"/>
                <a:ext cx="14"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8" name="Freeform 2968"/>
              <p:cNvSpPr/>
              <p:nvPr/>
            </p:nvSpPr>
            <p:spPr bwMode="auto">
              <a:xfrm>
                <a:off x="5177" y="2409"/>
                <a:ext cx="7" cy="74"/>
              </a:xfrm>
              <a:custGeom>
                <a:avLst/>
                <a:gdLst>
                  <a:gd name="T0" fmla="*/ 7 w 7"/>
                  <a:gd name="T1" fmla="*/ 0 h 74"/>
                  <a:gd name="T2" fmla="*/ 7 w 7"/>
                  <a:gd name="T3" fmla="*/ 74 h 74"/>
                  <a:gd name="T4" fmla="*/ 0 w 7"/>
                  <a:gd name="T5" fmla="*/ 62 h 74"/>
                  <a:gd name="T6" fmla="*/ 0 60000 65536"/>
                  <a:gd name="T7" fmla="*/ 0 60000 65536"/>
                  <a:gd name="T8" fmla="*/ 0 60000 65536"/>
                  <a:gd name="T9" fmla="*/ 0 w 7"/>
                  <a:gd name="T10" fmla="*/ 0 h 74"/>
                  <a:gd name="T11" fmla="*/ 7 w 7"/>
                  <a:gd name="T12" fmla="*/ 74 h 74"/>
                </a:gdLst>
                <a:ahLst/>
                <a:cxnLst>
                  <a:cxn ang="T6">
                    <a:pos x="T0" y="T1"/>
                  </a:cxn>
                  <a:cxn ang="T7">
                    <a:pos x="T2" y="T3"/>
                  </a:cxn>
                  <a:cxn ang="T8">
                    <a:pos x="T4" y="T5"/>
                  </a:cxn>
                </a:cxnLst>
                <a:rect l="T9" t="T10" r="T11" b="T12"/>
                <a:pathLst>
                  <a:path w="7" h="74">
                    <a:moveTo>
                      <a:pt x="7" y="0"/>
                    </a:moveTo>
                    <a:lnTo>
                      <a:pt x="7" y="74"/>
                    </a:lnTo>
                    <a:lnTo>
                      <a:pt x="0" y="62"/>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9" name="Line 2969"/>
              <p:cNvSpPr>
                <a:spLocks noChangeShapeType="1"/>
              </p:cNvSpPr>
              <p:nvPr/>
            </p:nvSpPr>
            <p:spPr bwMode="auto">
              <a:xfrm flipV="1">
                <a:off x="5160" y="2438"/>
                <a:ext cx="19"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0" name="Freeform 2970"/>
              <p:cNvSpPr/>
              <p:nvPr/>
            </p:nvSpPr>
            <p:spPr bwMode="auto">
              <a:xfrm>
                <a:off x="5158" y="2435"/>
                <a:ext cx="22" cy="43"/>
              </a:xfrm>
              <a:custGeom>
                <a:avLst/>
                <a:gdLst>
                  <a:gd name="T0" fmla="*/ 22 w 22"/>
                  <a:gd name="T1" fmla="*/ 0 h 43"/>
                  <a:gd name="T2" fmla="*/ 16 w 22"/>
                  <a:gd name="T3" fmla="*/ 20 h 43"/>
                  <a:gd name="T4" fmla="*/ 8 w 22"/>
                  <a:gd name="T5" fmla="*/ 33 h 43"/>
                  <a:gd name="T6" fmla="*/ 0 w 22"/>
                  <a:gd name="T7" fmla="*/ 43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8" y="33"/>
                    </a:lnTo>
                    <a:lnTo>
                      <a:pt x="0" y="4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 name="Freeform 2971"/>
              <p:cNvSpPr/>
              <p:nvPr/>
            </p:nvSpPr>
            <p:spPr bwMode="auto">
              <a:xfrm>
                <a:off x="5184" y="2435"/>
                <a:ext cx="23" cy="36"/>
              </a:xfrm>
              <a:custGeom>
                <a:avLst/>
                <a:gdLst>
                  <a:gd name="T0" fmla="*/ 0 w 23"/>
                  <a:gd name="T1" fmla="*/ 0 h 36"/>
                  <a:gd name="T2" fmla="*/ 16 w 23"/>
                  <a:gd name="T3" fmla="*/ 36 h 36"/>
                  <a:gd name="T4" fmla="*/ 23 w 23"/>
                  <a:gd name="T5" fmla="*/ 36 h 36"/>
                  <a:gd name="T6" fmla="*/ 0 60000 65536"/>
                  <a:gd name="T7" fmla="*/ 0 60000 65536"/>
                  <a:gd name="T8" fmla="*/ 0 60000 65536"/>
                  <a:gd name="T9" fmla="*/ 0 w 23"/>
                  <a:gd name="T10" fmla="*/ 0 h 36"/>
                  <a:gd name="T11" fmla="*/ 23 w 23"/>
                  <a:gd name="T12" fmla="*/ 36 h 36"/>
                </a:gdLst>
                <a:ahLst/>
                <a:cxnLst>
                  <a:cxn ang="T6">
                    <a:pos x="T0" y="T1"/>
                  </a:cxn>
                  <a:cxn ang="T7">
                    <a:pos x="T2" y="T3"/>
                  </a:cxn>
                  <a:cxn ang="T8">
                    <a:pos x="T4" y="T5"/>
                  </a:cxn>
                </a:cxnLst>
                <a:rect l="T9" t="T10" r="T11" b="T12"/>
                <a:pathLst>
                  <a:path w="23" h="36">
                    <a:moveTo>
                      <a:pt x="0" y="0"/>
                    </a:moveTo>
                    <a:lnTo>
                      <a:pt x="16" y="36"/>
                    </a:lnTo>
                    <a:lnTo>
                      <a:pt x="23" y="36"/>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 name="Line 2972"/>
              <p:cNvSpPr>
                <a:spLocks noChangeShapeType="1"/>
              </p:cNvSpPr>
              <p:nvPr/>
            </p:nvSpPr>
            <p:spPr bwMode="auto">
              <a:xfrm flipH="1">
                <a:off x="5188" y="2426"/>
                <a:ext cx="12"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3" name="Freeform 2973"/>
              <p:cNvSpPr/>
              <p:nvPr/>
            </p:nvSpPr>
            <p:spPr bwMode="auto">
              <a:xfrm>
                <a:off x="5217" y="2410"/>
                <a:ext cx="11" cy="73"/>
              </a:xfrm>
              <a:custGeom>
                <a:avLst/>
                <a:gdLst>
                  <a:gd name="T0" fmla="*/ 11 w 11"/>
                  <a:gd name="T1" fmla="*/ 0 h 73"/>
                  <a:gd name="T2" fmla="*/ 11 w 11"/>
                  <a:gd name="T3" fmla="*/ 21 h 73"/>
                  <a:gd name="T4" fmla="*/ 8 w 11"/>
                  <a:gd name="T5" fmla="*/ 46 h 73"/>
                  <a:gd name="T6" fmla="*/ 0 w 11"/>
                  <a:gd name="T7" fmla="*/ 73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8" y="46"/>
                    </a:lnTo>
                    <a:lnTo>
                      <a:pt x="0" y="7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 name="Line 2974"/>
              <p:cNvSpPr>
                <a:spLocks noChangeShapeType="1"/>
              </p:cNvSpPr>
              <p:nvPr/>
            </p:nvSpPr>
            <p:spPr bwMode="auto">
              <a:xfrm flipV="1">
                <a:off x="5252" y="2411"/>
                <a:ext cx="2" cy="1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5" name="Line 2975"/>
              <p:cNvSpPr>
                <a:spLocks noChangeShapeType="1"/>
              </p:cNvSpPr>
              <p:nvPr/>
            </p:nvSpPr>
            <p:spPr bwMode="auto">
              <a:xfrm flipH="1">
                <a:off x="5228" y="2413"/>
                <a:ext cx="26"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6" name="Line 2976"/>
              <p:cNvSpPr>
                <a:spLocks noChangeShapeType="1"/>
              </p:cNvSpPr>
              <p:nvPr/>
            </p:nvSpPr>
            <p:spPr bwMode="auto">
              <a:xfrm flipV="1">
                <a:off x="5228" y="2427"/>
                <a:ext cx="26" cy="2"/>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7" name="Line 2977"/>
              <p:cNvSpPr>
                <a:spLocks noChangeShapeType="1"/>
              </p:cNvSpPr>
              <p:nvPr/>
            </p:nvSpPr>
            <p:spPr bwMode="auto">
              <a:xfrm flipV="1">
                <a:off x="5233" y="2439"/>
                <a:ext cx="22" cy="3"/>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8" name="Line 2978"/>
              <p:cNvSpPr>
                <a:spLocks noChangeShapeType="1"/>
              </p:cNvSpPr>
              <p:nvPr/>
            </p:nvSpPr>
            <p:spPr bwMode="auto">
              <a:xfrm>
                <a:off x="5248" y="2462"/>
                <a:ext cx="10" cy="18"/>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9" name="Line 2979"/>
              <p:cNvSpPr>
                <a:spLocks noChangeShapeType="1"/>
              </p:cNvSpPr>
              <p:nvPr/>
            </p:nvSpPr>
            <p:spPr bwMode="auto">
              <a:xfrm flipV="1">
                <a:off x="5229" y="2471"/>
                <a:ext cx="24" cy="6"/>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0" name="Line 2980"/>
              <p:cNvSpPr>
                <a:spLocks noChangeShapeType="1"/>
              </p:cNvSpPr>
              <p:nvPr/>
            </p:nvSpPr>
            <p:spPr bwMode="auto">
              <a:xfrm flipV="1">
                <a:off x="5228" y="2452"/>
                <a:ext cx="33" cy="4"/>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1" name="Line 2981"/>
              <p:cNvSpPr>
                <a:spLocks noChangeShapeType="1"/>
              </p:cNvSpPr>
              <p:nvPr/>
            </p:nvSpPr>
            <p:spPr bwMode="auto">
              <a:xfrm flipH="1">
                <a:off x="5231" y="2455"/>
                <a:ext cx="11" cy="2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2" name="Freeform 2982"/>
              <p:cNvSpPr/>
              <p:nvPr/>
            </p:nvSpPr>
            <p:spPr bwMode="auto">
              <a:xfrm>
                <a:off x="5266" y="2412"/>
                <a:ext cx="32" cy="67"/>
              </a:xfrm>
              <a:custGeom>
                <a:avLst/>
                <a:gdLst>
                  <a:gd name="T0" fmla="*/ 2 w 32"/>
                  <a:gd name="T1" fmla="*/ 16 h 67"/>
                  <a:gd name="T2" fmla="*/ 2 w 32"/>
                  <a:gd name="T3" fmla="*/ 13 h 67"/>
                  <a:gd name="T4" fmla="*/ 5 w 32"/>
                  <a:gd name="T5" fmla="*/ 6 h 67"/>
                  <a:gd name="T6" fmla="*/ 7 w 32"/>
                  <a:gd name="T7" fmla="*/ 3 h 67"/>
                  <a:gd name="T8" fmla="*/ 11 w 32"/>
                  <a:gd name="T9" fmla="*/ 0 h 67"/>
                  <a:gd name="T10" fmla="*/ 20 w 32"/>
                  <a:gd name="T11" fmla="*/ 0 h 67"/>
                  <a:gd name="T12" fmla="*/ 25 w 32"/>
                  <a:gd name="T13" fmla="*/ 3 h 67"/>
                  <a:gd name="T14" fmla="*/ 27 w 32"/>
                  <a:gd name="T15" fmla="*/ 6 h 67"/>
                  <a:gd name="T16" fmla="*/ 29 w 32"/>
                  <a:gd name="T17" fmla="*/ 13 h 67"/>
                  <a:gd name="T18" fmla="*/ 29 w 32"/>
                  <a:gd name="T19" fmla="*/ 19 h 67"/>
                  <a:gd name="T20" fmla="*/ 27 w 32"/>
                  <a:gd name="T21" fmla="*/ 25 h 67"/>
                  <a:gd name="T22" fmla="*/ 23 w 32"/>
                  <a:gd name="T23" fmla="*/ 35 h 67"/>
                  <a:gd name="T24" fmla="*/ 0 w 32"/>
                  <a:gd name="T25" fmla="*/ 67 h 67"/>
                  <a:gd name="T26" fmla="*/ 32 w 32"/>
                  <a:gd name="T27" fmla="*/ 6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67"/>
                  <a:gd name="T44" fmla="*/ 32 w 3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67">
                    <a:moveTo>
                      <a:pt x="2" y="16"/>
                    </a:moveTo>
                    <a:lnTo>
                      <a:pt x="2" y="13"/>
                    </a:lnTo>
                    <a:lnTo>
                      <a:pt x="5" y="6"/>
                    </a:lnTo>
                    <a:lnTo>
                      <a:pt x="7" y="3"/>
                    </a:lnTo>
                    <a:lnTo>
                      <a:pt x="11" y="0"/>
                    </a:lnTo>
                    <a:lnTo>
                      <a:pt x="20" y="0"/>
                    </a:lnTo>
                    <a:lnTo>
                      <a:pt x="25" y="3"/>
                    </a:lnTo>
                    <a:lnTo>
                      <a:pt x="27" y="6"/>
                    </a:lnTo>
                    <a:lnTo>
                      <a:pt x="29" y="13"/>
                    </a:lnTo>
                    <a:lnTo>
                      <a:pt x="29" y="19"/>
                    </a:lnTo>
                    <a:lnTo>
                      <a:pt x="27" y="25"/>
                    </a:lnTo>
                    <a:lnTo>
                      <a:pt x="23" y="35"/>
                    </a:lnTo>
                    <a:lnTo>
                      <a:pt x="0" y="67"/>
                    </a:lnTo>
                    <a:lnTo>
                      <a:pt x="32" y="67"/>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 name="Freeform 2983"/>
              <p:cNvSpPr/>
              <p:nvPr/>
            </p:nvSpPr>
            <p:spPr bwMode="auto">
              <a:xfrm>
                <a:off x="5311" y="2473"/>
                <a:ext cx="5" cy="6"/>
              </a:xfrm>
              <a:custGeom>
                <a:avLst/>
                <a:gdLst>
                  <a:gd name="T0" fmla="*/ 3 w 5"/>
                  <a:gd name="T1" fmla="*/ 0 h 6"/>
                  <a:gd name="T2" fmla="*/ 0 w 5"/>
                  <a:gd name="T3" fmla="*/ 3 h 6"/>
                  <a:gd name="T4" fmla="*/ 3 w 5"/>
                  <a:gd name="T5" fmla="*/ 6 h 6"/>
                  <a:gd name="T6" fmla="*/ 5 w 5"/>
                  <a:gd name="T7" fmla="*/ 3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lnTo>
                      <a:pt x="0" y="3"/>
                    </a:lnTo>
                    <a:lnTo>
                      <a:pt x="3" y="6"/>
                    </a:lnTo>
                    <a:lnTo>
                      <a:pt x="5" y="3"/>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4" name="Freeform 2984"/>
              <p:cNvSpPr/>
              <p:nvPr/>
            </p:nvSpPr>
            <p:spPr bwMode="auto">
              <a:xfrm>
                <a:off x="5334" y="2412"/>
                <a:ext cx="31" cy="67"/>
              </a:xfrm>
              <a:custGeom>
                <a:avLst/>
                <a:gdLst>
                  <a:gd name="T0" fmla="*/ 27 w 31"/>
                  <a:gd name="T1" fmla="*/ 0 h 67"/>
                  <a:gd name="T2" fmla="*/ 4 w 31"/>
                  <a:gd name="T3" fmla="*/ 0 h 67"/>
                  <a:gd name="T4" fmla="*/ 2 w 31"/>
                  <a:gd name="T5" fmla="*/ 29 h 67"/>
                  <a:gd name="T6" fmla="*/ 4 w 31"/>
                  <a:gd name="T7" fmla="*/ 25 h 67"/>
                  <a:gd name="T8" fmla="*/ 11 w 31"/>
                  <a:gd name="T9" fmla="*/ 22 h 67"/>
                  <a:gd name="T10" fmla="*/ 18 w 31"/>
                  <a:gd name="T11" fmla="*/ 22 h 67"/>
                  <a:gd name="T12" fmla="*/ 25 w 31"/>
                  <a:gd name="T13" fmla="*/ 25 h 67"/>
                  <a:gd name="T14" fmla="*/ 29 w 31"/>
                  <a:gd name="T15" fmla="*/ 32 h 67"/>
                  <a:gd name="T16" fmla="*/ 31 w 31"/>
                  <a:gd name="T17" fmla="*/ 41 h 67"/>
                  <a:gd name="T18" fmla="*/ 31 w 31"/>
                  <a:gd name="T19" fmla="*/ 48 h 67"/>
                  <a:gd name="T20" fmla="*/ 29 w 31"/>
                  <a:gd name="T21" fmla="*/ 57 h 67"/>
                  <a:gd name="T22" fmla="*/ 25 w 31"/>
                  <a:gd name="T23" fmla="*/ 64 h 67"/>
                  <a:gd name="T24" fmla="*/ 18 w 31"/>
                  <a:gd name="T25" fmla="*/ 67 h 67"/>
                  <a:gd name="T26" fmla="*/ 11 w 31"/>
                  <a:gd name="T27" fmla="*/ 67 h 67"/>
                  <a:gd name="T28" fmla="*/ 4 w 31"/>
                  <a:gd name="T29" fmla="*/ 64 h 67"/>
                  <a:gd name="T30" fmla="*/ 2 w 31"/>
                  <a:gd name="T31" fmla="*/ 61 h 67"/>
                  <a:gd name="T32" fmla="*/ 0 w 31"/>
                  <a:gd name="T33" fmla="*/ 54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67"/>
                  <a:gd name="T53" fmla="*/ 31 w 31"/>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67">
                    <a:moveTo>
                      <a:pt x="27" y="0"/>
                    </a:moveTo>
                    <a:lnTo>
                      <a:pt x="4" y="0"/>
                    </a:lnTo>
                    <a:lnTo>
                      <a:pt x="2" y="29"/>
                    </a:lnTo>
                    <a:lnTo>
                      <a:pt x="4" y="25"/>
                    </a:lnTo>
                    <a:lnTo>
                      <a:pt x="11" y="22"/>
                    </a:lnTo>
                    <a:lnTo>
                      <a:pt x="18" y="22"/>
                    </a:lnTo>
                    <a:lnTo>
                      <a:pt x="25" y="25"/>
                    </a:lnTo>
                    <a:lnTo>
                      <a:pt x="29" y="32"/>
                    </a:lnTo>
                    <a:lnTo>
                      <a:pt x="31" y="41"/>
                    </a:lnTo>
                    <a:lnTo>
                      <a:pt x="31" y="48"/>
                    </a:lnTo>
                    <a:lnTo>
                      <a:pt x="29" y="57"/>
                    </a:lnTo>
                    <a:lnTo>
                      <a:pt x="25" y="64"/>
                    </a:lnTo>
                    <a:lnTo>
                      <a:pt x="18" y="67"/>
                    </a:lnTo>
                    <a:lnTo>
                      <a:pt x="11" y="67"/>
                    </a:lnTo>
                    <a:lnTo>
                      <a:pt x="4" y="64"/>
                    </a:lnTo>
                    <a:lnTo>
                      <a:pt x="2" y="61"/>
                    </a:lnTo>
                    <a:lnTo>
                      <a:pt x="0" y="54"/>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 name="Line 2985"/>
              <p:cNvSpPr>
                <a:spLocks noChangeShapeType="1"/>
              </p:cNvSpPr>
              <p:nvPr/>
            </p:nvSpPr>
            <p:spPr bwMode="auto">
              <a:xfrm flipV="1">
                <a:off x="5379" y="2434"/>
                <a:ext cx="1" cy="4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6" name="Freeform 2986"/>
              <p:cNvSpPr/>
              <p:nvPr/>
            </p:nvSpPr>
            <p:spPr bwMode="auto">
              <a:xfrm>
                <a:off x="5379" y="2434"/>
                <a:ext cx="25" cy="45"/>
              </a:xfrm>
              <a:custGeom>
                <a:avLst/>
                <a:gdLst>
                  <a:gd name="T0" fmla="*/ 0 w 25"/>
                  <a:gd name="T1" fmla="*/ 13 h 45"/>
                  <a:gd name="T2" fmla="*/ 7 w 25"/>
                  <a:gd name="T3" fmla="*/ 3 h 45"/>
                  <a:gd name="T4" fmla="*/ 11 w 25"/>
                  <a:gd name="T5" fmla="*/ 0 h 45"/>
                  <a:gd name="T6" fmla="*/ 18 w 25"/>
                  <a:gd name="T7" fmla="*/ 0 h 45"/>
                  <a:gd name="T8" fmla="*/ 23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3"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 name="Freeform 2987"/>
              <p:cNvSpPr/>
              <p:nvPr/>
            </p:nvSpPr>
            <p:spPr bwMode="auto">
              <a:xfrm>
                <a:off x="5404" y="2434"/>
                <a:ext cx="25" cy="45"/>
              </a:xfrm>
              <a:custGeom>
                <a:avLst/>
                <a:gdLst>
                  <a:gd name="T0" fmla="*/ 0 w 25"/>
                  <a:gd name="T1" fmla="*/ 13 h 45"/>
                  <a:gd name="T2" fmla="*/ 7 w 25"/>
                  <a:gd name="T3" fmla="*/ 3 h 45"/>
                  <a:gd name="T4" fmla="*/ 11 w 25"/>
                  <a:gd name="T5" fmla="*/ 0 h 45"/>
                  <a:gd name="T6" fmla="*/ 18 w 25"/>
                  <a:gd name="T7" fmla="*/ 0 h 45"/>
                  <a:gd name="T8" fmla="*/ 22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8" name="Line 2988"/>
              <p:cNvSpPr>
                <a:spLocks noChangeShapeType="1"/>
              </p:cNvSpPr>
              <p:nvPr/>
            </p:nvSpPr>
            <p:spPr bwMode="auto">
              <a:xfrm flipV="1">
                <a:off x="5447" y="2434"/>
                <a:ext cx="1" cy="45"/>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9" name="Freeform 2989"/>
              <p:cNvSpPr/>
              <p:nvPr/>
            </p:nvSpPr>
            <p:spPr bwMode="auto">
              <a:xfrm>
                <a:off x="5447" y="2434"/>
                <a:ext cx="25" cy="45"/>
              </a:xfrm>
              <a:custGeom>
                <a:avLst/>
                <a:gdLst>
                  <a:gd name="T0" fmla="*/ 0 w 25"/>
                  <a:gd name="T1" fmla="*/ 13 h 45"/>
                  <a:gd name="T2" fmla="*/ 7 w 25"/>
                  <a:gd name="T3" fmla="*/ 3 h 45"/>
                  <a:gd name="T4" fmla="*/ 11 w 25"/>
                  <a:gd name="T5" fmla="*/ 0 h 45"/>
                  <a:gd name="T6" fmla="*/ 18 w 25"/>
                  <a:gd name="T7" fmla="*/ 0 h 45"/>
                  <a:gd name="T8" fmla="*/ 22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0" name="Freeform 2990"/>
              <p:cNvSpPr/>
              <p:nvPr/>
            </p:nvSpPr>
            <p:spPr bwMode="auto">
              <a:xfrm>
                <a:off x="5472" y="2434"/>
                <a:ext cx="24" cy="45"/>
              </a:xfrm>
              <a:custGeom>
                <a:avLst/>
                <a:gdLst>
                  <a:gd name="T0" fmla="*/ 0 w 24"/>
                  <a:gd name="T1" fmla="*/ 13 h 45"/>
                  <a:gd name="T2" fmla="*/ 6 w 24"/>
                  <a:gd name="T3" fmla="*/ 3 h 45"/>
                  <a:gd name="T4" fmla="*/ 11 w 24"/>
                  <a:gd name="T5" fmla="*/ 0 h 45"/>
                  <a:gd name="T6" fmla="*/ 18 w 24"/>
                  <a:gd name="T7" fmla="*/ 0 h 45"/>
                  <a:gd name="T8" fmla="*/ 22 w 24"/>
                  <a:gd name="T9" fmla="*/ 3 h 45"/>
                  <a:gd name="T10" fmla="*/ 24 w 24"/>
                  <a:gd name="T11" fmla="*/ 13 h 45"/>
                  <a:gd name="T12" fmla="*/ 24 w 24"/>
                  <a:gd name="T13" fmla="*/ 45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3"/>
                    </a:lnTo>
                    <a:lnTo>
                      <a:pt x="11" y="0"/>
                    </a:lnTo>
                    <a:lnTo>
                      <a:pt x="18" y="0"/>
                    </a:lnTo>
                    <a:lnTo>
                      <a:pt x="22" y="3"/>
                    </a:lnTo>
                    <a:lnTo>
                      <a:pt x="24" y="13"/>
                    </a:lnTo>
                    <a:lnTo>
                      <a:pt x="24" y="45"/>
                    </a:lnTo>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 name="Line 2991"/>
              <p:cNvSpPr>
                <a:spLocks noChangeShapeType="1"/>
              </p:cNvSpPr>
              <p:nvPr/>
            </p:nvSpPr>
            <p:spPr bwMode="auto">
              <a:xfrm flipH="1">
                <a:off x="4794" y="2439"/>
                <a:ext cx="272"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2" name="Freeform 2992"/>
              <p:cNvSpPr/>
              <p:nvPr/>
            </p:nvSpPr>
            <p:spPr bwMode="auto">
              <a:xfrm>
                <a:off x="4772" y="2436"/>
                <a:ext cx="22" cy="7"/>
              </a:xfrm>
              <a:custGeom>
                <a:avLst/>
                <a:gdLst>
                  <a:gd name="T0" fmla="*/ 22 w 22"/>
                  <a:gd name="T1" fmla="*/ 7 h 7"/>
                  <a:gd name="T2" fmla="*/ 0 w 22"/>
                  <a:gd name="T3" fmla="*/ 3 h 7"/>
                  <a:gd name="T4" fmla="*/ 22 w 22"/>
                  <a:gd name="T5" fmla="*/ 0 h 7"/>
                  <a:gd name="T6" fmla="*/ 22 w 22"/>
                  <a:gd name="T7" fmla="*/ 7 h 7"/>
                  <a:gd name="T8" fmla="*/ 0 60000 65536"/>
                  <a:gd name="T9" fmla="*/ 0 60000 65536"/>
                  <a:gd name="T10" fmla="*/ 0 60000 65536"/>
                  <a:gd name="T11" fmla="*/ 0 60000 65536"/>
                  <a:gd name="T12" fmla="*/ 0 w 22"/>
                  <a:gd name="T13" fmla="*/ 0 h 7"/>
                  <a:gd name="T14" fmla="*/ 22 w 22"/>
                  <a:gd name="T15" fmla="*/ 7 h 7"/>
                </a:gdLst>
                <a:ahLst/>
                <a:cxnLst>
                  <a:cxn ang="T8">
                    <a:pos x="T0" y="T1"/>
                  </a:cxn>
                  <a:cxn ang="T9">
                    <a:pos x="T2" y="T3"/>
                  </a:cxn>
                  <a:cxn ang="T10">
                    <a:pos x="T4" y="T5"/>
                  </a:cxn>
                  <a:cxn ang="T11">
                    <a:pos x="T6" y="T7"/>
                  </a:cxn>
                </a:cxnLst>
                <a:rect l="T12" t="T13" r="T14" b="T15"/>
                <a:pathLst>
                  <a:path w="22" h="7">
                    <a:moveTo>
                      <a:pt x="22" y="7"/>
                    </a:moveTo>
                    <a:lnTo>
                      <a:pt x="0" y="3"/>
                    </a:lnTo>
                    <a:lnTo>
                      <a:pt x="22" y="0"/>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3" name="Freeform 2993"/>
              <p:cNvSpPr/>
              <p:nvPr/>
            </p:nvSpPr>
            <p:spPr bwMode="auto">
              <a:xfrm>
                <a:off x="4772" y="2436"/>
                <a:ext cx="22" cy="7"/>
              </a:xfrm>
              <a:custGeom>
                <a:avLst/>
                <a:gdLst>
                  <a:gd name="T0" fmla="*/ 22 w 22"/>
                  <a:gd name="T1" fmla="*/ 7 h 7"/>
                  <a:gd name="T2" fmla="*/ 0 w 22"/>
                  <a:gd name="T3" fmla="*/ 3 h 7"/>
                  <a:gd name="T4" fmla="*/ 22 w 22"/>
                  <a:gd name="T5" fmla="*/ 0 h 7"/>
                  <a:gd name="T6" fmla="*/ 22 w 22"/>
                  <a:gd name="T7" fmla="*/ 7 h 7"/>
                  <a:gd name="T8" fmla="*/ 0 60000 65536"/>
                  <a:gd name="T9" fmla="*/ 0 60000 65536"/>
                  <a:gd name="T10" fmla="*/ 0 60000 65536"/>
                  <a:gd name="T11" fmla="*/ 0 60000 65536"/>
                  <a:gd name="T12" fmla="*/ 0 w 22"/>
                  <a:gd name="T13" fmla="*/ 0 h 7"/>
                  <a:gd name="T14" fmla="*/ 22 w 22"/>
                  <a:gd name="T15" fmla="*/ 7 h 7"/>
                </a:gdLst>
                <a:ahLst/>
                <a:cxnLst>
                  <a:cxn ang="T8">
                    <a:pos x="T0" y="T1"/>
                  </a:cxn>
                  <a:cxn ang="T9">
                    <a:pos x="T2" y="T3"/>
                  </a:cxn>
                  <a:cxn ang="T10">
                    <a:pos x="T4" y="T5"/>
                  </a:cxn>
                  <a:cxn ang="T11">
                    <a:pos x="T6" y="T7"/>
                  </a:cxn>
                </a:cxnLst>
                <a:rect l="T12" t="T13" r="T14" b="T15"/>
                <a:pathLst>
                  <a:path w="22" h="7">
                    <a:moveTo>
                      <a:pt x="22" y="7"/>
                    </a:moveTo>
                    <a:lnTo>
                      <a:pt x="0" y="3"/>
                    </a:lnTo>
                    <a:lnTo>
                      <a:pt x="22" y="0"/>
                    </a:lnTo>
                    <a:lnTo>
                      <a:pt x="22" y="7"/>
                    </a:lnTo>
                    <a:close/>
                  </a:path>
                </a:pathLst>
              </a:custGeom>
              <a:noFill/>
              <a:ln w="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 name="Line 2994"/>
              <p:cNvSpPr>
                <a:spLocks noChangeShapeType="1"/>
              </p:cNvSpPr>
              <p:nvPr/>
            </p:nvSpPr>
            <p:spPr bwMode="auto">
              <a:xfrm>
                <a:off x="3260" y="3209"/>
                <a:ext cx="1671" cy="1"/>
              </a:xfrm>
              <a:prstGeom prst="line">
                <a:avLst/>
              </a:prstGeom>
              <a:noFill/>
              <a:ln w="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49" name="TextBox 1217"/>
            <p:cNvSpPr txBox="1">
              <a:spLocks noChangeArrowheads="1"/>
            </p:cNvSpPr>
            <p:nvPr/>
          </p:nvSpPr>
          <p:spPr bwMode="auto">
            <a:xfrm>
              <a:off x="3928" y="2024"/>
              <a:ext cx="87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600">
                  <a:latin typeface="华文宋体" panose="02010600040101010101" pitchFamily="2" charset="-122"/>
                  <a:ea typeface="华文宋体" panose="02010600040101010101" pitchFamily="2" charset="-122"/>
                </a:rPr>
                <a:t>底板</a:t>
              </a:r>
              <a:r>
                <a:rPr lang="en-US" altLang="zh-CN" sz="1600">
                  <a:latin typeface="华文宋体" panose="02010600040101010101" pitchFamily="2" charset="-122"/>
                  <a:ea typeface="华文宋体" panose="02010600040101010101" pitchFamily="2" charset="-122"/>
                </a:rPr>
                <a:t>890mm</a:t>
              </a:r>
              <a:r>
                <a:rPr lang="zh-CN" altLang="en-US" sz="1600">
                  <a:latin typeface="华文宋体" panose="02010600040101010101" pitchFamily="2" charset="-122"/>
                  <a:ea typeface="华文宋体" panose="02010600040101010101" pitchFamily="2" charset="-122"/>
                </a:rPr>
                <a:t>厚</a:t>
              </a:r>
              <a:endParaRPr lang="zh-CN" altLang="en-US" sz="1600">
                <a:latin typeface="华文宋体" panose="02010600040101010101" pitchFamily="2" charset="-122"/>
                <a:ea typeface="华文宋体" panose="02010600040101010101" pitchFamily="2" charset="-122"/>
              </a:endParaRPr>
            </a:p>
          </p:txBody>
        </p:sp>
        <p:sp>
          <p:nvSpPr>
            <p:cNvPr id="650" name="Text Box 1367"/>
            <p:cNvSpPr txBox="1">
              <a:spLocks noChangeArrowheads="1"/>
            </p:cNvSpPr>
            <p:nvPr/>
          </p:nvSpPr>
          <p:spPr bwMode="auto">
            <a:xfrm>
              <a:off x="4920" y="3267"/>
              <a:ext cx="837" cy="205"/>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eaLnBrk="1" hangingPunct="1">
                <a:defRPr/>
              </a:pPr>
              <a:r>
                <a:rPr lang="zh-CN" altLang="en-US" sz="1200" dirty="0">
                  <a:latin typeface="GulimChe" pitchFamily="49" charset="-127"/>
                  <a:ea typeface="GulimChe" pitchFamily="49" charset="-127"/>
                </a:rPr>
                <a:t>土方抬高</a:t>
              </a:r>
              <a:r>
                <a:rPr lang="en-US" altLang="zh-CN" sz="1200" dirty="0">
                  <a:latin typeface="GulimChe" pitchFamily="49" charset="-127"/>
                  <a:ea typeface="GulimChe" pitchFamily="49" charset="-127"/>
                </a:rPr>
                <a:t>45mm  </a:t>
              </a:r>
              <a:endParaRPr lang="en-US" altLang="zh-CN" sz="1200" dirty="0">
                <a:latin typeface="GulimChe" pitchFamily="49" charset="-127"/>
                <a:ea typeface="GulimChe" pitchFamily="49" charset="-127"/>
              </a:endParaRPr>
            </a:p>
          </p:txBody>
        </p:sp>
      </p:grpSp>
      <p:sp>
        <p:nvSpPr>
          <p:cNvPr id="1121" name="Rectangle 1129"/>
          <p:cNvSpPr txBox="1">
            <a:spLocks noChangeArrowheads="1"/>
          </p:cNvSpPr>
          <p:nvPr/>
        </p:nvSpPr>
        <p:spPr>
          <a:xfrm>
            <a:off x="1180802" y="812691"/>
            <a:ext cx="4752975" cy="454025"/>
          </a:xfrm>
          <a:prstGeom prst="rect">
            <a:avLst/>
          </a:prstGeom>
          <a:noFill/>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3</a:t>
            </a:r>
            <a:r>
              <a:rPr lang="zh-CN" altLang="en-US" sz="3200" b="1" dirty="0">
                <a:latin typeface="宋体" panose="02010600030101010101" pitchFamily="2" charset="-122"/>
              </a:rPr>
              <a:t>、工 序 策 划</a:t>
            </a:r>
            <a:endParaRPr lang="zh-CN" altLang="en-US" sz="3200" b="1" dirty="0">
              <a:latin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9" name="Rectangle 2"/>
          <p:cNvSpPr txBox="1">
            <a:spLocks noChangeArrowheads="1"/>
          </p:cNvSpPr>
          <p:nvPr/>
        </p:nvSpPr>
        <p:spPr>
          <a:xfrm>
            <a:off x="1330455" y="992754"/>
            <a:ext cx="5616575"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4</a:t>
            </a:r>
            <a:r>
              <a:rPr lang="zh-CN" altLang="en-US" sz="3200" b="1" dirty="0">
                <a:latin typeface="宋体" panose="02010600030101010101" pitchFamily="2" charset="-122"/>
              </a:rPr>
              <a:t>、主动变更（施工图）策划</a:t>
            </a:r>
            <a:endParaRPr lang="zh-CN" altLang="en-US" sz="3200" b="1" dirty="0">
              <a:latin typeface="宋体" panose="02010600030101010101" pitchFamily="2" charset="-122"/>
            </a:endParaRPr>
          </a:p>
        </p:txBody>
      </p:sp>
      <p:sp>
        <p:nvSpPr>
          <p:cNvPr id="11" name="Rectangle 3"/>
          <p:cNvSpPr txBox="1">
            <a:spLocks noChangeArrowheads="1"/>
          </p:cNvSpPr>
          <p:nvPr/>
        </p:nvSpPr>
        <p:spPr>
          <a:xfrm>
            <a:off x="1330455" y="1818142"/>
            <a:ext cx="10197515" cy="411480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zh-CN" altLang="en-US" sz="2400" b="1" dirty="0">
                <a:latin typeface="宋体" panose="02010600030101010101" pitchFamily="2" charset="-122"/>
              </a:rPr>
              <a:t>项目是较为典型的“三边工程”，图纸出具十分滞后。该类工程的特点是工期基本上不能按时完成，变更频繁，返工较多，人工成本也上涨严重，任何一个项目管理者对这种工程也叫苦不迭。但换一种思路，该类工程还是有文章可做。</a:t>
            </a:r>
            <a:endParaRPr lang="en-US" altLang="zh-CN" sz="2400" b="1" dirty="0">
              <a:latin typeface="宋体" panose="02010600030101010101" pitchFamily="2" charset="-122"/>
            </a:endParaRPr>
          </a:p>
          <a:p>
            <a:pPr>
              <a:lnSpc>
                <a:spcPct val="150000"/>
              </a:lnSpc>
            </a:pPr>
            <a:r>
              <a:rPr lang="en-US" altLang="zh-CN" sz="2400" b="1" dirty="0">
                <a:latin typeface="宋体" panose="02010600030101010101" pitchFamily="2" charset="-122"/>
              </a:rPr>
              <a:t> </a:t>
            </a:r>
            <a:r>
              <a:rPr lang="zh-CN" altLang="en-US" sz="2400" b="1" dirty="0">
                <a:latin typeface="宋体" panose="02010600030101010101" pitchFamily="2" charset="-122"/>
              </a:rPr>
              <a:t>项目抓住这种边设计边施工的状态，提前介入到设计院，将我方后期施工中的盈利点和策划点植入到图纸中去，为日后的效益策划埋下伏笔。</a:t>
            </a:r>
            <a:endParaRPr lang="en-US" altLang="zh-CN" sz="2400" b="1" dirty="0">
              <a:latin typeface="宋体" panose="02010600030101010101" pitchFamily="2" charset="-122"/>
            </a:endParaRPr>
          </a:p>
          <a:p>
            <a:endParaRPr lang="zh-CN"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pic>
        <p:nvPicPr>
          <p:cNvPr id="9" name="Picture 1" descr="C:\Documents and Settings\clq\Application Data\Tencent\Users\51950799\QQ\WinTemp\RichOle\6}@S]0_B[A8ITASUG)O2PT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064544" y="983482"/>
            <a:ext cx="7920037" cy="3454400"/>
          </a:xfrm>
          <a:prstGeom prst="rect">
            <a:avLst/>
          </a:prstGeom>
          <a:noFill/>
        </p:spPr>
      </p:pic>
      <p:sp>
        <p:nvSpPr>
          <p:cNvPr id="11" name="Rectangle 74"/>
          <p:cNvSpPr>
            <a:spLocks noChangeArrowheads="1"/>
          </p:cNvSpPr>
          <p:nvPr/>
        </p:nvSpPr>
        <p:spPr bwMode="auto">
          <a:xfrm>
            <a:off x="1704181" y="4728482"/>
            <a:ext cx="8280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20000"/>
              </a:lnSpc>
              <a:spcBef>
                <a:spcPct val="10000"/>
              </a:spcBef>
              <a:spcAft>
                <a:spcPct val="10000"/>
              </a:spcAft>
              <a:buClrTx/>
              <a:buSzTx/>
              <a:buFontTx/>
              <a:buNone/>
            </a:pPr>
            <a:r>
              <a:rPr lang="zh-CN" altLang="en-US" sz="2400" dirty="0">
                <a:latin typeface="仿宋_GB2312" pitchFamily="49" charset="-122"/>
                <a:ea typeface="仿宋_GB2312" pitchFamily="49" charset="-122"/>
              </a:rPr>
              <a:t>   </a:t>
            </a:r>
            <a:r>
              <a:rPr lang="zh-CN" altLang="en-US" sz="2000" b="1" dirty="0">
                <a:latin typeface="宋体" panose="02010600030101010101" pitchFamily="2" charset="-122"/>
              </a:rPr>
              <a:t>原设计墙体抹灰厚度只有</a:t>
            </a:r>
            <a:r>
              <a:rPr lang="en-US" altLang="zh-CN" sz="2000" b="1" dirty="0">
                <a:latin typeface="宋体" panose="02010600030101010101" pitchFamily="2" charset="-122"/>
              </a:rPr>
              <a:t>8mm</a:t>
            </a:r>
            <a:r>
              <a:rPr lang="zh-CN" altLang="en-US" sz="2000" b="1" dirty="0">
                <a:latin typeface="宋体" panose="02010600030101010101" pitchFamily="2" charset="-122"/>
              </a:rPr>
              <a:t>和</a:t>
            </a:r>
            <a:r>
              <a:rPr lang="en-US" altLang="zh-CN" sz="2000" b="1" dirty="0">
                <a:latin typeface="宋体" panose="02010600030101010101" pitchFamily="2" charset="-122"/>
              </a:rPr>
              <a:t>13mm</a:t>
            </a:r>
            <a:r>
              <a:rPr lang="zh-CN" altLang="en-US" sz="2000" b="1" dirty="0">
                <a:latin typeface="宋体" panose="02010600030101010101" pitchFamily="2" charset="-122"/>
              </a:rPr>
              <a:t>，而实际抹灰厚度普遍是</a:t>
            </a:r>
            <a:r>
              <a:rPr lang="en-US" altLang="zh-CN" sz="2000" b="1" dirty="0">
                <a:latin typeface="宋体" panose="02010600030101010101" pitchFamily="2" charset="-122"/>
              </a:rPr>
              <a:t>20mm</a:t>
            </a:r>
            <a:r>
              <a:rPr lang="zh-CN" altLang="en-US" sz="2000" b="1" dirty="0">
                <a:latin typeface="宋体" panose="02010600030101010101" pitchFamily="2" charset="-122"/>
              </a:rPr>
              <a:t>。若按此图施工材料费将亏损严重，所以我们和设计院沟通将抹灰厚度按西南图集 调整为</a:t>
            </a:r>
            <a:r>
              <a:rPr lang="en-US" altLang="zh-CN" sz="2000" b="1" dirty="0">
                <a:latin typeface="宋体" panose="02010600030101010101" pitchFamily="2" charset="-122"/>
              </a:rPr>
              <a:t>21mm</a:t>
            </a:r>
            <a:r>
              <a:rPr lang="zh-CN" altLang="en-US" sz="2000" b="1" dirty="0">
                <a:latin typeface="宋体" panose="02010600030101010101" pitchFamily="2" charset="-122"/>
              </a:rPr>
              <a:t>，提前化解抹灰风险。另外，也为轻质隔板墙的变更提供了基础。</a:t>
            </a:r>
            <a:endParaRPr lang="en-US" altLang="zh-CN" sz="2000" b="1" dirty="0">
              <a:latin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pic>
        <p:nvPicPr>
          <p:cNvPr id="7" name="Picture 1" descr="C:\Documents and Settings\clq\Application Data\Tencent\Users\51950799\QQ\WinTemp\RichOle\MU3PQ%D_I05)Z(CAO3[HNZ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15368" y="822778"/>
            <a:ext cx="7561263" cy="3960813"/>
          </a:xfrm>
          <a:prstGeom prst="rect">
            <a:avLst/>
          </a:prstGeom>
          <a:noFill/>
        </p:spPr>
      </p:pic>
      <p:sp>
        <p:nvSpPr>
          <p:cNvPr id="8" name="Rectangle 74"/>
          <p:cNvSpPr>
            <a:spLocks noChangeArrowheads="1"/>
          </p:cNvSpPr>
          <p:nvPr/>
        </p:nvSpPr>
        <p:spPr bwMode="auto">
          <a:xfrm>
            <a:off x="2031093" y="5093102"/>
            <a:ext cx="8729436" cy="123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30000"/>
              </a:lnSpc>
              <a:spcBef>
                <a:spcPct val="10000"/>
              </a:spcBef>
              <a:spcAft>
                <a:spcPct val="10000"/>
              </a:spcAft>
              <a:buClrTx/>
              <a:buSzTx/>
              <a:buFontTx/>
              <a:buNone/>
            </a:pPr>
            <a:r>
              <a:rPr lang="zh-CN" altLang="en-US" sz="1600" b="1" dirty="0">
                <a:latin typeface="宋体" panose="02010600030101010101" pitchFamily="2" charset="-122"/>
              </a:rPr>
              <a:t>    </a:t>
            </a:r>
            <a:r>
              <a:rPr lang="zh-CN" altLang="en-US" sz="2000" b="1" dirty="0">
                <a:latin typeface="宋体" panose="02010600030101010101" pitchFamily="2" charset="-122"/>
              </a:rPr>
              <a:t>天棚工程工程量较大，也是策划的重点。本项目与设计院沟通保留天棚抹灰并增加厚度，另外在涂料基层上增加耐水腻子。因为天棚一般不抹灰，但不抹灰的节省费用可与甲方谈判作为我司模板投入与质量控制的补偿。</a:t>
            </a:r>
            <a:endParaRPr lang="en-US" altLang="zh-CN" sz="2000" b="1" dirty="0">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pic>
        <p:nvPicPr>
          <p:cNvPr id="7" name="Picture 1" descr="C:\Documents and Settings\clq\Application Data\Tencent\Users\51950799\QQ\WinTemp\RichOle\MU3PQ%D_I05)Z(CAO3[HNZ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59478" y="810532"/>
            <a:ext cx="7704138" cy="4464050"/>
          </a:xfrm>
          <a:prstGeom prst="rect">
            <a:avLst/>
          </a:prstGeom>
          <a:noFill/>
        </p:spPr>
      </p:pic>
      <p:sp>
        <p:nvSpPr>
          <p:cNvPr id="8" name="Rectangle 74"/>
          <p:cNvSpPr>
            <a:spLocks noChangeArrowheads="1"/>
          </p:cNvSpPr>
          <p:nvPr/>
        </p:nvSpPr>
        <p:spPr bwMode="auto">
          <a:xfrm>
            <a:off x="2028031" y="5548216"/>
            <a:ext cx="81359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10000"/>
              </a:lnSpc>
              <a:spcBef>
                <a:spcPct val="0"/>
              </a:spcBef>
              <a:buClrTx/>
              <a:buSzTx/>
              <a:buFontTx/>
              <a:buNone/>
            </a:pPr>
            <a:r>
              <a:rPr lang="zh-CN" altLang="en-US" sz="1600" dirty="0">
                <a:latin typeface="宋体" panose="02010600030101010101" pitchFamily="2" charset="-122"/>
              </a:rPr>
              <a:t>     </a:t>
            </a:r>
            <a:r>
              <a:rPr lang="zh-CN" altLang="en-US" sz="2000" b="1" dirty="0">
                <a:latin typeface="宋体" panose="02010600030101010101" pitchFamily="2" charset="-122"/>
              </a:rPr>
              <a:t>定额中的涂料套价已经满足成本支出，且还有一定利润，但我们发现 </a:t>
            </a:r>
            <a:r>
              <a:rPr lang="en-US" altLang="zh-CN" sz="2000" b="1" dirty="0">
                <a:latin typeface="宋体" panose="02010600030101010101" pitchFamily="2" charset="-122"/>
              </a:rPr>
              <a:t>2mm</a:t>
            </a:r>
            <a:r>
              <a:rPr lang="zh-CN" altLang="en-US" sz="2000" b="1" dirty="0">
                <a:latin typeface="宋体" panose="02010600030101010101" pitchFamily="2" charset="-122"/>
              </a:rPr>
              <a:t>厚耐水腻子是涂料工程的一道工序，定额中将其另列。我们与设计院沟通在图纸中写明此工序，增加套项，增加部分则为纯利润。</a:t>
            </a:r>
            <a:endParaRPr lang="en-US" altLang="zh-CN" sz="2000" b="1" dirty="0">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984"/>
          <p:cNvSpPr>
            <a:spLocks noChangeArrowheads="1"/>
          </p:cNvSpPr>
          <p:nvPr/>
        </p:nvSpPr>
        <p:spPr bwMode="auto">
          <a:xfrm>
            <a:off x="1156263" y="310044"/>
            <a:ext cx="10600307" cy="1242406"/>
          </a:xfrm>
          <a:prstGeom prst="rect">
            <a:avLst/>
          </a:prstGeom>
          <a:solidFill>
            <a:srgbClr val="FF99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eaLnBrk="1" hangingPunct="1">
              <a:defRPr/>
            </a:pPr>
            <a:endParaRPr lang="en-US" altLang="zh-CN" sz="1800">
              <a:latin typeface="宋体" panose="02010600030101010101" pitchFamily="2" charset="-122"/>
              <a:ea typeface="宋体" panose="02010600030101010101" pitchFamily="2" charset="-122"/>
            </a:endParaRPr>
          </a:p>
        </p:txBody>
      </p:sp>
      <p:sp>
        <p:nvSpPr>
          <p:cNvPr id="18" name="Text Box 42"/>
          <p:cNvSpPr txBox="1">
            <a:spLocks noChangeArrowheads="1"/>
          </p:cNvSpPr>
          <p:nvPr/>
        </p:nvSpPr>
        <p:spPr bwMode="auto">
          <a:xfrm>
            <a:off x="1097418" y="341066"/>
            <a:ext cx="106591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a:latin typeface="宋体" panose="02010600030101010101" pitchFamily="2" charset="-122"/>
              </a:rPr>
              <a:t>一、商务管理十条理念</a:t>
            </a:r>
            <a:endParaRPr lang="zh-CN" altLang="en-US" sz="2800">
              <a:latin typeface="宋体" panose="02010600030101010101" pitchFamily="2" charset="-122"/>
            </a:endParaRPr>
          </a:p>
          <a:p>
            <a:pPr algn="ctr" eaLnBrk="1" hangingPunct="1">
              <a:spcBef>
                <a:spcPct val="0"/>
              </a:spcBef>
              <a:buClrTx/>
              <a:buSzTx/>
              <a:buFontTx/>
              <a:buNone/>
            </a:pPr>
            <a:r>
              <a:rPr lang="en-US" altLang="zh-CN" sz="2000" b="0">
                <a:latin typeface="宋体" panose="02010600030101010101" pitchFamily="2" charset="-122"/>
              </a:rPr>
              <a:t>   (</a:t>
            </a:r>
            <a:r>
              <a:rPr lang="zh-CN" altLang="en-US" sz="2000" b="0">
                <a:latin typeface="宋体" panose="02010600030101010101" pitchFamily="2" charset="-122"/>
              </a:rPr>
              <a:t>管理的创新关键在于观念的创新</a:t>
            </a:r>
            <a:r>
              <a:rPr lang="en-US" altLang="zh-CN" sz="2000" b="0">
                <a:latin typeface="宋体" panose="02010600030101010101" pitchFamily="2" charset="-122"/>
              </a:rPr>
              <a:t>)</a:t>
            </a:r>
            <a:endParaRPr lang="en-US" altLang="zh-CN" sz="2000" b="0">
              <a:latin typeface="宋体" panose="02010600030101010101" pitchFamily="2" charset="-122"/>
            </a:endParaRPr>
          </a:p>
          <a:p>
            <a:pPr algn="ctr" eaLnBrk="1" hangingPunct="1">
              <a:spcBef>
                <a:spcPct val="5000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9" name="AutoShape 3"/>
          <p:cNvSpPr>
            <a:spLocks noChangeArrowheads="1"/>
          </p:cNvSpPr>
          <p:nvPr/>
        </p:nvSpPr>
        <p:spPr bwMode="gray">
          <a:xfrm>
            <a:off x="-12251" y="737262"/>
            <a:ext cx="4638109" cy="6320506"/>
          </a:xfrm>
          <a:prstGeom prst="rtTriangle">
            <a:avLst/>
          </a:prstGeom>
          <a:gradFill rotWithShape="1">
            <a:gsLst>
              <a:gs pos="0">
                <a:schemeClr val="accent2">
                  <a:alpha val="0"/>
                </a:schemeClr>
              </a:gs>
              <a:gs pos="100000">
                <a:schemeClr val="tx2"/>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defTabSz="8255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8255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8255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8255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8255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90000"/>
              </a:lnSpc>
              <a:spcBef>
                <a:spcPct val="0"/>
              </a:spcBef>
              <a:buClrTx/>
              <a:buSzTx/>
              <a:buFontTx/>
              <a:buNone/>
            </a:pPr>
            <a:endParaRPr kumimoji="1" lang="zh-CN" altLang="en-US" sz="1600">
              <a:solidFill>
                <a:srgbClr val="000000"/>
              </a:solidFill>
              <a:latin typeface="Arial" panose="020B0604020202020204" pitchFamily="34" charset="0"/>
              <a:ea typeface="Gulim" panose="020B0503020000020004" pitchFamily="34" charset="-127"/>
            </a:endParaRPr>
          </a:p>
        </p:txBody>
      </p:sp>
      <p:sp>
        <p:nvSpPr>
          <p:cNvPr id="20" name="AutoShape 4"/>
          <p:cNvSpPr>
            <a:spLocks noChangeArrowheads="1"/>
          </p:cNvSpPr>
          <p:nvPr/>
        </p:nvSpPr>
        <p:spPr bwMode="gray">
          <a:xfrm>
            <a:off x="2034041" y="1349127"/>
            <a:ext cx="4970447" cy="571896"/>
          </a:xfrm>
          <a:prstGeom prst="roundRect">
            <a:avLst>
              <a:gd name="adj" fmla="val 16667"/>
            </a:avLst>
          </a:prstGeom>
          <a:gradFill rotWithShape="0">
            <a:gsLst>
              <a:gs pos="0">
                <a:srgbClr val="A3F25F"/>
              </a:gs>
              <a:gs pos="100000">
                <a:srgbClr val="92D955"/>
              </a:gs>
            </a:gsLst>
            <a:lin ang="5400000" scaled="1"/>
          </a:gra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1" name="AutoShape 5"/>
          <p:cNvSpPr>
            <a:spLocks noChangeArrowheads="1"/>
          </p:cNvSpPr>
          <p:nvPr/>
        </p:nvSpPr>
        <p:spPr bwMode="gray">
          <a:xfrm>
            <a:off x="1025978" y="1349128"/>
            <a:ext cx="1202665" cy="609743"/>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22" name="AutoShape 6"/>
          <p:cNvSpPr>
            <a:spLocks noChangeArrowheads="1"/>
          </p:cNvSpPr>
          <p:nvPr/>
        </p:nvSpPr>
        <p:spPr bwMode="gray">
          <a:xfrm>
            <a:off x="2465842" y="1925391"/>
            <a:ext cx="6581005" cy="952458"/>
          </a:xfrm>
          <a:prstGeom prst="roundRect">
            <a:avLst>
              <a:gd name="adj" fmla="val 16667"/>
            </a:avLst>
          </a:prstGeom>
          <a:gradFill rotWithShape="1">
            <a:gsLst>
              <a:gs pos="0">
                <a:schemeClr val="accent1"/>
              </a:gs>
              <a:gs pos="100000">
                <a:schemeClr val="accent1">
                  <a:gamma/>
                  <a:shade val="86275"/>
                  <a:invGamma/>
                </a:schemeClr>
              </a:gs>
            </a:gsLst>
            <a:lin ang="5400000" scaled="1"/>
          </a:gradFill>
          <a:ln w="38100">
            <a:solidFill>
              <a:schemeClr val="tx1"/>
            </a:solidFill>
            <a:round/>
          </a:ln>
          <a:effectLst/>
        </p:spPr>
        <p:txBody>
          <a:bodyPr wrap="none" lIns="92075" tIns="46038" rIns="92075" bIns="46038" anchor="ctr"/>
          <a:lstStyle/>
          <a:p>
            <a:pPr algn="ctr">
              <a:defRPr/>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3" name="AutoShape 7"/>
          <p:cNvSpPr>
            <a:spLocks noChangeArrowheads="1"/>
          </p:cNvSpPr>
          <p:nvPr/>
        </p:nvSpPr>
        <p:spPr bwMode="gray">
          <a:xfrm>
            <a:off x="3039840" y="2943826"/>
            <a:ext cx="6007007" cy="666510"/>
          </a:xfrm>
          <a:prstGeom prst="roundRect">
            <a:avLst>
              <a:gd name="adj" fmla="val 16667"/>
            </a:avLst>
          </a:prstGeom>
          <a:solidFill>
            <a:srgbClr val="CC99FF"/>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4" name="AutoShape 8"/>
          <p:cNvSpPr>
            <a:spLocks noChangeArrowheads="1"/>
          </p:cNvSpPr>
          <p:nvPr/>
        </p:nvSpPr>
        <p:spPr bwMode="gray">
          <a:xfrm>
            <a:off x="3554512" y="3618923"/>
            <a:ext cx="6403304" cy="1335123"/>
          </a:xfrm>
          <a:prstGeom prst="roundRect">
            <a:avLst>
              <a:gd name="adj" fmla="val 16667"/>
            </a:avLst>
          </a:prstGeom>
          <a:gradFill rotWithShape="0">
            <a:gsLst>
              <a:gs pos="0">
                <a:schemeClr val="accent2">
                  <a:gamma/>
                  <a:tint val="70196"/>
                  <a:invGamma/>
                </a:schemeClr>
              </a:gs>
              <a:gs pos="100000">
                <a:schemeClr val="accent2"/>
              </a:gs>
            </a:gsLst>
            <a:lin ang="5400000" scaled="1"/>
          </a:gradFill>
          <a:ln w="38100">
            <a:solidFill>
              <a:schemeClr val="tx1"/>
            </a:solidFill>
            <a:round/>
          </a:ln>
          <a:effectLst/>
        </p:spPr>
        <p:txBody>
          <a:bodyPr wrap="none" lIns="92075" tIns="46038" rIns="92075" bIns="46038" anchor="ctr"/>
          <a:lstStyle/>
          <a:p>
            <a:pPr algn="ctr">
              <a:defRPr/>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5" name="AutoShape 9"/>
          <p:cNvSpPr>
            <a:spLocks noChangeArrowheads="1"/>
          </p:cNvSpPr>
          <p:nvPr/>
        </p:nvSpPr>
        <p:spPr bwMode="gray">
          <a:xfrm>
            <a:off x="4471361" y="5057872"/>
            <a:ext cx="5626451" cy="668614"/>
          </a:xfrm>
          <a:prstGeom prst="roundRect">
            <a:avLst>
              <a:gd name="adj" fmla="val 16667"/>
            </a:avLst>
          </a:prstGeom>
          <a:gradFill rotWithShape="0">
            <a:gsLst>
              <a:gs pos="0">
                <a:schemeClr val="hlink">
                  <a:gamma/>
                  <a:tint val="70196"/>
                  <a:invGamma/>
                </a:schemeClr>
              </a:gs>
              <a:gs pos="100000">
                <a:schemeClr val="hlink"/>
              </a:gs>
            </a:gsLst>
            <a:lin ang="5400000" scaled="1"/>
          </a:gradFill>
          <a:ln w="38100">
            <a:solidFill>
              <a:schemeClr val="tx1"/>
            </a:solidFill>
            <a:round/>
          </a:ln>
          <a:effectLst/>
        </p:spPr>
        <p:txBody>
          <a:bodyPr wrap="none" lIns="92075" tIns="46038" rIns="92075" bIns="46038" anchor="ctr"/>
          <a:lstStyle/>
          <a:p>
            <a:pPr algn="ctr">
              <a:defRPr/>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0" name="AutoShape 10"/>
          <p:cNvSpPr>
            <a:spLocks noChangeArrowheads="1"/>
          </p:cNvSpPr>
          <p:nvPr/>
        </p:nvSpPr>
        <p:spPr bwMode="gray">
          <a:xfrm>
            <a:off x="1457778" y="2068265"/>
            <a:ext cx="1215279" cy="620255"/>
          </a:xfrm>
          <a:prstGeom prst="rightArrow">
            <a:avLst>
              <a:gd name="adj1" fmla="val 50000"/>
              <a:gd name="adj2" fmla="val 64358"/>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31" name="AutoShape 11"/>
          <p:cNvSpPr>
            <a:spLocks noChangeArrowheads="1"/>
          </p:cNvSpPr>
          <p:nvPr/>
        </p:nvSpPr>
        <p:spPr bwMode="gray">
          <a:xfrm>
            <a:off x="2103214" y="2943825"/>
            <a:ext cx="1219483" cy="622357"/>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32" name="AutoShape 12"/>
          <p:cNvSpPr>
            <a:spLocks noChangeArrowheads="1"/>
          </p:cNvSpPr>
          <p:nvPr/>
        </p:nvSpPr>
        <p:spPr bwMode="gray">
          <a:xfrm>
            <a:off x="2632173" y="3871335"/>
            <a:ext cx="1221586" cy="618151"/>
          </a:xfrm>
          <a:prstGeom prst="rightArrow">
            <a:avLst>
              <a:gd name="adj1" fmla="val 50000"/>
              <a:gd name="adj2" fmla="val 64358"/>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38" name="AutoShape 13"/>
          <p:cNvSpPr>
            <a:spLocks noChangeArrowheads="1"/>
          </p:cNvSpPr>
          <p:nvPr/>
        </p:nvSpPr>
        <p:spPr bwMode="gray">
          <a:xfrm>
            <a:off x="3566486" y="5100735"/>
            <a:ext cx="1198459" cy="611846"/>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39" name="Text Box 55"/>
          <p:cNvSpPr txBox="1">
            <a:spLocks noChangeArrowheads="1"/>
          </p:cNvSpPr>
          <p:nvPr/>
        </p:nvSpPr>
        <p:spPr bwMode="auto">
          <a:xfrm>
            <a:off x="509143" y="4286485"/>
            <a:ext cx="212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b="1" dirty="0">
                <a:latin typeface="宋体" panose="02010600030101010101" pitchFamily="2" charset="-122"/>
              </a:rPr>
              <a:t>十条理念</a:t>
            </a:r>
            <a:endParaRPr lang="zh-CN" altLang="en-US" b="1" dirty="0">
              <a:latin typeface="宋体" panose="02010600030101010101" pitchFamily="2" charset="-122"/>
            </a:endParaRPr>
          </a:p>
        </p:txBody>
      </p:sp>
      <p:sp>
        <p:nvSpPr>
          <p:cNvPr id="40" name="Text Box 56"/>
          <p:cNvSpPr txBox="1">
            <a:spLocks noChangeArrowheads="1"/>
          </p:cNvSpPr>
          <p:nvPr/>
        </p:nvSpPr>
        <p:spPr bwMode="auto">
          <a:xfrm>
            <a:off x="1872647" y="1404308"/>
            <a:ext cx="5054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dirty="0">
                <a:latin typeface="宋体" panose="02010600030101010101" pitchFamily="2" charset="-122"/>
              </a:rPr>
              <a:t>三个“100%”，强化基础管理</a:t>
            </a:r>
            <a:endParaRPr lang="zh-CN" altLang="en-US" sz="2000" dirty="0">
              <a:latin typeface="宋体" panose="02010600030101010101" pitchFamily="2" charset="-122"/>
            </a:endParaRPr>
          </a:p>
        </p:txBody>
      </p:sp>
      <p:sp>
        <p:nvSpPr>
          <p:cNvPr id="41" name="Text Box 57"/>
          <p:cNvSpPr txBox="1">
            <a:spLocks noChangeArrowheads="1"/>
          </p:cNvSpPr>
          <p:nvPr/>
        </p:nvSpPr>
        <p:spPr bwMode="auto">
          <a:xfrm>
            <a:off x="2562560" y="2163809"/>
            <a:ext cx="6484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运用“12345+15”商务策划方法</a:t>
            </a:r>
            <a:r>
              <a:rPr lang="en-US" altLang="zh-CN" sz="2000" dirty="0">
                <a:latin typeface="宋体" panose="02010600030101010101" pitchFamily="2" charset="-122"/>
              </a:rPr>
              <a:t>,</a:t>
            </a:r>
            <a:r>
              <a:rPr lang="zh-CN" altLang="en-US" sz="2000" dirty="0">
                <a:latin typeface="宋体" panose="02010600030101010101" pitchFamily="2" charset="-122"/>
              </a:rPr>
              <a:t>提高商务策划创效能力</a:t>
            </a:r>
            <a:endParaRPr lang="zh-CN" altLang="en-US" sz="2000" dirty="0">
              <a:latin typeface="宋体" panose="02010600030101010101" pitchFamily="2" charset="-122"/>
            </a:endParaRPr>
          </a:p>
        </p:txBody>
      </p:sp>
      <p:sp>
        <p:nvSpPr>
          <p:cNvPr id="42" name="Text Box 58"/>
          <p:cNvSpPr txBox="1">
            <a:spLocks noChangeArrowheads="1"/>
          </p:cNvSpPr>
          <p:nvPr/>
        </p:nvSpPr>
        <p:spPr bwMode="auto">
          <a:xfrm>
            <a:off x="3479443" y="3045464"/>
            <a:ext cx="4457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效益与管理并重论 ，以强化内控管理</a:t>
            </a:r>
            <a:endParaRPr lang="zh-CN" altLang="en-US" sz="2000" dirty="0">
              <a:latin typeface="宋体" panose="02010600030101010101" pitchFamily="2" charset="-122"/>
            </a:endParaRPr>
          </a:p>
        </p:txBody>
      </p:sp>
      <p:sp>
        <p:nvSpPr>
          <p:cNvPr id="43" name="Text Box 59"/>
          <p:cNvSpPr txBox="1">
            <a:spLocks noChangeArrowheads="1"/>
          </p:cNvSpPr>
          <p:nvPr/>
        </p:nvSpPr>
        <p:spPr bwMode="auto">
          <a:xfrm>
            <a:off x="3651191" y="3872756"/>
            <a:ext cx="630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“全过程结算管理”和“把过程报量当结算办，把结算当营销工作来做”的结算工作思路，以强化项目结算 </a:t>
            </a:r>
            <a:endParaRPr lang="zh-CN" altLang="en-US" sz="2000" dirty="0">
              <a:latin typeface="宋体" panose="02010600030101010101" pitchFamily="2" charset="-122"/>
            </a:endParaRPr>
          </a:p>
        </p:txBody>
      </p:sp>
      <p:sp>
        <p:nvSpPr>
          <p:cNvPr id="44" name="Text Box 60"/>
          <p:cNvSpPr txBox="1">
            <a:spLocks noChangeArrowheads="1"/>
          </p:cNvSpPr>
          <p:nvPr/>
        </p:nvSpPr>
        <p:spPr bwMode="auto">
          <a:xfrm>
            <a:off x="4399925" y="5092797"/>
            <a:ext cx="572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宋体" panose="02010600030101010101" pitchFamily="2" charset="-122"/>
              </a:rPr>
              <a:t>管商务就要管成本的大商务管理理念</a:t>
            </a:r>
            <a:endParaRPr lang="zh-CN" altLang="en-US" sz="2000">
              <a:latin typeface="宋体" panose="02010600030101010101" pitchFamily="2" charset="-122"/>
            </a:endParaRPr>
          </a:p>
        </p:txBody>
      </p:sp>
      <p:sp>
        <p:nvSpPr>
          <p:cNvPr id="45" name="AutoShape 13"/>
          <p:cNvSpPr>
            <a:spLocks noChangeArrowheads="1"/>
          </p:cNvSpPr>
          <p:nvPr/>
        </p:nvSpPr>
        <p:spPr bwMode="gray">
          <a:xfrm>
            <a:off x="4233960" y="5965249"/>
            <a:ext cx="1198457" cy="611844"/>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ln>
          <a:effectLst/>
        </p:spPr>
        <p:txBody>
          <a:bodyPr wrap="none" anchor="ctr"/>
          <a:lstStyle/>
          <a:p>
            <a:pPr eaLnBrk="1" hangingPunct="1">
              <a:defRPr/>
            </a:pPr>
            <a:endParaRPr lang="zh-CN" altLang="en-US" sz="1800" b="0">
              <a:latin typeface="Arial" panose="020B0604020202020204" pitchFamily="34" charset="0"/>
              <a:ea typeface="宋体" panose="02010600030101010101" pitchFamily="2" charset="-122"/>
            </a:endParaRPr>
          </a:p>
        </p:txBody>
      </p:sp>
      <p:sp>
        <p:nvSpPr>
          <p:cNvPr id="46" name="AutoShape 9"/>
          <p:cNvSpPr>
            <a:spLocks noChangeArrowheads="1"/>
          </p:cNvSpPr>
          <p:nvPr/>
        </p:nvSpPr>
        <p:spPr bwMode="gray">
          <a:xfrm>
            <a:off x="5138836" y="5849361"/>
            <a:ext cx="6103723" cy="954561"/>
          </a:xfrm>
          <a:prstGeom prst="roundRect">
            <a:avLst>
              <a:gd name="adj" fmla="val 16667"/>
            </a:avLst>
          </a:prstGeom>
          <a:solidFill>
            <a:srgbClr val="FF99CC"/>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47" name="Text Box 63"/>
          <p:cNvSpPr txBox="1">
            <a:spLocks noChangeArrowheads="1"/>
          </p:cNvSpPr>
          <p:nvPr/>
        </p:nvSpPr>
        <p:spPr bwMode="auto">
          <a:xfrm>
            <a:off x="5138835" y="5868410"/>
            <a:ext cx="61037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a:latin typeface="宋体" panose="02010600030101010101" pitchFamily="2" charset="-122"/>
              </a:rPr>
              <a:t>“履约是前提、策划是手段、技术是保障、盈利是目标”以强化商务联动机制</a:t>
            </a:r>
            <a:endParaRPr lang="zh-CN" altLang="en-US" sz="2000">
              <a:latin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1330456" y="874825"/>
            <a:ext cx="7793037" cy="716416"/>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5</a:t>
            </a:r>
            <a:r>
              <a:rPr lang="zh-CN" altLang="en-US" sz="3200" b="1" dirty="0">
                <a:latin typeface="宋体" panose="02010600030101010101" pitchFamily="2" charset="-122"/>
              </a:rPr>
              <a:t>、分包策划（甲指分包策划）</a:t>
            </a:r>
            <a:endParaRPr lang="zh-CN" altLang="en-US" sz="3200" b="1" dirty="0">
              <a:latin typeface="宋体" panose="02010600030101010101" pitchFamily="2" charset="-122"/>
            </a:endParaRPr>
          </a:p>
        </p:txBody>
      </p:sp>
      <p:sp>
        <p:nvSpPr>
          <p:cNvPr id="8" name="Rectangle 3"/>
          <p:cNvSpPr txBox="1">
            <a:spLocks noChangeArrowheads="1"/>
          </p:cNvSpPr>
          <p:nvPr/>
        </p:nvSpPr>
        <p:spPr>
          <a:xfrm>
            <a:off x="1330456" y="1599127"/>
            <a:ext cx="10364720" cy="454597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40000"/>
              </a:lnSpc>
              <a:spcBef>
                <a:spcPct val="10000"/>
              </a:spcBef>
              <a:spcAft>
                <a:spcPct val="10000"/>
              </a:spcAft>
            </a:pPr>
            <a:r>
              <a:rPr lang="zh-CN" altLang="en-US" sz="2000" b="1" dirty="0">
                <a:solidFill>
                  <a:srgbClr val="FF0000"/>
                </a:solidFill>
                <a:latin typeface="宋体" panose="02010600030101010101" pitchFamily="2" charset="-122"/>
              </a:rPr>
              <a:t>某分公司每年额外收取甲指分包的管理费用高达***万元。并且能争取一部分利润较高的装饰、安装等自行施工，进一步拓宽项目效益渠道。</a:t>
            </a:r>
            <a:endParaRPr lang="zh-CN" altLang="en-US" sz="2000" b="1" dirty="0">
              <a:solidFill>
                <a:srgbClr val="FF0000"/>
              </a:solidFill>
              <a:latin typeface="宋体" panose="02010600030101010101" pitchFamily="2" charset="-122"/>
            </a:endParaRPr>
          </a:p>
          <a:p>
            <a:pPr>
              <a:lnSpc>
                <a:spcPct val="140000"/>
              </a:lnSpc>
              <a:spcBef>
                <a:spcPct val="10000"/>
              </a:spcBef>
              <a:spcAft>
                <a:spcPct val="10000"/>
              </a:spcAft>
            </a:pPr>
            <a:r>
              <a:rPr lang="zh-CN" altLang="en-US" sz="2000" b="1" dirty="0">
                <a:solidFill>
                  <a:srgbClr val="FF0000"/>
                </a:solidFill>
                <a:latin typeface="宋体" panose="02010600030101010101" pitchFamily="2" charset="-122"/>
              </a:rPr>
              <a:t>措施和方法</a:t>
            </a:r>
            <a:endParaRPr lang="en-US" altLang="zh-CN" sz="2000" b="1" dirty="0">
              <a:solidFill>
                <a:srgbClr val="FF0000"/>
              </a:solidFill>
              <a:latin typeface="宋体" panose="02010600030101010101" pitchFamily="2" charset="-122"/>
            </a:endParaRPr>
          </a:p>
          <a:p>
            <a:pPr>
              <a:lnSpc>
                <a:spcPct val="140000"/>
              </a:lnSpc>
              <a:spcBef>
                <a:spcPct val="10000"/>
              </a:spcBef>
              <a:spcAft>
                <a:spcPct val="10000"/>
              </a:spcAft>
            </a:pPr>
            <a:endParaRPr lang="zh-CN" altLang="en-US" sz="2000" b="1" dirty="0">
              <a:solidFill>
                <a:srgbClr val="FF0000"/>
              </a:solidFill>
              <a:latin typeface="宋体" panose="02010600030101010101" pitchFamily="2" charset="-122"/>
            </a:endParaRPr>
          </a:p>
          <a:p>
            <a:pPr>
              <a:lnSpc>
                <a:spcPct val="140000"/>
              </a:lnSpc>
              <a:spcBef>
                <a:spcPct val="10000"/>
              </a:spcBef>
              <a:spcAft>
                <a:spcPct val="10000"/>
              </a:spcAft>
            </a:pPr>
            <a:r>
              <a:rPr lang="en-US" altLang="zh-CN" sz="2000" b="1" dirty="0">
                <a:latin typeface="宋体" panose="02010600030101010101" pitchFamily="2" charset="-122"/>
              </a:rPr>
              <a:t>a</a:t>
            </a:r>
            <a:r>
              <a:rPr lang="zh-CN" altLang="en-US" sz="2000" b="1" dirty="0">
                <a:latin typeface="宋体" panose="02010600030101010101" pitchFamily="2" charset="-122"/>
              </a:rPr>
              <a:t>、分公司成立甲指分包招标小组，派专人负责，协助项目部做好二次招标工作，并出台了相应管理办法。</a:t>
            </a:r>
            <a:endParaRPr lang="en-US" altLang="zh-CN" sz="2000" b="1" dirty="0">
              <a:latin typeface="宋体" panose="02010600030101010101" pitchFamily="2" charset="-122"/>
            </a:endParaRPr>
          </a:p>
          <a:p>
            <a:pPr>
              <a:lnSpc>
                <a:spcPct val="14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40000"/>
              </a:lnSpc>
              <a:spcBef>
                <a:spcPct val="10000"/>
              </a:spcBef>
              <a:spcAft>
                <a:spcPct val="10000"/>
              </a:spcAft>
            </a:pPr>
            <a:r>
              <a:rPr lang="en-US" altLang="zh-CN" sz="2000" b="1" dirty="0">
                <a:latin typeface="宋体" panose="02010600030101010101" pitchFamily="2" charset="-122"/>
              </a:rPr>
              <a:t>b</a:t>
            </a:r>
            <a:r>
              <a:rPr lang="zh-CN" altLang="en-US" sz="2000" b="1" dirty="0">
                <a:latin typeface="宋体" panose="02010600030101010101" pitchFamily="2" charset="-122"/>
              </a:rPr>
              <a:t>、招标过程中要当评委，争取行使否决权。一方面从为工程本身作想考虑，不能让差的队伍进场影响工程；二方面需要同总包签订合同，作为合同的主体，务必是招标人，不是招标人，不能成为合同主体，从而说服业主总包需对招标文件评审，需参与整个招标过程。在招标过程中与各投标单位进行沟通，争取对中标单位收取一定的费用。</a:t>
            </a:r>
            <a:endParaRPr lang="zh-CN" altLang="en-US" sz="2000" b="1" dirty="0"/>
          </a:p>
          <a:p>
            <a:pPr>
              <a:lnSpc>
                <a:spcPct val="80000"/>
              </a:lnSpc>
            </a:pPr>
            <a:endParaRPr lang="zh-CN"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4"/>
          <p:cNvSpPr txBox="1">
            <a:spLocks noChangeArrowheads="1"/>
          </p:cNvSpPr>
          <p:nvPr/>
        </p:nvSpPr>
        <p:spPr>
          <a:xfrm>
            <a:off x="608462" y="1163579"/>
            <a:ext cx="11050138" cy="4750658"/>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c</a:t>
            </a:r>
            <a:r>
              <a:rPr lang="zh-CN" altLang="en-US" sz="2000" b="1" dirty="0">
                <a:latin typeface="宋体" panose="02010600030101010101" pitchFamily="2" charset="-122"/>
              </a:rPr>
              <a:t>、根据招标计划完成时间，把握业主招标动向，积极了解投标单位的背景，有目的地提供相应帮助，为收取管理费用打下铺垫。</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d</a:t>
            </a:r>
            <a:r>
              <a:rPr lang="zh-CN" altLang="en-US" sz="2000" b="1" dirty="0">
                <a:latin typeface="宋体" panose="02010600030101010101" pitchFamily="2" charset="-122"/>
              </a:rPr>
              <a:t>、做强势总包，争取甲指分包的资金从总包帐上走（可获得一定税差），分包进入现场前必须先签订总包管理协议，为水电费、其他费用是收取作好铺垫。</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e</a:t>
            </a:r>
            <a:r>
              <a:rPr lang="zh-CN" altLang="en-US" sz="2000" b="1" dirty="0">
                <a:latin typeface="宋体" panose="02010600030101010101" pitchFamily="2" charset="-122"/>
              </a:rPr>
              <a:t>、积极与甲方沟通，争取我方参与此项工作的投标工作，并积极运作，争取中标。</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f</a:t>
            </a:r>
            <a:r>
              <a:rPr lang="zh-CN" altLang="en-US" sz="2000" b="1" dirty="0">
                <a:latin typeface="宋体" panose="02010600030101010101" pitchFamily="2" charset="-122"/>
              </a:rPr>
              <a:t>、投标前，与拟推荐单位沟通，确定分成比例，推荐并协助该单位参与投标工作。</a:t>
            </a:r>
            <a:endParaRPr lang="zh-CN" altLang="en-US" sz="2000" b="1" dirty="0">
              <a:latin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917461"/>
            <a:ext cx="6480175"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6</a:t>
            </a:r>
            <a:r>
              <a:rPr lang="zh-CN" altLang="en-US" sz="3200" b="1" dirty="0">
                <a:latin typeface="宋体" panose="02010600030101010101" pitchFamily="2" charset="-122"/>
              </a:rPr>
              <a:t>、深化设计、图纸会审策划</a:t>
            </a:r>
            <a:endParaRPr lang="zh-CN" altLang="en-US" sz="3200" b="1" dirty="0">
              <a:latin typeface="宋体" panose="02010600030101010101" pitchFamily="2" charset="-122"/>
            </a:endParaRPr>
          </a:p>
        </p:txBody>
      </p:sp>
      <p:sp>
        <p:nvSpPr>
          <p:cNvPr id="8" name="Rectangle 3"/>
          <p:cNvSpPr txBox="1">
            <a:spLocks noChangeArrowheads="1"/>
          </p:cNvSpPr>
          <p:nvPr/>
        </p:nvSpPr>
        <p:spPr>
          <a:xfrm>
            <a:off x="1481703" y="1667556"/>
            <a:ext cx="8640763" cy="4824412"/>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10000"/>
              </a:lnSpc>
              <a:spcBef>
                <a:spcPct val="10000"/>
              </a:spcBef>
              <a:spcAft>
                <a:spcPct val="10000"/>
              </a:spcAft>
              <a:buFont typeface="Wingdings" panose="05000000000000000000" pitchFamily="2" charset="2"/>
              <a:buNone/>
            </a:pPr>
            <a:r>
              <a:rPr lang="zh-CN" altLang="en-US" sz="1800" b="1" dirty="0">
                <a:solidFill>
                  <a:srgbClr val="FF0000"/>
                </a:solidFill>
                <a:latin typeface="宋体" panose="02010600030101010101" pitchFamily="2" charset="-122"/>
              </a:rPr>
              <a:t>     提高设计院地位，利用多次图纸会审，完成策划点，加强方案对商务的支撑</a:t>
            </a:r>
            <a:endParaRPr lang="zh-CN" altLang="en-US" sz="1800" b="1" dirty="0">
              <a:solidFill>
                <a:srgbClr val="FF0000"/>
              </a:solidFill>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solidFill>
                  <a:srgbClr val="FF0000"/>
                </a:solidFill>
                <a:latin typeface="宋体" panose="02010600030101010101" pitchFamily="2" charset="-122"/>
              </a:rPr>
              <a:t>作用。</a:t>
            </a:r>
            <a:endParaRPr lang="zh-CN" altLang="en-US" sz="1800" b="1" dirty="0">
              <a:solidFill>
                <a:srgbClr val="FF0000"/>
              </a:solidFill>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     提高设计院在工程中的沟通地位，树立设计、业主、审计同等重要的观念。</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在以往的工程中，我们更多地注重了与业主和审计方的沟通，而忽略了设计院的地</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位，把设计单位理解为按时出图和解决一些图纸技术问题。而许多项目证明，大的</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盈利往往是从设计变更中得来的。在该项目中，我们要加大与设计院的沟通力度，</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更多地是从商务的角度，而不仅仅是从技术的角度来沟通。因为所有工程的业主，</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有控制造价的责任和义务，业主往往是工程建设单位职工，考虑到责任和前途，对</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变更造价和项目存在着过多的顾虑。而设计院并不承担建设工程造价改变的责任，</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也能从专业的，技术的角度找到更多的理由说服业主和审计。同时我们也看到，许</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多项目业主也想帮我们取得好的效果，只是有承担责任的顾虑，如果设计能为他们</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消除这份责任和顾虑，那么我们就能得到业主的更大的支持了。</a:t>
            </a:r>
            <a:r>
              <a:rPr lang="zh-CN" altLang="en-US" sz="1800" dirty="0"/>
              <a:t> </a:t>
            </a:r>
            <a:endParaRPr lang="zh-CN" altLang="en-US" sz="1800" dirty="0"/>
          </a:p>
          <a:p>
            <a:endParaRPr lang="zh-CN" alt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2" name="Rectangle 3"/>
          <p:cNvSpPr txBox="1">
            <a:spLocks noChangeArrowheads="1"/>
          </p:cNvSpPr>
          <p:nvPr/>
        </p:nvSpPr>
        <p:spPr>
          <a:xfrm>
            <a:off x="2028031" y="999899"/>
            <a:ext cx="8135937" cy="5329237"/>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zh-CN" altLang="en-US" sz="1800" b="1">
                <a:latin typeface="宋体" panose="02010600030101010101" pitchFamily="2" charset="-122"/>
              </a:rPr>
              <a:t>该工程在开工前，就已与设计进行了多次的沟通，并且在第一次图纸会审中就取得了较好的效果，有几项策划点就是直接由设计单位提出来了，同时图纸会审也为以后的结算，消除各方面的顾虑打下了许多的伏笔。拟出了部份图纸会审的内容，从里面可以看出，我们直接增加了外墙抹灰、内墙腻子等投标中组价不平衡子项，增大了清洗导轨的工程量。在业主提供的外墙保温子项</a:t>
            </a:r>
            <a:r>
              <a:rPr lang="en-US" altLang="zh-CN" sz="1800" b="1">
                <a:latin typeface="宋体" panose="02010600030101010101" pitchFamily="2" charset="-122"/>
              </a:rPr>
              <a:t>010803003003</a:t>
            </a:r>
            <a:r>
              <a:rPr lang="zh-CN" altLang="en-US" sz="1800" b="1">
                <a:latin typeface="宋体" panose="02010600030101010101" pitchFamily="2" charset="-122"/>
              </a:rPr>
              <a:t>中，清单定额工作内容本身就含有外墙抹灰，在我方组价中没有抹灰部份价格，由此必须由设计单位提出增加外墙抹灰，才能消除此部份亏损。同时我们在图纸会审中将本来每个工程的常规拉结筋植筋做法由设计院以设计的要求提出，实施变更，此项目没有增加项目的任何成本，但在结算时可起到非常大的作用，同时图纸会审对以后钢筋结算调增，钢结构吊装设备机械费调整及冬季施工的结算费用打好了伏笔。该项目共进行了五次图纸会审。</a:t>
            </a:r>
            <a:endParaRPr lang="zh-CN" altLang="en-US" sz="1800" b="1">
              <a:latin typeface="宋体" panose="02010600030101010101" pitchFamily="2" charset="-122"/>
            </a:endParaRPr>
          </a:p>
          <a:p>
            <a:pPr>
              <a:lnSpc>
                <a:spcPct val="80000"/>
              </a:lnSpc>
              <a:buFont typeface="Wingdings" panose="05000000000000000000" pitchFamily="2" charset="2"/>
              <a:buNone/>
            </a:pPr>
            <a:endParaRPr lang="zh-CN" altLang="en-US" sz="1400" b="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4"/>
          <p:cNvSpPr txBox="1">
            <a:spLocks noChangeArrowheads="1"/>
          </p:cNvSpPr>
          <p:nvPr/>
        </p:nvSpPr>
        <p:spPr>
          <a:xfrm>
            <a:off x="1955800" y="1062037"/>
            <a:ext cx="8280400" cy="4895850"/>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80000"/>
              </a:lnSpc>
              <a:buFont typeface="Wingdings" panose="05000000000000000000" pitchFamily="2" charset="2"/>
              <a:buNone/>
            </a:pPr>
            <a:endParaRPr lang="zh-CN" altLang="en-US" sz="1800"/>
          </a:p>
          <a:p>
            <a:pPr>
              <a:lnSpc>
                <a:spcPct val="150000"/>
              </a:lnSpc>
              <a:spcBef>
                <a:spcPct val="10000"/>
              </a:spcBef>
              <a:spcAft>
                <a:spcPct val="10000"/>
              </a:spcAft>
            </a:pPr>
            <a:r>
              <a:rPr lang="zh-CN" altLang="en-US" sz="1800"/>
              <a:t> </a:t>
            </a:r>
            <a:r>
              <a:rPr lang="zh-CN" altLang="en-US" sz="1800" b="1">
                <a:latin typeface="宋体" panose="02010600030101010101" pitchFamily="2" charset="-122"/>
              </a:rPr>
              <a:t>项目编制了砌筑方案和钢结构吊装设备方案，由监理和甲方进行事实确认，最终确认了植筋和钢结构吊装措施费用。一是技术变更图纸会审化，把较大的变更上升到了一个图纸会审的高度，减少了以后审计时纠缠变更是由谁提出，该不该认定的问题；同时在工程过程中多次会审，不求每次会审解决全部的问题。二是将较大的签证费用补充协议化。作为补充协议，力度及有效性明显高于普通的现场签证，也可以回避以后审计对签证部份的审计调减。同时加快结算审核进度。</a:t>
            </a:r>
            <a:r>
              <a:rPr lang="zh-CN" altLang="en-US" sz="1800" b="1">
                <a:solidFill>
                  <a:srgbClr val="FF0000"/>
                </a:solidFill>
                <a:latin typeface="宋体" panose="02010600030101010101" pitchFamily="2" charset="-122"/>
              </a:rPr>
              <a:t>（建议项目经理组织项目班子，研究图纸、招标文件、合同、投标书清单等，在图纸会审前下达每人提出至少</a:t>
            </a:r>
            <a:r>
              <a:rPr lang="en-US" altLang="zh-CN" sz="1800" b="1">
                <a:solidFill>
                  <a:srgbClr val="FF0000"/>
                </a:solidFill>
                <a:latin typeface="宋体" panose="02010600030101010101" pitchFamily="2" charset="-122"/>
              </a:rPr>
              <a:t>3</a:t>
            </a:r>
            <a:r>
              <a:rPr lang="zh-CN" altLang="en-US" sz="1800" b="1">
                <a:solidFill>
                  <a:srgbClr val="FF0000"/>
                </a:solidFill>
                <a:latin typeface="宋体" panose="02010600030101010101" pitchFamily="2" charset="-122"/>
              </a:rPr>
              <a:t>个以上的降本增效突破口的要求；建议变更、签证图纸会审化，变更、签证、索赔费用补充协议化。） </a:t>
            </a:r>
            <a:endParaRPr lang="zh-CN" altLang="en-US" sz="1800" b="1">
              <a:solidFill>
                <a:srgbClr val="FF0000"/>
              </a:solidFill>
              <a:latin typeface="宋体" panose="02010600030101010101" pitchFamily="2" charset="-122"/>
            </a:endParaRPr>
          </a:p>
          <a:p>
            <a:pPr>
              <a:lnSpc>
                <a:spcPct val="80000"/>
              </a:lnSpc>
            </a:pPr>
            <a:endParaRPr lang="zh-CN" altLang="en-US" sz="1800" b="1" dirty="0">
              <a:solidFill>
                <a:srgbClr val="FF0000"/>
              </a:solidFill>
              <a:latin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7" name="Group 58"/>
          <p:cNvGraphicFramePr/>
          <p:nvPr>
            <p:custDataLst>
              <p:tags r:id="rId4"/>
            </p:custDataLst>
          </p:nvPr>
        </p:nvGraphicFramePr>
        <p:xfrm>
          <a:off x="1344445" y="793553"/>
          <a:ext cx="9661351" cy="6070140"/>
        </p:xfrm>
        <a:graphic>
          <a:graphicData uri="http://schemas.openxmlformats.org/drawingml/2006/table">
            <a:tbl>
              <a:tblPr/>
              <a:tblGrid>
                <a:gridCol w="1480354"/>
                <a:gridCol w="225427"/>
                <a:gridCol w="1192803"/>
                <a:gridCol w="1530054"/>
                <a:gridCol w="2554231"/>
                <a:gridCol w="1191029"/>
                <a:gridCol w="1487453"/>
              </a:tblGrid>
              <a:tr h="564452">
                <a:tc gridSpan="5">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设计交底及图纸会审记录（一）</a:t>
                      </a:r>
                      <a:r>
                        <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C2-2</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编  号</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01-C2-001</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32">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工程名称</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  期</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2008.8.25</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32">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  点</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工程施工现场会议室</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专业名称</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土建</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32">
                <a:tc gridSpan="7">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设计交底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889274">
                <a:tc gridSpan="7">
                  <a:txBody>
                    <a:bodyPr/>
                    <a:lstStyle/>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本工程建筑面积为</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47240m2</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，包括</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101</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102</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和</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103</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三个单体，主要用途为科研办公楼。</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101</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主楼为筏板基础，地上为框剪结构，车库为独立基础和构造防水板；</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102</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基础同车库（含</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CFG</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桩），地上为框架结构；</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103</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为连廊，钢结构。</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施工单位应注意土建与其它专业的配合，若出现图纸不符时，应及时联系设计解决。</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本工程钢结构作为工程施工重点和难点，质量要求等级高，施工过程控制钢柱不变形难度大，要求钢柱尽量减小接头数量，施工方应增大起重设备吊装能力将原方案每节钢柱</a:t>
                      </a:r>
                      <a:r>
                        <a:rPr kumimoji="0" lang="en-US" altLang="zh-CN"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2~3</a:t>
                      </a: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米调整为每节</a:t>
                      </a:r>
                      <a:r>
                        <a:rPr kumimoji="0" lang="en-US" altLang="zh-CN"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8m</a:t>
                      </a: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左右为宜。</a:t>
                      </a:r>
                      <a:endPar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本工程按</a:t>
                      </a:r>
                      <a:r>
                        <a:rPr kumimoji="0" lang="en-US" altLang="zh-CN"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8</a:t>
                      </a: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度抗震设防烈度设计，施工时应该按设计图纸、规范、图集中相对较高的构造标准进行施工</a:t>
                      </a:r>
                      <a:r>
                        <a:rPr kumimoji="0" lang="zh-CN" altLang="en-US" sz="1400" b="0" i="1"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zh-CN" altLang="en-US" sz="1400" b="0" i="1"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纵向受力钢筋的连接形式：</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d≥18mm</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的钢筋应该按照常规方式采用机械连接接头形式。</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二次结构墙体的拉结筋、构造柱、圈梁钢筋为保证预留位置的准确，采用后植筋方式。</a:t>
                      </a:r>
                      <a:endPar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地下室墙体及地上有防水要求的墙体模板支设时采用对拉螺杆固定，螺杆中间应加焊止水片。</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地下室底板双层钢筋网片间采用</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Φ22</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门字型支撑钢筋，间距</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1*1M</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梅花形布置，所有梁双排钢筋之间采用</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Φ25</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钢筋间距</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2000</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作垫铁，以保证双排钢筋间距。 </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除图纸有设计外</a:t>
                      </a: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地下室底板后浇带及外墙导墙、有防水要求的墙体施工缝处，均设置钢板止水带或橡胶止水条。</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因奥运会影响，工程主体施工已拖延至冬季施工时间，施工方应编制专项的冬期施工方案，并按冬期施工方案组织施工。</a:t>
                      </a:r>
                      <a:endPar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所有有保温要求的外墙均先增加一道水泥抗裂砂浆抹灰层后再粘贴保温板</a:t>
                      </a:r>
                      <a:r>
                        <a:rPr kumimoji="0" lang="zh-CN" altLang="en-US" sz="1400" b="0" i="0"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zh-CN" altLang="en-US" sz="1400" b="0" i="0"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en-US" altLang="zh-CN"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CFG</a:t>
                      </a:r>
                      <a:r>
                        <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桩、钢结构、网架、屋面玻璃顶棚、外墙干挂、幕墙等由施工单位二次设计后报设计院审批。</a:t>
                      </a:r>
                      <a:endParaRPr kumimoji="0" lang="zh-CN" altLang="en-US" sz="1400" b="0" i="0" u="none" strike="noStrike" cap="none" normalizeH="0" baseline="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AutoNum type="arabicPeriod"/>
                      </a:pPr>
                      <a:r>
                        <a:rPr kumimoji="0" lang="zh-CN" altLang="en-US" sz="1400" b="0" i="1" u="none" strike="noStrike" cap="none" normalizeH="0" baseline="0">
                          <a:ln>
                            <a:noFill/>
                          </a:ln>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本工程所有内墙涂料选用图集做法中没有腻子的，需要增设腻子二遍后做涂料</a:t>
                      </a:r>
                      <a:r>
                        <a:rPr kumimoji="0" lang="zh-CN" altLang="en-US" sz="1400" b="0" i="0"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zh-CN" altLang="en-US" sz="1400" b="0" i="0" u="none" strike="noStrike" cap="none" normalizeH="0" baseline="0">
                        <a:ln>
                          <a:noFill/>
                        </a:ln>
                        <a:solidFill>
                          <a:srgbClr val="0066FF"/>
                        </a:solidFill>
                        <a:effectLst/>
                        <a:latin typeface="黑体" panose="02010609060101010101" pitchFamily="2" charset="-122"/>
                        <a:ea typeface="黑体" panose="02010609060101010101" pitchFamily="2" charset="-122"/>
                        <a:cs typeface="Times New Roman" panose="02020603050405020304" pitchFamily="18" charset="0"/>
                      </a:endParaRPr>
                    </a:p>
                  </a:txBody>
                  <a:tcPr marL="90167" marR="90167" marT="45084" marB="4508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12632">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签字栏</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建设单位</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管理公司</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监理单位</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设计单位</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施工单位</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632">
                <a:tc vMerge="1">
                  <a:tcPr/>
                </a:tc>
                <a:tc gridSpan="2">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1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marL="90167" marR="90167" marT="45084" marB="450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1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1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1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1400" b="0"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Text Box 9"/>
          <p:cNvSpPr txBox="1">
            <a:spLocks noChangeArrowheads="1"/>
          </p:cNvSpPr>
          <p:nvPr/>
        </p:nvSpPr>
        <p:spPr bwMode="gray">
          <a:xfrm>
            <a:off x="1736791" y="1765394"/>
            <a:ext cx="7864009" cy="1292662"/>
          </a:xfrm>
          <a:prstGeom prst="rect">
            <a:avLst/>
          </a:prstGeom>
          <a:noFill/>
          <a:ln w="9525" algn="ctr">
            <a:noFill/>
            <a:miter lim="800000"/>
          </a:ln>
        </p:spPr>
        <p:txBody>
          <a:bodyPr>
            <a:spAutoFit/>
          </a:bodyPr>
          <a:lstStyle/>
          <a:p>
            <a:pPr eaLnBrk="1" hangingPunct="1">
              <a:defRPr/>
            </a:pPr>
            <a:r>
              <a:rPr lang="zh-CN" altLang="en-US" sz="2400" b="1" dirty="0">
                <a:latin typeface="+mn-ea"/>
                <a:ea typeface="+mn-ea"/>
              </a:rPr>
              <a:t>案例：</a:t>
            </a:r>
            <a:r>
              <a:rPr lang="zh-CN" altLang="en-US" sz="2400" b="1" dirty="0">
                <a:ln w="11430"/>
                <a:solidFill>
                  <a:srgbClr val="FF0000"/>
                </a:solidFill>
                <a:effectLst>
                  <a:outerShdw blurRad="50800" dist="39000" dir="5460000" algn="tl">
                    <a:srgbClr val="000000">
                      <a:alpha val="38000"/>
                    </a:srgbClr>
                  </a:outerShdw>
                </a:effectLst>
                <a:latin typeface="+mn-ea"/>
                <a:ea typeface="+mn-ea"/>
              </a:rPr>
              <a:t>电缆线路优化</a:t>
            </a:r>
            <a:endParaRPr lang="en-US" altLang="zh-CN" sz="2400" b="1" dirty="0">
              <a:ln w="11430"/>
              <a:solidFill>
                <a:srgbClr val="FF0000"/>
              </a:solidFill>
              <a:effectLst>
                <a:outerShdw blurRad="50800" dist="39000" dir="5460000" algn="tl">
                  <a:srgbClr val="000000">
                    <a:alpha val="38000"/>
                  </a:srgbClr>
                </a:outerShdw>
              </a:effectLst>
              <a:latin typeface="+mn-ea"/>
              <a:ea typeface="+mn-ea"/>
            </a:endParaRPr>
          </a:p>
          <a:p>
            <a:pPr eaLnBrk="1" hangingPunct="1">
              <a:defRPr/>
            </a:pPr>
            <a:r>
              <a:rPr lang="zh-CN" altLang="en-US" b="0" dirty="0">
                <a:latin typeface="+mn-ea"/>
                <a:ea typeface="+mn-ea"/>
              </a:rPr>
              <a:t>    项目部为化解电缆报价时大幅降量风险，在排布综合管线图时，利用三局总包优势，降低电影院内走廊</a:t>
            </a:r>
            <a:r>
              <a:rPr lang="en-US" altLang="zh-CN" b="0" dirty="0">
                <a:latin typeface="+mn-ea"/>
                <a:ea typeface="+mn-ea"/>
              </a:rPr>
              <a:t>4</a:t>
            </a:r>
            <a:r>
              <a:rPr lang="zh-CN" altLang="en-US" b="0" dirty="0">
                <a:latin typeface="+mn-ea"/>
                <a:ea typeface="+mn-ea"/>
              </a:rPr>
              <a:t>道次梁（高度为</a:t>
            </a:r>
            <a:r>
              <a:rPr lang="en-US" altLang="zh-CN" b="0" dirty="0">
                <a:latin typeface="+mn-ea"/>
                <a:ea typeface="+mn-ea"/>
              </a:rPr>
              <a:t>450mm</a:t>
            </a:r>
            <a:r>
              <a:rPr lang="zh-CN" altLang="en-US" b="0" dirty="0">
                <a:latin typeface="+mn-ea"/>
                <a:ea typeface="+mn-ea"/>
              </a:rPr>
              <a:t>降至</a:t>
            </a:r>
            <a:r>
              <a:rPr lang="en-US" altLang="zh-CN" b="0" dirty="0">
                <a:latin typeface="+mn-ea"/>
                <a:ea typeface="+mn-ea"/>
              </a:rPr>
              <a:t>300mm</a:t>
            </a:r>
            <a:r>
              <a:rPr lang="zh-CN" altLang="en-US" b="0" dirty="0">
                <a:latin typeface="+mn-ea"/>
                <a:ea typeface="+mn-ea"/>
              </a:rPr>
              <a:t>），优化了发电机房供电线路，节约电缆</a:t>
            </a:r>
            <a:r>
              <a:rPr lang="en-US" altLang="zh-CN" b="0" dirty="0">
                <a:latin typeface="+mn-ea"/>
                <a:ea typeface="+mn-ea"/>
              </a:rPr>
              <a:t>15835</a:t>
            </a:r>
            <a:r>
              <a:rPr lang="zh-CN" altLang="en-US" b="0" dirty="0">
                <a:latin typeface="+mn-ea"/>
                <a:ea typeface="+mn-ea"/>
              </a:rPr>
              <a:t>米，降低成本</a:t>
            </a:r>
            <a:r>
              <a:rPr lang="en-US" altLang="zh-CN" b="0" dirty="0">
                <a:latin typeface="+mn-ea"/>
                <a:ea typeface="+mn-ea"/>
              </a:rPr>
              <a:t>943</a:t>
            </a:r>
            <a:r>
              <a:rPr lang="zh-CN" altLang="en-US" b="0" dirty="0">
                <a:latin typeface="+mn-ea"/>
                <a:ea typeface="+mn-ea"/>
              </a:rPr>
              <a:t>万元。</a:t>
            </a:r>
            <a:endParaRPr lang="zh-CN" altLang="en-US" b="0" dirty="0">
              <a:latin typeface="+mn-ea"/>
              <a:ea typeface="+mn-ea"/>
            </a:endParaRPr>
          </a:p>
        </p:txBody>
      </p:sp>
      <p:cxnSp>
        <p:nvCxnSpPr>
          <p:cNvPr id="8" name="直接连接符 5"/>
          <p:cNvCxnSpPr>
            <a:cxnSpLocks noChangeShapeType="1"/>
          </p:cNvCxnSpPr>
          <p:nvPr/>
        </p:nvCxnSpPr>
        <p:spPr bwMode="auto">
          <a:xfrm flipV="1">
            <a:off x="6591009" y="618267"/>
            <a:ext cx="393700" cy="50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cxnSp>
      <p:sp>
        <p:nvSpPr>
          <p:cNvPr id="9" name="矩形 8"/>
          <p:cNvSpPr/>
          <p:nvPr/>
        </p:nvSpPr>
        <p:spPr>
          <a:xfrm>
            <a:off x="2630962" y="912252"/>
            <a:ext cx="556594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zh-CN" altLang="en-US" sz="3200"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利用</a:t>
            </a:r>
            <a:r>
              <a:rPr lang="en-US" altLang="zh-CN" sz="3200"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CSD</a:t>
            </a:r>
            <a:r>
              <a:rPr lang="zh-CN" altLang="en-US" sz="3200"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综合管线图优化路线</a:t>
            </a:r>
            <a:endParaRPr lang="zh-CN" altLang="en-US" sz="3200"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endParaRPr>
          </a:p>
        </p:txBody>
      </p:sp>
      <p:pic>
        <p:nvPicPr>
          <p:cNvPr id="11" name="Picture 3" descr="C:\Documents and Settings\Administrator\Application Data\Tencent\Users\872043958\QQ\WinTemp\RichOle\`$T)ESE_7C1MOL(C@H40I}C.jpg"/>
          <p:cNvPicPr>
            <a:picLocks noChangeAspect="1" noChangeArrowheads="1"/>
          </p:cNvPicPr>
          <p:nvPr/>
        </p:nvPicPr>
        <p:blipFill>
          <a:blip r:embed="rId4" cstate="print"/>
          <a:srcRect/>
          <a:stretch>
            <a:fillRect/>
          </a:stretch>
        </p:blipFill>
        <p:spPr>
          <a:xfrm>
            <a:off x="1344445" y="3532222"/>
            <a:ext cx="4324351" cy="295592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4" descr="C:\Documents and Settings\Administrator\Application Data\Tencent\Users\872043958\QQ\WinTemp\RichOle\ZVQF~Q0B6)KF}AA2ML)MI4F.jpg"/>
          <p:cNvPicPr>
            <a:picLocks noChangeAspect="1" noChangeArrowheads="1"/>
          </p:cNvPicPr>
          <p:nvPr/>
        </p:nvPicPr>
        <p:blipFill>
          <a:blip r:embed="rId5" cstate="print"/>
          <a:srcRect/>
          <a:stretch>
            <a:fillRect/>
          </a:stretch>
        </p:blipFill>
        <p:spPr bwMode="auto">
          <a:xfrm>
            <a:off x="5884740" y="3666004"/>
            <a:ext cx="4305299" cy="2816929"/>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右箭头 9"/>
          <p:cNvSpPr/>
          <p:nvPr/>
        </p:nvSpPr>
        <p:spPr>
          <a:xfrm>
            <a:off x="5589296" y="4696554"/>
            <a:ext cx="401638" cy="11906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991749"/>
            <a:ext cx="7793037" cy="673099"/>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6</a:t>
            </a:r>
            <a:r>
              <a:rPr lang="zh-CN" altLang="en-US" sz="3200" b="1" dirty="0">
                <a:latin typeface="宋体" panose="02010600030101010101" pitchFamily="2" charset="-122"/>
              </a:rPr>
              <a:t>、深化设计、图纸会审策划</a:t>
            </a:r>
            <a:endParaRPr lang="zh-CN" altLang="en-US" sz="3200" b="1" dirty="0">
              <a:latin typeface="宋体" panose="02010600030101010101" pitchFamily="2" charset="-122"/>
            </a:endParaRPr>
          </a:p>
        </p:txBody>
      </p:sp>
      <p:pic>
        <p:nvPicPr>
          <p:cNvPr id="8" name="Picture 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59812" y="1664875"/>
            <a:ext cx="7472376" cy="498030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881496"/>
            <a:ext cx="6300787" cy="62388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7</a:t>
            </a:r>
            <a:r>
              <a:rPr lang="zh-CN" altLang="en-US" sz="3200" b="1" dirty="0">
                <a:latin typeface="宋体" panose="02010600030101010101" pitchFamily="2" charset="-122"/>
              </a:rPr>
              <a:t>、税费、保险理赔策划</a:t>
            </a:r>
            <a:endParaRPr lang="zh-CN" altLang="en-US" sz="3200" b="1" dirty="0">
              <a:latin typeface="宋体" panose="02010600030101010101" pitchFamily="2" charset="-122"/>
            </a:endParaRPr>
          </a:p>
        </p:txBody>
      </p:sp>
      <p:sp>
        <p:nvSpPr>
          <p:cNvPr id="8" name="Text Box 4"/>
          <p:cNvSpPr txBox="1">
            <a:spLocks noChangeArrowheads="1"/>
          </p:cNvSpPr>
          <p:nvPr/>
        </p:nvSpPr>
        <p:spPr bwMode="auto">
          <a:xfrm>
            <a:off x="2964669" y="2388281"/>
            <a:ext cx="5256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5"/>
          <p:cNvSpPr txBox="1">
            <a:spLocks noChangeArrowheads="1"/>
          </p:cNvSpPr>
          <p:nvPr/>
        </p:nvSpPr>
        <p:spPr bwMode="auto">
          <a:xfrm>
            <a:off x="4383894" y="2943906"/>
            <a:ext cx="419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Text Box 7"/>
          <p:cNvSpPr txBox="1">
            <a:spLocks noChangeArrowheads="1"/>
          </p:cNvSpPr>
          <p:nvPr/>
        </p:nvSpPr>
        <p:spPr bwMode="auto">
          <a:xfrm>
            <a:off x="2747182" y="2172381"/>
            <a:ext cx="6265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a:latin typeface="Arial" panose="020B0604020202020204" pitchFamily="34" charset="0"/>
              </a:rPr>
              <a:t>  </a:t>
            </a:r>
            <a:endParaRPr lang="zh-CN" altLang="en-US" sz="2000">
              <a:latin typeface="Arial" panose="020B0604020202020204" pitchFamily="34" charset="0"/>
            </a:endParaRPr>
          </a:p>
          <a:p>
            <a:pPr algn="ctr" eaLnBrk="1" hangingPunct="1">
              <a:spcBef>
                <a:spcPct val="0"/>
              </a:spcBef>
              <a:buClrTx/>
              <a:buSzTx/>
              <a:buFontTx/>
              <a:buNone/>
            </a:pPr>
            <a:endParaRPr lang="zh-CN" altLang="en-US" sz="2000" b="0">
              <a:latin typeface="Arial" panose="020B0604020202020204" pitchFamily="34" charset="0"/>
            </a:endParaRPr>
          </a:p>
        </p:txBody>
      </p:sp>
      <p:sp>
        <p:nvSpPr>
          <p:cNvPr id="12" name="Text Box 32"/>
          <p:cNvSpPr txBox="1">
            <a:spLocks noChangeArrowheads="1"/>
          </p:cNvSpPr>
          <p:nvPr/>
        </p:nvSpPr>
        <p:spPr bwMode="auto">
          <a:xfrm>
            <a:off x="3971938" y="6138429"/>
            <a:ext cx="3816350" cy="4205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spcBef>
                <a:spcPct val="50000"/>
              </a:spcBef>
              <a:defRPr/>
            </a:pPr>
            <a:r>
              <a:rPr lang="zh-CN" altLang="en-US" sz="2400" dirty="0">
                <a:solidFill>
                  <a:schemeClr val="tx1"/>
                </a:solidFill>
              </a:rPr>
              <a:t>水泥发票代替混凝土发票  </a:t>
            </a:r>
            <a:endParaRPr lang="zh-CN" altLang="en-US" sz="2400" dirty="0">
              <a:solidFill>
                <a:schemeClr val="tx1"/>
              </a:solidFill>
            </a:endParaRPr>
          </a:p>
        </p:txBody>
      </p:sp>
      <p:pic>
        <p:nvPicPr>
          <p:cNvPr id="13" name="Picture 31" descr="IMG_3646"/>
          <p:cNvPicPr>
            <a:picLocks noChangeAspect="1" noChangeArrowheads="1"/>
          </p:cNvPicPr>
          <p:nvPr/>
        </p:nvPicPr>
        <p:blipFill>
          <a:blip r:embed="rId4" cstate="print"/>
          <a:srcRect/>
          <a:stretch>
            <a:fillRect/>
          </a:stretch>
        </p:blipFill>
        <p:spPr bwMode="auto">
          <a:xfrm>
            <a:off x="2431847" y="2307304"/>
            <a:ext cx="7651842" cy="3587309"/>
          </a:xfrm>
          <a:prstGeom prst="rect">
            <a:avLst/>
          </a:prstGeom>
          <a:noFill/>
          <a:ln w="76200" algn="ctr">
            <a:solidFill>
              <a:srgbClr val="66FF99"/>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4" name="Group 12"/>
          <p:cNvGrpSpPr/>
          <p:nvPr/>
        </p:nvGrpSpPr>
        <p:grpSpPr bwMode="auto">
          <a:xfrm>
            <a:off x="2172507" y="1792217"/>
            <a:ext cx="1118652" cy="368783"/>
            <a:chOff x="431" y="1171"/>
            <a:chExt cx="2668" cy="284"/>
          </a:xfrm>
        </p:grpSpPr>
        <p:sp>
          <p:nvSpPr>
            <p:cNvPr id="15" name="Text Box 9"/>
            <p:cNvSpPr txBox="1">
              <a:spLocks noChangeArrowheads="1"/>
            </p:cNvSpPr>
            <p:nvPr/>
          </p:nvSpPr>
          <p:spPr bwMode="auto">
            <a:xfrm>
              <a:off x="603" y="1171"/>
              <a:ext cx="2496" cy="28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defRPr/>
              </a:pPr>
              <a:r>
                <a:rPr lang="zh-CN" altLang="en-US" dirty="0">
                  <a:solidFill>
                    <a:srgbClr val="990000"/>
                  </a:solidFill>
                  <a:latin typeface="Arial" panose="020B0604020202020204" pitchFamily="34" charset="0"/>
                </a:rPr>
                <a:t> </a:t>
              </a:r>
              <a:r>
                <a:rPr lang="zh-CN" altLang="en-US" b="1" dirty="0">
                  <a:solidFill>
                    <a:srgbClr val="990000"/>
                  </a:solidFill>
                  <a:latin typeface="Arial" panose="020B0604020202020204" pitchFamily="34" charset="0"/>
                </a:rPr>
                <a:t>税  务</a:t>
              </a:r>
              <a:endParaRPr lang="zh-CN" altLang="zh-CN" b="1" dirty="0">
                <a:solidFill>
                  <a:srgbClr val="990000"/>
                </a:solidFill>
                <a:latin typeface="Arial" panose="020B0604020202020204" pitchFamily="34" charset="0"/>
              </a:endParaRPr>
            </a:p>
          </p:txBody>
        </p:sp>
        <p:sp>
          <p:nvSpPr>
            <p:cNvPr id="16" name="Oval 11"/>
            <p:cNvSpPr>
              <a:spLocks noChangeArrowheads="1"/>
            </p:cNvSpPr>
            <p:nvPr/>
          </p:nvSpPr>
          <p:spPr bwMode="gray">
            <a:xfrm>
              <a:off x="431" y="1207"/>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algn="l" eaLnBrk="1" hangingPunct="1"/>
              <a:endParaRPr lang="zh-CN" altLang="en-US" sz="2400" b="0">
                <a:latin typeface="Arial" panose="020B0604020202020204" pitchFamily="34" charset="0"/>
                <a:ea typeface="宋体" panose="02010600030101010101" pitchFamily="2"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Text Box 4"/>
          <p:cNvSpPr txBox="1">
            <a:spLocks noChangeArrowheads="1"/>
          </p:cNvSpPr>
          <p:nvPr/>
        </p:nvSpPr>
        <p:spPr bwMode="auto">
          <a:xfrm>
            <a:off x="1908175" y="2349500"/>
            <a:ext cx="462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8"/>
          <p:cNvSpPr txBox="1">
            <a:spLocks noChangeArrowheads="1"/>
          </p:cNvSpPr>
          <p:nvPr/>
        </p:nvSpPr>
        <p:spPr bwMode="auto">
          <a:xfrm>
            <a:off x="2124075" y="2565400"/>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Rectangle 9"/>
          <p:cNvSpPr>
            <a:spLocks noChangeArrowheads="1"/>
          </p:cNvSpPr>
          <p:nvPr/>
        </p:nvSpPr>
        <p:spPr bwMode="auto">
          <a:xfrm>
            <a:off x="787843" y="2259678"/>
            <a:ext cx="8207375" cy="14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zh-CN" altLang="en-US" sz="2000" b="1" dirty="0">
                <a:latin typeface="宋体" panose="02010600030101010101" pitchFamily="2" charset="-122"/>
              </a:rPr>
              <a:t>     某项目业主方购买了建筑工程一切险。该项目在保险经纪公司的指导和帮助下，成功从保险公司理赔费用高达***万元。为项目争取了额外的收益 。</a:t>
            </a:r>
            <a:endParaRPr lang="zh-CN" altLang="en-US" sz="2000" b="1" dirty="0">
              <a:latin typeface="宋体" panose="02010600030101010101" pitchFamily="2" charset="-122"/>
            </a:endParaRPr>
          </a:p>
        </p:txBody>
      </p:sp>
      <p:sp>
        <p:nvSpPr>
          <p:cNvPr id="12" name="Text Box 10"/>
          <p:cNvSpPr txBox="1">
            <a:spLocks noChangeArrowheads="1"/>
          </p:cNvSpPr>
          <p:nvPr/>
        </p:nvSpPr>
        <p:spPr bwMode="auto">
          <a:xfrm>
            <a:off x="787843" y="1249762"/>
            <a:ext cx="307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保 险 的 理 赔：</a:t>
            </a:r>
            <a:endParaRPr lang="zh-CN" altLang="en-US" sz="2800" b="1" dirty="0">
              <a:latin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
          <p:cNvSpPr>
            <a:spLocks noChangeArrowheads="1"/>
          </p:cNvSpPr>
          <p:nvPr/>
        </p:nvSpPr>
        <p:spPr bwMode="gray">
          <a:xfrm rot="16200000">
            <a:off x="5766951" y="625116"/>
            <a:ext cx="6382624" cy="6467475"/>
          </a:xfrm>
          <a:prstGeom prst="rtTriangle">
            <a:avLst/>
          </a:prstGeom>
          <a:gradFill rotWithShape="1">
            <a:gsLst>
              <a:gs pos="0">
                <a:schemeClr val="accent2">
                  <a:alpha val="0"/>
                </a:schemeClr>
              </a:gs>
              <a:gs pos="100000">
                <a:schemeClr val="tx2"/>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none" lIns="87313" tIns="44450" rIns="87313" bIns="44450" anchor="ctr"/>
          <a:lstStyle>
            <a:lvl1pPr defTabSz="8255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8255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8255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8255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8255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90000"/>
              </a:lnSpc>
              <a:spcBef>
                <a:spcPct val="0"/>
              </a:spcBef>
              <a:buClrTx/>
              <a:buSzTx/>
              <a:buFontTx/>
              <a:buNone/>
            </a:pPr>
            <a:endParaRPr kumimoji="1" lang="zh-CN" altLang="en-US" sz="1600">
              <a:solidFill>
                <a:srgbClr val="000000"/>
              </a:solidFill>
              <a:latin typeface="Arial" panose="020B0604020202020204" pitchFamily="34" charset="0"/>
              <a:ea typeface="Gulim" panose="020B0503020000020004" pitchFamily="34" charset="-127"/>
            </a:endParaRPr>
          </a:p>
        </p:txBody>
      </p:sp>
      <p:sp>
        <p:nvSpPr>
          <p:cNvPr id="18" name="Text Box 16"/>
          <p:cNvSpPr txBox="1">
            <a:spLocks noChangeArrowheads="1"/>
          </p:cNvSpPr>
          <p:nvPr/>
        </p:nvSpPr>
        <p:spPr bwMode="auto">
          <a:xfrm>
            <a:off x="9161008" y="4505326"/>
            <a:ext cx="187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a:latin typeface="宋体" panose="02010600030101010101" pitchFamily="2" charset="-122"/>
              </a:rPr>
              <a:t>十条理念</a:t>
            </a:r>
            <a:endParaRPr lang="zh-CN" altLang="en-US">
              <a:latin typeface="宋体" panose="02010600030101010101" pitchFamily="2" charset="-122"/>
            </a:endParaRPr>
          </a:p>
        </p:txBody>
      </p:sp>
      <p:sp>
        <p:nvSpPr>
          <p:cNvPr id="19" name="AutoShape 5"/>
          <p:cNvSpPr>
            <a:spLocks noChangeArrowheads="1"/>
          </p:cNvSpPr>
          <p:nvPr/>
        </p:nvSpPr>
        <p:spPr bwMode="gray">
          <a:xfrm rot="10800000">
            <a:off x="9161008" y="1789176"/>
            <a:ext cx="1068499" cy="541722"/>
          </a:xfrm>
          <a:prstGeom prst="rightArrow">
            <a:avLst>
              <a:gd name="adj1" fmla="val 50000"/>
              <a:gd name="adj2" fmla="val 72240"/>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0" name="AutoShape 10"/>
          <p:cNvSpPr>
            <a:spLocks noChangeArrowheads="1"/>
          </p:cNvSpPr>
          <p:nvPr/>
        </p:nvSpPr>
        <p:spPr bwMode="gray">
          <a:xfrm rot="10800000">
            <a:off x="8003058" y="3042862"/>
            <a:ext cx="1079707" cy="551062"/>
          </a:xfrm>
          <a:prstGeom prst="rightArrow">
            <a:avLst>
              <a:gd name="adj1" fmla="val 50000"/>
              <a:gd name="adj2" fmla="val 72205"/>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1" name="AutoShape 11"/>
          <p:cNvSpPr>
            <a:spLocks noChangeArrowheads="1"/>
          </p:cNvSpPr>
          <p:nvPr/>
        </p:nvSpPr>
        <p:spPr bwMode="gray">
          <a:xfrm rot="10800000">
            <a:off x="6658242" y="4242114"/>
            <a:ext cx="1083443" cy="552930"/>
          </a:xfrm>
          <a:prstGeom prst="rightArrow">
            <a:avLst>
              <a:gd name="adj1" fmla="val 50000"/>
              <a:gd name="adj2" fmla="val 72173"/>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2" name="AutoShape 12"/>
          <p:cNvSpPr>
            <a:spLocks noChangeArrowheads="1"/>
          </p:cNvSpPr>
          <p:nvPr/>
        </p:nvSpPr>
        <p:spPr bwMode="gray">
          <a:xfrm rot="10800000">
            <a:off x="5551594" y="5388437"/>
            <a:ext cx="1085311" cy="549194"/>
          </a:xfrm>
          <a:prstGeom prst="rightArrow">
            <a:avLst>
              <a:gd name="adj1" fmla="val 50000"/>
              <a:gd name="adj2" fmla="val 72268"/>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3" name="Rectangle 5984"/>
          <p:cNvSpPr>
            <a:spLocks noChangeArrowheads="1"/>
          </p:cNvSpPr>
          <p:nvPr/>
        </p:nvSpPr>
        <p:spPr bwMode="auto">
          <a:xfrm>
            <a:off x="587804" y="275365"/>
            <a:ext cx="9971634" cy="1103808"/>
          </a:xfrm>
          <a:prstGeom prst="rect">
            <a:avLst/>
          </a:prstGeom>
          <a:solidFill>
            <a:srgbClr val="FF9900"/>
          </a:solidFill>
          <a:ln w="9525">
            <a:solidFill>
              <a:schemeClr val="tx1"/>
            </a:solid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eaLnBrk="1" hangingPunct="1">
              <a:defRPr/>
            </a:pPr>
            <a:endParaRPr lang="en-US" altLang="zh-CN" sz="1800">
              <a:latin typeface="宋体" panose="02010600030101010101" pitchFamily="2" charset="-122"/>
              <a:ea typeface="宋体" panose="02010600030101010101" pitchFamily="2" charset="-122"/>
            </a:endParaRPr>
          </a:p>
        </p:txBody>
      </p:sp>
      <p:sp>
        <p:nvSpPr>
          <p:cNvPr id="24" name="Rectangle 24"/>
          <p:cNvSpPr>
            <a:spLocks noChangeArrowheads="1"/>
          </p:cNvSpPr>
          <p:nvPr/>
        </p:nvSpPr>
        <p:spPr bwMode="auto">
          <a:xfrm>
            <a:off x="3018697" y="274637"/>
            <a:ext cx="5379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a:latin typeface="宋体" panose="02010600030101010101" pitchFamily="2" charset="-122"/>
              </a:rPr>
              <a:t>一、提升商务管理十条理念</a:t>
            </a:r>
            <a:endParaRPr lang="zh-CN" altLang="en-US" sz="2800">
              <a:latin typeface="宋体" panose="02010600030101010101" pitchFamily="2" charset="-122"/>
            </a:endParaRPr>
          </a:p>
          <a:p>
            <a:pPr algn="ctr" eaLnBrk="1" hangingPunct="1">
              <a:spcBef>
                <a:spcPct val="0"/>
              </a:spcBef>
              <a:buClrTx/>
              <a:buSzTx/>
              <a:buFontTx/>
              <a:buNone/>
            </a:pPr>
            <a:r>
              <a:rPr lang="en-US" altLang="zh-CN" sz="2000" b="0">
                <a:latin typeface="宋体" panose="02010600030101010101" pitchFamily="2" charset="-122"/>
              </a:rPr>
              <a:t>   (</a:t>
            </a:r>
            <a:r>
              <a:rPr lang="zh-CN" altLang="en-US" sz="2000" b="0">
                <a:latin typeface="宋体" panose="02010600030101010101" pitchFamily="2" charset="-122"/>
              </a:rPr>
              <a:t>管理的创新关键在于观念的创新</a:t>
            </a:r>
            <a:r>
              <a:rPr lang="en-US" altLang="zh-CN" sz="2000" b="0">
                <a:latin typeface="宋体" panose="02010600030101010101" pitchFamily="2" charset="-122"/>
              </a:rPr>
              <a:t>)</a:t>
            </a:r>
            <a:endParaRPr lang="en-US" altLang="zh-CN" sz="2000" b="0">
              <a:latin typeface="宋体" panose="02010600030101010101" pitchFamily="2" charset="-122"/>
            </a:endParaRPr>
          </a:p>
        </p:txBody>
      </p:sp>
      <p:sp>
        <p:nvSpPr>
          <p:cNvPr id="25" name="AutoShape 4"/>
          <p:cNvSpPr>
            <a:spLocks noChangeArrowheads="1"/>
          </p:cNvSpPr>
          <p:nvPr/>
        </p:nvSpPr>
        <p:spPr bwMode="gray">
          <a:xfrm>
            <a:off x="525432" y="1674812"/>
            <a:ext cx="8557333" cy="846206"/>
          </a:xfrm>
          <a:prstGeom prst="roundRect">
            <a:avLst>
              <a:gd name="adj" fmla="val 16667"/>
            </a:avLst>
          </a:prstGeom>
          <a:solidFill>
            <a:srgbClr val="99CCFF"/>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0" name="AutoShape 4"/>
          <p:cNvSpPr>
            <a:spLocks noChangeArrowheads="1"/>
          </p:cNvSpPr>
          <p:nvPr/>
        </p:nvSpPr>
        <p:spPr bwMode="gray">
          <a:xfrm>
            <a:off x="716176" y="2898774"/>
            <a:ext cx="7025509" cy="848075"/>
          </a:xfrm>
          <a:prstGeom prst="roundRect">
            <a:avLst>
              <a:gd name="adj" fmla="val 16667"/>
            </a:avLst>
          </a:prstGeom>
          <a:solidFill>
            <a:srgbClr val="C0C0C0"/>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1" name="AutoShape 4"/>
          <p:cNvSpPr>
            <a:spLocks noChangeArrowheads="1"/>
          </p:cNvSpPr>
          <p:nvPr/>
        </p:nvSpPr>
        <p:spPr bwMode="gray">
          <a:xfrm>
            <a:off x="2007740" y="4229172"/>
            <a:ext cx="4415965" cy="508097"/>
          </a:xfrm>
          <a:prstGeom prst="roundRect">
            <a:avLst>
              <a:gd name="adj" fmla="val 16667"/>
            </a:avLst>
          </a:prstGeom>
          <a:solidFill>
            <a:srgbClr val="FFCC00"/>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2" name="AutoShape 4"/>
          <p:cNvSpPr>
            <a:spLocks noChangeArrowheads="1"/>
          </p:cNvSpPr>
          <p:nvPr/>
        </p:nvSpPr>
        <p:spPr bwMode="gray">
          <a:xfrm>
            <a:off x="525431" y="5027912"/>
            <a:ext cx="4914123" cy="1270244"/>
          </a:xfrm>
          <a:prstGeom prst="roundRect">
            <a:avLst>
              <a:gd name="adj" fmla="val 16667"/>
            </a:avLst>
          </a:prstGeom>
          <a:solidFill>
            <a:srgbClr val="CCFFFF"/>
          </a:solidFill>
          <a:ln w="38100">
            <a:solidFill>
              <a:schemeClr val="tx1"/>
            </a:solidFill>
            <a:rou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dirty="0">
              <a:solidFill>
                <a:srgbClr val="000000"/>
              </a:solidFill>
              <a:latin typeface="Arial" panose="020B0604020202020204" pitchFamily="34" charset="0"/>
              <a:ea typeface="Gulim" panose="020B0503020000020004" pitchFamily="34" charset="-127"/>
            </a:endParaRPr>
          </a:p>
        </p:txBody>
      </p:sp>
      <p:sp>
        <p:nvSpPr>
          <p:cNvPr id="38" name="Text Box 35"/>
          <p:cNvSpPr txBox="1">
            <a:spLocks noChangeArrowheads="1"/>
          </p:cNvSpPr>
          <p:nvPr/>
        </p:nvSpPr>
        <p:spPr bwMode="auto">
          <a:xfrm>
            <a:off x="538335" y="1674812"/>
            <a:ext cx="84714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dirty="0">
                <a:latin typeface="宋体" panose="02010600030101010101" pitchFamily="2" charset="-122"/>
              </a:rPr>
              <a:t>“项目越大商务空间越大”，“大项目要贡献大的现金流”的效益和现金理念</a:t>
            </a:r>
            <a:endParaRPr lang="zh-CN" altLang="en-US" sz="2000" dirty="0">
              <a:latin typeface="宋体" panose="02010600030101010101" pitchFamily="2" charset="-122"/>
            </a:endParaRPr>
          </a:p>
        </p:txBody>
      </p:sp>
      <p:sp>
        <p:nvSpPr>
          <p:cNvPr id="39" name="Text Box 36"/>
          <p:cNvSpPr txBox="1">
            <a:spLocks noChangeArrowheads="1"/>
          </p:cNvSpPr>
          <p:nvPr/>
        </p:nvSpPr>
        <p:spPr bwMode="auto">
          <a:xfrm>
            <a:off x="716176" y="2892424"/>
            <a:ext cx="7025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“强化过程兑现”和“项目兑现越多，企业盈利越大”的兑现论</a:t>
            </a:r>
            <a:endParaRPr lang="zh-CN" altLang="en-US" sz="2000" dirty="0">
              <a:latin typeface="宋体" panose="02010600030101010101" pitchFamily="2" charset="-122"/>
            </a:endParaRPr>
          </a:p>
        </p:txBody>
      </p:sp>
      <p:sp>
        <p:nvSpPr>
          <p:cNvPr id="40" name="Text Box 37"/>
          <p:cNvSpPr txBox="1">
            <a:spLocks noChangeArrowheads="1"/>
          </p:cNvSpPr>
          <p:nvPr/>
        </p:nvSpPr>
        <p:spPr bwMode="auto">
          <a:xfrm>
            <a:off x="2315207" y="4251478"/>
            <a:ext cx="3801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总承包管理要注入“营销”理念</a:t>
            </a:r>
            <a:endParaRPr lang="zh-CN" altLang="en-US" sz="2000" dirty="0">
              <a:latin typeface="宋体" panose="02010600030101010101" pitchFamily="2" charset="-122"/>
            </a:endParaRPr>
          </a:p>
        </p:txBody>
      </p:sp>
      <p:sp>
        <p:nvSpPr>
          <p:cNvPr id="41" name="Text Box 38"/>
          <p:cNvSpPr txBox="1">
            <a:spLocks noChangeArrowheads="1"/>
          </p:cNvSpPr>
          <p:nvPr/>
        </p:nvSpPr>
        <p:spPr bwMode="auto">
          <a:xfrm>
            <a:off x="716176" y="5261418"/>
            <a:ext cx="4661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dirty="0">
                <a:latin typeface="宋体" panose="02010600030101010101" pitchFamily="2" charset="-122"/>
              </a:rPr>
              <a:t>分公司良好的商务氛围和项目经理掌控商务局面的能力是做好商务工作的前提</a:t>
            </a:r>
            <a:endParaRPr lang="zh-CN" altLang="en-US" sz="2000" dirty="0">
              <a:latin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962958"/>
            <a:ext cx="7793037" cy="643844"/>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8</a:t>
            </a:r>
            <a:r>
              <a:rPr lang="zh-CN" altLang="en-US" sz="3200" b="1" dirty="0">
                <a:latin typeface="宋体" panose="02010600030101010101" pitchFamily="2" charset="-122"/>
              </a:rPr>
              <a:t>、方案优化策划</a:t>
            </a:r>
            <a:endParaRPr lang="zh-CN" altLang="en-US" sz="3200" b="1" dirty="0">
              <a:latin typeface="宋体" panose="02010600030101010101" pitchFamily="2" charset="-122"/>
            </a:endParaRPr>
          </a:p>
        </p:txBody>
      </p:sp>
      <p:sp>
        <p:nvSpPr>
          <p:cNvPr id="8" name="Text Box 4"/>
          <p:cNvSpPr txBox="1">
            <a:spLocks noChangeArrowheads="1"/>
          </p:cNvSpPr>
          <p:nvPr/>
        </p:nvSpPr>
        <p:spPr bwMode="auto">
          <a:xfrm>
            <a:off x="1979613" y="2544763"/>
            <a:ext cx="496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5"/>
          <p:cNvSpPr txBox="1">
            <a:spLocks noChangeArrowheads="1"/>
          </p:cNvSpPr>
          <p:nvPr/>
        </p:nvSpPr>
        <p:spPr bwMode="auto">
          <a:xfrm>
            <a:off x="1979613" y="2565400"/>
            <a:ext cx="3960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Text Box 6"/>
          <p:cNvSpPr txBox="1">
            <a:spLocks noChangeArrowheads="1"/>
          </p:cNvSpPr>
          <p:nvPr/>
        </p:nvSpPr>
        <p:spPr bwMode="auto">
          <a:xfrm>
            <a:off x="2066925" y="2924175"/>
            <a:ext cx="344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endParaRPr lang="zh-CN" altLang="en-US" sz="2000" b="0">
              <a:latin typeface="Arial" panose="020B0604020202020204" pitchFamily="34" charset="0"/>
            </a:endParaRPr>
          </a:p>
        </p:txBody>
      </p:sp>
      <p:sp>
        <p:nvSpPr>
          <p:cNvPr id="12" name="Rectangle 7"/>
          <p:cNvSpPr>
            <a:spLocks noChangeArrowheads="1"/>
          </p:cNvSpPr>
          <p:nvPr/>
        </p:nvSpPr>
        <p:spPr bwMode="auto">
          <a:xfrm>
            <a:off x="1620043" y="1769180"/>
            <a:ext cx="777716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1800" b="1" dirty="0">
                <a:solidFill>
                  <a:srgbClr val="FF0000"/>
                </a:solidFill>
                <a:latin typeface="宋体" panose="02010600030101010101" pitchFamily="2" charset="-122"/>
              </a:rPr>
              <a:t>1</a:t>
            </a:r>
            <a:r>
              <a:rPr lang="zh-CN" altLang="en-US" sz="1800" b="1" dirty="0">
                <a:solidFill>
                  <a:srgbClr val="FF0000"/>
                </a:solidFill>
                <a:latin typeface="宋体" panose="02010600030101010101" pitchFamily="2" charset="-122"/>
              </a:rPr>
              <a:t>、塔吊基础的巧妙设计利用：</a:t>
            </a:r>
            <a:endParaRPr lang="zh-CN" altLang="en-US" sz="1800" b="1" dirty="0">
              <a:solidFill>
                <a:srgbClr val="FF0000"/>
              </a:solidFill>
              <a:latin typeface="宋体" panose="02010600030101010101" pitchFamily="2" charset="-122"/>
            </a:endParaRPr>
          </a:p>
          <a:p>
            <a:pPr eaLnBrk="1" hangingPunct="1">
              <a:lnSpc>
                <a:spcPct val="150000"/>
              </a:lnSpc>
              <a:spcBef>
                <a:spcPct val="0"/>
              </a:spcBef>
              <a:buClrTx/>
              <a:buSzTx/>
              <a:buFontTx/>
              <a:buNone/>
            </a:pPr>
            <a:r>
              <a:rPr lang="zh-CN" altLang="en-US" sz="1800" b="1" dirty="0">
                <a:latin typeface="宋体" panose="02010600030101010101" pitchFamily="2" charset="-122"/>
              </a:rPr>
              <a:t>   本工程采用</a:t>
            </a:r>
            <a:r>
              <a:rPr lang="en-US" altLang="zh-CN" sz="1800" b="1" dirty="0">
                <a:latin typeface="宋体" panose="02010600030101010101" pitchFamily="2" charset="-122"/>
              </a:rPr>
              <a:t>C7050</a:t>
            </a:r>
            <a:r>
              <a:rPr lang="zh-CN" altLang="en-US" sz="1800" b="1" dirty="0">
                <a:latin typeface="宋体" panose="02010600030101010101" pitchFamily="2" charset="-122"/>
              </a:rPr>
              <a:t>、</a:t>
            </a:r>
            <a:r>
              <a:rPr lang="en-US" altLang="zh-CN" sz="1800" b="1" dirty="0">
                <a:latin typeface="宋体" panose="02010600030101010101" pitchFamily="2" charset="-122"/>
              </a:rPr>
              <a:t>MC480</a:t>
            </a:r>
            <a:r>
              <a:rPr lang="zh-CN" altLang="en-US" sz="1800" b="1" dirty="0">
                <a:latin typeface="宋体" panose="02010600030101010101" pitchFamily="2" charset="-122"/>
              </a:rPr>
              <a:t>及</a:t>
            </a:r>
            <a:r>
              <a:rPr lang="en-US" altLang="zh-CN" sz="1800" b="1" dirty="0">
                <a:latin typeface="宋体" panose="02010600030101010101" pitchFamily="2" charset="-122"/>
              </a:rPr>
              <a:t>M1280D</a:t>
            </a:r>
            <a:r>
              <a:rPr lang="zh-CN" altLang="en-US" sz="1800" b="1" dirty="0">
                <a:latin typeface="宋体" panose="02010600030101010101" pitchFamily="2" charset="-122"/>
              </a:rPr>
              <a:t>等</a:t>
            </a:r>
            <a:r>
              <a:rPr lang="en-US" altLang="zh-CN" sz="1800" b="1" dirty="0">
                <a:latin typeface="宋体" panose="02010600030101010101" pitchFamily="2" charset="-122"/>
              </a:rPr>
              <a:t>7</a:t>
            </a:r>
            <a:r>
              <a:rPr lang="zh-CN" altLang="en-US" sz="1800" b="1" dirty="0">
                <a:latin typeface="宋体" panose="02010600030101010101" pitchFamily="2" charset="-122"/>
              </a:rPr>
              <a:t>台塔式起重机，特别是</a:t>
            </a:r>
            <a:r>
              <a:rPr lang="en-US" altLang="zh-CN" sz="1800" b="1" dirty="0">
                <a:latin typeface="宋体" panose="02010600030101010101" pitchFamily="2" charset="-122"/>
              </a:rPr>
              <a:t>M1280D</a:t>
            </a:r>
            <a:r>
              <a:rPr lang="zh-CN" altLang="en-US" sz="1800" b="1" dirty="0">
                <a:latin typeface="宋体" panose="02010600030101010101" pitchFamily="2" charset="-122"/>
              </a:rPr>
              <a:t>塔吊最大起重量</a:t>
            </a:r>
            <a:r>
              <a:rPr lang="en-US" altLang="zh-CN" sz="1800" b="1" dirty="0">
                <a:latin typeface="宋体" panose="02010600030101010101" pitchFamily="2" charset="-122"/>
              </a:rPr>
              <a:t>100t</a:t>
            </a:r>
            <a:r>
              <a:rPr lang="zh-CN" altLang="en-US" sz="1800" b="1" dirty="0">
                <a:latin typeface="宋体" panose="02010600030101010101" pitchFamily="2" charset="-122"/>
              </a:rPr>
              <a:t>，对基础承载力要求非常高。</a:t>
            </a:r>
            <a:endParaRPr lang="zh-CN" altLang="en-US" sz="1800" b="1" dirty="0">
              <a:latin typeface="宋体" panose="02010600030101010101" pitchFamily="2" charset="-122"/>
            </a:endParaRPr>
          </a:p>
          <a:p>
            <a:pPr eaLnBrk="1" hangingPunct="1">
              <a:lnSpc>
                <a:spcPct val="150000"/>
              </a:lnSpc>
              <a:spcBef>
                <a:spcPct val="0"/>
              </a:spcBef>
              <a:buClrTx/>
              <a:buSzTx/>
              <a:buFontTx/>
              <a:buNone/>
            </a:pPr>
            <a:r>
              <a:rPr lang="zh-CN" altLang="en-US" sz="1800" b="1" dirty="0">
                <a:solidFill>
                  <a:srgbClr val="FF0000"/>
                </a:solidFill>
                <a:latin typeface="宋体" panose="02010600030101010101" pitchFamily="2" charset="-122"/>
              </a:rPr>
              <a:t>措施及方法：</a:t>
            </a:r>
            <a:endParaRPr lang="zh-CN" altLang="en-US" sz="1800" b="1" dirty="0">
              <a:solidFill>
                <a:srgbClr val="FF0000"/>
              </a:solidFill>
              <a:latin typeface="宋体" panose="02010600030101010101" pitchFamily="2" charset="-122"/>
            </a:endParaRPr>
          </a:p>
          <a:p>
            <a:pPr eaLnBrk="1" hangingPunct="1">
              <a:lnSpc>
                <a:spcPct val="150000"/>
              </a:lnSpc>
              <a:spcBef>
                <a:spcPct val="0"/>
              </a:spcBef>
              <a:buClrTx/>
              <a:buSzTx/>
              <a:buFontTx/>
              <a:buNone/>
            </a:pPr>
            <a:r>
              <a:rPr lang="zh-CN" altLang="en-US" sz="1800" b="1" dirty="0">
                <a:solidFill>
                  <a:srgbClr val="0066FF"/>
                </a:solidFill>
                <a:latin typeface="宋体" panose="02010600030101010101" pitchFamily="2" charset="-122"/>
              </a:rPr>
              <a:t>   </a:t>
            </a:r>
            <a:r>
              <a:rPr lang="zh-CN" altLang="en-US" sz="1800" b="1" dirty="0">
                <a:latin typeface="宋体" panose="02010600030101010101" pitchFamily="2" charset="-122"/>
              </a:rPr>
              <a:t>项目结合地下室底板结构特点，技术部通过方案优化确定塔吊基础直接利用工程桩和结构底板进行受力。</a:t>
            </a:r>
            <a:endParaRPr lang="en-US" altLang="zh-CN" sz="1800" b="1" dirty="0">
              <a:latin typeface="宋体" panose="02010600030101010101" pitchFamily="2" charset="-122"/>
            </a:endParaRPr>
          </a:p>
          <a:p>
            <a:pPr eaLnBrk="1" hangingPunct="1">
              <a:lnSpc>
                <a:spcPct val="150000"/>
              </a:lnSpc>
              <a:spcBef>
                <a:spcPct val="0"/>
              </a:spcBef>
              <a:buClrTx/>
              <a:buSzTx/>
              <a:buFontTx/>
              <a:buNone/>
            </a:pPr>
            <a:endParaRPr lang="zh-CN" altLang="en-US" sz="1800" b="1" dirty="0">
              <a:latin typeface="宋体" panose="02010600030101010101" pitchFamily="2" charset="-122"/>
            </a:endParaRPr>
          </a:p>
          <a:p>
            <a:pPr eaLnBrk="1" hangingPunct="1">
              <a:lnSpc>
                <a:spcPct val="150000"/>
              </a:lnSpc>
              <a:spcBef>
                <a:spcPct val="0"/>
              </a:spcBef>
              <a:buClrTx/>
              <a:buSzTx/>
              <a:buFontTx/>
              <a:buNone/>
            </a:pPr>
            <a:r>
              <a:rPr lang="en-US" altLang="zh-CN" sz="1800" b="1" dirty="0">
                <a:solidFill>
                  <a:srgbClr val="FF0000"/>
                </a:solidFill>
                <a:latin typeface="宋体" panose="02010600030101010101" pitchFamily="2" charset="-122"/>
              </a:rPr>
              <a:t>2</a:t>
            </a:r>
            <a:r>
              <a:rPr lang="zh-CN" altLang="en-US" sz="1800" b="1" dirty="0">
                <a:solidFill>
                  <a:srgbClr val="FF0000"/>
                </a:solidFill>
                <a:latin typeface="宋体" panose="02010600030101010101" pitchFamily="2" charset="-122"/>
              </a:rPr>
              <a:t>、预拌砂浆改为现场搅拌砂浆：</a:t>
            </a:r>
            <a:endParaRPr lang="zh-CN" altLang="en-US" sz="1800" b="1" dirty="0">
              <a:solidFill>
                <a:srgbClr val="FF0000"/>
              </a:solidFill>
              <a:latin typeface="宋体" panose="02010600030101010101" pitchFamily="2" charset="-122"/>
            </a:endParaRPr>
          </a:p>
          <a:p>
            <a:pPr eaLnBrk="1" hangingPunct="1">
              <a:lnSpc>
                <a:spcPct val="150000"/>
              </a:lnSpc>
              <a:spcBef>
                <a:spcPct val="0"/>
              </a:spcBef>
              <a:buClrTx/>
              <a:buSzTx/>
              <a:buFontTx/>
              <a:buNone/>
            </a:pPr>
            <a:r>
              <a:rPr lang="zh-CN" altLang="en-US" sz="1800" b="1" dirty="0">
                <a:solidFill>
                  <a:srgbClr val="0066FF"/>
                </a:solidFill>
                <a:latin typeface="宋体" panose="02010600030101010101" pitchFamily="2" charset="-122"/>
              </a:rPr>
              <a:t>   </a:t>
            </a:r>
            <a:r>
              <a:rPr lang="zh-CN" altLang="en-US" sz="1800" b="1" dirty="0">
                <a:latin typeface="宋体" panose="02010600030101010101" pitchFamily="2" charset="-122"/>
              </a:rPr>
              <a:t>本工程装修砂浆要求采用预拌砂浆，项目经过测算对比，预拌砂浆单价比现场搅拌砂浆单价约高出</a:t>
            </a:r>
            <a:r>
              <a:rPr lang="en-US" altLang="zh-CN" sz="1800" b="1" dirty="0">
                <a:latin typeface="宋体" panose="02010600030101010101" pitchFamily="2" charset="-122"/>
              </a:rPr>
              <a:t>XX</a:t>
            </a:r>
            <a:r>
              <a:rPr lang="zh-CN" altLang="en-US" sz="1800" b="1" dirty="0">
                <a:latin typeface="宋体" panose="02010600030101010101" pitchFamily="2" charset="-122"/>
              </a:rPr>
              <a:t>元</a:t>
            </a:r>
            <a:r>
              <a:rPr lang="en-US" altLang="zh-CN" sz="1800" b="1" dirty="0">
                <a:latin typeface="宋体" panose="02010600030101010101" pitchFamily="2" charset="-122"/>
              </a:rPr>
              <a:t>/</a:t>
            </a:r>
            <a:r>
              <a:rPr lang="zh-CN" altLang="en-US" sz="1800" b="1" dirty="0">
                <a:latin typeface="宋体" panose="02010600030101010101" pitchFamily="2" charset="-122"/>
              </a:rPr>
              <a:t>立方米，拟采用现场搅拌代替预拌。</a:t>
            </a:r>
            <a:endParaRPr lang="zh-CN" altLang="en-US" sz="1800" b="1" dirty="0">
              <a:latin typeface="宋体" panose="02010600030101010101" pitchFamily="2" charset="-122"/>
            </a:endParaRPr>
          </a:p>
          <a:p>
            <a:pPr eaLnBrk="1" hangingPunct="1">
              <a:spcBef>
                <a:spcPct val="0"/>
              </a:spcBef>
              <a:buClrTx/>
              <a:buSzTx/>
              <a:buFontTx/>
              <a:buNone/>
            </a:pPr>
            <a:endParaRPr lang="zh-CN" altLang="en-US" sz="1400" b="1" dirty="0">
              <a:solidFill>
                <a:srgbClr val="0066FF"/>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4"/>
          <p:cNvSpPr>
            <a:spLocks noChangeArrowheads="1"/>
          </p:cNvSpPr>
          <p:nvPr/>
        </p:nvSpPr>
        <p:spPr bwMode="auto">
          <a:xfrm>
            <a:off x="1847509" y="1250724"/>
            <a:ext cx="8496981"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0"/>
              </a:spcBef>
              <a:buClrTx/>
              <a:buSzTx/>
              <a:buFontTx/>
              <a:buNone/>
            </a:pPr>
            <a:r>
              <a:rPr lang="en-US" altLang="zh-CN" sz="2000" b="1" dirty="0">
                <a:solidFill>
                  <a:srgbClr val="FF0000"/>
                </a:solidFill>
                <a:latin typeface="宋体" panose="02010600030101010101" pitchFamily="2" charset="-122"/>
              </a:rPr>
              <a:t>3</a:t>
            </a:r>
            <a:r>
              <a:rPr lang="zh-CN" altLang="en-US" sz="2000" b="1" dirty="0">
                <a:solidFill>
                  <a:srgbClr val="FF0000"/>
                </a:solidFill>
                <a:latin typeface="宋体" panose="02010600030101010101" pitchFamily="2" charset="-122"/>
              </a:rPr>
              <a:t>、对施工方案的优化，既能缩短工期，保障质量，又能降低成本：</a:t>
            </a:r>
            <a:endParaRPr lang="zh-CN" altLang="en-US" sz="2000" b="1" dirty="0">
              <a:solidFill>
                <a:srgbClr val="FF0000"/>
              </a:solidFill>
              <a:latin typeface="宋体" panose="02010600030101010101" pitchFamily="2" charset="-122"/>
            </a:endParaRPr>
          </a:p>
          <a:p>
            <a:pPr eaLnBrk="1" hangingPunct="1">
              <a:lnSpc>
                <a:spcPct val="120000"/>
              </a:lnSpc>
              <a:spcBef>
                <a:spcPct val="0"/>
              </a:spcBef>
              <a:buClrTx/>
              <a:buSzTx/>
              <a:buFontTx/>
              <a:buNone/>
            </a:pPr>
            <a:r>
              <a:rPr lang="zh-CN" altLang="en-US" sz="1800" b="1" dirty="0">
                <a:solidFill>
                  <a:srgbClr val="FF0000"/>
                </a:solidFill>
                <a:latin typeface="宋体" panose="02010600030101010101" pitchFamily="2" charset="-122"/>
              </a:rPr>
              <a:t>    </a:t>
            </a:r>
            <a:r>
              <a:rPr lang="zh-CN" altLang="en-US" sz="1900" b="1" dirty="0">
                <a:latin typeface="宋体" panose="02010600030101010101" pitchFamily="2" charset="-122"/>
              </a:rPr>
              <a:t>按图纸要求，二次结构砖墙为</a:t>
            </a:r>
            <a:r>
              <a:rPr lang="en-US" altLang="zh-CN" sz="1900" b="1" dirty="0">
                <a:latin typeface="宋体" panose="02010600030101010101" pitchFamily="2" charset="-122"/>
              </a:rPr>
              <a:t>200</a:t>
            </a:r>
            <a:r>
              <a:rPr lang="zh-CN" altLang="en-US" sz="1900" b="1" dirty="0">
                <a:latin typeface="宋体" panose="02010600030101010101" pitchFamily="2" charset="-122"/>
              </a:rPr>
              <a:t>厚，项目部为保障混凝土墙面不抹灰，在主体施工期间加强砼的成型质量。在二次结构施工期间同材料供应商联系，把砖尺寸由</a:t>
            </a:r>
            <a:r>
              <a:rPr lang="en-US" altLang="zh-CN" sz="1900" b="1" dirty="0">
                <a:latin typeface="宋体" panose="02010600030101010101" pitchFamily="2" charset="-122"/>
              </a:rPr>
              <a:t>200</a:t>
            </a:r>
            <a:r>
              <a:rPr lang="zh-CN" altLang="en-US" sz="1900" b="1" dirty="0">
                <a:latin typeface="宋体" panose="02010600030101010101" pitchFamily="2" charset="-122"/>
              </a:rPr>
              <a:t>厚改为</a:t>
            </a:r>
            <a:r>
              <a:rPr lang="en-US" altLang="zh-CN" sz="1900" b="1" dirty="0">
                <a:latin typeface="宋体" panose="02010600030101010101" pitchFamily="2" charset="-122"/>
              </a:rPr>
              <a:t>170</a:t>
            </a:r>
            <a:r>
              <a:rPr lang="zh-CN" altLang="en-US" sz="1900" b="1" dirty="0">
                <a:latin typeface="宋体" panose="02010600030101010101" pitchFamily="2" charset="-122"/>
              </a:rPr>
              <a:t>厚，定做。通过上述优化不仅降低了砌体采购成本，而且保证了混凝土墙面不抹灰，仅此一项为项目节约了</a:t>
            </a:r>
            <a:r>
              <a:rPr lang="en-US" altLang="zh-CN" sz="1900" b="1" dirty="0">
                <a:latin typeface="宋体" panose="02010600030101010101" pitchFamily="2" charset="-122"/>
              </a:rPr>
              <a:t>×××</a:t>
            </a:r>
            <a:r>
              <a:rPr lang="zh-CN" altLang="en-US" sz="1900" b="1" dirty="0">
                <a:latin typeface="宋体" panose="02010600030101010101" pitchFamily="2" charset="-122"/>
              </a:rPr>
              <a:t>万元。</a:t>
            </a:r>
            <a:endParaRPr lang="en-US" altLang="zh-CN" sz="1900" b="1" dirty="0">
              <a:latin typeface="宋体" panose="02010600030101010101" pitchFamily="2" charset="-122"/>
            </a:endParaRPr>
          </a:p>
          <a:p>
            <a:pPr eaLnBrk="1" hangingPunct="1">
              <a:lnSpc>
                <a:spcPct val="120000"/>
              </a:lnSpc>
              <a:spcBef>
                <a:spcPct val="0"/>
              </a:spcBef>
              <a:buClrTx/>
              <a:buSzTx/>
              <a:buFontTx/>
              <a:buNone/>
            </a:pPr>
            <a:endParaRPr lang="zh-CN" altLang="en-US" sz="1800" b="1" dirty="0">
              <a:latin typeface="宋体" panose="02010600030101010101" pitchFamily="2" charset="-122"/>
            </a:endParaRPr>
          </a:p>
          <a:p>
            <a:pPr eaLnBrk="1" hangingPunct="1">
              <a:lnSpc>
                <a:spcPct val="120000"/>
              </a:lnSpc>
              <a:spcBef>
                <a:spcPct val="0"/>
              </a:spcBef>
              <a:buClrTx/>
              <a:buSzTx/>
              <a:buFontTx/>
              <a:buNone/>
            </a:pPr>
            <a:r>
              <a:rPr lang="en-US" altLang="zh-CN" sz="2000" b="1" dirty="0">
                <a:solidFill>
                  <a:srgbClr val="FF0000"/>
                </a:solidFill>
                <a:latin typeface="宋体" panose="02010600030101010101" pitchFamily="2" charset="-122"/>
              </a:rPr>
              <a:t>4</a:t>
            </a:r>
            <a:r>
              <a:rPr lang="zh-CN" altLang="en-US" sz="2000" b="1" dirty="0">
                <a:solidFill>
                  <a:srgbClr val="FF0000"/>
                </a:solidFill>
                <a:latin typeface="宋体" panose="02010600030101010101" pitchFamily="2" charset="-122"/>
              </a:rPr>
              <a:t>、砼芯柱代替构造柱：</a:t>
            </a:r>
            <a:endParaRPr lang="zh-CN" altLang="en-US" sz="2000" b="1" dirty="0">
              <a:solidFill>
                <a:srgbClr val="FF0000"/>
              </a:solidFill>
              <a:latin typeface="宋体" panose="02010600030101010101" pitchFamily="2" charset="-122"/>
            </a:endParaRPr>
          </a:p>
          <a:p>
            <a:pPr eaLnBrk="1" hangingPunct="1">
              <a:lnSpc>
                <a:spcPct val="120000"/>
              </a:lnSpc>
              <a:spcBef>
                <a:spcPct val="0"/>
              </a:spcBef>
              <a:buClrTx/>
              <a:buSzTx/>
              <a:buFontTx/>
              <a:buNone/>
            </a:pPr>
            <a:r>
              <a:rPr lang="zh-CN" altLang="en-US" sz="1800" b="1" dirty="0">
                <a:solidFill>
                  <a:srgbClr val="FF0000"/>
                </a:solidFill>
                <a:latin typeface="宋体" panose="02010600030101010101" pitchFamily="2" charset="-122"/>
              </a:rPr>
              <a:t>    </a:t>
            </a:r>
            <a:r>
              <a:rPr lang="zh-CN" altLang="en-US" sz="1900" b="1" dirty="0">
                <a:latin typeface="宋体" panose="02010600030101010101" pitchFamily="2" charset="-122"/>
              </a:rPr>
              <a:t>砌体墙设计为空心砌块，根据图纸及规范要求，砌体墙端部，丁字墙、转角墙等部位必须按规范要求设置构造柱。然而二次结构砼施工难度大，支模费工费时，同时砼的损耗量大，项目技术部通过研究，根据</a:t>
            </a:r>
            <a:r>
              <a:rPr lang="en-US" altLang="zh-CN" sz="1900" b="1" dirty="0">
                <a:latin typeface="宋体" panose="02010600030101010101" pitchFamily="2" charset="-122"/>
              </a:rPr>
              <a:t>88J2-2</a:t>
            </a:r>
            <a:r>
              <a:rPr lang="zh-CN" altLang="en-US" sz="1900" b="1" dirty="0">
                <a:latin typeface="宋体" panose="02010600030101010101" pitchFamily="2" charset="-122"/>
              </a:rPr>
              <a:t>（</a:t>
            </a:r>
            <a:r>
              <a:rPr lang="en-US" altLang="zh-CN" sz="1900" b="1" dirty="0">
                <a:latin typeface="宋体" panose="02010600030101010101" pitchFamily="2" charset="-122"/>
              </a:rPr>
              <a:t>2005</a:t>
            </a:r>
            <a:r>
              <a:rPr lang="zh-CN" altLang="en-US" sz="1900" b="1" dirty="0">
                <a:latin typeface="宋体" panose="02010600030101010101" pitchFamily="2" charset="-122"/>
              </a:rPr>
              <a:t>）图集中规定，砼构造柱可改用在空心砌块墙内浇灌</a:t>
            </a:r>
            <a:r>
              <a:rPr lang="en-US" altLang="zh-CN" sz="1900" b="1" dirty="0">
                <a:latin typeface="宋体" panose="02010600030101010101" pitchFamily="2" charset="-122"/>
              </a:rPr>
              <a:t>C20</a:t>
            </a:r>
            <a:r>
              <a:rPr lang="zh-CN" altLang="en-US" sz="1900" b="1" dirty="0">
                <a:latin typeface="宋体" panose="02010600030101010101" pitchFamily="2" charset="-122"/>
              </a:rPr>
              <a:t>砼进行填充，将原图纸规定构造柱需设置</a:t>
            </a:r>
            <a:r>
              <a:rPr lang="en-US" altLang="zh-CN" sz="1900" b="1" dirty="0">
                <a:latin typeface="宋体" panose="02010600030101010101" pitchFamily="2" charset="-122"/>
              </a:rPr>
              <a:t>4Φ12</a:t>
            </a:r>
            <a:r>
              <a:rPr lang="zh-CN" altLang="en-US" sz="1900" b="1" dirty="0">
                <a:latin typeface="宋体" panose="02010600030101010101" pitchFamily="2" charset="-122"/>
              </a:rPr>
              <a:t>主筋改用</a:t>
            </a:r>
            <a:r>
              <a:rPr lang="en-US" altLang="zh-CN" sz="1900" b="1" dirty="0">
                <a:latin typeface="宋体" panose="02010600030101010101" pitchFamily="2" charset="-122"/>
              </a:rPr>
              <a:t>1Φ12</a:t>
            </a:r>
            <a:r>
              <a:rPr lang="zh-CN" altLang="en-US" sz="1900" b="1" dirty="0">
                <a:latin typeface="宋体" panose="02010600030101010101" pitchFamily="2" charset="-122"/>
              </a:rPr>
              <a:t>和筋，取消原构造柱内箍筋</a:t>
            </a:r>
            <a:r>
              <a:rPr lang="en-US" altLang="zh-CN" sz="1900" b="1" dirty="0">
                <a:latin typeface="宋体" panose="02010600030101010101" pitchFamily="2" charset="-122"/>
              </a:rPr>
              <a:t>φ6</a:t>
            </a:r>
            <a:r>
              <a:rPr lang="zh-CN" altLang="en-US" sz="1900" b="1" dirty="0">
                <a:latin typeface="宋体" panose="02010600030101010101" pitchFamily="2" charset="-122"/>
              </a:rPr>
              <a:t>＠</a:t>
            </a:r>
            <a:r>
              <a:rPr lang="en-US" altLang="zh-CN" sz="1900" b="1" dirty="0">
                <a:latin typeface="宋体" panose="02010600030101010101" pitchFamily="2" charset="-122"/>
              </a:rPr>
              <a:t>200</a:t>
            </a:r>
            <a:r>
              <a:rPr lang="zh-CN" altLang="en-US" sz="1900" b="1" dirty="0">
                <a:latin typeface="宋体" panose="02010600030101010101" pitchFamily="2" charset="-122"/>
              </a:rPr>
              <a:t>，这一措施既满足设计规范及图集要求，同时也可以节省钢筋、砼、模板用量。</a:t>
            </a:r>
            <a:r>
              <a:rPr lang="zh-CN" altLang="en-US" sz="1900" b="1" dirty="0">
                <a:solidFill>
                  <a:srgbClr val="FF0000"/>
                </a:solidFill>
                <a:latin typeface="宋体" panose="02010600030101010101" pitchFamily="2" charset="-122"/>
              </a:rPr>
              <a:t> </a:t>
            </a:r>
            <a:endParaRPr lang="zh-CN" altLang="en-US" sz="1900" b="1" dirty="0">
              <a:solidFill>
                <a:srgbClr val="FF0000"/>
              </a:solidFill>
              <a:latin typeface="宋体" panose="02010600030101010101" pitchFamily="2" charset="-122"/>
            </a:endParaRPr>
          </a:p>
          <a:p>
            <a:pPr eaLnBrk="1" hangingPunct="1">
              <a:spcBef>
                <a:spcPct val="0"/>
              </a:spcBef>
              <a:buClrTx/>
              <a:buSzTx/>
              <a:buFontTx/>
              <a:buNone/>
            </a:pPr>
            <a:endParaRPr lang="zh-CN" altLang="en-US" sz="1800" b="1" dirty="0">
              <a:solidFill>
                <a:srgbClr val="0066FF"/>
              </a:solidFill>
              <a:latin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pic>
        <p:nvPicPr>
          <p:cNvPr id="7" name="Picture 6" descr="DSC03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42" y="1695742"/>
            <a:ext cx="4639733" cy="4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222605" y="861751"/>
            <a:ext cx="2679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571500" algn="l"/>
              </a:tabLst>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tabLst>
                <a:tab pos="571500" algn="l"/>
              </a:tabLst>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tabLst>
                <a:tab pos="571500" algn="l"/>
              </a:tabLst>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a:latin typeface="Arial" panose="020B0604020202020204" pitchFamily="34" charset="0"/>
              </a:rPr>
              <a:t>砼芯柱浇筑前：</a:t>
            </a:r>
            <a:endParaRPr lang="zh-CN" altLang="en-US" sz="2400">
              <a:latin typeface="Arial" panose="020B0604020202020204" pitchFamily="34" charset="0"/>
            </a:endParaRPr>
          </a:p>
        </p:txBody>
      </p:sp>
      <p:pic>
        <p:nvPicPr>
          <p:cNvPr id="9" name="Picture 8" descr="DSC03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98" y="1695742"/>
            <a:ext cx="4786160" cy="49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7199361" y="860723"/>
            <a:ext cx="2668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571500" algn="l"/>
              </a:tabLst>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tabLst>
                <a:tab pos="571500" algn="l"/>
              </a:tabLst>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tabLst>
                <a:tab pos="571500" algn="l"/>
              </a:tabLst>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dirty="0">
                <a:latin typeface="Arial" panose="020B0604020202020204" pitchFamily="34" charset="0"/>
              </a:rPr>
              <a:t>砼芯柱浇筑后：</a:t>
            </a:r>
            <a:endParaRPr lang="zh-CN" altLang="en-US" sz="2400"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1116013" y="765175"/>
            <a:ext cx="5903912" cy="86360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9</a:t>
            </a:r>
            <a:r>
              <a:rPr lang="zh-CN" altLang="en-US" sz="3200" b="1" dirty="0">
                <a:latin typeface="宋体" panose="02010600030101010101" pitchFamily="2" charset="-122"/>
              </a:rPr>
              <a:t>、认质认价策划</a:t>
            </a:r>
            <a:endParaRPr lang="zh-CN" altLang="en-US" sz="3200" b="1" dirty="0">
              <a:latin typeface="宋体" panose="02010600030101010101" pitchFamily="2" charset="-122"/>
            </a:endParaRPr>
          </a:p>
        </p:txBody>
      </p:sp>
      <p:sp>
        <p:nvSpPr>
          <p:cNvPr id="8" name="Text Box 5"/>
          <p:cNvSpPr txBox="1">
            <a:spLocks noChangeArrowheads="1"/>
          </p:cNvSpPr>
          <p:nvPr/>
        </p:nvSpPr>
        <p:spPr bwMode="auto">
          <a:xfrm>
            <a:off x="1330456" y="2030942"/>
            <a:ext cx="77041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zh-CN" altLang="en-US" sz="2000" dirty="0">
                <a:latin typeface="宋体" panose="02010600030101010101" pitchFamily="2" charset="-122"/>
              </a:rPr>
              <a:t>    </a:t>
            </a:r>
            <a:r>
              <a:rPr lang="zh-CN" altLang="en-US" sz="2000" b="1" dirty="0">
                <a:latin typeface="宋体" panose="02010600030101010101" pitchFamily="2" charset="-122"/>
              </a:rPr>
              <a:t>投标时为暂估价：包括暂估价材料、专业分包、设备等。施工过程中需进行认质认价。</a:t>
            </a:r>
            <a:endParaRPr lang="zh-CN" altLang="en-US" sz="2000" b="1" dirty="0">
              <a:latin typeface="Arial" panose="020B0604020202020204" pitchFamily="34" charset="0"/>
            </a:endParaRPr>
          </a:p>
          <a:p>
            <a:pPr algn="ctr" eaLnBrk="1" hangingPunct="1">
              <a:spcBef>
                <a:spcPct val="0"/>
              </a:spcBef>
              <a:buClrTx/>
              <a:buSzTx/>
              <a:buFontTx/>
              <a:buNone/>
            </a:pPr>
            <a:endParaRPr lang="en-US" altLang="zh-CN" sz="2000" b="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Text Box 4"/>
          <p:cNvSpPr txBox="1">
            <a:spLocks noChangeArrowheads="1"/>
          </p:cNvSpPr>
          <p:nvPr/>
        </p:nvSpPr>
        <p:spPr bwMode="auto">
          <a:xfrm>
            <a:off x="3771900" y="259000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Rectangle 6"/>
          <p:cNvSpPr txBox="1">
            <a:spLocks noChangeArrowheads="1"/>
          </p:cNvSpPr>
          <p:nvPr/>
        </p:nvSpPr>
        <p:spPr>
          <a:xfrm>
            <a:off x="2135187" y="953293"/>
            <a:ext cx="7921625" cy="5113337"/>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10000"/>
              </a:lnSpc>
              <a:spcBef>
                <a:spcPct val="10000"/>
              </a:spcBef>
              <a:spcAft>
                <a:spcPct val="10000"/>
              </a:spcAft>
              <a:buFont typeface="Wingdings" panose="05000000000000000000" pitchFamily="2" charset="2"/>
              <a:buNone/>
            </a:pPr>
            <a:r>
              <a:rPr lang="zh-CN" altLang="en-US" sz="2000" b="1" dirty="0">
                <a:latin typeface="宋体" panose="02010600030101010101" pitchFamily="2" charset="-122"/>
              </a:rPr>
              <a:t>某项目材料签价情况</a:t>
            </a:r>
            <a:r>
              <a:rPr lang="zh-CN" altLang="en-US" sz="1800" b="1" dirty="0">
                <a:latin typeface="宋体" panose="02010600030101010101" pitchFamily="2" charset="-122"/>
              </a:rPr>
              <a:t>            </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 1、根据合同要求，项目暂估价材料价格需要监理、管理公司、业主和施工</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方四方询价或招标确定，情况较为复杂。在项目组建初期，项目制定了详细</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周密的商务策划，并在施工的各个阶段，根据实际情况适时调整。经过一年</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多的材料招标及认价，目前已全部签价完毕。与投标价格相比，各专业材料</a:t>
            </a:r>
            <a:endParaRPr lang="zh-CN" altLang="en-US"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价格调增总金额2418.42万元。明细如下：</a:t>
            </a:r>
            <a:endParaRPr lang="zh-CN" altLang="en-US" sz="1800" b="1" dirty="0">
              <a:latin typeface="宋体" panose="02010600030101010101" pitchFamily="2" charset="-122"/>
            </a:endParaRPr>
          </a:p>
          <a:p>
            <a:endParaRPr lang="zh-CN" altLang="en-US" sz="1800" b="1" dirty="0"/>
          </a:p>
        </p:txBody>
      </p:sp>
      <p:graphicFrame>
        <p:nvGraphicFramePr>
          <p:cNvPr id="9" name="Group 68"/>
          <p:cNvGraphicFramePr/>
          <p:nvPr>
            <p:custDataLst>
              <p:tags r:id="rId4"/>
            </p:custDataLst>
          </p:nvPr>
        </p:nvGraphicFramePr>
        <p:xfrm>
          <a:off x="2351087" y="3617118"/>
          <a:ext cx="7272338" cy="2509839"/>
        </p:xfrm>
        <a:graphic>
          <a:graphicData uri="http://schemas.openxmlformats.org/drawingml/2006/table">
            <a:tbl>
              <a:tblPr/>
              <a:tblGrid>
                <a:gridCol w="976313"/>
                <a:gridCol w="3403600"/>
                <a:gridCol w="2892425"/>
              </a:tblGrid>
              <a:tr h="504825">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序号</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项</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目</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名</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称</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调增金额(万元）</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r>
              <a:tr h="50006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rPr>
                        <a:t>1</a:t>
                      </a:r>
                      <a:endPar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给排水工程</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rPr>
                        <a:t>118.24</a:t>
                      </a:r>
                      <a:endPar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r>
              <a:tr h="503238">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rPr>
                        <a:t>2</a:t>
                      </a:r>
                      <a:endPar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电气工程</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rPr>
                        <a:t>1862.97</a:t>
                      </a:r>
                      <a:endPar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r>
              <a:tr h="50006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rPr>
                        <a:t>3</a:t>
                      </a:r>
                      <a:endParaRPr kumimoji="0" lang="en-US" altLang="zh-CN"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a:ln>
                            <a:noFill/>
                          </a:ln>
                          <a:solidFill>
                            <a:schemeClr val="tx1"/>
                          </a:solidFill>
                          <a:effectLst/>
                          <a:latin typeface="Calibri" panose="020F0502020204030204" charset="0"/>
                          <a:ea typeface="宋体" panose="02010600030101010101" pitchFamily="2" charset="-122"/>
                          <a:sym typeface="宋体" panose="02010600030101010101" pitchFamily="2" charset="-122"/>
                        </a:rPr>
                        <a:t>暖通工程</a:t>
                      </a:r>
                      <a:endParaRPr kumimoji="0" lang="zh-CN" altLang="en-US" sz="2000" b="1" i="0" u="none" strike="noStrike" cap="none" normalizeH="0" baseline="0" dirty="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rPr>
                        <a:t>437.21</a:t>
                      </a:r>
                      <a:endParaRPr kumimoji="0" lang="zh-CN" altLang="en-US" sz="2000" b="0"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r>
              <a:tr h="501650">
                <a:tc gridSpan="2">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rPr>
                        <a:t>总   价</a:t>
                      </a:r>
                      <a:endParaRPr kumimoji="0" lang="zh-CN" altLang="en-US" sz="2000" b="1" i="0" u="none" strike="noStrike" cap="none" normalizeH="0" baseline="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hMerge="1">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Calibri" panose="020F0502020204030204" charset="0"/>
                          <a:ea typeface="宋体" panose="02010600030101010101" pitchFamily="2" charset="-122"/>
                        </a:rPr>
                        <a:t>2418.42</a:t>
                      </a:r>
                      <a:endParaRPr kumimoji="0" lang="zh-CN" altLang="en-US" sz="2000" b="0" i="0" u="none" strike="noStrike" cap="none" normalizeH="0" baseline="0" dirty="0">
                        <a:ln>
                          <a:noFill/>
                        </a:ln>
                        <a:solidFill>
                          <a:schemeClr val="tx1"/>
                        </a:solidFill>
                        <a:effectLst/>
                        <a:latin typeface="Calibri" panose="020F0502020204030204" charset="0"/>
                        <a:ea typeface="宋体" panose="02010600030101010101" pitchFamily="2" charset="-122"/>
                      </a:endParaRP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7" name="Group 342"/>
          <p:cNvGraphicFramePr/>
          <p:nvPr>
            <p:custDataLst>
              <p:tags r:id="rId4"/>
            </p:custDataLst>
          </p:nvPr>
        </p:nvGraphicFramePr>
        <p:xfrm>
          <a:off x="2028030" y="759176"/>
          <a:ext cx="8312409" cy="5886000"/>
        </p:xfrm>
        <a:graphic>
          <a:graphicData uri="http://schemas.openxmlformats.org/drawingml/2006/table">
            <a:tbl>
              <a:tblPr/>
              <a:tblGrid>
                <a:gridCol w="943965"/>
                <a:gridCol w="1874955"/>
                <a:gridCol w="1527861"/>
                <a:gridCol w="1302413"/>
                <a:gridCol w="1312144"/>
                <a:gridCol w="1351071"/>
              </a:tblGrid>
              <a:tr h="49793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序号</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材料名称</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实际合同金额</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签证金额</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价差额</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价差率</a:t>
                      </a: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桥架</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959462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2018762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1059301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52.47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埋地管</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2269620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4370877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2101258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48.07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避雷针</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45000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55000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55.00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内磁水处理器</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120000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420000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300000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71.43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虹吸雨水斗</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185000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314960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129960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41.26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水泵</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672879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1700000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1027121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60.42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6980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7</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空调配件</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1337117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1697925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360808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21.25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8</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阀门</a:t>
                      </a: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a:t>
                      </a: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空调</a:t>
                      </a: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a:t>
                      </a: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给水</a:t>
                      </a: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943893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2634688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1690795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64.17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74667">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9</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综合支吊架</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3448436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5588746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2140310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38.30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无机玻璃钢风管</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2238600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5840852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3602252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61.67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86020">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11</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玻镁复合风管</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1017500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1700317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682817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40.16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12</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变压器</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3150000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4800000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1650000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34.38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13</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淋浴器</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220920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789000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568080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72.00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14</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智能照明系统</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448800</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1450000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1001200 </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69.05</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15</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高压监控系统</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344000</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1450000 </a:t>
                      </a:r>
                      <a:endParaRPr kumimoji="0" lang="en-US" altLang="zh-CN"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rPr>
                        <a:t>116000 </a:t>
                      </a:r>
                      <a:endParaRPr kumimoji="0" lang="zh-CN" altLang="en-US" sz="1200" b="1" i="0" u="none" strike="noStrike" cap="none" normalizeH="0" baseline="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200" b="1" i="0" u="none" strike="noStrike" cap="none" normalizeH="0" baseline="0" dirty="0">
                          <a:ln>
                            <a:noFill/>
                          </a:ln>
                          <a:solidFill>
                            <a:schemeClr val="tx1"/>
                          </a:solidFill>
                          <a:effectLst/>
                          <a:latin typeface="Calibri" panose="020F0502020204030204" charset="0"/>
                          <a:ea typeface="宋体" panose="02010600030101010101" pitchFamily="2" charset="-122"/>
                          <a:sym typeface="宋体" panose="02010600030101010101" pitchFamily="2" charset="-122"/>
                        </a:rPr>
                        <a:t>80.00</a:t>
                      </a:r>
                      <a:endParaRPr kumimoji="0" lang="zh-CN" altLang="en-US" sz="1200" b="1" i="0" u="none" strike="noStrike" cap="none" normalizeH="0" baseline="0" dirty="0">
                        <a:ln>
                          <a:noFill/>
                        </a:ln>
                        <a:solidFill>
                          <a:schemeClr val="tx1"/>
                        </a:solidFill>
                        <a:effectLst/>
                        <a:latin typeface="Calibri" panose="020F0502020204030204" charset="0"/>
                        <a:ea typeface="宋体" panose="02010600030101010101" pitchFamily="2" charset="-122"/>
                        <a:sym typeface="宋体" panose="02010600030101010101" pitchFamily="2" charset="-122"/>
                      </a:endParaRP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3"/>
          <p:cNvSpPr txBox="1">
            <a:spLocks noChangeArrowheads="1"/>
          </p:cNvSpPr>
          <p:nvPr/>
        </p:nvSpPr>
        <p:spPr>
          <a:xfrm>
            <a:off x="1955800" y="1150055"/>
            <a:ext cx="8280400" cy="4535488"/>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buFont typeface="Wingdings" panose="05000000000000000000" pitchFamily="2" charset="2"/>
              <a:buNone/>
            </a:pPr>
            <a:r>
              <a:rPr lang="zh-CN" altLang="en-US" sz="1800" b="1" dirty="0"/>
              <a:t>      部分材料需四方共同招标、考察后确认价格，在材料签价过程中，采取的具</a:t>
            </a:r>
            <a:endParaRPr lang="zh-CN" altLang="en-US" sz="1800" b="1" dirty="0"/>
          </a:p>
          <a:p>
            <a:pPr>
              <a:lnSpc>
                <a:spcPct val="150000"/>
              </a:lnSpc>
              <a:spcBef>
                <a:spcPts val="0"/>
              </a:spcBef>
              <a:buFont typeface="Wingdings" panose="05000000000000000000" pitchFamily="2" charset="2"/>
              <a:buNone/>
            </a:pPr>
            <a:r>
              <a:rPr lang="zh-CN" altLang="en-US" sz="1800" b="1" dirty="0"/>
              <a:t>体措施如下：</a:t>
            </a:r>
            <a:endParaRPr lang="zh-CN" altLang="en-US" sz="1800" b="1" dirty="0"/>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1、招标文件评审阶段：根据我方推荐的几家厂家的实际情况，制定相应的评审</a:t>
            </a:r>
            <a:endParaRPr lang="zh-CN" altLang="en-US" sz="1800" b="1" dirty="0">
              <a:latin typeface="宋体" panose="02010600030101010101" pitchFamily="2" charset="-122"/>
            </a:endParaRPr>
          </a:p>
          <a:p>
            <a:pPr>
              <a:lnSpc>
                <a:spcPct val="100000"/>
              </a:lnSpc>
              <a:spcBef>
                <a:spcPts val="0"/>
              </a:spcBef>
              <a:buFont typeface="Wingdings" panose="05000000000000000000" pitchFamily="2" charset="2"/>
              <a:buNone/>
            </a:pPr>
            <a:r>
              <a:rPr lang="zh-CN" altLang="en-US" sz="1800" b="1" dirty="0">
                <a:latin typeface="宋体" panose="02010600030101010101" pitchFamily="2" charset="-122"/>
              </a:rPr>
              <a:t>标准，为推荐厂家的顺利中标签价打下基础。</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2、开标、评标阶段：利用与部分评委的良好关系，控制住评分，做到最后评分</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既符合我们的经济利益，又合情合理。</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3、实地考察阶段：提前妥善安排好考察的整个行程，让参与考察的领导满意，</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作出积极的评价。</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4、考察报告阶段：及时与相关负责人沟通，了解对方对整个考察过程的感受</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后，主动写出符合他思想的考察报告。让他可以免去写报告的烦恼，直接签字。</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5、批价单批复阶段：以招标结果为依据，通过商务谈判的方式，作出适当的</a:t>
            </a:r>
            <a:endParaRPr lang="zh-CN" altLang="en-US"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让利后，获得业主对价格的批复。做到商务工作有理有节，圆满结束。</a:t>
            </a:r>
            <a:endParaRPr lang="zh-CN" altLang="en-US" sz="1800" b="1" dirty="0">
              <a:latin typeface="宋体" panose="02010600030101010101" pitchFamily="2" charset="-122"/>
            </a:endParaRPr>
          </a:p>
          <a:p>
            <a:pPr>
              <a:lnSpc>
                <a:spcPct val="80000"/>
              </a:lnSpc>
              <a:buFont typeface="Wingdings" panose="05000000000000000000" pitchFamily="2" charset="2"/>
              <a:buNone/>
            </a:pPr>
            <a:endParaRPr lang="zh-CN" altLang="en-US" sz="1800" dirty="0"/>
          </a:p>
          <a:p>
            <a:pPr>
              <a:lnSpc>
                <a:spcPct val="80000"/>
              </a:lnSpc>
            </a:pPr>
            <a:endParaRPr lang="zh-CN" altLang="en-US" sz="1800" dirty="0"/>
          </a:p>
        </p:txBody>
      </p:sp>
      <p:grpSp>
        <p:nvGrpSpPr>
          <p:cNvPr id="8" name="Group 4"/>
          <p:cNvGrpSpPr/>
          <p:nvPr/>
        </p:nvGrpSpPr>
        <p:grpSpPr bwMode="auto">
          <a:xfrm>
            <a:off x="2587668" y="6142716"/>
            <a:ext cx="6551613" cy="720725"/>
            <a:chOff x="0" y="0"/>
            <a:chExt cx="3906" cy="454"/>
          </a:xfrm>
        </p:grpSpPr>
        <p:sp>
          <p:nvSpPr>
            <p:cNvPr id="9" name="AutoShape 10"/>
            <p:cNvSpPr>
              <a:spLocks noChangeArrowheads="1"/>
            </p:cNvSpPr>
            <p:nvPr/>
          </p:nvSpPr>
          <p:spPr bwMode="auto">
            <a:xfrm>
              <a:off x="2928" y="0"/>
              <a:ext cx="978" cy="454"/>
            </a:xfrm>
            <a:prstGeom prst="homePlate">
              <a:avLst>
                <a:gd name="adj" fmla="val 40531"/>
              </a:avLst>
            </a:prstGeom>
            <a:solidFill>
              <a:srgbClr val="333399"/>
            </a:solidFill>
            <a:ln w="28575">
              <a:solidFill>
                <a:srgbClr val="C0C0C0"/>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800" b="0">
                  <a:latin typeface="Arial" panose="020B0604020202020204" pitchFamily="34" charset="0"/>
                </a:rPr>
                <a:t>         </a:t>
              </a:r>
              <a:r>
                <a:rPr lang="zh-CN" altLang="en-US" sz="1600">
                  <a:solidFill>
                    <a:schemeClr val="bg1"/>
                  </a:solidFill>
                  <a:latin typeface="Arial" panose="020B0604020202020204" pitchFamily="34" charset="0"/>
                </a:rPr>
                <a:t>批价单批复</a:t>
              </a:r>
              <a:endParaRPr lang="zh-CN" altLang="en-US" sz="1600">
                <a:solidFill>
                  <a:schemeClr val="bg1"/>
                </a:solidFill>
                <a:latin typeface="Arial" panose="020B0604020202020204" pitchFamily="34" charset="0"/>
              </a:endParaRPr>
            </a:p>
          </p:txBody>
        </p:sp>
        <p:sp>
          <p:nvSpPr>
            <p:cNvPr id="11" name="AutoShape 11"/>
            <p:cNvSpPr>
              <a:spLocks noChangeArrowheads="1"/>
            </p:cNvSpPr>
            <p:nvPr/>
          </p:nvSpPr>
          <p:spPr bwMode="auto">
            <a:xfrm>
              <a:off x="2203" y="0"/>
              <a:ext cx="978" cy="454"/>
            </a:xfrm>
            <a:prstGeom prst="homePlate">
              <a:avLst>
                <a:gd name="adj" fmla="val 40531"/>
              </a:avLst>
            </a:prstGeom>
            <a:solidFill>
              <a:srgbClr val="333399"/>
            </a:solidFill>
            <a:ln w="28575">
              <a:solidFill>
                <a:srgbClr val="C0C0C0"/>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2000">
                  <a:solidFill>
                    <a:srgbClr val="FFFFFF"/>
                  </a:solidFill>
                  <a:latin typeface="Arial" panose="020B0604020202020204" pitchFamily="34" charset="0"/>
                </a:rPr>
                <a:t>        </a:t>
              </a:r>
              <a:r>
                <a:rPr lang="zh-CN" altLang="en-US" sz="1600">
                  <a:solidFill>
                    <a:srgbClr val="FFFFFF"/>
                  </a:solidFill>
                  <a:latin typeface="Arial" panose="020B0604020202020204" pitchFamily="34" charset="0"/>
                </a:rPr>
                <a:t>考察报告</a:t>
              </a:r>
              <a:endParaRPr lang="zh-CN" altLang="en-US" sz="1600">
                <a:solidFill>
                  <a:srgbClr val="FFFFFF"/>
                </a:solidFill>
                <a:latin typeface="Arial" panose="020B0604020202020204" pitchFamily="34" charset="0"/>
              </a:endParaRPr>
            </a:p>
          </p:txBody>
        </p:sp>
        <p:sp>
          <p:nvSpPr>
            <p:cNvPr id="12" name="AutoShape 12"/>
            <p:cNvSpPr>
              <a:spLocks noChangeArrowheads="1"/>
            </p:cNvSpPr>
            <p:nvPr/>
          </p:nvSpPr>
          <p:spPr bwMode="auto">
            <a:xfrm>
              <a:off x="1470" y="0"/>
              <a:ext cx="978" cy="454"/>
            </a:xfrm>
            <a:prstGeom prst="homePlate">
              <a:avLst>
                <a:gd name="adj" fmla="val 40531"/>
              </a:avLst>
            </a:prstGeom>
            <a:solidFill>
              <a:srgbClr val="333399"/>
            </a:solidFill>
            <a:ln w="28575">
              <a:solidFill>
                <a:srgbClr val="C0C0C0"/>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600" i="1" dirty="0">
                  <a:latin typeface="Arial" panose="020B0604020202020204" pitchFamily="34" charset="0"/>
                  <a:ea typeface="Gulim" panose="020B0503020000020004" pitchFamily="34" charset="-127"/>
                </a:rPr>
                <a:t>  </a:t>
              </a:r>
              <a:r>
                <a:rPr lang="zh-CN" altLang="en-US" sz="1600" dirty="0">
                  <a:solidFill>
                    <a:schemeClr val="bg1"/>
                  </a:solidFill>
                  <a:latin typeface="Arial" panose="020B0604020202020204" pitchFamily="34" charset="0"/>
                  <a:ea typeface="Gulim" panose="020B0503020000020004" pitchFamily="34" charset="-127"/>
                </a:rPr>
                <a:t> </a:t>
              </a:r>
              <a:r>
                <a:rPr lang="zh-CN" altLang="en-US" sz="1600" dirty="0">
                  <a:solidFill>
                    <a:schemeClr val="bg1"/>
                  </a:solidFill>
                  <a:latin typeface="Arial" panose="020B0604020202020204" pitchFamily="34" charset="0"/>
                </a:rPr>
                <a:t>     实地考察</a:t>
              </a:r>
              <a:endParaRPr lang="zh-CN" altLang="en-US" sz="1800" b="0" dirty="0">
                <a:solidFill>
                  <a:schemeClr val="bg1"/>
                </a:solidFill>
                <a:latin typeface="Arial" panose="020B0604020202020204" pitchFamily="34" charset="0"/>
              </a:endParaRPr>
            </a:p>
          </p:txBody>
        </p:sp>
        <p:sp>
          <p:nvSpPr>
            <p:cNvPr id="13" name="AutoShape 13"/>
            <p:cNvSpPr>
              <a:spLocks noChangeArrowheads="1"/>
            </p:cNvSpPr>
            <p:nvPr/>
          </p:nvSpPr>
          <p:spPr bwMode="auto">
            <a:xfrm>
              <a:off x="732" y="0"/>
              <a:ext cx="978" cy="454"/>
            </a:xfrm>
            <a:prstGeom prst="homePlate">
              <a:avLst>
                <a:gd name="adj" fmla="val 40531"/>
              </a:avLst>
            </a:prstGeom>
            <a:solidFill>
              <a:srgbClr val="333399"/>
            </a:solidFill>
            <a:ln w="28575">
              <a:solidFill>
                <a:srgbClr val="C0C0C0"/>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800" b="0">
                  <a:latin typeface="Arial" panose="020B0604020202020204" pitchFamily="34" charset="0"/>
                </a:rPr>
                <a:t>       </a:t>
              </a:r>
              <a:r>
                <a:rPr lang="zh-CN" altLang="en-US" sz="1800">
                  <a:latin typeface="Arial" panose="020B0604020202020204" pitchFamily="34" charset="0"/>
                </a:rPr>
                <a:t> </a:t>
              </a:r>
              <a:r>
                <a:rPr lang="zh-CN" altLang="en-US" sz="1600">
                  <a:solidFill>
                    <a:schemeClr val="bg1"/>
                  </a:solidFill>
                  <a:latin typeface="Arial" panose="020B0604020202020204" pitchFamily="34" charset="0"/>
                </a:rPr>
                <a:t>开标、评标</a:t>
              </a:r>
              <a:endParaRPr lang="zh-CN" altLang="en-US" sz="1600">
                <a:solidFill>
                  <a:schemeClr val="bg1"/>
                </a:solidFill>
                <a:latin typeface="Arial" panose="020B0604020202020204" pitchFamily="34" charset="0"/>
              </a:endParaRPr>
            </a:p>
          </p:txBody>
        </p:sp>
        <p:sp>
          <p:nvSpPr>
            <p:cNvPr id="14" name="AutoShape 14"/>
            <p:cNvSpPr>
              <a:spLocks noChangeArrowheads="1"/>
            </p:cNvSpPr>
            <p:nvPr/>
          </p:nvSpPr>
          <p:spPr bwMode="auto">
            <a:xfrm>
              <a:off x="0" y="0"/>
              <a:ext cx="978" cy="454"/>
            </a:xfrm>
            <a:prstGeom prst="homePlate">
              <a:avLst>
                <a:gd name="adj" fmla="val 40531"/>
              </a:avLst>
            </a:prstGeom>
            <a:solidFill>
              <a:srgbClr val="333399"/>
            </a:solidFill>
            <a:ln w="28575">
              <a:solidFill>
                <a:srgbClr val="C0C0C0"/>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600">
                  <a:solidFill>
                    <a:schemeClr val="bg1"/>
                  </a:solidFill>
                  <a:latin typeface="Arial" panose="020B0604020202020204" pitchFamily="34" charset="0"/>
                </a:rPr>
                <a:t>招标文件评审</a:t>
              </a:r>
              <a:r>
                <a:rPr lang="en-US" altLang="zh-CN" sz="1600">
                  <a:solidFill>
                    <a:schemeClr val="bg1"/>
                  </a:solidFill>
                  <a:latin typeface="Arial" panose="020B0604020202020204" pitchFamily="34" charset="0"/>
                  <a:ea typeface="Gulim" panose="020B0503020000020004" pitchFamily="34" charset="-127"/>
                </a:rPr>
                <a:t> </a:t>
              </a:r>
              <a:endParaRPr lang="zh-CN" altLang="en-US" sz="1800" b="0">
                <a:solidFill>
                  <a:schemeClr val="bg1"/>
                </a:solidFill>
                <a:latin typeface="Arial" panose="020B0604020202020204" pitchFamily="34" charset="0"/>
              </a:endParaRPr>
            </a:p>
          </p:txBody>
        </p:sp>
      </p:grpSp>
      <p:sp>
        <p:nvSpPr>
          <p:cNvPr id="15" name="Text Box 10"/>
          <p:cNvSpPr txBox="1">
            <a:spLocks noChangeArrowheads="1"/>
          </p:cNvSpPr>
          <p:nvPr/>
        </p:nvSpPr>
        <p:spPr bwMode="auto">
          <a:xfrm>
            <a:off x="2714139" y="69285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latin typeface="华文仿宋" panose="02010600040101010101" pitchFamily="2" charset="-122"/>
                <a:ea typeface="华文仿宋" panose="02010600040101010101" pitchFamily="2" charset="-122"/>
              </a:rPr>
              <a:t>案例：</a:t>
            </a:r>
            <a:r>
              <a:rPr lang="en-US" altLang="zh-CN" sz="2400" b="1" dirty="0">
                <a:latin typeface="华文仿宋" panose="02010600040101010101" pitchFamily="2" charset="-122"/>
                <a:ea typeface="华文仿宋" panose="02010600040101010101" pitchFamily="2" charset="-122"/>
              </a:rPr>
              <a:t>1</a:t>
            </a:r>
            <a:endParaRPr lang="en-US" altLang="zh-CN" sz="24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3"/>
          <p:cNvSpPr txBox="1">
            <a:spLocks noChangeArrowheads="1"/>
          </p:cNvSpPr>
          <p:nvPr/>
        </p:nvSpPr>
        <p:spPr>
          <a:xfrm>
            <a:off x="1744663" y="1726468"/>
            <a:ext cx="8569325" cy="4392612"/>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pPr>
            <a:r>
              <a:rPr lang="zh-CN" altLang="en-US" sz="1800" b="1" dirty="0">
                <a:latin typeface="宋体" panose="02010600030101010101" pitchFamily="2" charset="-122"/>
              </a:rPr>
              <a:t> 电线电缆合同内材料总价暂定为4460万</a:t>
            </a:r>
            <a:r>
              <a:rPr lang="en-US" altLang="zh-CN" sz="1800" b="1" dirty="0">
                <a:latin typeface="宋体" panose="02010600030101010101" pitchFamily="2" charset="-122"/>
              </a:rPr>
              <a:t>元</a:t>
            </a:r>
            <a:r>
              <a:rPr lang="zh-CN" altLang="en-US" sz="1800" b="1" dirty="0">
                <a:latin typeface="宋体" panose="02010600030101010101" pitchFamily="2" charset="-122"/>
              </a:rPr>
              <a:t>，包含交联电缆和矿物电缆两类。属</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于暂估价部分 </a:t>
            </a:r>
            <a:r>
              <a:rPr lang="en-US" altLang="zh-CN" sz="1800" b="1" dirty="0">
                <a:latin typeface="宋体" panose="02010600030101010101" pitchFamily="2" charset="-122"/>
              </a:rPr>
              <a:t>，</a:t>
            </a:r>
            <a:r>
              <a:rPr lang="zh-CN" altLang="en-US" sz="1800" b="1" dirty="0">
                <a:latin typeface="宋体" panose="02010600030101010101" pitchFamily="2" charset="-122"/>
              </a:rPr>
              <a:t>是</a:t>
            </a:r>
            <a:r>
              <a:rPr lang="en-US" altLang="zh-CN" sz="1800" b="1" dirty="0" err="1">
                <a:latin typeface="宋体" panose="02010600030101010101" pitchFamily="2" charset="-122"/>
              </a:rPr>
              <a:t>本项目材料的重中之重。考虑到施工期间铜价波动较大，为规</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避风险。经过与业主投资科、设备科等部门沟通，同意我方提出的电缆价格按照南</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京市建筑材料信息价执行的要求。而此时南京市信息价中并没有本项目所需矿物电</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缆的价格。我方主动出击，与南京市信息价站有关负责人取得联系，并通过沟通</a:t>
            </a:r>
            <a:r>
              <a:rPr lang="en-US" altLang="zh-CN" sz="1800" b="1" dirty="0">
                <a:latin typeface="宋体" panose="02010600030101010101" pitchFamily="2" charset="-122"/>
              </a:rPr>
              <a:t>，</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使得南京</a:t>
            </a:r>
            <a:r>
              <a:rPr lang="zh-CN" altLang="en-US" sz="1800" b="1" dirty="0">
                <a:latin typeface="宋体" panose="02010600030101010101" pitchFamily="2" charset="-122"/>
              </a:rPr>
              <a:t>6月信息价中新增了价格合适的矿物电缆信息价。为电线电缆的材料签价</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过程打下了良好基础。10年10月抢工阶段和11年4月抢工阶段进场的大批量电缆信</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息价均处于最高点。成为电气专业最为主要的利润来源。</a:t>
            </a:r>
            <a:endParaRPr lang="zh-CN" altLang="en-US" sz="1800" b="1" dirty="0">
              <a:latin typeface="宋体" panose="02010600030101010101" pitchFamily="2" charset="-122"/>
            </a:endParaRPr>
          </a:p>
          <a:p>
            <a:pPr>
              <a:lnSpc>
                <a:spcPct val="80000"/>
              </a:lnSpc>
            </a:pPr>
            <a:endParaRPr lang="zh-CN" altLang="en-US" sz="1800" b="1" dirty="0"/>
          </a:p>
          <a:p>
            <a:pPr>
              <a:lnSpc>
                <a:spcPct val="80000"/>
              </a:lnSpc>
            </a:pPr>
            <a:endParaRPr lang="zh-CN" altLang="en-US" sz="2000" dirty="0"/>
          </a:p>
        </p:txBody>
      </p:sp>
      <p:sp>
        <p:nvSpPr>
          <p:cNvPr id="8" name="Text Box 4"/>
          <p:cNvSpPr txBox="1">
            <a:spLocks noChangeArrowheads="1"/>
          </p:cNvSpPr>
          <p:nvPr/>
        </p:nvSpPr>
        <p:spPr bwMode="auto">
          <a:xfrm>
            <a:off x="1116013" y="98107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latin typeface="宋体" panose="02010600030101010101" pitchFamily="2" charset="-122"/>
              </a:rPr>
              <a:t>案例：</a:t>
            </a:r>
            <a:r>
              <a:rPr lang="en-US" altLang="zh-CN" sz="2400" b="1" dirty="0">
                <a:latin typeface="宋体" panose="02010600030101010101" pitchFamily="2" charset="-122"/>
              </a:rPr>
              <a:t>2</a:t>
            </a:r>
            <a:endParaRPr lang="en-US" altLang="zh-CN" sz="2400" b="1" dirty="0">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969963"/>
            <a:ext cx="5653087" cy="7683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10</a:t>
            </a:r>
            <a:r>
              <a:rPr lang="zh-CN" altLang="en-US" sz="3200" b="1" dirty="0">
                <a:latin typeface="宋体" panose="02010600030101010101" pitchFamily="2" charset="-122"/>
              </a:rPr>
              <a:t>、资 金 策 划</a:t>
            </a:r>
            <a:endParaRPr lang="zh-CN" altLang="en-US" sz="3200" b="1" dirty="0">
              <a:latin typeface="宋体" panose="02010600030101010101" pitchFamily="2" charset="-122"/>
            </a:endParaRPr>
          </a:p>
        </p:txBody>
      </p:sp>
      <p:sp>
        <p:nvSpPr>
          <p:cNvPr id="8" name="Text Box 4"/>
          <p:cNvSpPr txBox="1">
            <a:spLocks noChangeArrowheads="1"/>
          </p:cNvSpPr>
          <p:nvPr/>
        </p:nvSpPr>
        <p:spPr bwMode="auto">
          <a:xfrm>
            <a:off x="3178968" y="2400300"/>
            <a:ext cx="468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grpSp>
        <p:nvGrpSpPr>
          <p:cNvPr id="2" name="Diagram 8"/>
          <p:cNvGrpSpPr>
            <a:grpSpLocks noChangeAspect="1"/>
          </p:cNvGrpSpPr>
          <p:nvPr/>
        </p:nvGrpSpPr>
        <p:grpSpPr bwMode="auto">
          <a:xfrm>
            <a:off x="2098674" y="1761596"/>
            <a:ext cx="7993063" cy="4575175"/>
            <a:chOff x="1559" y="832"/>
            <a:chExt cx="2679" cy="2672"/>
          </a:xfrm>
        </p:grpSpPr>
        <p:sp>
          <p:nvSpPr>
            <p:cNvPr id="3" name="_s1028"/>
            <p:cNvSpPr>
              <a:spLocks noChangeShapeType="1"/>
            </p:cNvSpPr>
            <p:nvPr/>
          </p:nvSpPr>
          <p:spPr bwMode="auto">
            <a:xfrm flipH="1">
              <a:off x="2251" y="2168"/>
              <a:ext cx="324" cy="0"/>
            </a:xfrm>
            <a:prstGeom prst="line">
              <a:avLst/>
            </a:prstGeom>
            <a:noFill/>
            <a:ln w="28575">
              <a:solidFill>
                <a:schemeClr val="bg2"/>
              </a:solidFill>
              <a:round/>
            </a:ln>
            <a:extLst>
              <a:ext uri="{909E8E84-426E-40DD-AFC4-6F175D3DCCD1}">
                <a14:hiddenFill xmlns:a14="http://schemas.microsoft.com/office/drawing/2010/main">
                  <a:noFill/>
                </a14:hiddenFill>
              </a:ext>
            </a:extLst>
          </p:spPr>
          <p:txBody>
            <a:bodyPr vert="horz" wrap="square" lIns="0" tIns="0" rIns="0" bIns="0" numCol="1" anchor="ctr" anchorCtr="0" compatLnSpc="1"/>
            <a:lstStyle/>
            <a:p>
              <a:endParaRPr lang="zh-CN" altLang="en-US"/>
            </a:p>
          </p:txBody>
        </p:sp>
        <p:sp>
          <p:nvSpPr>
            <p:cNvPr id="4" name="_s1029"/>
            <p:cNvSpPr>
              <a:spLocks noChangeArrowheads="1"/>
            </p:cNvSpPr>
            <p:nvPr/>
          </p:nvSpPr>
          <p:spPr bwMode="auto">
            <a:xfrm>
              <a:off x="1603"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将清欠工</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作节日化、维稳化</a:t>
              </a:r>
              <a:endParaRPr kumimoji="0" lang="en-US" altLang="zh-CN"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1" name="_s1030"/>
            <p:cNvSpPr>
              <a:spLocks noChangeShapeType="1"/>
            </p:cNvSpPr>
            <p:nvPr/>
          </p:nvSpPr>
          <p:spPr bwMode="auto">
            <a:xfrm>
              <a:off x="2899" y="2492"/>
              <a:ext cx="0" cy="324"/>
            </a:xfrm>
            <a:prstGeom prst="line">
              <a:avLst/>
            </a:prstGeom>
            <a:noFill/>
            <a:ln w="28575">
              <a:solidFill>
                <a:schemeClr val="bg2"/>
              </a:solidFill>
              <a:round/>
            </a:ln>
            <a:extLst>
              <a:ext uri="{909E8E84-426E-40DD-AFC4-6F175D3DCCD1}">
                <a14:hiddenFill xmlns:a14="http://schemas.microsoft.com/office/drawing/2010/main">
                  <a:noFill/>
                </a14:hiddenFill>
              </a:ext>
            </a:extLst>
          </p:spPr>
          <p:txBody>
            <a:bodyPr vert="horz" wrap="square" lIns="0" tIns="0" rIns="0" bIns="0" numCol="1" anchor="ctr" anchorCtr="0" compatLnSpc="1"/>
            <a:lstStyle/>
            <a:p>
              <a:endParaRPr lang="zh-CN" altLang="en-US"/>
            </a:p>
          </p:txBody>
        </p:sp>
        <p:sp>
          <p:nvSpPr>
            <p:cNvPr id="12" name="_s1031"/>
            <p:cNvSpPr>
              <a:spLocks noChangeArrowheads="1"/>
            </p:cNvSpPr>
            <p:nvPr/>
          </p:nvSpPr>
          <p:spPr bwMode="auto">
            <a:xfrm>
              <a:off x="2575" y="2816"/>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把过程报量</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当结算办；</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3" name="_s1032"/>
            <p:cNvSpPr>
              <a:spLocks noChangeShapeType="1"/>
            </p:cNvSpPr>
            <p:nvPr/>
          </p:nvSpPr>
          <p:spPr bwMode="auto">
            <a:xfrm>
              <a:off x="3223" y="2168"/>
              <a:ext cx="324" cy="0"/>
            </a:xfrm>
            <a:prstGeom prst="line">
              <a:avLst/>
            </a:prstGeom>
            <a:noFill/>
            <a:ln w="28575">
              <a:solidFill>
                <a:schemeClr val="bg2"/>
              </a:solidFill>
              <a:round/>
            </a:ln>
            <a:extLst>
              <a:ext uri="{909E8E84-426E-40DD-AFC4-6F175D3DCCD1}">
                <a14:hiddenFill xmlns:a14="http://schemas.microsoft.com/office/drawing/2010/main">
                  <a:noFill/>
                </a14:hiddenFill>
              </a:ext>
            </a:extLst>
          </p:spPr>
          <p:txBody>
            <a:bodyPr vert="horz" wrap="square" lIns="0" tIns="0" rIns="0" bIns="0" numCol="1" anchor="ctr" anchorCtr="0" compatLnSpc="1"/>
            <a:lstStyle/>
            <a:p>
              <a:endParaRPr lang="zh-CN" altLang="en-US"/>
            </a:p>
          </p:txBody>
        </p:sp>
        <p:sp>
          <p:nvSpPr>
            <p:cNvPr id="14" name="_s1033"/>
            <p:cNvSpPr>
              <a:spLocks noChangeArrowheads="1"/>
            </p:cNvSpPr>
            <p:nvPr/>
          </p:nvSpPr>
          <p:spPr bwMode="auto">
            <a:xfrm>
              <a:off x="3547"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确认的变更、签证</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、索赔费用，次月</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一定要加入报量</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中申请工程款；</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5" name="_s1034"/>
            <p:cNvSpPr>
              <a:spLocks noChangeShapeType="1"/>
            </p:cNvSpPr>
            <p:nvPr/>
          </p:nvSpPr>
          <p:spPr bwMode="auto">
            <a:xfrm flipV="1">
              <a:off x="2899" y="1520"/>
              <a:ext cx="0" cy="324"/>
            </a:xfrm>
            <a:prstGeom prst="line">
              <a:avLst/>
            </a:prstGeom>
            <a:noFill/>
            <a:ln w="28575">
              <a:solidFill>
                <a:schemeClr val="bg2"/>
              </a:solidFill>
              <a:round/>
            </a:ln>
            <a:extLst>
              <a:ext uri="{909E8E84-426E-40DD-AFC4-6F175D3DCCD1}">
                <a14:hiddenFill xmlns:a14="http://schemas.microsoft.com/office/drawing/2010/main">
                  <a:noFill/>
                </a14:hiddenFill>
              </a:ext>
            </a:extLst>
          </p:spPr>
          <p:txBody>
            <a:bodyPr vert="horz" wrap="square" lIns="0" tIns="0" rIns="0" bIns="0" numCol="1" anchor="ctr" anchorCtr="0" compatLnSpc="1"/>
            <a:lstStyle/>
            <a:p>
              <a:endParaRPr lang="zh-CN" altLang="en-US"/>
            </a:p>
          </p:txBody>
        </p:sp>
        <p:sp>
          <p:nvSpPr>
            <p:cNvPr id="16" name="_s1035"/>
            <p:cNvSpPr>
              <a:spLocks noChangeArrowheads="1"/>
            </p:cNvSpPr>
            <p:nvPr/>
          </p:nvSpPr>
          <p:spPr bwMode="auto">
            <a:xfrm>
              <a:off x="2575" y="872"/>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accent2"/>
              </a:outerShdw>
            </a:effec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做好过程膨</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胀报量工作</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7" name="_s1036"/>
            <p:cNvSpPr>
              <a:spLocks noChangeArrowheads="1"/>
            </p:cNvSpPr>
            <p:nvPr/>
          </p:nvSpPr>
          <p:spPr bwMode="auto">
            <a:xfrm>
              <a:off x="2575"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ln>
            <a:effectLst>
              <a:outerShdw dist="141990" dir="1593903" algn="ctr" rotWithShape="0">
                <a:schemeClr val="folHlink"/>
              </a:outerShdw>
            </a:effectLst>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目的：项目</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实际收款大</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于或等于项</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目实际成本</a:t>
              </a:r>
              <a:endPar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1035579"/>
            <a:ext cx="4608512"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11</a:t>
            </a:r>
            <a:r>
              <a:rPr lang="zh-CN" altLang="en-US" sz="3200" b="1" dirty="0">
                <a:latin typeface="宋体" panose="02010600030101010101" pitchFamily="2" charset="-122"/>
              </a:rPr>
              <a:t>、关系协调策划</a:t>
            </a:r>
            <a:endParaRPr lang="zh-CN" altLang="en-US" sz="3200" b="1" dirty="0">
              <a:latin typeface="宋体" panose="02010600030101010101" pitchFamily="2" charset="-122"/>
            </a:endParaRPr>
          </a:p>
        </p:txBody>
      </p:sp>
      <p:sp>
        <p:nvSpPr>
          <p:cNvPr id="8" name="Text Box 4"/>
          <p:cNvSpPr txBox="1">
            <a:spLocks noChangeArrowheads="1"/>
          </p:cNvSpPr>
          <p:nvPr/>
        </p:nvSpPr>
        <p:spPr bwMode="auto">
          <a:xfrm>
            <a:off x="2324482" y="2253368"/>
            <a:ext cx="8529902" cy="29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1</a:t>
            </a:r>
            <a:r>
              <a:rPr lang="zh-CN" altLang="en-US" sz="2400" b="1" dirty="0">
                <a:latin typeface="宋体" panose="02010600030101010101" pitchFamily="2" charset="-122"/>
              </a:rPr>
              <a:t>、分层次对接；</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2</a:t>
            </a:r>
            <a:r>
              <a:rPr lang="zh-CN" altLang="en-US" sz="2400" b="1" dirty="0">
                <a:latin typeface="宋体" panose="02010600030101010101" pitchFamily="2" charset="-122"/>
              </a:rPr>
              <a:t>、一个不能少，一个不能漏；</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3</a:t>
            </a:r>
            <a:r>
              <a:rPr lang="zh-CN" altLang="en-US" sz="2400" b="1" dirty="0">
                <a:latin typeface="宋体" panose="02010600030101010101" pitchFamily="2" charset="-122"/>
              </a:rPr>
              <a:t>、施工过程中与我方管理人员产生了摩擦的业主、监理、审计等单位的人员，及时更换人对接，并修复关系；</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4</a:t>
            </a:r>
            <a:r>
              <a:rPr lang="zh-CN" altLang="en-US" sz="2400" b="1" dirty="0">
                <a:latin typeface="宋体" panose="02010600030101010101" pitchFamily="2" charset="-122"/>
              </a:rPr>
              <a:t>、用心交朋友；</a:t>
            </a:r>
            <a:endParaRPr lang="zh-CN" altLang="en-US" sz="2400" b="1" dirty="0">
              <a:latin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a:xfrm>
            <a:off x="608463" y="1277937"/>
            <a:ext cx="10471834" cy="446405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pPr>
            <a:r>
              <a:rPr lang="zh-CN" altLang="en-US" sz="2000" b="1" dirty="0">
                <a:latin typeface="宋体" panose="02010600030101010101" pitchFamily="2" charset="-122"/>
              </a:rPr>
              <a:t>一：将目标责任状签订、风险抵押金缴纳和商务策划工作浓缩为</a:t>
            </a:r>
            <a:r>
              <a:rPr lang="zh-CN" altLang="en-US" sz="2000" b="1" dirty="0">
                <a:solidFill>
                  <a:srgbClr val="FF0000"/>
                </a:solidFill>
                <a:latin typeface="宋体" panose="02010600030101010101" pitchFamily="2" charset="-122"/>
              </a:rPr>
              <a:t>“三个</a:t>
            </a:r>
            <a:r>
              <a:rPr lang="en-US" altLang="zh-CN" sz="2000" b="1" dirty="0">
                <a:solidFill>
                  <a:srgbClr val="FF0000"/>
                </a:solidFill>
                <a:latin typeface="宋体" panose="02010600030101010101" pitchFamily="2" charset="-122"/>
              </a:rPr>
              <a:t>100%”</a:t>
            </a:r>
            <a:r>
              <a:rPr lang="zh-CN" altLang="en-US" sz="2000" b="1" dirty="0">
                <a:latin typeface="宋体" panose="02010600030101010101" pitchFamily="2" charset="-122"/>
              </a:rPr>
              <a:t>，以强化商务基础管理工作；</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二：将商务策划工作方法归纳为</a:t>
            </a:r>
            <a:r>
              <a:rPr lang="zh-CN" altLang="en-US" sz="2000" b="1" dirty="0">
                <a:solidFill>
                  <a:srgbClr val="FF0000"/>
                </a:solidFill>
                <a:latin typeface="宋体" panose="02010600030101010101" pitchFamily="2" charset="-122"/>
              </a:rPr>
              <a:t>“</a:t>
            </a:r>
            <a:r>
              <a:rPr lang="en-US" altLang="zh-CN" sz="2000" b="1" dirty="0">
                <a:solidFill>
                  <a:srgbClr val="FF0000"/>
                </a:solidFill>
                <a:latin typeface="宋体" panose="02010600030101010101" pitchFamily="2" charset="-122"/>
              </a:rPr>
              <a:t>12345+15”</a:t>
            </a:r>
            <a:r>
              <a:rPr lang="zh-CN" altLang="en-US" sz="2000" b="1" dirty="0">
                <a:latin typeface="宋体" panose="02010600030101010101" pitchFamily="2" charset="-122"/>
              </a:rPr>
              <a:t>，以提高商务策划创效能力；</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三：</a:t>
            </a:r>
            <a:r>
              <a:rPr lang="zh-CN" altLang="en-US" sz="2000" b="1" dirty="0">
                <a:solidFill>
                  <a:srgbClr val="FF0000"/>
                </a:solidFill>
                <a:latin typeface="宋体" panose="02010600030101010101" pitchFamily="2" charset="-122"/>
              </a:rPr>
              <a:t>“不仅要以效益论英雄，也要以管理论英雄”</a:t>
            </a:r>
            <a:r>
              <a:rPr lang="zh-CN" altLang="en-US" sz="2000" b="1" dirty="0">
                <a:latin typeface="宋体" panose="02010600030101010101" pitchFamily="2" charset="-122"/>
              </a:rPr>
              <a:t>的效益与管理并重论，以强化内控管理；</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四：把过程膨胀报量与结算工作思路体现为</a:t>
            </a:r>
            <a:r>
              <a:rPr lang="zh-CN" altLang="en-US" sz="2000" b="1" dirty="0">
                <a:solidFill>
                  <a:srgbClr val="FF0000"/>
                </a:solidFill>
                <a:latin typeface="宋体" panose="02010600030101010101" pitchFamily="2" charset="-122"/>
              </a:rPr>
              <a:t>：“全过程结算管理”和“把过程报量当结算办，把结算当营销工作来做”，</a:t>
            </a:r>
            <a:r>
              <a:rPr lang="zh-CN" altLang="en-US" sz="2000" b="1" dirty="0">
                <a:latin typeface="宋体" panose="02010600030101010101" pitchFamily="2" charset="-122"/>
              </a:rPr>
              <a:t>以强化项目过程报量与结算管理，提高现金流量与效益；</a:t>
            </a:r>
            <a:endParaRPr lang="zh-CN" altLang="en-US" sz="2000" b="1" dirty="0">
              <a:latin typeface="宋体" panose="02010600030101010101" pitchFamily="2" charset="-122"/>
            </a:endParaRPr>
          </a:p>
        </p:txBody>
      </p:sp>
      <p:grpSp>
        <p:nvGrpSpPr>
          <p:cNvPr id="19" name="组合 18"/>
          <p:cNvGrpSpPr/>
          <p:nvPr/>
        </p:nvGrpSpPr>
        <p:grpSpPr>
          <a:xfrm>
            <a:off x="608462" y="374746"/>
            <a:ext cx="2710047" cy="318136"/>
            <a:chOff x="4158282" y="1523945"/>
            <a:chExt cx="3474287" cy="407850"/>
          </a:xfrm>
        </p:grpSpPr>
        <p:sp>
          <p:nvSpPr>
            <p:cNvPr id="20"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1</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21"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提升商务管理理念</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1086484" y="965804"/>
            <a:ext cx="4464050" cy="669925"/>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12</a:t>
            </a:r>
            <a:r>
              <a:rPr lang="zh-CN" altLang="en-US" sz="3200" b="1" dirty="0">
                <a:latin typeface="宋体" panose="02010600030101010101" pitchFamily="2" charset="-122"/>
              </a:rPr>
              <a:t>、重新组价策划</a:t>
            </a:r>
            <a:endParaRPr lang="zh-CN" altLang="en-US" sz="3200" b="1" dirty="0">
              <a:latin typeface="宋体" panose="02010600030101010101" pitchFamily="2" charset="-122"/>
            </a:endParaRPr>
          </a:p>
        </p:txBody>
      </p:sp>
      <p:sp>
        <p:nvSpPr>
          <p:cNvPr id="8" name="Text Box 4"/>
          <p:cNvSpPr txBox="1">
            <a:spLocks noChangeArrowheads="1"/>
          </p:cNvSpPr>
          <p:nvPr/>
        </p:nvSpPr>
        <p:spPr bwMode="auto">
          <a:xfrm>
            <a:off x="1631421" y="1908705"/>
            <a:ext cx="849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sz="2000" b="1" dirty="0">
                <a:latin typeface="宋体" panose="02010600030101010101" pitchFamily="2" charset="-122"/>
              </a:rPr>
              <a:t>清单或定额中没有的单价，需重新组价。</a:t>
            </a:r>
            <a:endParaRPr lang="zh-CN" altLang="en-US" sz="2000" b="1" dirty="0">
              <a:latin typeface="宋体" panose="02010600030101010101" pitchFamily="2" charset="-122"/>
            </a:endParaRPr>
          </a:p>
          <a:p>
            <a:pPr eaLnBrk="1" hangingPunct="1">
              <a:lnSpc>
                <a:spcPct val="150000"/>
              </a:lnSpc>
              <a:spcBef>
                <a:spcPct val="0"/>
              </a:spcBef>
              <a:buClrTx/>
              <a:buSzTx/>
              <a:buFontTx/>
              <a:buNone/>
            </a:pPr>
            <a:r>
              <a:rPr lang="zh-CN" altLang="en-US" sz="2000" b="1" dirty="0">
                <a:latin typeface="宋体" panose="02010600030101010101" pitchFamily="2" charset="-122"/>
              </a:rPr>
              <a:t>    组价涉及到工序、工艺、执行规范和标准、耗量和市场价格。一般要求自行分包单位对分包项目报送这方面的资料，同时在施工时会记录实际的施工（工艺）和记录测量实际的耗量做到对新工艺项目的真正了解后，商务人员协同技术人员一起讨论如何起草和完善向业主报送的施工方案或业主要求报送的证明资料，在合同外新增子目中获得更高的空间。譬如：武咸公路桩基系数；外墙面砖组价：一是三种损耗：运输损耗、操作损耗、排版损耗；二是粘接剂、勾缝剂耗用量现场实测实量，监理、甲方、审计、总包单位一起，形成书面会议纪要并请造价处确认；</a:t>
            </a:r>
            <a:endParaRPr lang="zh-CN" altLang="en-US" sz="2000" b="1" dirty="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2"/>
          <p:cNvSpPr txBox="1">
            <a:spLocks noChangeArrowheads="1"/>
          </p:cNvSpPr>
          <p:nvPr/>
        </p:nvSpPr>
        <p:spPr>
          <a:xfrm>
            <a:off x="976453" y="971095"/>
            <a:ext cx="4213225" cy="7683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13</a:t>
            </a:r>
            <a:r>
              <a:rPr lang="zh-CN" altLang="en-US" sz="3200" b="1" dirty="0">
                <a:latin typeface="宋体" panose="02010600030101010101" pitchFamily="2" charset="-122"/>
              </a:rPr>
              <a:t>、风 险 策 划</a:t>
            </a:r>
            <a:endParaRPr lang="zh-CN" altLang="en-US" sz="3200" b="1" dirty="0">
              <a:latin typeface="宋体" panose="02010600030101010101" pitchFamily="2" charset="-122"/>
            </a:endParaRPr>
          </a:p>
        </p:txBody>
      </p:sp>
      <p:grpSp>
        <p:nvGrpSpPr>
          <p:cNvPr id="2" name="Organization Chart 6"/>
          <p:cNvGrpSpPr>
            <a:grpSpLocks noChangeAspect="1"/>
          </p:cNvGrpSpPr>
          <p:nvPr/>
        </p:nvGrpSpPr>
        <p:grpSpPr bwMode="auto">
          <a:xfrm>
            <a:off x="1949451" y="1703776"/>
            <a:ext cx="8803216" cy="4700852"/>
            <a:chOff x="1134" y="1194"/>
            <a:chExt cx="2880" cy="720"/>
          </a:xfrm>
        </p:grpSpPr>
        <p:cxnSp>
          <p:nvCxnSpPr>
            <p:cNvPr id="2052" name="_s2052"/>
            <p:cNvCxnSpPr>
              <a:cxnSpLocks noChangeShapeType="1"/>
              <a:stCxn id="11" idx="0"/>
              <a:endCxn id="3" idx="2"/>
            </p:cNvCxnSpPr>
            <p:nvPr/>
          </p:nvCxnSpPr>
          <p:spPr bwMode="auto">
            <a:xfrm rot="5400000" flipH="1">
              <a:off x="3006" y="1050"/>
              <a:ext cx="144" cy="1008"/>
            </a:xfrm>
            <a:prstGeom prst="bentConnector3">
              <a:avLst>
                <a:gd name="adj1" fmla="val 20931"/>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053" name="_s2053"/>
            <p:cNvCxnSpPr>
              <a:cxnSpLocks noChangeShapeType="1"/>
              <a:stCxn id="9" idx="0"/>
              <a:endCxn id="3" idx="2"/>
            </p:cNvCxnSpPr>
            <p:nvPr/>
          </p:nvCxnSpPr>
          <p:spPr bwMode="auto">
            <a:xfrm rot="16200000">
              <a:off x="2503" y="1553"/>
              <a:ext cx="144" cy="1"/>
            </a:xfrm>
            <a:prstGeom prst="straightConnector1">
              <a:avLst/>
            </a:prstGeom>
            <a:noFill/>
            <a:ln w="28575">
              <a:solidFill>
                <a:schemeClr val="tx1"/>
              </a:solidFill>
              <a:round/>
            </a:ln>
            <a:extLst>
              <a:ext uri="{909E8E84-426E-40DD-AFC4-6F175D3DCCD1}">
                <a14:hiddenFill xmlns:a14="http://schemas.microsoft.com/office/drawing/2010/main">
                  <a:noFill/>
                </a14:hiddenFill>
              </a:ext>
            </a:extLst>
          </p:spPr>
        </p:cxnSp>
        <p:cxnSp>
          <p:nvCxnSpPr>
            <p:cNvPr id="2054" name="_s2054"/>
            <p:cNvCxnSpPr>
              <a:cxnSpLocks noChangeShapeType="1"/>
              <a:stCxn id="4" idx="0"/>
              <a:endCxn id="3" idx="2"/>
            </p:cNvCxnSpPr>
            <p:nvPr/>
          </p:nvCxnSpPr>
          <p:spPr bwMode="auto">
            <a:xfrm rot="16200000">
              <a:off x="1998" y="1050"/>
              <a:ext cx="144" cy="1008"/>
            </a:xfrm>
            <a:prstGeom prst="bentConnector3">
              <a:avLst>
                <a:gd name="adj1" fmla="val 20931"/>
              </a:avLst>
            </a:prstGeom>
            <a:noFill/>
            <a:ln w="28575">
              <a:solidFill>
                <a:schemeClr val="tx1"/>
              </a:solidFill>
              <a:miter lim="800000"/>
            </a:ln>
            <a:extLst>
              <a:ext uri="{909E8E84-426E-40DD-AFC4-6F175D3DCCD1}">
                <a14:hiddenFill xmlns:a14="http://schemas.microsoft.com/office/drawing/2010/main">
                  <a:noFill/>
                </a14:hiddenFill>
              </a:ext>
            </a:extLst>
          </p:spPr>
        </p:cxnSp>
        <p:sp>
          <p:nvSpPr>
            <p:cNvPr id="3" name="_s2055"/>
            <p:cNvSpPr>
              <a:spLocks noChangeArrowheads="1"/>
            </p:cNvSpPr>
            <p:nvPr/>
          </p:nvSpPr>
          <p:spPr bwMode="auto">
            <a:xfrm>
              <a:off x="2142" y="1194"/>
              <a:ext cx="864" cy="288"/>
            </a:xfrm>
            <a:prstGeom prst="roundRect">
              <a:avLst>
                <a:gd name="adj" fmla="val 16667"/>
              </a:avLst>
            </a:prstGeom>
            <a:solidFill>
              <a:srgbClr val="FFCC00"/>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风险主要包括：</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4" name="_s2056"/>
            <p:cNvSpPr>
              <a:spLocks noChangeArrowheads="1"/>
            </p:cNvSpPr>
            <p:nvPr/>
          </p:nvSpPr>
          <p:spPr bwMode="auto">
            <a:xfrm>
              <a:off x="1134" y="1626"/>
              <a:ext cx="864" cy="288"/>
            </a:xfrm>
            <a:prstGeom prst="roundRect">
              <a:avLst>
                <a:gd name="adj" fmla="val 16667"/>
              </a:avLst>
            </a:prstGeom>
            <a:solidFill>
              <a:srgbClr val="FFCC00"/>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一、合同风险：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工期、质量、</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工程款回收、</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履约保函等风险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9" name="_s2057"/>
            <p:cNvSpPr>
              <a:spLocks noChangeArrowheads="1"/>
            </p:cNvSpPr>
            <p:nvPr/>
          </p:nvSpPr>
          <p:spPr bwMode="auto">
            <a:xfrm>
              <a:off x="2142" y="1626"/>
              <a:ext cx="864" cy="288"/>
            </a:xfrm>
            <a:prstGeom prst="roundRect">
              <a:avLst>
                <a:gd name="adj" fmla="val 16667"/>
              </a:avLst>
            </a:prstGeom>
            <a:solidFill>
              <a:srgbClr val="FFCC00"/>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二、清单风险：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量差风险、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价差风险、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漏项风险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1" name="_s2058"/>
            <p:cNvSpPr>
              <a:spLocks noChangeArrowheads="1"/>
            </p:cNvSpPr>
            <p:nvPr/>
          </p:nvSpPr>
          <p:spPr bwMode="auto">
            <a:xfrm>
              <a:off x="3150" y="1626"/>
              <a:ext cx="864" cy="288"/>
            </a:xfrm>
            <a:prstGeom prst="roundRect">
              <a:avLst>
                <a:gd name="adj" fmla="val 16667"/>
              </a:avLst>
            </a:prstGeom>
            <a:solidFill>
              <a:srgbClr val="FFCC00"/>
            </a:solidFill>
            <a:ln w="9525">
              <a:solidFill>
                <a:schemeClr val="tx1"/>
              </a:solidFill>
              <a:round/>
            </a:ln>
          </p:spPr>
          <p:txBody>
            <a:bodyPr vert="horz" wrap="non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三、其它风险：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法律风险、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施工过程中</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涨价风险</a:t>
              </a:r>
              <a:endPar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Text Box 2"/>
          <p:cNvSpPr txBox="1">
            <a:spLocks noChangeArrowheads="1"/>
          </p:cNvSpPr>
          <p:nvPr/>
        </p:nvSpPr>
        <p:spPr bwMode="auto">
          <a:xfrm flipV="1">
            <a:off x="3138488" y="2513866"/>
            <a:ext cx="376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副标题 2"/>
          <p:cNvSpPr txBox="1"/>
          <p:nvPr/>
        </p:nvSpPr>
        <p:spPr bwMode="auto">
          <a:xfrm>
            <a:off x="846004" y="866774"/>
            <a:ext cx="36137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830" indent="-26543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150000"/>
              </a:lnSpc>
              <a:spcBef>
                <a:spcPct val="0"/>
              </a:spcBef>
              <a:buClr>
                <a:schemeClr val="accent1"/>
              </a:buClr>
              <a:buSzPct val="80000"/>
              <a:buFont typeface="Wingdings 2" panose="05020102010507070707" pitchFamily="18" charset="2"/>
              <a:buNone/>
            </a:pPr>
            <a:r>
              <a:rPr lang="zh-CN" altLang="en-US" b="1" dirty="0">
                <a:latin typeface="Verdana" panose="020B0604030504040204" pitchFamily="34" charset="0"/>
              </a:rPr>
              <a:t>简 要 总 结</a:t>
            </a:r>
            <a:endParaRPr lang="en-US" altLang="zh-CN" b="1" dirty="0">
              <a:latin typeface="Verdana" panose="020B0604030504040204" pitchFamily="34" charset="0"/>
            </a:endParaRPr>
          </a:p>
        </p:txBody>
      </p:sp>
      <p:grpSp>
        <p:nvGrpSpPr>
          <p:cNvPr id="9" name="Group 4"/>
          <p:cNvGrpSpPr/>
          <p:nvPr/>
        </p:nvGrpSpPr>
        <p:grpSpPr bwMode="auto">
          <a:xfrm>
            <a:off x="3355975" y="1897916"/>
            <a:ext cx="2590800" cy="1749425"/>
            <a:chOff x="1293" y="2796"/>
            <a:chExt cx="1451" cy="1102"/>
          </a:xfrm>
        </p:grpSpPr>
        <p:grpSp>
          <p:nvGrpSpPr>
            <p:cNvPr id="11" name="Group 5"/>
            <p:cNvGrpSpPr/>
            <p:nvPr/>
          </p:nvGrpSpPr>
          <p:grpSpPr bwMode="auto">
            <a:xfrm>
              <a:off x="1293" y="2796"/>
              <a:ext cx="1451" cy="1102"/>
              <a:chOff x="0" y="0"/>
              <a:chExt cx="1042" cy="1102"/>
            </a:xfrm>
          </p:grpSpPr>
          <p:grpSp>
            <p:nvGrpSpPr>
              <p:cNvPr id="13" name="Group 6"/>
              <p:cNvGrpSpPr/>
              <p:nvPr/>
            </p:nvGrpSpPr>
            <p:grpSpPr bwMode="auto">
              <a:xfrm>
                <a:off x="0" y="0"/>
                <a:ext cx="1042" cy="1102"/>
                <a:chOff x="0" y="0"/>
                <a:chExt cx="1042" cy="1102"/>
              </a:xfrm>
            </p:grpSpPr>
            <p:pic>
              <p:nvPicPr>
                <p:cNvPr id="15" name="Picture 37"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9"/>
                <p:cNvGrpSpPr/>
                <p:nvPr/>
              </p:nvGrpSpPr>
              <p:grpSpPr bwMode="auto">
                <a:xfrm>
                  <a:off x="-4" y="-4"/>
                  <a:ext cx="1044" cy="1029"/>
                  <a:chOff x="0" y="0"/>
                  <a:chExt cx="1658112" cy="1633728"/>
                </a:xfrm>
              </p:grpSpPr>
              <p:pic>
                <p:nvPicPr>
                  <p:cNvPr id="18" name="Oval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1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47"/>
            <p:cNvSpPr>
              <a:spLocks noChangeArrowheads="1"/>
            </p:cNvSpPr>
            <p:nvPr/>
          </p:nvSpPr>
          <p:spPr bwMode="auto">
            <a:xfrm>
              <a:off x="1429" y="3158"/>
              <a:ext cx="11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商务策划无定势</a:t>
              </a:r>
              <a:endParaRPr lang="en-US" altLang="zh-CN" sz="2000">
                <a:latin typeface="宋体" panose="02010600030101010101" pitchFamily="2" charset="-122"/>
              </a:endParaRPr>
            </a:p>
          </p:txBody>
        </p:sp>
      </p:grpSp>
      <p:grpSp>
        <p:nvGrpSpPr>
          <p:cNvPr id="20" name="Group 14"/>
          <p:cNvGrpSpPr/>
          <p:nvPr/>
        </p:nvGrpSpPr>
        <p:grpSpPr bwMode="auto">
          <a:xfrm>
            <a:off x="7099300" y="1897916"/>
            <a:ext cx="2665413" cy="1965325"/>
            <a:chOff x="612" y="2432"/>
            <a:chExt cx="1451" cy="1102"/>
          </a:xfrm>
        </p:grpSpPr>
        <p:grpSp>
          <p:nvGrpSpPr>
            <p:cNvPr id="21" name="Group 15"/>
            <p:cNvGrpSpPr/>
            <p:nvPr/>
          </p:nvGrpSpPr>
          <p:grpSpPr bwMode="auto">
            <a:xfrm>
              <a:off x="612" y="2432"/>
              <a:ext cx="1451" cy="1102"/>
              <a:chOff x="0" y="0"/>
              <a:chExt cx="1042" cy="1102"/>
            </a:xfrm>
          </p:grpSpPr>
          <p:grpSp>
            <p:nvGrpSpPr>
              <p:cNvPr id="23" name="Group 16"/>
              <p:cNvGrpSpPr/>
              <p:nvPr/>
            </p:nvGrpSpPr>
            <p:grpSpPr bwMode="auto">
              <a:xfrm>
                <a:off x="0" y="0"/>
                <a:ext cx="1042" cy="1102"/>
                <a:chOff x="0" y="0"/>
                <a:chExt cx="1042" cy="1102"/>
              </a:xfrm>
            </p:grpSpPr>
            <p:pic>
              <p:nvPicPr>
                <p:cNvPr id="25" name="Picture 37"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9"/>
                <p:cNvGrpSpPr/>
                <p:nvPr/>
              </p:nvGrpSpPr>
              <p:grpSpPr bwMode="auto">
                <a:xfrm>
                  <a:off x="-4" y="-4"/>
                  <a:ext cx="1044" cy="1029"/>
                  <a:chOff x="0" y="0"/>
                  <a:chExt cx="1658112" cy="1633728"/>
                </a:xfrm>
              </p:grpSpPr>
              <p:pic>
                <p:nvPicPr>
                  <p:cNvPr id="28" name="Oval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1"/>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2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47"/>
            <p:cNvSpPr>
              <a:spLocks noChangeArrowheads="1"/>
            </p:cNvSpPr>
            <p:nvPr/>
          </p:nvSpPr>
          <p:spPr bwMode="auto">
            <a:xfrm>
              <a:off x="748" y="2795"/>
              <a:ext cx="107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策划运作无定时</a:t>
              </a:r>
              <a:endParaRPr lang="en-US" altLang="zh-CN" sz="2000">
                <a:latin typeface="宋体" panose="02010600030101010101" pitchFamily="2" charset="-122"/>
              </a:endParaRPr>
            </a:p>
          </p:txBody>
        </p:sp>
      </p:grpSp>
      <p:grpSp>
        <p:nvGrpSpPr>
          <p:cNvPr id="30" name="Group 24"/>
          <p:cNvGrpSpPr/>
          <p:nvPr/>
        </p:nvGrpSpPr>
        <p:grpSpPr bwMode="auto">
          <a:xfrm>
            <a:off x="4435475" y="3266341"/>
            <a:ext cx="3887788" cy="1749425"/>
            <a:chOff x="2653" y="1253"/>
            <a:chExt cx="2314" cy="1102"/>
          </a:xfrm>
        </p:grpSpPr>
        <p:grpSp>
          <p:nvGrpSpPr>
            <p:cNvPr id="31" name="Group 25"/>
            <p:cNvGrpSpPr/>
            <p:nvPr/>
          </p:nvGrpSpPr>
          <p:grpSpPr bwMode="auto">
            <a:xfrm>
              <a:off x="2653" y="1253"/>
              <a:ext cx="2314" cy="1102"/>
              <a:chOff x="0" y="0"/>
              <a:chExt cx="1042" cy="1102"/>
            </a:xfrm>
          </p:grpSpPr>
          <p:grpSp>
            <p:nvGrpSpPr>
              <p:cNvPr id="33" name="Group 26"/>
              <p:cNvGrpSpPr/>
              <p:nvPr/>
            </p:nvGrpSpPr>
            <p:grpSpPr bwMode="auto">
              <a:xfrm>
                <a:off x="0" y="0"/>
                <a:ext cx="1042" cy="1102"/>
                <a:chOff x="0" y="0"/>
                <a:chExt cx="1042" cy="1102"/>
              </a:xfrm>
            </p:grpSpPr>
            <p:pic>
              <p:nvPicPr>
                <p:cNvPr id="35" name="Picture 37"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29"/>
                <p:cNvGrpSpPr/>
                <p:nvPr/>
              </p:nvGrpSpPr>
              <p:grpSpPr bwMode="auto">
                <a:xfrm>
                  <a:off x="-4" y="-4"/>
                  <a:ext cx="1044" cy="1029"/>
                  <a:chOff x="0" y="0"/>
                  <a:chExt cx="1658112" cy="1633728"/>
                </a:xfrm>
              </p:grpSpPr>
              <p:pic>
                <p:nvPicPr>
                  <p:cNvPr id="38" name="Oval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1"/>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3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47"/>
            <p:cNvSpPr>
              <a:spLocks noChangeArrowheads="1"/>
            </p:cNvSpPr>
            <p:nvPr/>
          </p:nvSpPr>
          <p:spPr bwMode="auto">
            <a:xfrm>
              <a:off x="2699" y="1661"/>
              <a:ext cx="20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策划思路无处不在，无时不在</a:t>
              </a:r>
              <a:endParaRPr lang="en-US" altLang="zh-CN" sz="2000">
                <a:latin typeface="宋体" panose="02010600030101010101" pitchFamily="2" charset="-122"/>
              </a:endParaRPr>
            </a:p>
          </p:txBody>
        </p:sp>
      </p:grpSp>
      <p:grpSp>
        <p:nvGrpSpPr>
          <p:cNvPr id="40" name="Group 34"/>
          <p:cNvGrpSpPr/>
          <p:nvPr/>
        </p:nvGrpSpPr>
        <p:grpSpPr bwMode="auto">
          <a:xfrm>
            <a:off x="3067050" y="4490304"/>
            <a:ext cx="2881313" cy="1755775"/>
            <a:chOff x="3417" y="2428"/>
            <a:chExt cx="1776" cy="1106"/>
          </a:xfrm>
        </p:grpSpPr>
        <p:grpSp>
          <p:nvGrpSpPr>
            <p:cNvPr id="41" name="Group 35"/>
            <p:cNvGrpSpPr/>
            <p:nvPr/>
          </p:nvGrpSpPr>
          <p:grpSpPr bwMode="auto">
            <a:xfrm>
              <a:off x="3417" y="2428"/>
              <a:ext cx="1776" cy="1106"/>
              <a:chOff x="-4" y="-4"/>
              <a:chExt cx="1046" cy="1106"/>
            </a:xfrm>
          </p:grpSpPr>
          <p:grpSp>
            <p:nvGrpSpPr>
              <p:cNvPr id="43" name="Group 36"/>
              <p:cNvGrpSpPr/>
              <p:nvPr/>
            </p:nvGrpSpPr>
            <p:grpSpPr bwMode="auto">
              <a:xfrm>
                <a:off x="-4" y="-4"/>
                <a:ext cx="1046" cy="1106"/>
                <a:chOff x="-4" y="-4"/>
                <a:chExt cx="1046" cy="1106"/>
              </a:xfrm>
            </p:grpSpPr>
            <p:pic>
              <p:nvPicPr>
                <p:cNvPr id="45" name="Picture 37" descr="light_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39"/>
                <p:cNvGrpSpPr/>
                <p:nvPr/>
              </p:nvGrpSpPr>
              <p:grpSpPr bwMode="auto">
                <a:xfrm>
                  <a:off x="-4" y="-4"/>
                  <a:ext cx="1044" cy="1029"/>
                  <a:chOff x="0" y="0"/>
                  <a:chExt cx="1658112" cy="1633728"/>
                </a:xfrm>
              </p:grpSpPr>
              <p:pic>
                <p:nvPicPr>
                  <p:cNvPr id="48" name="Oval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1"/>
                  <p:cNvSpPr txBox="1">
                    <a:spLocks noChangeArrowheads="1"/>
                  </p:cNvSpPr>
                  <p:nvPr/>
                </p:nvSpPr>
                <p:spPr bwMode="auto">
                  <a:xfrm>
                    <a:off x="247070" y="244504"/>
                    <a:ext cx="106148" cy="3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endParaRPr lang="zh-CN" altLang="en-US" sz="2000">
                      <a:latin typeface="宋体" panose="02010600030101010101" pitchFamily="2" charset="-122"/>
                    </a:endParaRPr>
                  </a:p>
                </p:txBody>
              </p:sp>
            </p:grpSp>
          </p:grpSp>
          <p:pic>
            <p:nvPicPr>
              <p:cNvPr id="4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Rectangle 47"/>
            <p:cNvSpPr>
              <a:spLocks noChangeArrowheads="1"/>
            </p:cNvSpPr>
            <p:nvPr/>
          </p:nvSpPr>
          <p:spPr bwMode="auto">
            <a:xfrm>
              <a:off x="3560" y="2795"/>
              <a:ext cx="15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审时度势，因势利导</a:t>
              </a:r>
              <a:endParaRPr lang="en-US" altLang="zh-CN" sz="2000">
                <a:latin typeface="宋体" panose="02010600030101010101" pitchFamily="2" charset="-122"/>
              </a:endParaRPr>
            </a:p>
          </p:txBody>
        </p:sp>
      </p:grpSp>
      <p:grpSp>
        <p:nvGrpSpPr>
          <p:cNvPr id="50" name="Group 44"/>
          <p:cNvGrpSpPr/>
          <p:nvPr/>
        </p:nvGrpSpPr>
        <p:grpSpPr bwMode="auto">
          <a:xfrm>
            <a:off x="7027863" y="4418866"/>
            <a:ext cx="2881312" cy="1749425"/>
            <a:chOff x="2562" y="2886"/>
            <a:chExt cx="1724" cy="1102"/>
          </a:xfrm>
        </p:grpSpPr>
        <p:grpSp>
          <p:nvGrpSpPr>
            <p:cNvPr id="51" name="Group 45"/>
            <p:cNvGrpSpPr/>
            <p:nvPr/>
          </p:nvGrpSpPr>
          <p:grpSpPr bwMode="auto">
            <a:xfrm>
              <a:off x="2562" y="2886"/>
              <a:ext cx="1724" cy="1102"/>
              <a:chOff x="0" y="0"/>
              <a:chExt cx="1042" cy="1102"/>
            </a:xfrm>
          </p:grpSpPr>
          <p:grpSp>
            <p:nvGrpSpPr>
              <p:cNvPr id="53" name="Group 46"/>
              <p:cNvGrpSpPr/>
              <p:nvPr/>
            </p:nvGrpSpPr>
            <p:grpSpPr bwMode="auto">
              <a:xfrm>
                <a:off x="0" y="0"/>
                <a:ext cx="1042" cy="1102"/>
                <a:chOff x="0" y="0"/>
                <a:chExt cx="1042" cy="1102"/>
              </a:xfrm>
            </p:grpSpPr>
            <p:pic>
              <p:nvPicPr>
                <p:cNvPr id="55" name="Picture 37" descr="light_shadow"/>
                <p:cNvPicPr>
                  <a:picLocks noChangeAspect="1" noChangeArrowheads="1"/>
                </p:cNvPicPr>
                <p:nvPr/>
              </p:nvPicPr>
              <p:blipFill>
                <a:blip r:embed="rId4">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49"/>
                <p:cNvGrpSpPr/>
                <p:nvPr/>
              </p:nvGrpSpPr>
              <p:grpSpPr bwMode="auto">
                <a:xfrm>
                  <a:off x="-4" y="-4"/>
                  <a:ext cx="1044" cy="1029"/>
                  <a:chOff x="0" y="0"/>
                  <a:chExt cx="1658112" cy="1633728"/>
                </a:xfrm>
              </p:grpSpPr>
              <p:pic>
                <p:nvPicPr>
                  <p:cNvPr id="58" name="Oval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51"/>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54" name="Picture 40" descr="Pictur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47"/>
            <p:cNvSpPr>
              <a:spLocks noChangeArrowheads="1"/>
            </p:cNvSpPr>
            <p:nvPr/>
          </p:nvSpPr>
          <p:spPr bwMode="auto">
            <a:xfrm>
              <a:off x="2653" y="3249"/>
              <a:ext cx="1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把握尺度，过犹不及</a:t>
              </a:r>
              <a:endParaRPr lang="en-US" altLang="zh-CN" sz="2000">
                <a:latin typeface="宋体" panose="02010600030101010101" pitchFamily="2"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Text Box 6"/>
          <p:cNvSpPr txBox="1">
            <a:spLocks noChangeArrowheads="1"/>
          </p:cNvSpPr>
          <p:nvPr/>
        </p:nvSpPr>
        <p:spPr bwMode="auto">
          <a:xfrm>
            <a:off x="3581130" y="2188633"/>
            <a:ext cx="239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Text Box 7"/>
          <p:cNvSpPr txBox="1">
            <a:spLocks noChangeArrowheads="1"/>
          </p:cNvSpPr>
          <p:nvPr/>
        </p:nvSpPr>
        <p:spPr bwMode="auto">
          <a:xfrm>
            <a:off x="3220767" y="2548996"/>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8"/>
          <p:cNvSpPr txBox="1">
            <a:spLocks noChangeArrowheads="1"/>
          </p:cNvSpPr>
          <p:nvPr/>
        </p:nvSpPr>
        <p:spPr bwMode="auto">
          <a:xfrm>
            <a:off x="1592920" y="1938444"/>
            <a:ext cx="900615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en-US" altLang="zh-CN" sz="1600" b="0" dirty="0">
              <a:latin typeface="Arial" panose="020B0604020202020204" pitchFamily="34" charset="0"/>
            </a:endParaRPr>
          </a:p>
          <a:p>
            <a:pPr eaLnBrk="1" hangingPunct="1">
              <a:lnSpc>
                <a:spcPct val="200000"/>
              </a:lnSpc>
              <a:spcBef>
                <a:spcPct val="0"/>
              </a:spcBef>
              <a:buClrTx/>
              <a:buSzTx/>
              <a:buFontTx/>
              <a:buNone/>
            </a:pPr>
            <a:r>
              <a:rPr lang="en-US" altLang="zh-CN" sz="2400" b="1" dirty="0">
                <a:latin typeface="宋体" panose="02010600030101010101" pitchFamily="2" charset="-122"/>
              </a:rPr>
              <a:t>1</a:t>
            </a:r>
            <a:r>
              <a:rPr lang="zh-CN" altLang="en-US" sz="2400" b="1" dirty="0">
                <a:latin typeface="宋体" panose="02010600030101010101" pitchFamily="2" charset="-122"/>
              </a:rPr>
              <a:t>、延期报送结算书的危害</a:t>
            </a:r>
            <a:endParaRPr lang="zh-CN" altLang="en-US" sz="2400" b="1" dirty="0">
              <a:latin typeface="宋体" panose="02010600030101010101" pitchFamily="2" charset="-122"/>
            </a:endParaRPr>
          </a:p>
          <a:p>
            <a:pPr eaLnBrk="1" hangingPunct="1">
              <a:lnSpc>
                <a:spcPct val="200000"/>
              </a:lnSpc>
              <a:spcBef>
                <a:spcPct val="0"/>
              </a:spcBef>
              <a:buClrTx/>
              <a:buSzTx/>
              <a:buFontTx/>
              <a:buNone/>
            </a:pPr>
            <a:r>
              <a:rPr lang="zh-CN" altLang="en-US" sz="2400" b="1" dirty="0">
                <a:latin typeface="宋体" panose="02010600030101010101" pitchFamily="2" charset="-122"/>
              </a:rPr>
              <a:t>      未在合同约定的时间内或财建</a:t>
            </a:r>
            <a:r>
              <a:rPr lang="en-US" altLang="zh-CN" sz="2400" b="1" dirty="0">
                <a:latin typeface="宋体" panose="02010600030101010101" pitchFamily="2" charset="-122"/>
              </a:rPr>
              <a:t>【2004】369</a:t>
            </a:r>
            <a:r>
              <a:rPr lang="zh-CN" altLang="en-US" sz="2400" b="1" dirty="0">
                <a:latin typeface="宋体" panose="02010600030101010101" pitchFamily="2" charset="-122"/>
              </a:rPr>
              <a:t>号文约定的时间内报送结算书，将成为甲方拖延结算、延期付款的理由，同时还丧失了留置权，超过</a:t>
            </a:r>
            <a:r>
              <a:rPr lang="en-US" altLang="zh-CN" sz="2400" b="1" dirty="0">
                <a:latin typeface="宋体" panose="02010600030101010101" pitchFamily="2" charset="-122"/>
              </a:rPr>
              <a:t>6</a:t>
            </a:r>
            <a:r>
              <a:rPr lang="zh-CN" altLang="en-US" sz="2400" b="1" dirty="0">
                <a:latin typeface="宋体" panose="02010600030101010101" pitchFamily="2" charset="-122"/>
              </a:rPr>
              <a:t>个月报送结算书我们还丧失了优先受偿权。</a:t>
            </a:r>
            <a:endParaRPr lang="zh-CN" altLang="en-US" sz="2400" b="1" dirty="0">
              <a:latin typeface="宋体" panose="02010600030101010101" pitchFamily="2" charset="-122"/>
            </a:endParaRPr>
          </a:p>
          <a:p>
            <a:pPr eaLnBrk="1" hangingPunct="1">
              <a:spcBef>
                <a:spcPct val="0"/>
              </a:spcBef>
              <a:buClrTx/>
              <a:buSzTx/>
              <a:buFontTx/>
              <a:buNone/>
            </a:pPr>
            <a:endParaRPr lang="zh-CN" altLang="en-US" sz="2000" dirty="0">
              <a:latin typeface="宋体" panose="02010600030101010101" pitchFamily="2" charset="-122"/>
            </a:endParaRPr>
          </a:p>
          <a:p>
            <a:pPr algn="ctr" eaLnBrk="1" hangingPunct="1">
              <a:spcBef>
                <a:spcPct val="0"/>
              </a:spcBef>
              <a:buClrTx/>
              <a:buSzTx/>
              <a:buFontTx/>
              <a:buNone/>
            </a:pPr>
            <a:endParaRPr lang="zh-CN" altLang="en-US" sz="2000" b="0" dirty="0">
              <a:latin typeface="宋体" panose="02010600030101010101" pitchFamily="2" charset="-122"/>
            </a:endParaRPr>
          </a:p>
        </p:txBody>
      </p:sp>
      <p:sp>
        <p:nvSpPr>
          <p:cNvPr id="11" name="Rectangle 5984"/>
          <p:cNvSpPr>
            <a:spLocks noChangeArrowheads="1"/>
          </p:cNvSpPr>
          <p:nvPr/>
        </p:nvSpPr>
        <p:spPr bwMode="auto">
          <a:xfrm>
            <a:off x="2428738" y="879872"/>
            <a:ext cx="7334523" cy="871582"/>
          </a:xfrm>
          <a:prstGeom prst="rect">
            <a:avLst/>
          </a:prstGeom>
          <a:solidFill>
            <a:srgbClr val="00B0F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r>
              <a:rPr lang="zh-CN" altLang="en-US" sz="3200">
                <a:latin typeface="宋体" panose="02010600030101010101" pitchFamily="2" charset="-122"/>
                <a:ea typeface="宋体" panose="02010600030101010101" pitchFamily="2" charset="-122"/>
              </a:rPr>
              <a:t>三、商务管理中若干问题</a:t>
            </a:r>
            <a:endParaRPr lang="zh-CN" altLang="en-US" sz="3200">
              <a:latin typeface="宋体" panose="02010600030101010101" pitchFamily="2" charset="-122"/>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4"/>
          <p:cNvSpPr>
            <a:spLocks noChangeArrowheads="1"/>
          </p:cNvSpPr>
          <p:nvPr/>
        </p:nvSpPr>
        <p:spPr bwMode="auto">
          <a:xfrm>
            <a:off x="1521884" y="903768"/>
            <a:ext cx="8064500" cy="5212389"/>
          </a:xfrm>
          <a:prstGeom prst="rect">
            <a:avLst/>
          </a:prstGeom>
          <a:noFill/>
          <a:ln w="9525">
            <a:noFill/>
            <a:miter lim="800000"/>
          </a:ln>
          <a:effectLst>
            <a:prstShdw prst="shdw17" dist="17961" dir="2700000">
              <a:schemeClr val="accent1">
                <a:gamma/>
                <a:shade val="60000"/>
                <a:invGamma/>
                <a:alpha val="50000"/>
              </a:schemeClr>
            </a:prstShdw>
          </a:effectLst>
        </p:spPr>
        <p:txBody>
          <a:bodyPr anchor="ctr">
            <a:spAutoFit/>
          </a:bodyPr>
          <a:lstStyle/>
          <a:p>
            <a:pPr indent="355600" eaLnBrk="1" hangingPunct="1">
              <a:lnSpc>
                <a:spcPct val="130000"/>
              </a:lnSpc>
              <a:defRPr/>
            </a:pP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、总包服务费内涵</a:t>
            </a:r>
            <a:endParaRPr lang="en-US" altLang="zh-CN" sz="2400" b="1" dirty="0">
              <a:latin typeface="宋体" panose="02010600030101010101" pitchFamily="2" charset="-122"/>
              <a:ea typeface="宋体" panose="02010600030101010101" pitchFamily="2" charset="-122"/>
            </a:endParaRPr>
          </a:p>
          <a:p>
            <a:pPr indent="355600" eaLnBrk="1" hangingPunct="1">
              <a:lnSpc>
                <a:spcPct val="130000"/>
              </a:lnSpc>
              <a:defRPr/>
            </a:pPr>
            <a:endParaRPr lang="zh-CN" altLang="en-US" sz="2400" b="1" dirty="0">
              <a:latin typeface="宋体" panose="02010600030101010101" pitchFamily="2" charset="-122"/>
              <a:ea typeface="宋体" panose="02010600030101010101" pitchFamily="2" charset="-122"/>
            </a:endParaRPr>
          </a:p>
          <a:p>
            <a:pPr indent="355600" eaLnBrk="1" hangingPunct="1">
              <a:lnSpc>
                <a:spcPct val="130000"/>
              </a:lnSpc>
              <a:spcBef>
                <a:spcPct val="10000"/>
              </a:spcBef>
              <a:spcAft>
                <a:spcPct val="10000"/>
              </a:spcAft>
              <a:defRPr/>
            </a:pPr>
            <a:r>
              <a:rPr lang="zh-CN" altLang="en-US" sz="2000" b="1" dirty="0">
                <a:latin typeface="宋体" panose="02010600030101010101" pitchFamily="2" charset="-122"/>
                <a:ea typeface="宋体" panose="02010600030101010101" pitchFamily="2" charset="-122"/>
              </a:rPr>
              <a:t>  包括三项内容</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总承包管理费、总承包配合费、甲供材保管费。</a:t>
            </a:r>
            <a:endParaRPr lang="zh-CN" altLang="en-US" sz="2000" b="1" dirty="0">
              <a:latin typeface="宋体" panose="02010600030101010101" pitchFamily="2" charset="-122"/>
              <a:ea typeface="宋体" panose="02010600030101010101" pitchFamily="2" charset="-122"/>
            </a:endParaRPr>
          </a:p>
          <a:p>
            <a:pPr indent="355600" eaLnBrk="1" hangingPunct="1">
              <a:lnSpc>
                <a:spcPct val="130000"/>
              </a:lnSpc>
              <a:spcBef>
                <a:spcPct val="10000"/>
              </a:spcBef>
              <a:spcAft>
                <a:spcPct val="10000"/>
              </a:spcAft>
              <a:defRPr/>
            </a:pPr>
            <a:r>
              <a:rPr lang="zh-CN" altLang="en-US" sz="2000" b="1" dirty="0">
                <a:latin typeface="宋体" panose="02010600030101010101" pitchFamily="2" charset="-122"/>
                <a:ea typeface="宋体" panose="02010600030101010101" pitchFamily="2" charset="-122"/>
              </a:rPr>
              <a:t>  总承包管理内容：包括保卫管理、安全文明施工管理、质量验收、界面管理、标高轴线提供、进度协调、移交管理、竣工资料（竣工图）汇总 等。收取的比例为</a:t>
            </a:r>
            <a:r>
              <a:rPr lang="en-US" altLang="zh-CN" sz="2000" b="1" dirty="0">
                <a:latin typeface="宋体" panose="02010600030101010101" pitchFamily="2" charset="-122"/>
                <a:ea typeface="宋体" panose="02010600030101010101" pitchFamily="2" charset="-122"/>
              </a:rPr>
              <a:t>1.5%</a:t>
            </a:r>
            <a:r>
              <a:rPr lang="zh-CN" altLang="en-US" sz="2000" b="1" dirty="0">
                <a:latin typeface="宋体" panose="02010600030101010101" pitchFamily="2" charset="-122"/>
                <a:ea typeface="宋体" panose="02010600030101010101" pitchFamily="2" charset="-122"/>
              </a:rPr>
              <a:t>，只是参照执行，不是强制执行。</a:t>
            </a:r>
            <a:endParaRPr lang="zh-CN" altLang="en-US" sz="2000" b="1" dirty="0">
              <a:latin typeface="宋体" panose="02010600030101010101" pitchFamily="2" charset="-122"/>
              <a:ea typeface="宋体" panose="02010600030101010101" pitchFamily="2" charset="-122"/>
            </a:endParaRPr>
          </a:p>
          <a:p>
            <a:pPr indent="355600" eaLnBrk="1" hangingPunct="1">
              <a:lnSpc>
                <a:spcPct val="130000"/>
              </a:lnSpc>
              <a:spcBef>
                <a:spcPct val="10000"/>
              </a:spcBef>
              <a:spcAft>
                <a:spcPct val="10000"/>
              </a:spcAft>
              <a:defRPr/>
            </a:pPr>
            <a:r>
              <a:rPr lang="zh-CN" altLang="en-US" sz="2000" b="1" dirty="0">
                <a:latin typeface="宋体" panose="02010600030101010101" pitchFamily="2" charset="-122"/>
                <a:ea typeface="宋体" panose="02010600030101010101" pitchFamily="2" charset="-122"/>
              </a:rPr>
              <a:t>  总承包配合内容：包括总承包单位为甲方指定分包和甲方独立分包提供使用现有的水源、电源、道路、垂直运输机械、脚手架等内容（不包括搭设电梯井壁脚手架），不包括水电费用，仅此而已。收取的比例为</a:t>
            </a:r>
            <a:r>
              <a:rPr lang="en-US" altLang="zh-CN" sz="2000" b="1" dirty="0">
                <a:latin typeface="宋体" panose="02010600030101010101" pitchFamily="2" charset="-122"/>
                <a:ea typeface="宋体" panose="02010600030101010101" pitchFamily="2" charset="-122"/>
              </a:rPr>
              <a:t>1.5%-3.5%</a:t>
            </a:r>
            <a:r>
              <a:rPr lang="zh-CN" altLang="en-US" sz="2000" b="1" dirty="0">
                <a:latin typeface="宋体" panose="02010600030101010101" pitchFamily="2" charset="-122"/>
                <a:ea typeface="宋体" panose="02010600030101010101" pitchFamily="2" charset="-122"/>
              </a:rPr>
              <a:t>，收取的比例只是参照执行，不是强制执行。</a:t>
            </a:r>
            <a:endParaRPr lang="zh-CN" altLang="en-US" sz="2000" b="1" dirty="0">
              <a:latin typeface="宋体" panose="02010600030101010101" pitchFamily="2" charset="-122"/>
              <a:ea typeface="宋体" panose="02010600030101010101" pitchFamily="2" charset="-122"/>
            </a:endParaRPr>
          </a:p>
          <a:p>
            <a:pPr indent="355600" eaLnBrk="1" hangingPunct="1">
              <a:lnSpc>
                <a:spcPct val="130000"/>
              </a:lnSpc>
              <a:spcBef>
                <a:spcPct val="10000"/>
              </a:spcBef>
              <a:spcAft>
                <a:spcPct val="10000"/>
              </a:spcAft>
              <a:defRPr/>
            </a:pPr>
            <a:r>
              <a:rPr lang="zh-CN" altLang="en-US" sz="2000" b="1" dirty="0">
                <a:latin typeface="宋体" panose="02010600030101010101" pitchFamily="2" charset="-122"/>
                <a:ea typeface="宋体" panose="02010600030101010101" pitchFamily="2" charset="-122"/>
              </a:rPr>
              <a:t>  甲供材保管费：对甲方自行供应的材料、设备提供保管，收取的比例为材料设备价值的</a:t>
            </a:r>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6"/>
          <p:cNvSpPr>
            <a:spLocks noChangeArrowheads="1"/>
          </p:cNvSpPr>
          <p:nvPr/>
        </p:nvSpPr>
        <p:spPr bwMode="auto">
          <a:xfrm>
            <a:off x="1835944" y="2457526"/>
            <a:ext cx="8520112" cy="2104872"/>
          </a:xfrm>
          <a:prstGeom prst="rect">
            <a:avLst/>
          </a:prstGeom>
          <a:noFill/>
          <a:ln w="9525">
            <a:noFill/>
            <a:miter lim="800000"/>
          </a:ln>
          <a:effectLst>
            <a:prstShdw prst="shdw17" dist="17961" dir="2700000">
              <a:schemeClr val="accent1">
                <a:gamma/>
                <a:shade val="60000"/>
                <a:invGamma/>
                <a:alpha val="50000"/>
              </a:schemeClr>
            </a:prstShdw>
          </a:effectLst>
        </p:spPr>
        <p:txBody>
          <a:bodyPr anchor="ctr">
            <a:spAutoFit/>
          </a:bodyPr>
          <a:lstStyle/>
          <a:p>
            <a:pPr indent="355600" eaLnBrk="1" hangingPunct="1">
              <a:lnSpc>
                <a:spcPct val="150000"/>
              </a:lnSpc>
              <a:defRPr/>
            </a:pP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、最高法释</a:t>
            </a:r>
            <a:r>
              <a:rPr lang="en-US" altLang="zh-CN" b="1" dirty="0">
                <a:latin typeface="宋体" panose="02010600030101010101" pitchFamily="2" charset="-122"/>
                <a:ea typeface="宋体" panose="02010600030101010101" pitchFamily="2" charset="-122"/>
              </a:rPr>
              <a:t>[2004]14</a:t>
            </a:r>
            <a:r>
              <a:rPr lang="zh-CN" altLang="en-US" b="1" dirty="0">
                <a:latin typeface="宋体" panose="02010600030101010101" pitchFamily="2" charset="-122"/>
                <a:ea typeface="宋体" panose="02010600030101010101" pitchFamily="2" charset="-122"/>
              </a:rPr>
              <a:t>号，第十二条，发包人具有下列情形之一，造成建设工程质量缺陷，应当承担过错责任：一提供的设计有缺陷；二提供或指定购买的建筑材料、建筑构配件、设备不符合强制性标准；三直接指定分包人分包专业工程；那么，对指定分包，总包单位仅对指定分包的工期、安全文明施工负责，对其质量不负责任。</a:t>
            </a:r>
            <a:endParaRPr lang="zh-CN" altLang="en-US" b="1" dirty="0">
              <a:latin typeface="宋体" panose="02010600030101010101" pitchFamily="2" charset="-122"/>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8"/>
          <p:cNvSpPr>
            <a:spLocks noChangeArrowheads="1"/>
          </p:cNvSpPr>
          <p:nvPr/>
        </p:nvSpPr>
        <p:spPr bwMode="auto">
          <a:xfrm>
            <a:off x="852223" y="1671390"/>
            <a:ext cx="10487554" cy="4154984"/>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nchor="ctr">
            <a:spAutoFit/>
          </a:bodyPr>
          <a:lstStyle/>
          <a:p>
            <a:pPr>
              <a:lnSpc>
                <a:spcPct val="150000"/>
              </a:lnSpc>
              <a:defRPr/>
            </a:pPr>
            <a:r>
              <a:rPr lang="en-US" altLang="zh-CN" sz="2000" b="1" dirty="0">
                <a:latin typeface="宋体" panose="02010600030101010101" pitchFamily="2" charset="-122"/>
                <a:ea typeface="宋体" panose="02010600030101010101" pitchFamily="2" charset="-122"/>
              </a:rPr>
              <a:t>4</a:t>
            </a:r>
            <a:r>
              <a:rPr lang="zh-CN" altLang="en-US" sz="2000" b="1" dirty="0">
                <a:latin typeface="宋体" panose="02010600030101010101" pitchFamily="2" charset="-122"/>
                <a:ea typeface="宋体" panose="02010600030101010101" pitchFamily="2" charset="-122"/>
              </a:rPr>
              <a:t>、作为合同主体的总包单位，尽量说服业主参与甲指分包整个招标过程，争取资金从总包单位帐上走。指定分包进场之前务必签订总包管理协议。报送甲指分包招标计划和最晚进场时间给业主，作为工期顺延事实确认的基础资料。积极了解甲指分包投标单位的背景。</a:t>
            </a:r>
            <a:r>
              <a:rPr lang="en-US" altLang="zh-CN" sz="2000" b="1" dirty="0"/>
              <a:t> </a:t>
            </a:r>
            <a:endParaRPr lang="en-US" altLang="zh-CN" sz="2000" b="1" dirty="0"/>
          </a:p>
          <a:p>
            <a:pPr>
              <a:lnSpc>
                <a:spcPct val="150000"/>
              </a:lnSpc>
              <a:defRPr/>
            </a:pPr>
            <a:endParaRPr lang="en-US" altLang="zh-CN" sz="2000" b="1" dirty="0"/>
          </a:p>
          <a:p>
            <a:pPr>
              <a:lnSpc>
                <a:spcPct val="150000"/>
              </a:lnSpc>
              <a:defRPr/>
            </a:pPr>
            <a:r>
              <a:rPr lang="en-US" altLang="zh-CN" sz="2000" b="1" dirty="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、固定单价合同形式的项目：钢筋工程量按实计算注意：现浇构件中固定位置的支撑钢筋，双层钢筋的马凳、伸出构件的锚固钢筋，预制构件的吊钩等。工程量列入清单钢筋工程量中而不是列入措施费中。（</a:t>
            </a:r>
            <a:r>
              <a:rPr lang="en-US" altLang="zh-CN" sz="2000" b="1" dirty="0">
                <a:latin typeface="宋体" panose="02010600030101010101" pitchFamily="2" charset="-122"/>
                <a:ea typeface="宋体" panose="02010600030101010101" pitchFamily="2" charset="-122"/>
              </a:rPr>
              <a:t>08</a:t>
            </a:r>
            <a:r>
              <a:rPr lang="zh-CN" altLang="en-US" sz="2000" b="1" dirty="0">
                <a:latin typeface="宋体" panose="02010600030101010101" pitchFamily="2" charset="-122"/>
                <a:ea typeface="宋体" panose="02010600030101010101" pitchFamily="2" charset="-122"/>
              </a:rPr>
              <a:t>清单</a:t>
            </a:r>
            <a:r>
              <a:rPr lang="en-US" altLang="zh-CN" sz="2000" b="1" dirty="0">
                <a:latin typeface="宋体" panose="02010600030101010101" pitchFamily="2" charset="-122"/>
                <a:ea typeface="宋体" panose="02010600030101010101" pitchFamily="2" charset="-122"/>
              </a:rPr>
              <a:t>65</a:t>
            </a:r>
            <a:r>
              <a:rPr lang="zh-CN" altLang="en-US" sz="2000" b="1" dirty="0">
                <a:latin typeface="宋体" panose="02010600030101010101" pitchFamily="2" charset="-122"/>
                <a:ea typeface="宋体" panose="02010600030101010101" pitchFamily="2" charset="-122"/>
              </a:rPr>
              <a:t>页</a:t>
            </a:r>
            <a:r>
              <a:rPr lang="en-US" altLang="zh-CN" sz="2000" b="1" dirty="0">
                <a:latin typeface="宋体" panose="02010600030101010101" pitchFamily="2" charset="-122"/>
                <a:ea typeface="宋体" panose="02010600030101010101" pitchFamily="2" charset="-122"/>
              </a:rPr>
              <a:t>19</a:t>
            </a:r>
            <a:r>
              <a:rPr lang="zh-CN" altLang="en-US" sz="2000" b="1" dirty="0">
                <a:latin typeface="宋体" panose="02010600030101010101" pitchFamily="2" charset="-122"/>
                <a:ea typeface="宋体" panose="02010600030101010101" pitchFamily="2" charset="-122"/>
              </a:rPr>
              <a:t>条）。要求我们的钢筋方案对此类钢筋有详细的做法，同时让监理、业主签字认可。</a:t>
            </a:r>
            <a:r>
              <a:rPr lang="zh-CN" altLang="en-US" sz="2000" b="1" dirty="0">
                <a:solidFill>
                  <a:srgbClr val="0033CC"/>
                </a:solidFill>
                <a:latin typeface="楷体_GB2312" pitchFamily="49" charset="-122"/>
                <a:ea typeface="楷体_GB2312" pitchFamily="49" charset="-122"/>
              </a:rPr>
              <a:t> </a:t>
            </a:r>
            <a:endParaRPr lang="zh-CN" altLang="en-US" sz="2000" b="1" dirty="0">
              <a:solidFill>
                <a:srgbClr val="0033CC"/>
              </a:solidFill>
              <a:latin typeface="楷体_GB2312" pitchFamily="49" charset="-122"/>
              <a:ea typeface="楷体_GB2312" pitchFamily="49" charset="-122"/>
            </a:endParaRPr>
          </a:p>
          <a:p>
            <a:pPr>
              <a:defRPr/>
            </a:pPr>
            <a:endParaRPr lang="zh-CN" altLang="en-US" sz="2400" dirty="0">
              <a:solidFill>
                <a:srgbClr val="0033CC"/>
              </a:solidFill>
              <a:latin typeface="楷体_GB2312" pitchFamily="49" charset="-122"/>
              <a:ea typeface="楷体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Rectangle 52"/>
          <p:cNvSpPr>
            <a:spLocks noChangeArrowheads="1"/>
          </p:cNvSpPr>
          <p:nvPr/>
        </p:nvSpPr>
        <p:spPr bwMode="auto">
          <a:xfrm>
            <a:off x="1344445" y="1135443"/>
            <a:ext cx="4940300" cy="576263"/>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w="9525" algn="ctr">
            <a:noFill/>
            <a:miter lim="800000"/>
          </a:ln>
          <a:effectLst>
            <a:outerShdw dist="107763" dir="18900000" algn="ctr" rotWithShape="0">
              <a:srgbClr val="FFFF00">
                <a:alpha val="50000"/>
              </a:srgbClr>
            </a:outerShdw>
          </a:effectLst>
        </p:spPr>
        <p:txBody>
          <a:bodyPr wrap="none" anchor="ctr"/>
          <a:lstStyle/>
          <a:p>
            <a:pPr algn="ctr" eaLnBrk="1" hangingPunct="1">
              <a:defRPr/>
            </a:pPr>
            <a:r>
              <a:rPr lang="en-US" altLang="zh-CN" sz="2900" b="0" dirty="0">
                <a:effectLst>
                  <a:outerShdw blurRad="38100" dist="38100" dir="2700000" algn="tl">
                    <a:srgbClr val="FFFFFF"/>
                  </a:outerShdw>
                </a:effectLst>
                <a:latin typeface="Arial" panose="020B0604020202020204" pitchFamily="34" charset="0"/>
                <a:ea typeface="华文新魏" panose="02010800040101010101" pitchFamily="2" charset="-122"/>
              </a:rPr>
              <a:t>6</a:t>
            </a:r>
            <a:r>
              <a:rPr lang="zh-CN" altLang="en-US" sz="2900" b="0" dirty="0">
                <a:effectLst>
                  <a:outerShdw blurRad="38100" dist="38100" dir="2700000" algn="tl">
                    <a:srgbClr val="FFFFFF"/>
                  </a:outerShdw>
                </a:effectLst>
                <a:latin typeface="Arial" panose="020B0604020202020204" pitchFamily="34" charset="0"/>
                <a:ea typeface="华文新魏" panose="02010800040101010101" pitchFamily="2" charset="-122"/>
              </a:rPr>
              <a:t>、深入挖掘，建立</a:t>
            </a:r>
            <a:r>
              <a:rPr lang="zh-CN" altLang="en-US" sz="2900" b="0" dirty="0">
                <a:effectLst>
                  <a:outerShdw blurRad="38100" dist="38100" dir="2700000" algn="tl">
                    <a:srgbClr val="FFFFFF"/>
                  </a:outerShdw>
                </a:effectLst>
                <a:latin typeface="Times New Roman" panose="02020603050405020304" pitchFamily="18" charset="0"/>
                <a:ea typeface="华文新魏" panose="02010800040101010101" pitchFamily="2" charset="-122"/>
              </a:rPr>
              <a:t>“</a:t>
            </a:r>
            <a:r>
              <a:rPr lang="zh-CN" altLang="en-US" sz="2900" b="0" dirty="0">
                <a:effectLst>
                  <a:outerShdw blurRad="38100" dist="38100" dir="2700000" algn="tl">
                    <a:srgbClr val="FFFFFF"/>
                  </a:outerShdw>
                </a:effectLst>
                <a:latin typeface="Arial" panose="020B0604020202020204" pitchFamily="34" charset="0"/>
                <a:ea typeface="华文新魏" panose="02010800040101010101" pitchFamily="2" charset="-122"/>
              </a:rPr>
              <a:t>四字</a:t>
            </a:r>
            <a:r>
              <a:rPr lang="zh-CN" altLang="en-US" sz="2900" b="0" dirty="0">
                <a:effectLst>
                  <a:outerShdw blurRad="38100" dist="38100" dir="2700000" algn="tl">
                    <a:srgbClr val="FFFFFF"/>
                  </a:outerShdw>
                </a:effectLst>
                <a:latin typeface="Times New Roman" panose="02020603050405020304" pitchFamily="18" charset="0"/>
                <a:ea typeface="华文新魏" panose="02010800040101010101" pitchFamily="2" charset="-122"/>
              </a:rPr>
              <a:t>”</a:t>
            </a:r>
            <a:r>
              <a:rPr lang="zh-CN" altLang="en-US" sz="2900" b="0" dirty="0">
                <a:effectLst>
                  <a:outerShdw blurRad="38100" dist="38100" dir="2700000" algn="tl">
                    <a:srgbClr val="FFFFFF"/>
                  </a:outerShdw>
                </a:effectLst>
                <a:latin typeface="Arial" panose="020B0604020202020204" pitchFamily="34" charset="0"/>
                <a:ea typeface="华文新魏" panose="02010800040101010101" pitchFamily="2" charset="-122"/>
              </a:rPr>
              <a:t>体系  </a:t>
            </a:r>
            <a:endParaRPr lang="zh-CN" altLang="en-US" sz="2900" b="0" dirty="0">
              <a:effectLst>
                <a:outerShdw blurRad="38100" dist="38100" dir="2700000" algn="tl">
                  <a:srgbClr val="FFFFFF"/>
                </a:outerShdw>
              </a:effectLst>
              <a:latin typeface="Arial" panose="020B0604020202020204" pitchFamily="34" charset="0"/>
              <a:ea typeface="华文新魏" panose="02010800040101010101" pitchFamily="2" charset="-122"/>
            </a:endParaRPr>
          </a:p>
        </p:txBody>
      </p:sp>
      <p:sp>
        <p:nvSpPr>
          <p:cNvPr id="8" name="Rectangle 3"/>
          <p:cNvSpPr>
            <a:spLocks noChangeArrowheads="1"/>
          </p:cNvSpPr>
          <p:nvPr/>
        </p:nvSpPr>
        <p:spPr bwMode="auto">
          <a:xfrm>
            <a:off x="1748364" y="5270493"/>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panose="020B0604020202020204" pitchFamily="34" charset="0"/>
                <a:ea typeface="黑体" panose="02010609060101010101" pitchFamily="2" charset="-122"/>
              </a:rPr>
              <a:t>       四比       </a:t>
            </a:r>
            <a:endParaRPr lang="zh-CN" altLang="en-US" sz="2800" b="0" dirty="0">
              <a:latin typeface="Arial" panose="020B0604020202020204" pitchFamily="34" charset="0"/>
              <a:ea typeface="黑体" panose="02010609060101010101" pitchFamily="2" charset="-122"/>
            </a:endParaRPr>
          </a:p>
        </p:txBody>
      </p:sp>
      <p:sp>
        <p:nvSpPr>
          <p:cNvPr id="9" name="Rectangle 4"/>
          <p:cNvSpPr>
            <a:spLocks noChangeArrowheads="1"/>
          </p:cNvSpPr>
          <p:nvPr/>
        </p:nvSpPr>
        <p:spPr bwMode="auto">
          <a:xfrm>
            <a:off x="1748364" y="2390768"/>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panose="020B0604020202020204" pitchFamily="34" charset="0"/>
                <a:ea typeface="黑体" panose="02010609060101010101" pitchFamily="2" charset="-122"/>
              </a:rPr>
              <a:t>       一变        </a:t>
            </a:r>
            <a:endParaRPr lang="zh-CN" altLang="en-US" sz="2800" b="0" dirty="0">
              <a:latin typeface="Arial" panose="020B0604020202020204" pitchFamily="34" charset="0"/>
              <a:ea typeface="黑体" panose="02010609060101010101" pitchFamily="2" charset="-122"/>
            </a:endParaRPr>
          </a:p>
        </p:txBody>
      </p:sp>
      <p:sp>
        <p:nvSpPr>
          <p:cNvPr id="11" name="Rectangle 5"/>
          <p:cNvSpPr>
            <a:spLocks noChangeArrowheads="1"/>
          </p:cNvSpPr>
          <p:nvPr/>
        </p:nvSpPr>
        <p:spPr bwMode="auto">
          <a:xfrm>
            <a:off x="1748364" y="3398830"/>
            <a:ext cx="1296988" cy="5762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panose="020B0604020202020204" pitchFamily="34" charset="0"/>
                <a:ea typeface="黑体" panose="02010609060101010101" pitchFamily="2" charset="-122"/>
              </a:rPr>
              <a:t>       二核       </a:t>
            </a:r>
            <a:endParaRPr lang="zh-CN" altLang="en-US" sz="2800" b="0" dirty="0">
              <a:latin typeface="Arial" panose="020B0604020202020204" pitchFamily="34" charset="0"/>
              <a:ea typeface="黑体" panose="02010609060101010101" pitchFamily="2" charset="-122"/>
            </a:endParaRPr>
          </a:p>
        </p:txBody>
      </p:sp>
      <p:sp>
        <p:nvSpPr>
          <p:cNvPr id="12" name="Rectangle 6"/>
          <p:cNvSpPr>
            <a:spLocks noChangeArrowheads="1"/>
          </p:cNvSpPr>
          <p:nvPr/>
        </p:nvSpPr>
        <p:spPr bwMode="auto">
          <a:xfrm>
            <a:off x="1748364" y="4333868"/>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panose="020B0604020202020204" pitchFamily="34" charset="0"/>
                <a:ea typeface="黑体" panose="02010609060101010101" pitchFamily="2" charset="-122"/>
              </a:rPr>
              <a:t>       三算       </a:t>
            </a:r>
            <a:endParaRPr lang="zh-CN" altLang="en-US" sz="2800" b="0" dirty="0">
              <a:latin typeface="Arial" panose="020B0604020202020204" pitchFamily="34" charset="0"/>
              <a:ea typeface="黑体" panose="02010609060101010101" pitchFamily="2" charset="-122"/>
            </a:endParaRPr>
          </a:p>
        </p:txBody>
      </p:sp>
      <p:sp>
        <p:nvSpPr>
          <p:cNvPr id="13" name="Oval 7"/>
          <p:cNvSpPr>
            <a:spLocks noChangeArrowheads="1"/>
          </p:cNvSpPr>
          <p:nvPr/>
        </p:nvSpPr>
        <p:spPr bwMode="auto">
          <a:xfrm>
            <a:off x="3539064" y="2481255"/>
            <a:ext cx="1584325" cy="5032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设计变更       </a:t>
            </a:r>
            <a:endParaRPr lang="zh-CN" altLang="en-US" sz="1800" b="0" dirty="0">
              <a:latin typeface="Arial" panose="020B0604020202020204" pitchFamily="34" charset="0"/>
              <a:ea typeface="宋体" panose="02010600030101010101" pitchFamily="2" charset="-122"/>
            </a:endParaRPr>
          </a:p>
        </p:txBody>
      </p:sp>
      <p:sp>
        <p:nvSpPr>
          <p:cNvPr id="14" name="Oval 8"/>
          <p:cNvSpPr>
            <a:spLocks noChangeArrowheads="1"/>
          </p:cNvSpPr>
          <p:nvPr/>
        </p:nvSpPr>
        <p:spPr bwMode="auto">
          <a:xfrm>
            <a:off x="3539064" y="3490905"/>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a:latin typeface="Arial" panose="020B0604020202020204" pitchFamily="34" charset="0"/>
                <a:ea typeface="宋体" panose="02010600030101010101" pitchFamily="2" charset="-122"/>
              </a:rPr>
              <a:t>       责任工程师核       </a:t>
            </a:r>
            <a:endParaRPr lang="zh-CN" altLang="en-US" sz="1800" b="0">
              <a:latin typeface="Arial" panose="020B0604020202020204" pitchFamily="34" charset="0"/>
              <a:ea typeface="宋体" panose="02010600030101010101" pitchFamily="2" charset="-122"/>
            </a:endParaRPr>
          </a:p>
        </p:txBody>
      </p:sp>
      <p:sp>
        <p:nvSpPr>
          <p:cNvPr id="15" name="Oval 9"/>
          <p:cNvSpPr>
            <a:spLocks noChangeArrowheads="1"/>
          </p:cNvSpPr>
          <p:nvPr/>
        </p:nvSpPr>
        <p:spPr bwMode="auto">
          <a:xfrm>
            <a:off x="5275789" y="3470268"/>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商务人员核       </a:t>
            </a:r>
            <a:endParaRPr lang="zh-CN" altLang="en-US" sz="1800" b="0" dirty="0">
              <a:latin typeface="Arial" panose="020B0604020202020204" pitchFamily="34" charset="0"/>
              <a:ea typeface="宋体" panose="02010600030101010101" pitchFamily="2" charset="-122"/>
            </a:endParaRPr>
          </a:p>
        </p:txBody>
      </p:sp>
      <p:sp>
        <p:nvSpPr>
          <p:cNvPr id="16" name="Oval 10"/>
          <p:cNvSpPr>
            <a:spLocks noChangeArrowheads="1"/>
          </p:cNvSpPr>
          <p:nvPr/>
        </p:nvSpPr>
        <p:spPr bwMode="auto">
          <a:xfrm>
            <a:off x="3548589"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图纸量       </a:t>
            </a:r>
            <a:endParaRPr lang="zh-CN" altLang="en-US" sz="1800" b="0" dirty="0">
              <a:latin typeface="Arial" panose="020B0604020202020204" pitchFamily="34" charset="0"/>
              <a:ea typeface="宋体" panose="02010600030101010101" pitchFamily="2" charset="-122"/>
            </a:endParaRPr>
          </a:p>
        </p:txBody>
      </p:sp>
      <p:sp>
        <p:nvSpPr>
          <p:cNvPr id="17" name="Oval 11"/>
          <p:cNvSpPr>
            <a:spLocks noChangeArrowheads="1"/>
          </p:cNvSpPr>
          <p:nvPr/>
        </p:nvSpPr>
        <p:spPr bwMode="auto">
          <a:xfrm>
            <a:off x="5275789"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目标量       </a:t>
            </a:r>
            <a:endParaRPr lang="zh-CN" altLang="en-US" sz="1800" b="0" dirty="0">
              <a:latin typeface="Arial" panose="020B0604020202020204" pitchFamily="34" charset="0"/>
              <a:ea typeface="宋体" panose="02010600030101010101" pitchFamily="2" charset="-122"/>
            </a:endParaRPr>
          </a:p>
        </p:txBody>
      </p:sp>
      <p:sp>
        <p:nvSpPr>
          <p:cNvPr id="18" name="Oval 12"/>
          <p:cNvSpPr>
            <a:spLocks noChangeArrowheads="1"/>
          </p:cNvSpPr>
          <p:nvPr/>
        </p:nvSpPr>
        <p:spPr bwMode="auto">
          <a:xfrm>
            <a:off x="7001402" y="5294305"/>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计划量       </a:t>
            </a:r>
            <a:endParaRPr lang="zh-CN" altLang="en-US" sz="1800" b="0" dirty="0">
              <a:latin typeface="Arial" panose="020B0604020202020204" pitchFamily="34" charset="0"/>
              <a:ea typeface="宋体" panose="02010600030101010101" pitchFamily="2" charset="-122"/>
            </a:endParaRPr>
          </a:p>
        </p:txBody>
      </p:sp>
      <p:sp>
        <p:nvSpPr>
          <p:cNvPr id="19" name="Oval 13"/>
          <p:cNvSpPr>
            <a:spLocks noChangeArrowheads="1"/>
          </p:cNvSpPr>
          <p:nvPr/>
        </p:nvSpPr>
        <p:spPr bwMode="auto">
          <a:xfrm>
            <a:off x="8733364"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实际量       </a:t>
            </a:r>
            <a:endParaRPr lang="zh-CN" altLang="en-US" sz="1800" b="0" dirty="0">
              <a:latin typeface="Arial" panose="020B0604020202020204" pitchFamily="34" charset="0"/>
              <a:ea typeface="宋体" panose="02010600030101010101" pitchFamily="2" charset="-122"/>
            </a:endParaRPr>
          </a:p>
        </p:txBody>
      </p:sp>
      <p:sp>
        <p:nvSpPr>
          <p:cNvPr id="20" name="Oval 14"/>
          <p:cNvSpPr>
            <a:spLocks noChangeArrowheads="1"/>
          </p:cNvSpPr>
          <p:nvPr/>
        </p:nvSpPr>
        <p:spPr bwMode="auto">
          <a:xfrm>
            <a:off x="3548589"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施工图预算       </a:t>
            </a:r>
            <a:endParaRPr lang="zh-CN" altLang="en-US" sz="1800" b="0" dirty="0">
              <a:latin typeface="Arial" panose="020B0604020202020204" pitchFamily="34" charset="0"/>
              <a:ea typeface="宋体" panose="02010600030101010101" pitchFamily="2" charset="-122"/>
            </a:endParaRPr>
          </a:p>
        </p:txBody>
      </p:sp>
      <p:sp>
        <p:nvSpPr>
          <p:cNvPr id="21" name="Oval 15"/>
          <p:cNvSpPr>
            <a:spLocks noChangeArrowheads="1"/>
          </p:cNvSpPr>
          <p:nvPr/>
        </p:nvSpPr>
        <p:spPr bwMode="auto">
          <a:xfrm>
            <a:off x="5275789"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目标测算       </a:t>
            </a:r>
            <a:endParaRPr lang="zh-CN" altLang="en-US" sz="1800" b="0" dirty="0">
              <a:latin typeface="Arial" panose="020B0604020202020204" pitchFamily="34" charset="0"/>
              <a:ea typeface="宋体" panose="02010600030101010101" pitchFamily="2" charset="-122"/>
            </a:endParaRPr>
          </a:p>
        </p:txBody>
      </p:sp>
      <p:sp>
        <p:nvSpPr>
          <p:cNvPr id="22" name="Oval 16"/>
          <p:cNvSpPr>
            <a:spLocks noChangeArrowheads="1"/>
          </p:cNvSpPr>
          <p:nvPr/>
        </p:nvSpPr>
        <p:spPr bwMode="auto">
          <a:xfrm>
            <a:off x="7004577"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panose="020B0604020202020204" pitchFamily="34" charset="0"/>
                <a:ea typeface="宋体" panose="02010600030101010101" pitchFamily="2" charset="-122"/>
              </a:rPr>
              <a:t>       成本核算       </a:t>
            </a:r>
            <a:endParaRPr lang="zh-CN" altLang="en-US" sz="1800" b="0" dirty="0">
              <a:latin typeface="Arial" panose="020B0604020202020204" pitchFamily="34" charset="0"/>
              <a:ea typeface="宋体" panose="02010600030101010101" pitchFamily="2" charset="-122"/>
            </a:endParaRPr>
          </a:p>
        </p:txBody>
      </p:sp>
      <p:sp>
        <p:nvSpPr>
          <p:cNvPr id="23" name="AutoShape 17"/>
          <p:cNvSpPr>
            <a:spLocks noChangeArrowheads="1"/>
          </p:cNvSpPr>
          <p:nvPr/>
        </p:nvSpPr>
        <p:spPr bwMode="auto">
          <a:xfrm>
            <a:off x="3116789" y="2462205"/>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24" name="AutoShape 18"/>
          <p:cNvSpPr>
            <a:spLocks noChangeArrowheads="1"/>
          </p:cNvSpPr>
          <p:nvPr/>
        </p:nvSpPr>
        <p:spPr bwMode="auto">
          <a:xfrm>
            <a:off x="3116789" y="3470268"/>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25" name="AutoShape 19"/>
          <p:cNvSpPr>
            <a:spLocks noChangeArrowheads="1"/>
          </p:cNvSpPr>
          <p:nvPr/>
        </p:nvSpPr>
        <p:spPr bwMode="auto">
          <a:xfrm>
            <a:off x="3116789" y="4406893"/>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26" name="AutoShape 20"/>
          <p:cNvSpPr>
            <a:spLocks noChangeArrowheads="1"/>
          </p:cNvSpPr>
          <p:nvPr/>
        </p:nvSpPr>
        <p:spPr bwMode="auto">
          <a:xfrm>
            <a:off x="3116789" y="5270493"/>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8462" y="374746"/>
            <a:ext cx="2710047" cy="318136"/>
            <a:chOff x="4158282" y="1523945"/>
            <a:chExt cx="3474287" cy="407850"/>
          </a:xfrm>
        </p:grpSpPr>
        <p:sp>
          <p:nvSpPr>
            <p:cNvPr id="6"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0"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7" name="Oval 4"/>
          <p:cNvSpPr>
            <a:spLocks noChangeArrowheads="1"/>
          </p:cNvSpPr>
          <p:nvPr/>
        </p:nvSpPr>
        <p:spPr bwMode="gray">
          <a:xfrm>
            <a:off x="2534180" y="523346"/>
            <a:ext cx="228600" cy="228600"/>
          </a:xfrm>
          <a:prstGeom prst="ellipse">
            <a:avLst/>
          </a:prstGeom>
          <a:solidFill>
            <a:srgbClr val="FF00FF"/>
          </a:solidFill>
          <a:ln w="19050">
            <a:solidFill>
              <a:srgbClr val="FFFFFF"/>
            </a:solidFill>
            <a:round/>
          </a:ln>
          <a:effectLst>
            <a:outerShdw dist="63500" dir="2212194" algn="ctr" rotWithShape="0">
              <a:schemeClr val="bg2">
                <a:alpha val="50000"/>
              </a:scheme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algn="l" eaLnBrk="1" hangingPunct="1"/>
            <a:endParaRPr lang="zh-CN" altLang="en-US" sz="2400" b="0">
              <a:latin typeface="Arial" panose="020B0604020202020204" pitchFamily="34" charset="0"/>
              <a:ea typeface="宋体" panose="02010600030101010101" pitchFamily="2" charset="-122"/>
            </a:endParaRPr>
          </a:p>
        </p:txBody>
      </p:sp>
      <p:sp>
        <p:nvSpPr>
          <p:cNvPr id="8" name="Rectangle 52"/>
          <p:cNvSpPr>
            <a:spLocks noChangeArrowheads="1"/>
          </p:cNvSpPr>
          <p:nvPr/>
        </p:nvSpPr>
        <p:spPr bwMode="auto">
          <a:xfrm>
            <a:off x="976453" y="1114688"/>
            <a:ext cx="4940300" cy="576263"/>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w="9525" algn="ctr">
            <a:noFill/>
            <a:miter lim="800000"/>
          </a:ln>
          <a:effectLst>
            <a:outerShdw dist="107763" dir="18900000" algn="ctr" rotWithShape="0">
              <a:srgbClr val="FFFF00">
                <a:alpha val="50000"/>
              </a:srgbClr>
            </a:outerShdw>
          </a:effectLst>
        </p:spPr>
        <p:txBody>
          <a:bodyPr wrap="none" anchor="ctr"/>
          <a:lstStyle/>
          <a:p>
            <a:pPr algn="ctr" eaLnBrk="1" hangingPunct="1">
              <a:defRPr/>
            </a:pPr>
            <a:r>
              <a:rPr lang="en-US" altLang="zh-CN" sz="2400" b="0">
                <a:effectLst>
                  <a:outerShdw blurRad="38100" dist="38100" dir="2700000" algn="tl">
                    <a:srgbClr val="FFFFFF"/>
                  </a:outerShdw>
                </a:effectLst>
                <a:latin typeface="Arial" panose="020B0604020202020204" pitchFamily="34" charset="0"/>
                <a:ea typeface="华文新魏" panose="02010800040101010101" pitchFamily="2" charset="-122"/>
              </a:rPr>
              <a:t>7</a:t>
            </a:r>
            <a:r>
              <a:rPr lang="zh-CN" altLang="en-US" sz="2400" b="0">
                <a:effectLst>
                  <a:outerShdw blurRad="38100" dist="38100" dir="2700000" algn="tl">
                    <a:srgbClr val="FFFFFF"/>
                  </a:outerShdw>
                </a:effectLst>
                <a:latin typeface="Arial" panose="020B0604020202020204" pitchFamily="34" charset="0"/>
                <a:ea typeface="华文新魏" panose="02010800040101010101" pitchFamily="2" charset="-122"/>
              </a:rPr>
              <a:t>、建章立制，维护一个</a:t>
            </a:r>
            <a:r>
              <a:rPr lang="zh-CN" altLang="en-US" sz="2400" b="0">
                <a:effectLst>
                  <a:outerShdw blurRad="38100" dist="38100" dir="2700000" algn="tl">
                    <a:srgbClr val="FFFFFF"/>
                  </a:outerShdw>
                </a:effectLst>
                <a:latin typeface="Times New Roman" panose="02020603050405020304" pitchFamily="18" charset="0"/>
                <a:ea typeface="华文新魏" panose="02010800040101010101" pitchFamily="2" charset="-122"/>
              </a:rPr>
              <a:t>“</a:t>
            </a:r>
            <a:r>
              <a:rPr lang="zh-CN" altLang="en-US" sz="2400" b="0">
                <a:effectLst>
                  <a:outerShdw blurRad="38100" dist="38100" dir="2700000" algn="tl">
                    <a:srgbClr val="FFFFFF"/>
                  </a:outerShdw>
                </a:effectLst>
                <a:latin typeface="Arial" panose="020B0604020202020204" pitchFamily="34" charset="0"/>
                <a:ea typeface="华文新魏" panose="02010800040101010101" pitchFamily="2" charset="-122"/>
              </a:rPr>
              <a:t>归口部门</a:t>
            </a:r>
            <a:r>
              <a:rPr lang="zh-CN" altLang="en-US" sz="2400" b="0">
                <a:effectLst>
                  <a:outerShdw blurRad="38100" dist="38100" dir="2700000" algn="tl">
                    <a:srgbClr val="FFFFFF"/>
                  </a:outerShdw>
                </a:effectLst>
                <a:latin typeface="Times New Roman" panose="02020603050405020304" pitchFamily="18" charset="0"/>
                <a:ea typeface="华文新魏" panose="02010800040101010101" pitchFamily="2" charset="-122"/>
              </a:rPr>
              <a:t>”</a:t>
            </a:r>
            <a:r>
              <a:rPr lang="zh-CN" altLang="en-US" sz="2900" b="0">
                <a:effectLst>
                  <a:outerShdw blurRad="38100" dist="38100" dir="2700000" algn="tl">
                    <a:srgbClr val="FFFFFF"/>
                  </a:outerShdw>
                </a:effectLst>
                <a:latin typeface="Times New Roman" panose="02020603050405020304" pitchFamily="18" charset="0"/>
                <a:ea typeface="华文新魏" panose="02010800040101010101" pitchFamily="2" charset="-122"/>
              </a:rPr>
              <a:t>  </a:t>
            </a:r>
            <a:endParaRPr lang="zh-CN" altLang="en-US" sz="2900" b="0">
              <a:effectLst>
                <a:outerShdw blurRad="38100" dist="38100" dir="2700000" algn="tl">
                  <a:srgbClr val="FFFFFF"/>
                </a:outerShdw>
              </a:effectLst>
              <a:latin typeface="Arial" panose="020B0604020202020204" pitchFamily="34" charset="0"/>
              <a:ea typeface="华文新魏" panose="02010800040101010101" pitchFamily="2" charset="-122"/>
            </a:endParaRPr>
          </a:p>
        </p:txBody>
      </p:sp>
      <p:sp>
        <p:nvSpPr>
          <p:cNvPr id="9" name="Oval 6"/>
          <p:cNvSpPr>
            <a:spLocks noChangeArrowheads="1"/>
          </p:cNvSpPr>
          <p:nvPr/>
        </p:nvSpPr>
        <p:spPr bwMode="auto">
          <a:xfrm>
            <a:off x="1992827" y="3708935"/>
            <a:ext cx="224013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anose="02010600030101010101" pitchFamily="2" charset="-122"/>
                <a:ea typeface="宋体" panose="02010600030101010101" pitchFamily="2" charset="-122"/>
              </a:rPr>
              <a:t>       计划管理       </a:t>
            </a:r>
            <a:endParaRPr lang="zh-CN" altLang="en-US" sz="2400" dirty="0">
              <a:solidFill>
                <a:srgbClr val="003300"/>
              </a:solidFill>
              <a:latin typeface="宋体" panose="02010600030101010101" pitchFamily="2" charset="-122"/>
              <a:ea typeface="宋体" panose="02010600030101010101" pitchFamily="2" charset="-122"/>
            </a:endParaRPr>
          </a:p>
        </p:txBody>
      </p:sp>
      <p:sp>
        <p:nvSpPr>
          <p:cNvPr id="11" name="Oval 7"/>
          <p:cNvSpPr>
            <a:spLocks noChangeArrowheads="1"/>
          </p:cNvSpPr>
          <p:nvPr/>
        </p:nvSpPr>
        <p:spPr bwMode="auto">
          <a:xfrm>
            <a:off x="1992827" y="4815422"/>
            <a:ext cx="217657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anose="02010600030101010101" pitchFamily="2" charset="-122"/>
                <a:ea typeface="宋体" panose="02010600030101010101" pitchFamily="2" charset="-122"/>
              </a:rPr>
              <a:t>       动态管理       </a:t>
            </a:r>
            <a:endParaRPr lang="zh-CN" altLang="en-US" sz="2400" dirty="0">
              <a:solidFill>
                <a:srgbClr val="003300"/>
              </a:solidFill>
              <a:latin typeface="宋体" panose="02010600030101010101" pitchFamily="2" charset="-122"/>
              <a:ea typeface="宋体" panose="02010600030101010101" pitchFamily="2" charset="-122"/>
            </a:endParaRPr>
          </a:p>
        </p:txBody>
      </p:sp>
      <p:sp>
        <p:nvSpPr>
          <p:cNvPr id="12" name="Oval 8"/>
          <p:cNvSpPr>
            <a:spLocks noChangeArrowheads="1"/>
          </p:cNvSpPr>
          <p:nvPr/>
        </p:nvSpPr>
        <p:spPr bwMode="auto">
          <a:xfrm>
            <a:off x="1992826" y="5823485"/>
            <a:ext cx="2241542"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anose="02010600030101010101" pitchFamily="2" charset="-122"/>
                <a:ea typeface="宋体" panose="02010600030101010101" pitchFamily="2" charset="-122"/>
              </a:rPr>
              <a:t>       变更管理       </a:t>
            </a:r>
            <a:endParaRPr lang="zh-CN" altLang="en-US" sz="2400" dirty="0">
              <a:solidFill>
                <a:srgbClr val="003300"/>
              </a:solidFill>
              <a:latin typeface="宋体" panose="02010600030101010101" pitchFamily="2" charset="-122"/>
              <a:ea typeface="宋体" panose="02010600030101010101" pitchFamily="2" charset="-122"/>
            </a:endParaRPr>
          </a:p>
        </p:txBody>
      </p:sp>
      <p:sp>
        <p:nvSpPr>
          <p:cNvPr id="13" name="Oval 9"/>
          <p:cNvSpPr>
            <a:spLocks noChangeArrowheads="1"/>
          </p:cNvSpPr>
          <p:nvPr/>
        </p:nvSpPr>
        <p:spPr bwMode="auto">
          <a:xfrm>
            <a:off x="4615376" y="3598278"/>
            <a:ext cx="2113010" cy="763663"/>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anose="02010600030101010101" pitchFamily="2" charset="-122"/>
                <a:ea typeface="宋体" panose="02010600030101010101" pitchFamily="2" charset="-122"/>
              </a:rPr>
              <a:t>       预警机制       </a:t>
            </a:r>
            <a:endParaRPr lang="zh-CN" altLang="en-US" sz="2400" dirty="0">
              <a:solidFill>
                <a:srgbClr val="003300"/>
              </a:solidFill>
              <a:latin typeface="宋体" panose="02010600030101010101" pitchFamily="2" charset="-122"/>
              <a:ea typeface="宋体" panose="02010600030101010101" pitchFamily="2" charset="-122"/>
            </a:endParaRPr>
          </a:p>
        </p:txBody>
      </p:sp>
      <p:sp>
        <p:nvSpPr>
          <p:cNvPr id="14" name="Oval 10"/>
          <p:cNvSpPr>
            <a:spLocks noChangeArrowheads="1"/>
          </p:cNvSpPr>
          <p:nvPr/>
        </p:nvSpPr>
        <p:spPr bwMode="auto">
          <a:xfrm>
            <a:off x="4686813" y="4748747"/>
            <a:ext cx="211301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anose="02010600030101010101" pitchFamily="2" charset="-122"/>
                <a:ea typeface="宋体" panose="02010600030101010101" pitchFamily="2" charset="-122"/>
              </a:rPr>
              <a:t>       纠偏机制       </a:t>
            </a:r>
            <a:endParaRPr lang="zh-CN" altLang="en-US" sz="2400" dirty="0">
              <a:solidFill>
                <a:srgbClr val="003300"/>
              </a:solidFill>
              <a:latin typeface="宋体" panose="02010600030101010101" pitchFamily="2" charset="-122"/>
              <a:ea typeface="宋体" panose="02010600030101010101" pitchFamily="2" charset="-122"/>
            </a:endParaRPr>
          </a:p>
        </p:txBody>
      </p:sp>
      <p:sp>
        <p:nvSpPr>
          <p:cNvPr id="15" name="AutoShape 14"/>
          <p:cNvSpPr>
            <a:spLocks noChangeArrowheads="1"/>
          </p:cNvSpPr>
          <p:nvPr/>
        </p:nvSpPr>
        <p:spPr bwMode="auto">
          <a:xfrm>
            <a:off x="2784988" y="2942172"/>
            <a:ext cx="719138" cy="647700"/>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16" name="AutoShape 15"/>
          <p:cNvSpPr>
            <a:spLocks noChangeArrowheads="1"/>
          </p:cNvSpPr>
          <p:nvPr/>
        </p:nvSpPr>
        <p:spPr bwMode="auto">
          <a:xfrm>
            <a:off x="5448813" y="2916772"/>
            <a:ext cx="719138" cy="647700"/>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17" name="Rectangle 18"/>
          <p:cNvSpPr>
            <a:spLocks noChangeArrowheads="1"/>
          </p:cNvSpPr>
          <p:nvPr/>
        </p:nvSpPr>
        <p:spPr bwMode="auto">
          <a:xfrm>
            <a:off x="2137288" y="2367497"/>
            <a:ext cx="2160588" cy="503238"/>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dirty="0">
                <a:latin typeface="Arial" panose="020B0604020202020204" pitchFamily="34" charset="0"/>
                <a:ea typeface="黑体" panose="02010609060101010101" pitchFamily="2" charset="-122"/>
              </a:rPr>
              <a:t>       三大管理       </a:t>
            </a:r>
            <a:endParaRPr lang="zh-CN" altLang="en-US" sz="3200" b="0" dirty="0">
              <a:latin typeface="Arial" panose="020B0604020202020204" pitchFamily="34" charset="0"/>
              <a:ea typeface="黑体" panose="02010609060101010101" pitchFamily="2" charset="-122"/>
            </a:endParaRPr>
          </a:p>
        </p:txBody>
      </p:sp>
      <p:sp>
        <p:nvSpPr>
          <p:cNvPr id="18" name="Rectangle 19"/>
          <p:cNvSpPr>
            <a:spLocks noChangeArrowheads="1"/>
          </p:cNvSpPr>
          <p:nvPr/>
        </p:nvSpPr>
        <p:spPr bwMode="auto">
          <a:xfrm>
            <a:off x="4801113" y="2367497"/>
            <a:ext cx="2160588" cy="503238"/>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dirty="0">
                <a:latin typeface="Arial" panose="020B0604020202020204" pitchFamily="34" charset="0"/>
                <a:ea typeface="黑体" panose="02010609060101010101" pitchFamily="2" charset="-122"/>
              </a:rPr>
              <a:t>       两大机制       </a:t>
            </a:r>
            <a:endParaRPr lang="zh-CN" altLang="en-US" sz="3200" b="0" dirty="0">
              <a:latin typeface="Arial" panose="020B0604020202020204" pitchFamily="34" charset="0"/>
              <a:ea typeface="黑体" panose="02010609060101010101" pitchFamily="2" charset="-122"/>
            </a:endParaRPr>
          </a:p>
        </p:txBody>
      </p:sp>
      <p:sp>
        <p:nvSpPr>
          <p:cNvPr id="19" name="Rectangle 20"/>
          <p:cNvSpPr>
            <a:spLocks noChangeArrowheads="1"/>
          </p:cNvSpPr>
          <p:nvPr/>
        </p:nvSpPr>
        <p:spPr bwMode="auto">
          <a:xfrm>
            <a:off x="7205936" y="2378349"/>
            <a:ext cx="2423000" cy="545300"/>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a:latin typeface="Arial" panose="020B0604020202020204" pitchFamily="34" charset="0"/>
                <a:ea typeface="黑体" panose="02010609060101010101" pitchFamily="2" charset="-122"/>
              </a:rPr>
              <a:t>       </a:t>
            </a:r>
            <a:r>
              <a:rPr lang="zh-CN" altLang="en-US" sz="2800" b="0">
                <a:latin typeface="Arial" panose="020B0604020202020204" pitchFamily="34" charset="0"/>
                <a:ea typeface="黑体" panose="02010609060101010101" pitchFamily="2" charset="-122"/>
              </a:rPr>
              <a:t>一个归口部门</a:t>
            </a:r>
            <a:r>
              <a:rPr lang="zh-CN" altLang="en-US" sz="3200" b="0">
                <a:latin typeface="Arial" panose="020B0604020202020204" pitchFamily="34" charset="0"/>
                <a:ea typeface="黑体" panose="02010609060101010101" pitchFamily="2" charset="-122"/>
              </a:rPr>
              <a:t>    </a:t>
            </a:r>
            <a:r>
              <a:rPr lang="en-US" altLang="zh-CN" sz="3200" b="0">
                <a:latin typeface="Arial" panose="020B0604020202020204" pitchFamily="34" charset="0"/>
                <a:ea typeface="黑体" panose="02010609060101010101" pitchFamily="2" charset="-122"/>
              </a:rPr>
              <a:t>  </a:t>
            </a:r>
            <a:endParaRPr lang="en-US" altLang="zh-CN" sz="3200" b="0">
              <a:latin typeface="Arial" panose="020B0604020202020204" pitchFamily="34" charset="0"/>
              <a:ea typeface="黑体" panose="02010609060101010101" pitchFamily="2" charset="-122"/>
            </a:endParaRPr>
          </a:p>
        </p:txBody>
      </p:sp>
      <p:sp>
        <p:nvSpPr>
          <p:cNvPr id="20" name="Oval 21"/>
          <p:cNvSpPr>
            <a:spLocks noChangeArrowheads="1"/>
          </p:cNvSpPr>
          <p:nvPr/>
        </p:nvSpPr>
        <p:spPr bwMode="auto">
          <a:xfrm>
            <a:off x="7204588" y="3740685"/>
            <a:ext cx="211301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a:solidFill>
                  <a:srgbClr val="003300"/>
                </a:solidFill>
                <a:latin typeface="宋体" panose="02010600030101010101" pitchFamily="2" charset="-122"/>
                <a:ea typeface="宋体" panose="02010600030101010101" pitchFamily="2" charset="-122"/>
              </a:rPr>
              <a:t>         成本数据        </a:t>
            </a:r>
            <a:endParaRPr lang="zh-CN" altLang="en-US" sz="2400">
              <a:solidFill>
                <a:srgbClr val="003300"/>
              </a:solidFill>
              <a:latin typeface="宋体" panose="02010600030101010101" pitchFamily="2" charset="-122"/>
              <a:ea typeface="宋体" panose="02010600030101010101" pitchFamily="2" charset="-122"/>
            </a:endParaRPr>
          </a:p>
        </p:txBody>
      </p:sp>
      <p:sp>
        <p:nvSpPr>
          <p:cNvPr id="21" name="AutoShape 22"/>
          <p:cNvSpPr>
            <a:spLocks noChangeArrowheads="1"/>
          </p:cNvSpPr>
          <p:nvPr/>
        </p:nvSpPr>
        <p:spPr bwMode="auto">
          <a:xfrm>
            <a:off x="7947538" y="3162845"/>
            <a:ext cx="719138" cy="555828"/>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panose="020B0604020202020204" pitchFamily="34" charset="0"/>
              <a:ea typeface="宋体" panose="02010600030101010101" pitchFamily="2" charset="-122"/>
            </a:endParaRPr>
          </a:p>
        </p:txBody>
      </p:sp>
      <p:sp>
        <p:nvSpPr>
          <p:cNvPr id="22" name="Rectangle 42"/>
          <p:cNvSpPr>
            <a:spLocks noChangeArrowheads="1"/>
          </p:cNvSpPr>
          <p:nvPr/>
        </p:nvSpPr>
        <p:spPr bwMode="auto">
          <a:xfrm>
            <a:off x="5701242" y="3315231"/>
            <a:ext cx="24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a:latin typeface="华文仿宋" panose="02010600040101010101" pitchFamily="2" charset="-122"/>
                <a:ea typeface="华文仿宋" panose="02010600040101010101" pitchFamily="2" charset="-122"/>
              </a:rPr>
              <a:t> </a:t>
            </a:r>
            <a:endParaRPr lang="zh-CN" altLang="en-US" sz="2000">
              <a:latin typeface="华文仿宋" panose="02010600040101010101" pitchFamily="2" charset="-122"/>
              <a:ea typeface="华文仿宋"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8463" y="962551"/>
            <a:ext cx="11386230" cy="540226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pPr>
            <a:r>
              <a:rPr lang="zh-CN" altLang="en-US" sz="2000" b="1" dirty="0">
                <a:latin typeface="宋体" panose="02010600030101010101" pitchFamily="2" charset="-122"/>
              </a:rPr>
              <a:t>五：</a:t>
            </a:r>
            <a:r>
              <a:rPr lang="zh-CN" altLang="en-US" sz="2000" b="1" dirty="0">
                <a:solidFill>
                  <a:srgbClr val="FF0000"/>
                </a:solidFill>
                <a:latin typeface="宋体" panose="02010600030101010101" pitchFamily="2" charset="-122"/>
              </a:rPr>
              <a:t>“管商务就要管成本的大商务管理理念”，</a:t>
            </a:r>
            <a:r>
              <a:rPr lang="zh-CN" altLang="en-US" sz="2000" b="1" dirty="0">
                <a:latin typeface="宋体" panose="02010600030101010101" pitchFamily="2" charset="-122"/>
              </a:rPr>
              <a:t>进一步强化项目商务经理的岗位职责；</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六：针对项目提出</a:t>
            </a:r>
            <a:r>
              <a:rPr lang="zh-CN" altLang="en-US" sz="2000" b="1" dirty="0">
                <a:solidFill>
                  <a:srgbClr val="FF0000"/>
                </a:solidFill>
                <a:latin typeface="宋体" panose="02010600030101010101" pitchFamily="2" charset="-122"/>
              </a:rPr>
              <a:t>“履约是前提、策划是手段、技术是保障、盈利是目标”</a:t>
            </a:r>
            <a:r>
              <a:rPr lang="zh-CN" altLang="en-US" sz="2000" b="1" dirty="0">
                <a:latin typeface="宋体" panose="02010600030101010101" pitchFamily="2" charset="-122"/>
              </a:rPr>
              <a:t>以强化商务联动机制；</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七：针对高端项目提出</a:t>
            </a:r>
            <a:r>
              <a:rPr lang="zh-CN" altLang="en-US" sz="2000" b="1" dirty="0">
                <a:solidFill>
                  <a:srgbClr val="FF0000"/>
                </a:solidFill>
                <a:latin typeface="宋体" panose="02010600030101010101" pitchFamily="2" charset="-122"/>
              </a:rPr>
              <a:t>“项目越大商务空间越大”，“大项目要贡献大的现金流”</a:t>
            </a:r>
            <a:r>
              <a:rPr lang="zh-CN" altLang="en-US" sz="2000" b="1" dirty="0">
                <a:latin typeface="宋体" panose="02010600030101010101" pitchFamily="2" charset="-122"/>
              </a:rPr>
              <a:t>的效益和现金理念；</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八：</a:t>
            </a:r>
            <a:r>
              <a:rPr lang="zh-CN" altLang="en-US" sz="2000" b="1" dirty="0">
                <a:solidFill>
                  <a:srgbClr val="FF0000"/>
                </a:solidFill>
                <a:latin typeface="宋体" panose="02010600030101010101" pitchFamily="2" charset="-122"/>
              </a:rPr>
              <a:t>“强化过程兑现”和“项目兑现越多，企业盈利越大”</a:t>
            </a:r>
            <a:r>
              <a:rPr lang="zh-CN" altLang="en-US" sz="2000" b="1" dirty="0">
                <a:latin typeface="宋体" panose="02010600030101010101" pitchFamily="2" charset="-122"/>
              </a:rPr>
              <a:t>的兑现论，以激发基层管理人员的创效潜力；通过理念的不断创新，营造较好的商务管理工作氛围。这些工作理念和思路需深入人心，为实现企业价值创造提供坚实地基础。</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九：总承包管理要注入“营销”理念，向总承包管理要效益。</a:t>
            </a:r>
            <a:endParaRPr lang="zh-CN" altLang="en-US" sz="2000" b="1" dirty="0">
              <a:latin typeface="宋体" panose="02010600030101010101" pitchFamily="2" charset="-122"/>
            </a:endParaRPr>
          </a:p>
          <a:p>
            <a:pPr>
              <a:lnSpc>
                <a:spcPct val="80000"/>
              </a:lnSpc>
            </a:pPr>
            <a:endParaRPr lang="zh-CN" altLang="en-US" sz="2000" b="1" dirty="0"/>
          </a:p>
        </p:txBody>
      </p:sp>
      <p:grpSp>
        <p:nvGrpSpPr>
          <p:cNvPr id="7" name="组合 6"/>
          <p:cNvGrpSpPr/>
          <p:nvPr/>
        </p:nvGrpSpPr>
        <p:grpSpPr>
          <a:xfrm>
            <a:off x="608462" y="374746"/>
            <a:ext cx="2710047" cy="318136"/>
            <a:chOff x="4158282" y="1523945"/>
            <a:chExt cx="3474287" cy="407850"/>
          </a:xfrm>
        </p:grpSpPr>
        <p:sp>
          <p:nvSpPr>
            <p:cNvPr id="8"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1</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9"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提升商务管理理念</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8462" y="374746"/>
            <a:ext cx="2710047" cy="318136"/>
            <a:chOff x="4158282" y="1523945"/>
            <a:chExt cx="3474287" cy="407850"/>
          </a:xfrm>
        </p:grpSpPr>
        <p:sp>
          <p:nvSpPr>
            <p:cNvPr id="8"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9"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签证变更索赔管理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
        <p:nvSpPr>
          <p:cNvPr id="104" name="Oval 53"/>
          <p:cNvSpPr>
            <a:spLocks noChangeArrowheads="1"/>
          </p:cNvSpPr>
          <p:nvPr/>
        </p:nvSpPr>
        <p:spPr bwMode="gray">
          <a:xfrm>
            <a:off x="6541407" y="2515735"/>
            <a:ext cx="2867025" cy="2968625"/>
          </a:xfrm>
          <a:prstGeom prst="ellipse">
            <a:avLst/>
          </a:prstGeom>
          <a:noFill/>
          <a:ln w="57150">
            <a:solidFill>
              <a:schemeClr val="tx2">
                <a:alpha val="39999"/>
              </a:schemeClr>
            </a:solidFill>
            <a:round/>
          </a:ln>
          <a:scene3d>
            <a:camera prst="legacyPerspectiveFront"/>
            <a:lightRig rig="legacyFlat3" dir="r"/>
          </a:scene3d>
          <a:sp3d extrusionH="430200" prstMaterial="legacyPlastic">
            <a:bevelT w="13500" h="13500" prst="angle"/>
            <a:bevelB w="13500" h="13500" prst="angle"/>
            <a:extrusionClr>
              <a:schemeClr val="accent2"/>
            </a:extrusionClr>
            <a:contourClr>
              <a:schemeClr val="tx2"/>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05" name="Oval 54"/>
          <p:cNvSpPr>
            <a:spLocks noChangeArrowheads="1"/>
          </p:cNvSpPr>
          <p:nvPr/>
        </p:nvSpPr>
        <p:spPr bwMode="gray">
          <a:xfrm>
            <a:off x="2537732" y="2515735"/>
            <a:ext cx="2867025" cy="2968625"/>
          </a:xfrm>
          <a:prstGeom prst="ellipse">
            <a:avLst/>
          </a:prstGeom>
          <a:noFill/>
          <a:ln w="57150">
            <a:solidFill>
              <a:schemeClr val="tx2">
                <a:alpha val="39999"/>
              </a:schemeClr>
            </a:solidFill>
            <a:round/>
          </a:ln>
          <a:scene3d>
            <a:camera prst="legacyPerspectiveFront"/>
            <a:lightRig rig="legacyFlat3" dir="r"/>
          </a:scene3d>
          <a:sp3d extrusionH="430200" prstMaterial="legacyPlastic">
            <a:bevelT w="13500" h="13500" prst="angle"/>
            <a:bevelB w="13500" h="13500" prst="angle"/>
            <a:extrusionClr>
              <a:schemeClr val="hlink"/>
            </a:extrusionClr>
            <a:contourClr>
              <a:schemeClr val="tx2"/>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06" name="AutoShape 55"/>
          <p:cNvSpPr>
            <a:spLocks noChangeArrowheads="1"/>
          </p:cNvSpPr>
          <p:nvPr/>
        </p:nvSpPr>
        <p:spPr bwMode="gray">
          <a:xfrm>
            <a:off x="4642757" y="3433310"/>
            <a:ext cx="2514600" cy="1220787"/>
          </a:xfrm>
          <a:prstGeom prst="roundRect">
            <a:avLst>
              <a:gd name="adj" fmla="val 13264"/>
            </a:avLst>
          </a:prstGeom>
          <a:gradFill rotWithShape="1">
            <a:gsLst>
              <a:gs pos="0">
                <a:schemeClr val="accent1"/>
              </a:gs>
              <a:gs pos="100000">
                <a:schemeClr val="accent1">
                  <a:gamma/>
                  <a:shade val="46275"/>
                  <a:invGamma/>
                </a:schemeClr>
              </a:gs>
            </a:gsLst>
            <a:lin ang="5400000" scaled="1"/>
          </a:gradFill>
          <a:ln w="38100">
            <a:solidFill>
              <a:srgbClr val="F8F8F8"/>
            </a:solidFill>
            <a:round/>
          </a:ln>
          <a:effectLst>
            <a:outerShdw dist="107763" dir="2700000" algn="ctr" rotWithShape="0">
              <a:srgbClr val="000000">
                <a:alpha val="50000"/>
              </a:srgbClr>
            </a:outerShdw>
          </a:effectLst>
        </p:spPr>
        <p:txBody>
          <a:bodyPr wrap="none" anchor="ctr"/>
          <a:lstStyle/>
          <a:p>
            <a:pPr algn="ctr" eaLnBrk="1" hangingPunct="1">
              <a:defRPr/>
            </a:pPr>
            <a:endParaRPr lang="zh-CN" altLang="en-US">
              <a:ea typeface="宋体" panose="02010600030101010101" pitchFamily="2" charset="-122"/>
            </a:endParaRPr>
          </a:p>
        </p:txBody>
      </p:sp>
      <p:sp>
        <p:nvSpPr>
          <p:cNvPr id="107" name="Text Box 56"/>
          <p:cNvSpPr txBox="1">
            <a:spLocks noChangeArrowheads="1"/>
          </p:cNvSpPr>
          <p:nvPr/>
        </p:nvSpPr>
        <p:spPr bwMode="white">
          <a:xfrm>
            <a:off x="4709432" y="3615872"/>
            <a:ext cx="2425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800">
                <a:latin typeface="华文仿宋" panose="02010600040101010101" pitchFamily="2" charset="-122"/>
                <a:ea typeface="华文仿宋" panose="02010600040101010101" pitchFamily="2" charset="-122"/>
                <a:cs typeface="Arial" panose="020B0604020202020204" pitchFamily="34" charset="0"/>
              </a:rPr>
              <a:t>签证变更管理  </a:t>
            </a:r>
            <a:endParaRPr lang="zh-CN" altLang="en-US" sz="2800">
              <a:latin typeface="华文仿宋" panose="02010600040101010101" pitchFamily="2" charset="-122"/>
              <a:ea typeface="华文仿宋" panose="02010600040101010101" pitchFamily="2" charset="-122"/>
              <a:cs typeface="Arial" panose="020B0604020202020204" pitchFamily="34" charset="0"/>
            </a:endParaRPr>
          </a:p>
        </p:txBody>
      </p:sp>
      <p:sp>
        <p:nvSpPr>
          <p:cNvPr id="108" name="Text Box 57"/>
          <p:cNvSpPr txBox="1">
            <a:spLocks noChangeArrowheads="1"/>
          </p:cNvSpPr>
          <p:nvPr/>
        </p:nvSpPr>
        <p:spPr bwMode="black">
          <a:xfrm>
            <a:off x="3053670" y="3757160"/>
            <a:ext cx="1646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cs typeface="Arial" panose="020B0604020202020204" pitchFamily="34" charset="0"/>
              </a:rPr>
              <a:t>遵循原则  </a:t>
            </a:r>
            <a:endParaRPr lang="zh-CN" altLang="en-US" sz="2000">
              <a:latin typeface="华文仿宋" panose="02010600040101010101" pitchFamily="2" charset="-122"/>
              <a:ea typeface="华文仿宋" panose="02010600040101010101" pitchFamily="2" charset="-122"/>
              <a:cs typeface="Arial" panose="020B0604020202020204" pitchFamily="34" charset="0"/>
            </a:endParaRPr>
          </a:p>
        </p:txBody>
      </p:sp>
      <p:grpSp>
        <p:nvGrpSpPr>
          <p:cNvPr id="109" name="Group 58"/>
          <p:cNvGrpSpPr/>
          <p:nvPr/>
        </p:nvGrpSpPr>
        <p:grpSpPr bwMode="auto">
          <a:xfrm>
            <a:off x="2847295" y="2133147"/>
            <a:ext cx="1044575" cy="1022350"/>
            <a:chOff x="480" y="1200"/>
            <a:chExt cx="1042" cy="1019"/>
          </a:xfrm>
        </p:grpSpPr>
        <p:grpSp>
          <p:nvGrpSpPr>
            <p:cNvPr id="110" name="Group 59"/>
            <p:cNvGrpSpPr/>
            <p:nvPr/>
          </p:nvGrpSpPr>
          <p:grpSpPr bwMode="auto">
            <a:xfrm>
              <a:off x="480" y="1200"/>
              <a:ext cx="1042" cy="1019"/>
              <a:chOff x="480" y="1200"/>
              <a:chExt cx="1042" cy="1019"/>
            </a:xfrm>
          </p:grpSpPr>
          <p:pic>
            <p:nvPicPr>
              <p:cNvPr id="112" name="Picture 60"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val 61"/>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11" name="Picture 62"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 name="Group 63"/>
          <p:cNvGrpSpPr/>
          <p:nvPr/>
        </p:nvGrpSpPr>
        <p:grpSpPr bwMode="auto">
          <a:xfrm>
            <a:off x="1986870" y="3504747"/>
            <a:ext cx="1044575" cy="1022350"/>
            <a:chOff x="480" y="1200"/>
            <a:chExt cx="1042" cy="1019"/>
          </a:xfrm>
        </p:grpSpPr>
        <p:grpSp>
          <p:nvGrpSpPr>
            <p:cNvPr id="115" name="Group 64"/>
            <p:cNvGrpSpPr/>
            <p:nvPr/>
          </p:nvGrpSpPr>
          <p:grpSpPr bwMode="auto">
            <a:xfrm>
              <a:off x="480" y="1200"/>
              <a:ext cx="1042" cy="1019"/>
              <a:chOff x="480" y="1200"/>
              <a:chExt cx="1042" cy="1019"/>
            </a:xfrm>
          </p:grpSpPr>
          <p:pic>
            <p:nvPicPr>
              <p:cNvPr id="117" name="Picture 6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66"/>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16" name="Picture 67"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Group 68"/>
          <p:cNvGrpSpPr/>
          <p:nvPr/>
        </p:nvGrpSpPr>
        <p:grpSpPr bwMode="auto">
          <a:xfrm>
            <a:off x="3198132" y="4839835"/>
            <a:ext cx="1044575" cy="1022350"/>
            <a:chOff x="480" y="1200"/>
            <a:chExt cx="1042" cy="1019"/>
          </a:xfrm>
        </p:grpSpPr>
        <p:grpSp>
          <p:nvGrpSpPr>
            <p:cNvPr id="120" name="Group 69"/>
            <p:cNvGrpSpPr/>
            <p:nvPr/>
          </p:nvGrpSpPr>
          <p:grpSpPr bwMode="auto">
            <a:xfrm>
              <a:off x="480" y="1200"/>
              <a:ext cx="1042" cy="1019"/>
              <a:chOff x="480" y="1200"/>
              <a:chExt cx="1042" cy="1019"/>
            </a:xfrm>
          </p:grpSpPr>
          <p:pic>
            <p:nvPicPr>
              <p:cNvPr id="122" name="Picture 70"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71"/>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21" name="Picture 72"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 name="Text Box 73"/>
          <p:cNvSpPr txBox="1">
            <a:spLocks noChangeArrowheads="1"/>
          </p:cNvSpPr>
          <p:nvPr/>
        </p:nvSpPr>
        <p:spPr bwMode="white">
          <a:xfrm>
            <a:off x="2836182" y="236492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两条线  </a:t>
            </a:r>
            <a:endPar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25" name="Text Box 74"/>
          <p:cNvSpPr txBox="1">
            <a:spLocks noChangeArrowheads="1"/>
          </p:cNvSpPr>
          <p:nvPr/>
        </p:nvSpPr>
        <p:spPr bwMode="white">
          <a:xfrm>
            <a:off x="3198132" y="512876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内外有别  </a:t>
            </a:r>
            <a:endPar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grpSp>
        <p:nvGrpSpPr>
          <p:cNvPr id="126" name="Group 75"/>
          <p:cNvGrpSpPr/>
          <p:nvPr/>
        </p:nvGrpSpPr>
        <p:grpSpPr bwMode="auto">
          <a:xfrm>
            <a:off x="8008257" y="2160135"/>
            <a:ext cx="990600" cy="968375"/>
            <a:chOff x="480" y="1200"/>
            <a:chExt cx="1042" cy="1019"/>
          </a:xfrm>
        </p:grpSpPr>
        <p:grpSp>
          <p:nvGrpSpPr>
            <p:cNvPr id="127" name="Group 76"/>
            <p:cNvGrpSpPr/>
            <p:nvPr/>
          </p:nvGrpSpPr>
          <p:grpSpPr bwMode="auto">
            <a:xfrm>
              <a:off x="480" y="1200"/>
              <a:ext cx="1042" cy="1019"/>
              <a:chOff x="480" y="1200"/>
              <a:chExt cx="1042" cy="1019"/>
            </a:xfrm>
          </p:grpSpPr>
          <p:pic>
            <p:nvPicPr>
              <p:cNvPr id="129" name="Picture 7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Oval 78"/>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28" name="Picture 79"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1" name="Text Box 80"/>
          <p:cNvSpPr txBox="1">
            <a:spLocks noChangeArrowheads="1"/>
          </p:cNvSpPr>
          <p:nvPr/>
        </p:nvSpPr>
        <p:spPr bwMode="white">
          <a:xfrm>
            <a:off x="7949520" y="239191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会签制  </a:t>
            </a:r>
            <a:endParaRPr lang="zh-CN" altLang="en-US" sz="1600">
              <a:latin typeface="华文仿宋" panose="02010600040101010101" pitchFamily="2" charset="-122"/>
              <a:ea typeface="华文仿宋" panose="02010600040101010101" pitchFamily="2" charset="-122"/>
              <a:cs typeface="Arial" panose="020B0604020202020204" pitchFamily="34" charset="0"/>
            </a:endParaRPr>
          </a:p>
        </p:txBody>
      </p:sp>
      <p:grpSp>
        <p:nvGrpSpPr>
          <p:cNvPr id="132" name="Group 81"/>
          <p:cNvGrpSpPr/>
          <p:nvPr/>
        </p:nvGrpSpPr>
        <p:grpSpPr bwMode="auto">
          <a:xfrm>
            <a:off x="8902020" y="3531735"/>
            <a:ext cx="990600" cy="968375"/>
            <a:chOff x="480" y="1200"/>
            <a:chExt cx="1042" cy="1019"/>
          </a:xfrm>
        </p:grpSpPr>
        <p:grpSp>
          <p:nvGrpSpPr>
            <p:cNvPr id="133" name="Group 82"/>
            <p:cNvGrpSpPr/>
            <p:nvPr/>
          </p:nvGrpSpPr>
          <p:grpSpPr bwMode="auto">
            <a:xfrm>
              <a:off x="480" y="1200"/>
              <a:ext cx="1042" cy="1019"/>
              <a:chOff x="480" y="1200"/>
              <a:chExt cx="1042" cy="1019"/>
            </a:xfrm>
          </p:grpSpPr>
          <p:pic>
            <p:nvPicPr>
              <p:cNvPr id="135" name="Picture 83"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Oval 84"/>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34" name="Picture 85"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 Box 86"/>
          <p:cNvSpPr txBox="1">
            <a:spLocks noChangeArrowheads="1"/>
          </p:cNvSpPr>
          <p:nvPr/>
        </p:nvSpPr>
        <p:spPr bwMode="white">
          <a:xfrm>
            <a:off x="8886145" y="383177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跟踪制  </a:t>
            </a:r>
            <a:endParaRPr lang="zh-CN" altLang="en-US" sz="1600">
              <a:latin typeface="华文仿宋" panose="02010600040101010101" pitchFamily="2" charset="-122"/>
              <a:ea typeface="华文仿宋" panose="02010600040101010101" pitchFamily="2" charset="-122"/>
              <a:cs typeface="Arial" panose="020B0604020202020204" pitchFamily="34" charset="0"/>
            </a:endParaRPr>
          </a:p>
        </p:txBody>
      </p:sp>
      <p:grpSp>
        <p:nvGrpSpPr>
          <p:cNvPr id="138" name="Group 87"/>
          <p:cNvGrpSpPr/>
          <p:nvPr/>
        </p:nvGrpSpPr>
        <p:grpSpPr bwMode="auto">
          <a:xfrm>
            <a:off x="8008257" y="4809672"/>
            <a:ext cx="990600" cy="968375"/>
            <a:chOff x="480" y="1200"/>
            <a:chExt cx="1042" cy="1019"/>
          </a:xfrm>
        </p:grpSpPr>
        <p:grpSp>
          <p:nvGrpSpPr>
            <p:cNvPr id="139" name="Group 88"/>
            <p:cNvGrpSpPr/>
            <p:nvPr/>
          </p:nvGrpSpPr>
          <p:grpSpPr bwMode="auto">
            <a:xfrm>
              <a:off x="480" y="1200"/>
              <a:ext cx="1042" cy="1019"/>
              <a:chOff x="480" y="1200"/>
              <a:chExt cx="1042" cy="1019"/>
            </a:xfrm>
          </p:grpSpPr>
          <p:pic>
            <p:nvPicPr>
              <p:cNvPr id="141" name="Picture 89"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Oval 90"/>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ln>
              <a:effectLst/>
            </p:spPr>
            <p:txBody>
              <a:bodyPr wrap="none" anchor="ctr"/>
              <a:lstStyle/>
              <a:p>
                <a:pPr algn="ctr" eaLnBrk="1" hangingPunct="1">
                  <a:defRPr/>
                </a:pPr>
                <a:endParaRPr lang="zh-CN" altLang="en-US">
                  <a:ea typeface="宋体" panose="02010600030101010101" pitchFamily="2" charset="-122"/>
                </a:endParaRPr>
              </a:p>
            </p:txBody>
          </p:sp>
        </p:grpSp>
        <p:pic>
          <p:nvPicPr>
            <p:cNvPr id="140" name="Picture 9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Text Box 92"/>
          <p:cNvSpPr txBox="1">
            <a:spLocks noChangeArrowheads="1"/>
          </p:cNvSpPr>
          <p:nvPr/>
        </p:nvSpPr>
        <p:spPr bwMode="white">
          <a:xfrm>
            <a:off x="7949520" y="512876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督办制  </a:t>
            </a:r>
            <a:endParaRPr lang="zh-CN" altLang="en-US" sz="1600">
              <a:latin typeface="华文仿宋" panose="02010600040101010101" pitchFamily="2" charset="-122"/>
              <a:ea typeface="华文仿宋" panose="02010600040101010101" pitchFamily="2" charset="-122"/>
              <a:cs typeface="Arial" panose="020B0604020202020204" pitchFamily="34" charset="0"/>
            </a:endParaRPr>
          </a:p>
        </p:txBody>
      </p:sp>
      <p:sp>
        <p:nvSpPr>
          <p:cNvPr id="144" name="Text Box 93"/>
          <p:cNvSpPr txBox="1">
            <a:spLocks noChangeArrowheads="1"/>
          </p:cNvSpPr>
          <p:nvPr/>
        </p:nvSpPr>
        <p:spPr bwMode="black">
          <a:xfrm>
            <a:off x="7200220" y="3757160"/>
            <a:ext cx="1646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cs typeface="Arial" panose="020B0604020202020204" pitchFamily="34" charset="0"/>
              </a:rPr>
              <a:t>实行制度  </a:t>
            </a:r>
            <a:endParaRPr lang="zh-CN" altLang="en-US" sz="2000">
              <a:latin typeface="华文仿宋" panose="02010600040101010101" pitchFamily="2" charset="-122"/>
              <a:ea typeface="华文仿宋" panose="02010600040101010101" pitchFamily="2" charset="-122"/>
              <a:cs typeface="Arial" panose="020B0604020202020204" pitchFamily="34" charset="0"/>
            </a:endParaRPr>
          </a:p>
        </p:txBody>
      </p:sp>
      <p:sp>
        <p:nvSpPr>
          <p:cNvPr id="145" name="Text Box 94"/>
          <p:cNvSpPr txBox="1">
            <a:spLocks noChangeArrowheads="1"/>
          </p:cNvSpPr>
          <p:nvPr/>
        </p:nvSpPr>
        <p:spPr bwMode="white">
          <a:xfrm>
            <a:off x="1974170" y="383177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两阶段  </a:t>
            </a:r>
            <a:endPar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endParaRPr>
          </a:p>
        </p:txBody>
      </p:sp>
      <p:sp>
        <p:nvSpPr>
          <p:cNvPr id="146" name="Text Box 95"/>
          <p:cNvSpPr txBox="1">
            <a:spLocks noChangeArrowheads="1"/>
          </p:cNvSpPr>
          <p:nvPr/>
        </p:nvSpPr>
        <p:spPr bwMode="auto">
          <a:xfrm>
            <a:off x="4782457" y="4192135"/>
            <a:ext cx="2520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责任人：*** ***  </a:t>
            </a:r>
            <a:endParaRPr lang="zh-CN" altLang="en-US" sz="1600">
              <a:latin typeface="华文仿宋" panose="02010600040101010101" pitchFamily="2" charset="-122"/>
              <a:ea typeface="华文仿宋" panose="02010600040101010101" pitchFamily="2" charset="-122"/>
              <a:cs typeface="Arial" panose="020B0604020202020204" pitchFamily="34" charset="0"/>
            </a:endParaRPr>
          </a:p>
        </p:txBody>
      </p:sp>
      <p:sp>
        <p:nvSpPr>
          <p:cNvPr id="149"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1</a:t>
            </a:r>
            <a:r>
              <a:rPr lang="zh-CN" altLang="en-US" dirty="0">
                <a:solidFill>
                  <a:srgbClr val="990000"/>
                </a:solidFill>
              </a:rPr>
              <a:t>  </a:t>
            </a:r>
            <a:endParaRPr lang="zh-CN" altLang="zh-CN" dirty="0">
              <a:solidFill>
                <a:srgbClr val="99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2</a:t>
            </a:r>
            <a:r>
              <a:rPr lang="zh-CN" altLang="en-US" b="1" dirty="0">
                <a:solidFill>
                  <a:srgbClr val="990000"/>
                </a:solidFill>
              </a:rPr>
              <a:t> </a:t>
            </a:r>
            <a:r>
              <a:rPr lang="zh-CN" altLang="en-US" dirty="0">
                <a:solidFill>
                  <a:srgbClr val="990000"/>
                </a:solidFill>
              </a:rPr>
              <a:t> </a:t>
            </a:r>
            <a:endParaRPr lang="zh-CN" altLang="zh-CN" dirty="0">
              <a:solidFill>
                <a:srgbClr val="990000"/>
              </a:solidFill>
            </a:endParaRPr>
          </a:p>
        </p:txBody>
      </p:sp>
      <p:sp>
        <p:nvSpPr>
          <p:cNvPr id="150" name="流程图: 可选过程 149"/>
          <p:cNvSpPr/>
          <p:nvPr/>
        </p:nvSpPr>
        <p:spPr>
          <a:xfrm>
            <a:off x="3155222" y="1860939"/>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两条线  </a:t>
            </a:r>
            <a:endParaRPr lang="zh-CN" altLang="en-US" dirty="0">
              <a:solidFill>
                <a:schemeClr val="tx1"/>
              </a:solidFill>
            </a:endParaRPr>
          </a:p>
        </p:txBody>
      </p:sp>
      <p:sp>
        <p:nvSpPr>
          <p:cNvPr id="151" name="流程图: 可选过程 150"/>
          <p:cNvSpPr/>
          <p:nvPr/>
        </p:nvSpPr>
        <p:spPr>
          <a:xfrm>
            <a:off x="2285254" y="3226179"/>
            <a:ext cx="1683041"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现场口  </a:t>
            </a:r>
            <a:endParaRPr lang="zh-CN" altLang="en-US" dirty="0">
              <a:solidFill>
                <a:schemeClr val="tx1"/>
              </a:solidFill>
            </a:endParaRPr>
          </a:p>
        </p:txBody>
      </p:sp>
      <p:sp>
        <p:nvSpPr>
          <p:cNvPr id="152" name="流程图: 可选过程 151"/>
          <p:cNvSpPr/>
          <p:nvPr/>
        </p:nvSpPr>
        <p:spPr>
          <a:xfrm>
            <a:off x="4074366" y="3203954"/>
            <a:ext cx="1683041"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技术口  </a:t>
            </a:r>
            <a:endParaRPr lang="zh-CN" altLang="en-US" dirty="0">
              <a:solidFill>
                <a:schemeClr val="tx1"/>
              </a:solidFill>
            </a:endParaRPr>
          </a:p>
        </p:txBody>
      </p:sp>
      <p:sp>
        <p:nvSpPr>
          <p:cNvPr id="153" name="流程图: 可选过程 152"/>
          <p:cNvSpPr/>
          <p:nvPr/>
        </p:nvSpPr>
        <p:spPr>
          <a:xfrm>
            <a:off x="7316060" y="1829189"/>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两阶段  </a:t>
            </a:r>
            <a:endParaRPr lang="zh-CN" altLang="en-US" dirty="0">
              <a:solidFill>
                <a:schemeClr val="tx1"/>
              </a:solidFill>
            </a:endParaRPr>
          </a:p>
        </p:txBody>
      </p:sp>
      <p:sp>
        <p:nvSpPr>
          <p:cNvPr id="154" name="流程图: 可选过程 153"/>
          <p:cNvSpPr/>
          <p:nvPr/>
        </p:nvSpPr>
        <p:spPr>
          <a:xfrm>
            <a:off x="6447678" y="3194428"/>
            <a:ext cx="1683042"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事实确认  </a:t>
            </a:r>
            <a:endParaRPr lang="zh-CN" altLang="en-US" dirty="0">
              <a:solidFill>
                <a:schemeClr val="tx1"/>
              </a:solidFill>
            </a:endParaRPr>
          </a:p>
        </p:txBody>
      </p:sp>
      <p:sp>
        <p:nvSpPr>
          <p:cNvPr id="155" name="流程图: 可选过程 154"/>
          <p:cNvSpPr/>
          <p:nvPr/>
        </p:nvSpPr>
        <p:spPr>
          <a:xfrm>
            <a:off x="8235204" y="3172203"/>
            <a:ext cx="1683040"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费用报审  </a:t>
            </a:r>
            <a:endParaRPr lang="zh-CN" altLang="en-US" dirty="0">
              <a:solidFill>
                <a:schemeClr val="tx1"/>
              </a:solidFill>
            </a:endParaRPr>
          </a:p>
        </p:txBody>
      </p:sp>
      <p:sp>
        <p:nvSpPr>
          <p:cNvPr id="156" name="流程图: 可选过程 155"/>
          <p:cNvSpPr/>
          <p:nvPr/>
        </p:nvSpPr>
        <p:spPr>
          <a:xfrm>
            <a:off x="2526572" y="4759714"/>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内外有别  </a:t>
            </a:r>
            <a:endParaRPr lang="zh-CN" altLang="en-US" dirty="0">
              <a:solidFill>
                <a:schemeClr val="tx1"/>
              </a:solidFill>
            </a:endParaRPr>
          </a:p>
        </p:txBody>
      </p:sp>
      <p:sp>
        <p:nvSpPr>
          <p:cNvPr id="157" name="流程图: 可选过程 156"/>
          <p:cNvSpPr/>
          <p:nvPr/>
        </p:nvSpPr>
        <p:spPr>
          <a:xfrm>
            <a:off x="4895175" y="5403009"/>
            <a:ext cx="2623936" cy="56388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对内：指令制  </a:t>
            </a:r>
            <a:endParaRPr lang="zh-CN" altLang="en-US" dirty="0">
              <a:solidFill>
                <a:schemeClr val="tx1"/>
              </a:solidFill>
            </a:endParaRPr>
          </a:p>
        </p:txBody>
      </p:sp>
      <p:sp>
        <p:nvSpPr>
          <p:cNvPr id="158" name="左箭头 22"/>
          <p:cNvSpPr>
            <a:spLocks noChangeArrowheads="1"/>
          </p:cNvSpPr>
          <p:nvPr/>
        </p:nvSpPr>
        <p:spPr bwMode="auto">
          <a:xfrm rot="18535479">
            <a:off x="2973976" y="2693113"/>
            <a:ext cx="688517" cy="382509"/>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59" name="左箭头 23"/>
          <p:cNvSpPr>
            <a:spLocks noChangeArrowheads="1"/>
          </p:cNvSpPr>
          <p:nvPr/>
        </p:nvSpPr>
        <p:spPr bwMode="auto">
          <a:xfrm rot="13866553">
            <a:off x="4229744" y="2677218"/>
            <a:ext cx="688517" cy="382510"/>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60" name="左箭头 31"/>
          <p:cNvSpPr>
            <a:spLocks noChangeArrowheads="1"/>
          </p:cNvSpPr>
          <p:nvPr/>
        </p:nvSpPr>
        <p:spPr bwMode="auto">
          <a:xfrm rot="18535479">
            <a:off x="7114176" y="2701050"/>
            <a:ext cx="688518" cy="382509"/>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61" name="左箭头 34"/>
          <p:cNvSpPr>
            <a:spLocks noChangeArrowheads="1"/>
          </p:cNvSpPr>
          <p:nvPr/>
        </p:nvSpPr>
        <p:spPr bwMode="auto">
          <a:xfrm rot="13866553">
            <a:off x="8369945" y="2685155"/>
            <a:ext cx="688518" cy="382510"/>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62" name="左箭头 39"/>
          <p:cNvSpPr>
            <a:spLocks noChangeArrowheads="1"/>
          </p:cNvSpPr>
          <p:nvPr/>
        </p:nvSpPr>
        <p:spPr bwMode="auto">
          <a:xfrm rot="8784624">
            <a:off x="4168071" y="4476705"/>
            <a:ext cx="688518" cy="382510"/>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63" name="左箭头 40"/>
          <p:cNvSpPr>
            <a:spLocks noChangeArrowheads="1"/>
          </p:cNvSpPr>
          <p:nvPr/>
        </p:nvSpPr>
        <p:spPr bwMode="auto">
          <a:xfrm rot="12693330">
            <a:off x="4213613" y="5322218"/>
            <a:ext cx="688517" cy="382509"/>
          </a:xfrm>
          <a:prstGeom prst="leftArrow">
            <a:avLst>
              <a:gd name="adj1" fmla="val 50000"/>
              <a:gd name="adj2" fmla="val 50000"/>
            </a:avLst>
          </a:prstGeom>
          <a:solidFill>
            <a:srgbClr val="FF0000"/>
          </a:solidFill>
          <a:ln w="25400" algn="ctr">
            <a:solidFill>
              <a:srgbClr val="FF0000"/>
            </a:solidFill>
            <a:miter lim="800000"/>
          </a:ln>
        </p:spPr>
        <p:txBody>
          <a:bodyPr rot="10800000" anchor="ctr"/>
          <a:lstStyle/>
          <a:p>
            <a:pPr algn="ctr" eaLnBrk="1" hangingPunct="1">
              <a:defRPr/>
            </a:pPr>
            <a:endParaRPr lang="zh-CN" altLang="en-US">
              <a:solidFill>
                <a:srgbClr val="FFFFFF"/>
              </a:solidFill>
              <a:latin typeface="+mn-lt"/>
              <a:ea typeface="宋体" panose="02010600030101010101" pitchFamily="2" charset="-122"/>
            </a:endParaRPr>
          </a:p>
        </p:txBody>
      </p:sp>
      <p:sp>
        <p:nvSpPr>
          <p:cNvPr id="164" name="流程图: 可选过程 163"/>
          <p:cNvSpPr/>
          <p:nvPr/>
        </p:nvSpPr>
        <p:spPr>
          <a:xfrm>
            <a:off x="4890069" y="4186123"/>
            <a:ext cx="5141192" cy="616302"/>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对外：会签制、跟踪制、督办制  </a:t>
            </a:r>
            <a:endParaRPr lang="zh-CN" altLang="en-US" dirty="0">
              <a:solidFill>
                <a:schemeClr val="tx1"/>
              </a:solidFill>
            </a:endParaRPr>
          </a:p>
        </p:txBody>
      </p:sp>
      <p:grpSp>
        <p:nvGrpSpPr>
          <p:cNvPr id="166" name="组合 165"/>
          <p:cNvGrpSpPr/>
          <p:nvPr/>
        </p:nvGrpSpPr>
        <p:grpSpPr>
          <a:xfrm>
            <a:off x="608462" y="235902"/>
            <a:ext cx="2710047" cy="318136"/>
            <a:chOff x="4158282" y="1523945"/>
            <a:chExt cx="3474287" cy="407850"/>
          </a:xfrm>
        </p:grpSpPr>
        <p:sp>
          <p:nvSpPr>
            <p:cNvPr id="167" name="MH_Number_1">
              <a:hlinkClick r:id="rId1" action="ppaction://hlinksldjump"/>
            </p:cNvPr>
            <p:cNvSpPr/>
            <p:nvPr>
              <p:custDataLst>
                <p:tags r:id="rId2"/>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168" name="MH_Entry_1">
              <a:hlinkClick r:id="rId1" action="ppaction://hlinksldjump"/>
            </p:cNvPr>
            <p:cNvSpPr/>
            <p:nvPr>
              <p:custDataLst>
                <p:tags r:id="rId3"/>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3</a:t>
            </a:r>
            <a:r>
              <a:rPr lang="zh-CN" altLang="en-US" dirty="0">
                <a:solidFill>
                  <a:srgbClr val="990000"/>
                </a:solidFill>
              </a:rPr>
              <a:t>  </a:t>
            </a:r>
            <a:endParaRPr lang="zh-CN" altLang="zh-CN" dirty="0">
              <a:solidFill>
                <a:srgbClr val="990000"/>
              </a:solidFill>
            </a:endParaRPr>
          </a:p>
        </p:txBody>
      </p:sp>
      <p:graphicFrame>
        <p:nvGraphicFramePr>
          <p:cNvPr id="73" name="Object 2"/>
          <p:cNvGraphicFramePr>
            <a:graphicFrameLocks noChangeAspect="1"/>
          </p:cNvGraphicFramePr>
          <p:nvPr/>
        </p:nvGraphicFramePr>
        <p:xfrm>
          <a:off x="3443059" y="625865"/>
          <a:ext cx="7275342" cy="1881646"/>
        </p:xfrm>
        <a:graphic>
          <a:graphicData uri="http://schemas.openxmlformats.org/presentationml/2006/ole"/>
        </a:graphic>
      </p:graphicFrame>
      <p:sp>
        <p:nvSpPr>
          <p:cNvPr id="74" name="Text Box 57"/>
          <p:cNvSpPr txBox="1">
            <a:spLocks noChangeArrowheads="1"/>
          </p:cNvSpPr>
          <p:nvPr/>
        </p:nvSpPr>
        <p:spPr bwMode="auto">
          <a:xfrm>
            <a:off x="8335877" y="247828"/>
            <a:ext cx="2667444" cy="369332"/>
          </a:xfrm>
          <a:prstGeom prst="rect">
            <a:avLst/>
          </a:prstGeom>
          <a:noFill/>
          <a:ln w="9525" algn="ctr">
            <a:noFill/>
            <a:miter lim="800000"/>
          </a:ln>
        </p:spPr>
        <p:txBody>
          <a:bodyPr wrap="square">
            <a:spAutoFit/>
          </a:bodyPr>
          <a:lstStyle/>
          <a:p>
            <a:pPr algn="ctr" eaLnBrk="1" hangingPunct="1">
              <a:defRPr/>
            </a:pPr>
            <a:r>
              <a:rPr lang="zh-CN" altLang="en-US" u="sng" dirty="0">
                <a:solidFill>
                  <a:srgbClr val="000000"/>
                </a:solidFill>
                <a:effectLst>
                  <a:outerShdw blurRad="38100" dist="38100" dir="2700000" algn="tl">
                    <a:srgbClr val="C0C0C0"/>
                  </a:outerShdw>
                </a:effectLst>
                <a:latin typeface="Tahoma" panose="020B0604030504040204" pitchFamily="34" charset="0"/>
              </a:rPr>
              <a:t>事实确认阶段流程  </a:t>
            </a:r>
            <a:endParaRPr lang="zh-CN" altLang="en-US" u="sng" dirty="0">
              <a:solidFill>
                <a:srgbClr val="000000"/>
              </a:solidFill>
              <a:effectLst>
                <a:outerShdw blurRad="38100" dist="38100" dir="2700000" algn="tl">
                  <a:srgbClr val="C0C0C0"/>
                </a:outerShdw>
              </a:effectLst>
              <a:latin typeface="Tahoma" panose="020B0604030504040204" pitchFamily="34" charset="0"/>
            </a:endParaRPr>
          </a:p>
        </p:txBody>
      </p:sp>
      <p:graphicFrame>
        <p:nvGraphicFramePr>
          <p:cNvPr id="75" name="Object 3"/>
          <p:cNvGraphicFramePr>
            <a:graphicFrameLocks noChangeAspect="1"/>
          </p:cNvGraphicFramePr>
          <p:nvPr/>
        </p:nvGraphicFramePr>
        <p:xfrm>
          <a:off x="3443059" y="2874079"/>
          <a:ext cx="7355525" cy="2182781"/>
        </p:xfrm>
        <a:graphic>
          <a:graphicData uri="http://schemas.openxmlformats.org/presentationml/2006/ole"/>
        </a:graphic>
      </p:graphicFrame>
      <p:sp>
        <p:nvSpPr>
          <p:cNvPr id="76" name="Text Box 59"/>
          <p:cNvSpPr txBox="1">
            <a:spLocks noChangeArrowheads="1"/>
          </p:cNvSpPr>
          <p:nvPr/>
        </p:nvSpPr>
        <p:spPr bwMode="auto">
          <a:xfrm>
            <a:off x="8416061" y="2518342"/>
            <a:ext cx="2507076" cy="369332"/>
          </a:xfrm>
          <a:prstGeom prst="rect">
            <a:avLst/>
          </a:prstGeom>
          <a:noFill/>
          <a:ln w="9525" algn="ctr">
            <a:noFill/>
            <a:miter lim="800000"/>
          </a:ln>
        </p:spPr>
        <p:txBody>
          <a:bodyPr wrap="square">
            <a:spAutoFit/>
          </a:bodyPr>
          <a:lstStyle/>
          <a:p>
            <a:pPr algn="ctr" eaLnBrk="1" hangingPunct="1">
              <a:defRPr/>
            </a:pPr>
            <a:r>
              <a:rPr lang="zh-CN" altLang="en-US" u="sng" dirty="0">
                <a:solidFill>
                  <a:srgbClr val="000000"/>
                </a:solidFill>
                <a:effectLst>
                  <a:outerShdw blurRad="38100" dist="38100" dir="2700000" algn="tl">
                    <a:srgbClr val="C0C0C0"/>
                  </a:outerShdw>
                </a:effectLst>
                <a:latin typeface="Tahoma" panose="020B0604030504040204" pitchFamily="34" charset="0"/>
              </a:rPr>
              <a:t>费用报审阶段流程  </a:t>
            </a:r>
            <a:endParaRPr lang="zh-CN" altLang="en-US" u="sng" dirty="0">
              <a:solidFill>
                <a:srgbClr val="000000"/>
              </a:solidFill>
              <a:effectLst>
                <a:outerShdw blurRad="38100" dist="38100" dir="2700000" algn="tl">
                  <a:srgbClr val="C0C0C0"/>
                </a:outerShdw>
              </a:effectLst>
              <a:latin typeface="Tahoma" panose="020B0604030504040204" pitchFamily="34" charset="0"/>
            </a:endParaRPr>
          </a:p>
        </p:txBody>
      </p:sp>
      <p:sp>
        <p:nvSpPr>
          <p:cNvPr id="77" name="Rectangle 55"/>
          <p:cNvSpPr>
            <a:spLocks noChangeArrowheads="1"/>
          </p:cNvSpPr>
          <p:nvPr/>
        </p:nvSpPr>
        <p:spPr bwMode="auto">
          <a:xfrm>
            <a:off x="1307997" y="1597785"/>
            <a:ext cx="1858482" cy="121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dirty="0">
                <a:latin typeface="华文仿宋" panose="02010600040101010101" pitchFamily="2" charset="-122"/>
                <a:ea typeface="华文仿宋" panose="02010600040101010101" pitchFamily="2" charset="-122"/>
              </a:rPr>
              <a:t>     </a:t>
            </a:r>
            <a:r>
              <a:rPr lang="zh-CN" altLang="en-US" sz="2300" b="1" dirty="0">
                <a:solidFill>
                  <a:srgbClr val="FF3300"/>
                </a:solidFill>
                <a:latin typeface="华文仿宋" panose="02010600040101010101" pitchFamily="2" charset="-122"/>
                <a:ea typeface="华文仿宋" panose="02010600040101010101" pitchFamily="2" charset="-122"/>
              </a:rPr>
              <a:t>两条线  两阶段  </a:t>
            </a:r>
            <a:endParaRPr lang="zh-CN" altLang="en-US" sz="2300" b="1" dirty="0">
              <a:solidFill>
                <a:srgbClr val="FF3300"/>
              </a:solidFill>
              <a:latin typeface="华文仿宋" panose="02010600040101010101" pitchFamily="2" charset="-122"/>
              <a:ea typeface="华文仿宋" panose="02010600040101010101" pitchFamily="2" charset="-122"/>
            </a:endParaRPr>
          </a:p>
        </p:txBody>
      </p:sp>
      <p:sp>
        <p:nvSpPr>
          <p:cNvPr id="78" name="AutoShape 60"/>
          <p:cNvSpPr>
            <a:spLocks noChangeArrowheads="1"/>
          </p:cNvSpPr>
          <p:nvPr/>
        </p:nvSpPr>
        <p:spPr bwMode="auto">
          <a:xfrm rot="3265097">
            <a:off x="1469321" y="816013"/>
            <a:ext cx="969333" cy="1616150"/>
          </a:xfrm>
          <a:prstGeom prst="curvedRightArrow">
            <a:avLst>
              <a:gd name="adj1" fmla="val 33346"/>
              <a:gd name="adj2" fmla="val 66691"/>
              <a:gd name="adj3" fmla="val 19713"/>
            </a:avLst>
          </a:prstGeom>
          <a:solidFill>
            <a:schemeClr val="accent1"/>
          </a:solidFill>
          <a:ln w="9525">
            <a:solidFill>
              <a:schemeClr val="tx1"/>
            </a:solidFill>
            <a:miter lim="800000"/>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79" name="AutoShape 61"/>
          <p:cNvSpPr>
            <a:spLocks noChangeArrowheads="1"/>
          </p:cNvSpPr>
          <p:nvPr/>
        </p:nvSpPr>
        <p:spPr bwMode="auto">
          <a:xfrm rot="2428761">
            <a:off x="2399010" y="1850115"/>
            <a:ext cx="1453999" cy="1778298"/>
          </a:xfrm>
          <a:prstGeom prst="curvedLeftArrow">
            <a:avLst>
              <a:gd name="adj1" fmla="val 24461"/>
              <a:gd name="adj2" fmla="val 48922"/>
              <a:gd name="adj3" fmla="val 33333"/>
            </a:avLst>
          </a:prstGeom>
          <a:solidFill>
            <a:schemeClr val="accent1"/>
          </a:solidFill>
          <a:ln w="9525">
            <a:solidFill>
              <a:schemeClr val="tx1"/>
            </a:solidFill>
            <a:miter lim="800000"/>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81" name="AutoShape 55"/>
          <p:cNvSpPr>
            <a:spLocks noChangeArrowheads="1"/>
          </p:cNvSpPr>
          <p:nvPr/>
        </p:nvSpPr>
        <p:spPr bwMode="gray">
          <a:xfrm>
            <a:off x="1534884" y="4818768"/>
            <a:ext cx="10263521" cy="1696332"/>
          </a:xfrm>
          <a:prstGeom prst="roundRect">
            <a:avLst>
              <a:gd name="adj" fmla="val 13264"/>
            </a:avLst>
          </a:prstGeom>
          <a:solidFill>
            <a:srgbClr val="CCFFFF"/>
          </a:solidFill>
          <a:ln w="38100">
            <a:solidFill>
              <a:srgbClr val="F8F8F8"/>
            </a:solidFill>
            <a:round/>
          </a:ln>
          <a:effectLst>
            <a:outerShdw dist="107763" dir="2700000" algn="ctr" rotWithShape="0">
              <a:srgbClr val="000000">
                <a:alpha val="50000"/>
              </a:srgb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eaLnBrk="1" hangingPunct="1"/>
            <a:endParaRPr lang="zh-CN" altLang="en-US">
              <a:ea typeface="宋体" panose="02010600030101010101" pitchFamily="2" charset="-122"/>
            </a:endParaRPr>
          </a:p>
        </p:txBody>
      </p:sp>
      <p:sp>
        <p:nvSpPr>
          <p:cNvPr id="82" name="Rectangle 22"/>
          <p:cNvSpPr>
            <a:spLocks noChangeArrowheads="1"/>
          </p:cNvSpPr>
          <p:nvPr/>
        </p:nvSpPr>
        <p:spPr bwMode="auto">
          <a:xfrm>
            <a:off x="1714273" y="5049923"/>
            <a:ext cx="9780635" cy="1323439"/>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nchor="ctr">
            <a:spAutoFit/>
          </a:bodyPr>
          <a:lstStyle/>
          <a:p>
            <a:pPr eaLnBrk="1" hangingPunct="1">
              <a:defRPr/>
            </a:pPr>
            <a:r>
              <a:rPr lang="en-US" altLang="zh-CN" sz="1600" b="1" dirty="0">
                <a:solidFill>
                  <a:srgbClr val="0033CC"/>
                </a:solidFill>
              </a:rPr>
              <a:t>a</a:t>
            </a:r>
            <a:r>
              <a:rPr lang="zh-CN" altLang="en-US" sz="1600" b="1" dirty="0">
                <a:solidFill>
                  <a:srgbClr val="0033CC"/>
                </a:solidFill>
              </a:rPr>
              <a:t>、项目技术部在收到业主下发的设计变更、洽商后，首先必须和项目工程部核实施工现场是否已按原设计施工图完成该部位的施工，如果已施工或部分施工，则由项目工程部办理现场签证；</a:t>
            </a:r>
            <a:endParaRPr lang="zh-CN" altLang="en-US" sz="1600" b="1" dirty="0">
              <a:solidFill>
                <a:srgbClr val="0033CC"/>
              </a:solidFill>
            </a:endParaRPr>
          </a:p>
          <a:p>
            <a:pPr eaLnBrk="1" hangingPunct="1">
              <a:defRPr/>
            </a:pPr>
            <a:r>
              <a:rPr lang="en-US" altLang="zh-CN" sz="1600" b="1" dirty="0">
                <a:solidFill>
                  <a:srgbClr val="0033CC"/>
                </a:solidFill>
              </a:rPr>
              <a:t>b</a:t>
            </a:r>
            <a:r>
              <a:rPr lang="zh-CN" altLang="en-US" sz="1600" b="1" dirty="0">
                <a:solidFill>
                  <a:srgbClr val="0033CC"/>
                </a:solidFill>
              </a:rPr>
              <a:t>、项目工程部约见监理工程师、业主现场工程师对现场实际情况进行核实，书面确认事实与工程量；</a:t>
            </a:r>
            <a:endParaRPr lang="zh-CN" altLang="en-US" sz="1600" b="1" dirty="0">
              <a:solidFill>
                <a:srgbClr val="0033CC"/>
              </a:solidFill>
            </a:endParaRPr>
          </a:p>
          <a:p>
            <a:pPr eaLnBrk="1" hangingPunct="1">
              <a:defRPr/>
            </a:pPr>
            <a:r>
              <a:rPr lang="en-US" altLang="zh-CN" sz="1600" b="1" dirty="0">
                <a:solidFill>
                  <a:srgbClr val="0033CC"/>
                </a:solidFill>
              </a:rPr>
              <a:t>c</a:t>
            </a:r>
            <a:r>
              <a:rPr lang="zh-CN" altLang="en-US" sz="1600" b="1" dirty="0">
                <a:solidFill>
                  <a:srgbClr val="0033CC"/>
                </a:solidFill>
              </a:rPr>
              <a:t>、项目商务部根据设计变更、洽商、签证单整理结算资料，并在合同规定的时间内向业主申报费用调整；</a:t>
            </a:r>
            <a:endParaRPr lang="zh-CN" altLang="en-US" sz="1600" b="1" dirty="0">
              <a:solidFill>
                <a:srgbClr val="0033CC"/>
              </a:solidFill>
            </a:endParaRPr>
          </a:p>
          <a:p>
            <a:pPr eaLnBrk="1" hangingPunct="1">
              <a:defRPr/>
            </a:pPr>
            <a:r>
              <a:rPr lang="en-US" altLang="zh-CN" sz="1600" b="1" dirty="0">
                <a:solidFill>
                  <a:srgbClr val="0033CC"/>
                </a:solidFill>
              </a:rPr>
              <a:t>d</a:t>
            </a:r>
            <a:r>
              <a:rPr lang="zh-CN" altLang="en-US" sz="1600" b="1" dirty="0">
                <a:solidFill>
                  <a:srgbClr val="0033CC"/>
                </a:solidFill>
              </a:rPr>
              <a:t>、项目商务部同业主预算部进行工程量及费用的核对。</a:t>
            </a:r>
            <a:endParaRPr lang="zh-CN" altLang="en-US" sz="1600" b="1" dirty="0">
              <a:solidFill>
                <a:srgbClr val="0033CC"/>
              </a:solidFill>
            </a:endParaRPr>
          </a:p>
        </p:txBody>
      </p:sp>
      <p:sp>
        <p:nvSpPr>
          <p:cNvPr id="83" name="流程图: 可选过程 82"/>
          <p:cNvSpPr/>
          <p:nvPr/>
        </p:nvSpPr>
        <p:spPr>
          <a:xfrm>
            <a:off x="1759123" y="3833589"/>
            <a:ext cx="1278268" cy="369964"/>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a:solidFill>
                  <a:schemeClr val="tx1"/>
                </a:solidFill>
              </a:rPr>
              <a:t>说明  </a:t>
            </a:r>
            <a:endParaRPr lang="zh-CN" altLang="en-US">
              <a:solidFill>
                <a:schemeClr val="tx1"/>
              </a:solidFill>
            </a:endParaRPr>
          </a:p>
        </p:txBody>
      </p:sp>
      <p:grpSp>
        <p:nvGrpSpPr>
          <p:cNvPr id="85" name="组合 84"/>
          <p:cNvGrpSpPr/>
          <p:nvPr/>
        </p:nvGrpSpPr>
        <p:grpSpPr>
          <a:xfrm>
            <a:off x="608462" y="235902"/>
            <a:ext cx="2710047" cy="318136"/>
            <a:chOff x="4158282" y="1523945"/>
            <a:chExt cx="3474287" cy="407850"/>
          </a:xfrm>
        </p:grpSpPr>
        <p:sp>
          <p:nvSpPr>
            <p:cNvPr id="86" name="MH_Number_1">
              <a:hlinkClick r:id="rId3" action="ppaction://hlinksldjump"/>
            </p:cNvPr>
            <p:cNvSpPr/>
            <p:nvPr>
              <p:custDataLst>
                <p:tags r:id="rId4"/>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endParaRPr lang="zh-CN" altLang="en-US" sz="1405" dirty="0">
                <a:solidFill>
                  <a:srgbClr val="FFFFFF"/>
                </a:solidFill>
                <a:latin typeface="微软雅黑" panose="020B0503020204020204" pitchFamily="34" charset="-122"/>
                <a:ea typeface="微软雅黑" panose="020B0503020204020204" pitchFamily="34" charset="-122"/>
              </a:endParaRPr>
            </a:p>
          </p:txBody>
        </p:sp>
        <p:sp>
          <p:nvSpPr>
            <p:cNvPr id="87" name="MH_Entry_1">
              <a:hlinkClick r:id="rId3" action="ppaction://hlinksldjump"/>
            </p:cNvPr>
            <p:cNvSpPr/>
            <p:nvPr>
              <p:custDataLst>
                <p:tags r:id="rId5"/>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endParaRPr lang="zh-CN" altLang="en-US" sz="1405"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15363" name="Object 2"/>
          <p:cNvGraphicFramePr>
            <a:graphicFrameLocks noChangeAspect="1"/>
          </p:cNvGraphicFramePr>
          <p:nvPr/>
        </p:nvGraphicFramePr>
        <p:xfrm>
          <a:off x="4441190" y="626110"/>
          <a:ext cx="6481763" cy="1676400"/>
        </p:xfrm>
        <a:graphic>
          <a:graphicData uri="http://schemas.openxmlformats.org/presentationml/2006/ole">
            <mc:AlternateContent xmlns:mc="http://schemas.openxmlformats.org/markup-compatibility/2006">
              <mc:Choice xmlns:v="urn:schemas-microsoft-com:vml" Requires="v">
                <p:oleObj spid="_x0000_s3076" name="" r:id="rId6" imgW="6621145" imgH="2286000" progId="">
                  <p:embed/>
                </p:oleObj>
              </mc:Choice>
              <mc:Fallback>
                <p:oleObj name="" r:id="rId6" imgW="6621145" imgH="2286000" progId="">
                  <p:embed/>
                  <p:pic>
                    <p:nvPicPr>
                      <p:cNvPr id="0" name="图片 3075"/>
                      <p:cNvPicPr/>
                      <p:nvPr/>
                    </p:nvPicPr>
                    <p:blipFill>
                      <a:blip r:embed="rId7"/>
                      <a:srcRect r="8469"/>
                      <a:stretch>
                        <a:fillRect/>
                      </a:stretch>
                    </p:blipFill>
                    <p:spPr>
                      <a:xfrm>
                        <a:off x="4441190" y="626110"/>
                        <a:ext cx="6481763" cy="1676400"/>
                      </a:xfrm>
                      <a:prstGeom prst="rect">
                        <a:avLst/>
                      </a:prstGeom>
                      <a:solidFill>
                        <a:srgbClr val="CCFFCC"/>
                      </a:solidFill>
                      <a:ln w="38100">
                        <a:noFill/>
                        <a:miter/>
                      </a:ln>
                    </p:spPr>
                  </p:pic>
                </p:oleObj>
              </mc:Fallback>
            </mc:AlternateContent>
          </a:graphicData>
        </a:graphic>
      </p:graphicFrame>
      <p:graphicFrame>
        <p:nvGraphicFramePr>
          <p:cNvPr id="15365" name="Object 3"/>
          <p:cNvGraphicFramePr>
            <a:graphicFrameLocks noChangeAspect="1"/>
          </p:cNvGraphicFramePr>
          <p:nvPr/>
        </p:nvGraphicFramePr>
        <p:xfrm>
          <a:off x="4405630" y="2992755"/>
          <a:ext cx="6553200" cy="1944688"/>
        </p:xfrm>
        <a:graphic>
          <a:graphicData uri="http://schemas.openxmlformats.org/presentationml/2006/ole">
            <mc:AlternateContent xmlns:mc="http://schemas.openxmlformats.org/markup-compatibility/2006">
              <mc:Choice xmlns:v="urn:schemas-microsoft-com:vml" Requires="v">
                <p:oleObj spid="_x0000_s3077" name="" r:id="rId8" imgW="6621145" imgH="2286000" progId="">
                  <p:embed/>
                </p:oleObj>
              </mc:Choice>
              <mc:Fallback>
                <p:oleObj name="" r:id="rId8" imgW="6621145" imgH="2286000" progId="">
                  <p:embed/>
                  <p:pic>
                    <p:nvPicPr>
                      <p:cNvPr id="0" name="图片 3076"/>
                      <p:cNvPicPr/>
                      <p:nvPr/>
                    </p:nvPicPr>
                    <p:blipFill>
                      <a:blip r:embed="rId9"/>
                      <a:stretch>
                        <a:fillRect/>
                      </a:stretch>
                    </p:blipFill>
                    <p:spPr>
                      <a:xfrm>
                        <a:off x="4405630" y="2992755"/>
                        <a:ext cx="6553200" cy="1944688"/>
                      </a:xfrm>
                      <a:prstGeom prst="rect">
                        <a:avLst/>
                      </a:prstGeom>
                      <a:solidFill>
                        <a:srgbClr val="CCFFCC"/>
                      </a:solidFill>
                      <a:ln w="38100">
                        <a:noFill/>
                        <a:miter/>
                      </a:ln>
                    </p:spPr>
                  </p:pic>
                </p:oleObj>
              </mc:Fallback>
            </mc:AlternateContent>
          </a:graphicData>
        </a:graphic>
      </p:graphicFrame>
    </p:spTree>
  </p:cSld>
  <p:clrMapOvr>
    <a:masterClrMapping/>
  </p:clrMapOvr>
</p:sld>
</file>

<file path=ppt/tags/tag1.xml><?xml version="1.0" encoding="utf-8"?>
<p:tagLst xmlns:p="http://schemas.openxmlformats.org/presentationml/2006/main">
  <p:tag name="MH" val="20190130111612"/>
  <p:tag name="MH_LIBRARY" val="CONTENTS"/>
  <p:tag name="MH_TYPE" val="NUMBER"/>
  <p:tag name="ID" val="547124"/>
  <p:tag name="MH_ORDER" val="1"/>
</p:tagLst>
</file>

<file path=ppt/tags/tag10.xml><?xml version="1.0" encoding="utf-8"?>
<p:tagLst xmlns:p="http://schemas.openxmlformats.org/presentationml/2006/main">
  <p:tag name="MH" val="20190130111612"/>
  <p:tag name="MH_LIBRARY" val="CONTENTS"/>
  <p:tag name="MH_TYPE" val="ENTRY"/>
  <p:tag name="ID" val="547124"/>
  <p:tag name="MH_ORDER" val="1"/>
</p:tagLst>
</file>

<file path=ppt/tags/tag100.xml><?xml version="1.0" encoding="utf-8"?>
<p:tagLst xmlns:p="http://schemas.openxmlformats.org/presentationml/2006/main">
  <p:tag name="MH" val="20190130111612"/>
  <p:tag name="MH_LIBRARY" val="CONTENTS"/>
  <p:tag name="MH_TYPE" val="ENTRY"/>
  <p:tag name="ID" val="547124"/>
  <p:tag name="MH_ORDER" val="1"/>
</p:tagLst>
</file>

<file path=ppt/tags/tag101.xml><?xml version="1.0" encoding="utf-8"?>
<p:tagLst xmlns:p="http://schemas.openxmlformats.org/presentationml/2006/main">
  <p:tag name="MH" val="20190130111612"/>
  <p:tag name="MH_LIBRARY" val="CONTENTS"/>
  <p:tag name="MH_TYPE" val="NUMBER"/>
  <p:tag name="ID" val="547124"/>
  <p:tag name="MH_ORDER" val="1"/>
</p:tagLst>
</file>

<file path=ppt/tags/tag102.xml><?xml version="1.0" encoding="utf-8"?>
<p:tagLst xmlns:p="http://schemas.openxmlformats.org/presentationml/2006/main">
  <p:tag name="MH" val="20190130111612"/>
  <p:tag name="MH_LIBRARY" val="CONTENTS"/>
  <p:tag name="MH_TYPE" val="ENTRY"/>
  <p:tag name="ID" val="547124"/>
  <p:tag name="MH_ORDER" val="1"/>
</p:tagLst>
</file>

<file path=ppt/tags/tag103.xml><?xml version="1.0" encoding="utf-8"?>
<p:tagLst xmlns:p="http://schemas.openxmlformats.org/presentationml/2006/main">
  <p:tag name="MH" val="20190130111612"/>
  <p:tag name="MH_LIBRARY" val="CONTENTS"/>
  <p:tag name="MH_TYPE" val="NUMBER"/>
  <p:tag name="ID" val="547124"/>
  <p:tag name="MH_ORDER" val="1"/>
</p:tagLst>
</file>

<file path=ppt/tags/tag104.xml><?xml version="1.0" encoding="utf-8"?>
<p:tagLst xmlns:p="http://schemas.openxmlformats.org/presentationml/2006/main">
  <p:tag name="MH" val="20190130111612"/>
  <p:tag name="MH_LIBRARY" val="CONTENTS"/>
  <p:tag name="MH_TYPE" val="ENTRY"/>
  <p:tag name="ID" val="547124"/>
  <p:tag name="MH_ORDER" val="1"/>
</p:tagLst>
</file>

<file path=ppt/tags/tag105.xml><?xml version="1.0" encoding="utf-8"?>
<p:tagLst xmlns:p="http://schemas.openxmlformats.org/presentationml/2006/main">
  <p:tag name="MH" val="20190130111612"/>
  <p:tag name="MH_LIBRARY" val="CONTENTS"/>
  <p:tag name="MH_TYPE" val="NUMBER"/>
  <p:tag name="ID" val="547124"/>
  <p:tag name="MH_ORDER" val="1"/>
</p:tagLst>
</file>

<file path=ppt/tags/tag106.xml><?xml version="1.0" encoding="utf-8"?>
<p:tagLst xmlns:p="http://schemas.openxmlformats.org/presentationml/2006/main">
  <p:tag name="MH" val="20190130111612"/>
  <p:tag name="MH_LIBRARY" val="CONTENTS"/>
  <p:tag name="MH_TYPE" val="ENTRY"/>
  <p:tag name="ID" val="547124"/>
  <p:tag name="MH_ORDER" val="1"/>
</p:tagLst>
</file>

<file path=ppt/tags/tag107.xml><?xml version="1.0" encoding="utf-8"?>
<p:tagLst xmlns:p="http://schemas.openxmlformats.org/presentationml/2006/main">
  <p:tag name="MH" val="20190130111612"/>
  <p:tag name="MH_LIBRARY" val="CONTENTS"/>
  <p:tag name="MH_TYPE" val="NUMBER"/>
  <p:tag name="ID" val="547124"/>
  <p:tag name="MH_ORDER" val="1"/>
</p:tagLst>
</file>

<file path=ppt/tags/tag108.xml><?xml version="1.0" encoding="utf-8"?>
<p:tagLst xmlns:p="http://schemas.openxmlformats.org/presentationml/2006/main">
  <p:tag name="MH" val="20190130111612"/>
  <p:tag name="MH_LIBRARY" val="CONTENTS"/>
  <p:tag name="MH_TYPE" val="ENTRY"/>
  <p:tag name="ID" val="547124"/>
  <p:tag name="MH_ORDER" val="1"/>
</p:tagLst>
</file>

<file path=ppt/tags/tag109.xml><?xml version="1.0" encoding="utf-8"?>
<p:tagLst xmlns:p="http://schemas.openxmlformats.org/presentationml/2006/main">
  <p:tag name="MH" val="20190130111612"/>
  <p:tag name="MH_LIBRARY" val="CONTENTS"/>
  <p:tag name="MH_TYPE" val="NUMBER"/>
  <p:tag name="ID" val="547124"/>
  <p:tag name="MH_ORDER" val="1"/>
</p:tagLst>
</file>

<file path=ppt/tags/tag11.xml><?xml version="1.0" encoding="utf-8"?>
<p:tagLst xmlns:p="http://schemas.openxmlformats.org/presentationml/2006/main">
  <p:tag name="MH" val="20190130111612"/>
  <p:tag name="MH_LIBRARY" val="CONTENTS"/>
  <p:tag name="MH_TYPE" val="NUMBER"/>
  <p:tag name="ID" val="547124"/>
  <p:tag name="MH_ORDER" val="1"/>
</p:tagLst>
</file>

<file path=ppt/tags/tag110.xml><?xml version="1.0" encoding="utf-8"?>
<p:tagLst xmlns:p="http://schemas.openxmlformats.org/presentationml/2006/main">
  <p:tag name="MH" val="20190130111612"/>
  <p:tag name="MH_LIBRARY" val="CONTENTS"/>
  <p:tag name="MH_TYPE" val="ENTRY"/>
  <p:tag name="ID" val="547124"/>
  <p:tag name="MH_ORDER" val="1"/>
</p:tagLst>
</file>

<file path=ppt/tags/tag111.xml><?xml version="1.0" encoding="utf-8"?>
<p:tagLst xmlns:p="http://schemas.openxmlformats.org/presentationml/2006/main">
  <p:tag name="MH" val="20190130111612"/>
  <p:tag name="MH_LIBRARY" val="CONTENTS"/>
  <p:tag name="MH_TYPE" val="NUMBER"/>
  <p:tag name="ID" val="547124"/>
  <p:tag name="MH_ORDER" val="1"/>
</p:tagLst>
</file>

<file path=ppt/tags/tag112.xml><?xml version="1.0" encoding="utf-8"?>
<p:tagLst xmlns:p="http://schemas.openxmlformats.org/presentationml/2006/main">
  <p:tag name="MH" val="20190130111612"/>
  <p:tag name="MH_LIBRARY" val="CONTENTS"/>
  <p:tag name="MH_TYPE" val="ENTRY"/>
  <p:tag name="ID" val="547124"/>
  <p:tag name="MH_ORDER" val="1"/>
</p:tagLst>
</file>

<file path=ppt/tags/tag113.xml><?xml version="1.0" encoding="utf-8"?>
<p:tagLst xmlns:p="http://schemas.openxmlformats.org/presentationml/2006/main">
  <p:tag name="MH_CONTENTSID" val="262"/>
  <p:tag name="MH_SECTIONID" val="272,273,274,275,276,"/>
</p:tagLst>
</file>

<file path=ppt/tags/tag12.xml><?xml version="1.0" encoding="utf-8"?>
<p:tagLst xmlns:p="http://schemas.openxmlformats.org/presentationml/2006/main">
  <p:tag name="MH" val="20190130111612"/>
  <p:tag name="MH_LIBRARY" val="CONTENTS"/>
  <p:tag name="MH_TYPE" val="ENTRY"/>
  <p:tag name="ID" val="547124"/>
  <p:tag name="MH_ORDER" val="1"/>
</p:tagLst>
</file>

<file path=ppt/tags/tag13.xml><?xml version="1.0" encoding="utf-8"?>
<p:tagLst xmlns:p="http://schemas.openxmlformats.org/presentationml/2006/main">
  <p:tag name="MH" val="20190130111612"/>
  <p:tag name="MH_LIBRARY" val="CONTENTS"/>
  <p:tag name="MH_TYPE" val="NUMBER"/>
  <p:tag name="ID" val="547124"/>
  <p:tag name="MH_ORDER" val="1"/>
</p:tagLst>
</file>

<file path=ppt/tags/tag14.xml><?xml version="1.0" encoding="utf-8"?>
<p:tagLst xmlns:p="http://schemas.openxmlformats.org/presentationml/2006/main">
  <p:tag name="MH" val="20190130111612"/>
  <p:tag name="MH_LIBRARY" val="CONTENTS"/>
  <p:tag name="MH_TYPE" val="ENTRY"/>
  <p:tag name="ID" val="547124"/>
  <p:tag name="MH_ORDER" val="1"/>
</p:tagLst>
</file>

<file path=ppt/tags/tag15.xml><?xml version="1.0" encoding="utf-8"?>
<p:tagLst xmlns:p="http://schemas.openxmlformats.org/presentationml/2006/main">
  <p:tag name="MH" val="20190130111612"/>
  <p:tag name="MH_LIBRARY" val="CONTENTS"/>
  <p:tag name="MH_TYPE" val="NUMBER"/>
  <p:tag name="ID" val="547124"/>
  <p:tag name="MH_ORDER" val="1"/>
</p:tagLst>
</file>

<file path=ppt/tags/tag16.xml><?xml version="1.0" encoding="utf-8"?>
<p:tagLst xmlns:p="http://schemas.openxmlformats.org/presentationml/2006/main">
  <p:tag name="MH" val="20190130111612"/>
  <p:tag name="MH_LIBRARY" val="CONTENTS"/>
  <p:tag name="MH_TYPE" val="ENTRY"/>
  <p:tag name="ID" val="547124"/>
  <p:tag name="MH_ORDER" val="1"/>
</p:tagLst>
</file>

<file path=ppt/tags/tag17.xml><?xml version="1.0" encoding="utf-8"?>
<p:tagLst xmlns:p="http://schemas.openxmlformats.org/presentationml/2006/main">
  <p:tag name="KSO_WM_UNIT_TABLE_BEAUTIFY" val="{0d2e0318-1a45-4e9a-be24-fa734ffa3d88}"/>
</p:tagLst>
</file>

<file path=ppt/tags/tag18.xml><?xml version="1.0" encoding="utf-8"?>
<p:tagLst xmlns:p="http://schemas.openxmlformats.org/presentationml/2006/main">
  <p:tag name="MH" val="20190130111612"/>
  <p:tag name="MH_LIBRARY" val="CONTENTS"/>
  <p:tag name="MH_TYPE" val="NUMBER"/>
  <p:tag name="ID" val="547124"/>
  <p:tag name="MH_ORDER" val="1"/>
</p:tagLst>
</file>

<file path=ppt/tags/tag19.xml><?xml version="1.0" encoding="utf-8"?>
<p:tagLst xmlns:p="http://schemas.openxmlformats.org/presentationml/2006/main">
  <p:tag name="MH" val="20190130111612"/>
  <p:tag name="MH_LIBRARY" val="CONTENTS"/>
  <p:tag name="MH_TYPE" val="ENTRY"/>
  <p:tag name="ID" val="547124"/>
  <p:tag name="MH_ORDER" val="1"/>
</p:tagLst>
</file>

<file path=ppt/tags/tag2.xml><?xml version="1.0" encoding="utf-8"?>
<p:tagLst xmlns:p="http://schemas.openxmlformats.org/presentationml/2006/main">
  <p:tag name="MH" val="20190130111612"/>
  <p:tag name="MH_LIBRARY" val="CONTENTS"/>
  <p:tag name="MH_TYPE" val="ENTRY"/>
  <p:tag name="ID" val="547124"/>
  <p:tag name="MH_ORDER" val="1"/>
</p:tagLst>
</file>

<file path=ppt/tags/tag20.xml><?xml version="1.0" encoding="utf-8"?>
<p:tagLst xmlns:p="http://schemas.openxmlformats.org/presentationml/2006/main">
  <p:tag name="MH" val="20190130111612"/>
  <p:tag name="MH_LIBRARY" val="CONTENTS"/>
  <p:tag name="MH_TYPE" val="NUMBER"/>
  <p:tag name="ID" val="547124"/>
  <p:tag name="MH_ORDER" val="1"/>
</p:tagLst>
</file>

<file path=ppt/tags/tag21.xml><?xml version="1.0" encoding="utf-8"?>
<p:tagLst xmlns:p="http://schemas.openxmlformats.org/presentationml/2006/main">
  <p:tag name="MH" val="20190130111612"/>
  <p:tag name="MH_LIBRARY" val="CONTENTS"/>
  <p:tag name="MH_TYPE" val="ENTRY"/>
  <p:tag name="ID" val="547124"/>
  <p:tag name="MH_ORDER" val="1"/>
</p:tagLst>
</file>

<file path=ppt/tags/tag22.xml><?xml version="1.0" encoding="utf-8"?>
<p:tagLst xmlns:p="http://schemas.openxmlformats.org/presentationml/2006/main">
  <p:tag name="MH" val="20190130111612"/>
  <p:tag name="MH_LIBRARY" val="CONTENTS"/>
  <p:tag name="MH_TYPE" val="NUMBER"/>
  <p:tag name="ID" val="547124"/>
  <p:tag name="MH_ORDER" val="1"/>
</p:tagLst>
</file>

<file path=ppt/tags/tag23.xml><?xml version="1.0" encoding="utf-8"?>
<p:tagLst xmlns:p="http://schemas.openxmlformats.org/presentationml/2006/main">
  <p:tag name="MH" val="20190130111612"/>
  <p:tag name="MH_LIBRARY" val="CONTENTS"/>
  <p:tag name="MH_TYPE" val="ENTRY"/>
  <p:tag name="ID" val="547124"/>
  <p:tag name="MH_ORDER" val="1"/>
</p:tagLst>
</file>

<file path=ppt/tags/tag24.xml><?xml version="1.0" encoding="utf-8"?>
<p:tagLst xmlns:p="http://schemas.openxmlformats.org/presentationml/2006/main">
  <p:tag name="MH" val="20190130111612"/>
  <p:tag name="MH_LIBRARY" val="CONTENTS"/>
  <p:tag name="MH_TYPE" val="NUMBER"/>
  <p:tag name="ID" val="547124"/>
  <p:tag name="MH_ORDER" val="1"/>
</p:tagLst>
</file>

<file path=ppt/tags/tag25.xml><?xml version="1.0" encoding="utf-8"?>
<p:tagLst xmlns:p="http://schemas.openxmlformats.org/presentationml/2006/main">
  <p:tag name="MH" val="20190130111612"/>
  <p:tag name="MH_LIBRARY" val="CONTENTS"/>
  <p:tag name="MH_TYPE" val="ENTRY"/>
  <p:tag name="ID" val="547124"/>
  <p:tag name="MH_ORDER" val="1"/>
</p:tagLst>
</file>

<file path=ppt/tags/tag26.xml><?xml version="1.0" encoding="utf-8"?>
<p:tagLst xmlns:p="http://schemas.openxmlformats.org/presentationml/2006/main">
  <p:tag name="MH" val="20190130111612"/>
  <p:tag name="MH_LIBRARY" val="CONTENTS"/>
  <p:tag name="MH_TYPE" val="NUMBER"/>
  <p:tag name="ID" val="547124"/>
  <p:tag name="MH_ORDER" val="1"/>
</p:tagLst>
</file>

<file path=ppt/tags/tag27.xml><?xml version="1.0" encoding="utf-8"?>
<p:tagLst xmlns:p="http://schemas.openxmlformats.org/presentationml/2006/main">
  <p:tag name="MH" val="20190130111612"/>
  <p:tag name="MH_LIBRARY" val="CONTENTS"/>
  <p:tag name="MH_TYPE" val="ENTRY"/>
  <p:tag name="ID" val="547124"/>
  <p:tag name="MH_ORDER" val="1"/>
</p:tagLst>
</file>

<file path=ppt/tags/tag28.xml><?xml version="1.0" encoding="utf-8"?>
<p:tagLst xmlns:p="http://schemas.openxmlformats.org/presentationml/2006/main">
  <p:tag name="MH" val="20190130111612"/>
  <p:tag name="MH_LIBRARY" val="CONTENTS"/>
  <p:tag name="MH_TYPE" val="NUMBER"/>
  <p:tag name="ID" val="547124"/>
  <p:tag name="MH_ORDER" val="1"/>
</p:tagLst>
</file>

<file path=ppt/tags/tag29.xml><?xml version="1.0" encoding="utf-8"?>
<p:tagLst xmlns:p="http://schemas.openxmlformats.org/presentationml/2006/main">
  <p:tag name="MH" val="20190130111612"/>
  <p:tag name="MH_LIBRARY" val="CONTENTS"/>
  <p:tag name="MH_TYPE" val="ENTRY"/>
  <p:tag name="ID" val="547124"/>
  <p:tag name="MH_ORDER" val="1"/>
</p:tagLst>
</file>

<file path=ppt/tags/tag3.xml><?xml version="1.0" encoding="utf-8"?>
<p:tagLst xmlns:p="http://schemas.openxmlformats.org/presentationml/2006/main">
  <p:tag name="MH" val="20190130111612"/>
  <p:tag name="MH_LIBRARY" val="CONTENTS"/>
  <p:tag name="MH_TYPE" val="NUMBER"/>
  <p:tag name="ID" val="547124"/>
  <p:tag name="MH_ORDER" val="1"/>
</p:tagLst>
</file>

<file path=ppt/tags/tag30.xml><?xml version="1.0" encoding="utf-8"?>
<p:tagLst xmlns:p="http://schemas.openxmlformats.org/presentationml/2006/main">
  <p:tag name="MH" val="20190130111612"/>
  <p:tag name="MH_LIBRARY" val="CONTENTS"/>
  <p:tag name="MH_TYPE" val="NUMBER"/>
  <p:tag name="ID" val="547124"/>
  <p:tag name="MH_ORDER" val="1"/>
</p:tagLst>
</file>

<file path=ppt/tags/tag31.xml><?xml version="1.0" encoding="utf-8"?>
<p:tagLst xmlns:p="http://schemas.openxmlformats.org/presentationml/2006/main">
  <p:tag name="MH" val="20190130111612"/>
  <p:tag name="MH_LIBRARY" val="CONTENTS"/>
  <p:tag name="MH_TYPE" val="ENTRY"/>
  <p:tag name="ID" val="547124"/>
  <p:tag name="MH_ORDER" val="1"/>
</p:tagLst>
</file>

<file path=ppt/tags/tag32.xml><?xml version="1.0" encoding="utf-8"?>
<p:tagLst xmlns:p="http://schemas.openxmlformats.org/presentationml/2006/main">
  <p:tag name="MH" val="20190130111612"/>
  <p:tag name="MH_LIBRARY" val="CONTENTS"/>
  <p:tag name="MH_TYPE" val="NUMBER"/>
  <p:tag name="ID" val="547124"/>
  <p:tag name="MH_ORDER" val="1"/>
</p:tagLst>
</file>

<file path=ppt/tags/tag33.xml><?xml version="1.0" encoding="utf-8"?>
<p:tagLst xmlns:p="http://schemas.openxmlformats.org/presentationml/2006/main">
  <p:tag name="MH" val="20190130111612"/>
  <p:tag name="MH_LIBRARY" val="CONTENTS"/>
  <p:tag name="MH_TYPE" val="ENTRY"/>
  <p:tag name="ID" val="547124"/>
  <p:tag name="MH_ORDER" val="1"/>
</p:tagLst>
</file>

<file path=ppt/tags/tag34.xml><?xml version="1.0" encoding="utf-8"?>
<p:tagLst xmlns:p="http://schemas.openxmlformats.org/presentationml/2006/main">
  <p:tag name="MH" val="20190130111612"/>
  <p:tag name="MH_LIBRARY" val="CONTENTS"/>
  <p:tag name="MH_TYPE" val="NUMBER"/>
  <p:tag name="ID" val="547124"/>
  <p:tag name="MH_ORDER" val="1"/>
</p:tagLst>
</file>

<file path=ppt/tags/tag35.xml><?xml version="1.0" encoding="utf-8"?>
<p:tagLst xmlns:p="http://schemas.openxmlformats.org/presentationml/2006/main">
  <p:tag name="MH" val="20190130111612"/>
  <p:tag name="MH_LIBRARY" val="CONTENTS"/>
  <p:tag name="MH_TYPE" val="ENTRY"/>
  <p:tag name="ID" val="547124"/>
  <p:tag name="MH_ORDER" val="1"/>
</p:tagLst>
</file>

<file path=ppt/tags/tag36.xml><?xml version="1.0" encoding="utf-8"?>
<p:tagLst xmlns:p="http://schemas.openxmlformats.org/presentationml/2006/main">
  <p:tag name="MH" val="20190130111612"/>
  <p:tag name="MH_LIBRARY" val="CONTENTS"/>
  <p:tag name="MH_TYPE" val="NUMBER"/>
  <p:tag name="ID" val="547124"/>
  <p:tag name="MH_ORDER" val="1"/>
</p:tagLst>
</file>

<file path=ppt/tags/tag37.xml><?xml version="1.0" encoding="utf-8"?>
<p:tagLst xmlns:p="http://schemas.openxmlformats.org/presentationml/2006/main">
  <p:tag name="MH" val="20190130111612"/>
  <p:tag name="MH_LIBRARY" val="CONTENTS"/>
  <p:tag name="MH_TYPE" val="ENTRY"/>
  <p:tag name="ID" val="547124"/>
  <p:tag name="MH_ORDER" val="1"/>
</p:tagLst>
</file>

<file path=ppt/tags/tag38.xml><?xml version="1.0" encoding="utf-8"?>
<p:tagLst xmlns:p="http://schemas.openxmlformats.org/presentationml/2006/main">
  <p:tag name="MH" val="20190130111612"/>
  <p:tag name="MH_LIBRARY" val="CONTENTS"/>
  <p:tag name="MH_TYPE" val="NUMBER"/>
  <p:tag name="ID" val="547124"/>
  <p:tag name="MH_ORDER" val="1"/>
</p:tagLst>
</file>

<file path=ppt/tags/tag39.xml><?xml version="1.0" encoding="utf-8"?>
<p:tagLst xmlns:p="http://schemas.openxmlformats.org/presentationml/2006/main">
  <p:tag name="MH" val="20190130111612"/>
  <p:tag name="MH_LIBRARY" val="CONTENTS"/>
  <p:tag name="MH_TYPE" val="ENTRY"/>
  <p:tag name="ID" val="547124"/>
  <p:tag name="MH_ORDER" val="1"/>
</p:tagLst>
</file>

<file path=ppt/tags/tag4.xml><?xml version="1.0" encoding="utf-8"?>
<p:tagLst xmlns:p="http://schemas.openxmlformats.org/presentationml/2006/main">
  <p:tag name="MH" val="20190130111612"/>
  <p:tag name="MH_LIBRARY" val="CONTENTS"/>
  <p:tag name="MH_TYPE" val="ENTRY"/>
  <p:tag name="ID" val="547124"/>
  <p:tag name="MH_ORDER" val="1"/>
</p:tagLst>
</file>

<file path=ppt/tags/tag40.xml><?xml version="1.0" encoding="utf-8"?>
<p:tagLst xmlns:p="http://schemas.openxmlformats.org/presentationml/2006/main">
  <p:tag name="MH" val="20190130111612"/>
  <p:tag name="MH_LIBRARY" val="CONTENTS"/>
  <p:tag name="MH_TYPE" val="NUMBER"/>
  <p:tag name="ID" val="547124"/>
  <p:tag name="MH_ORDER" val="1"/>
</p:tagLst>
</file>

<file path=ppt/tags/tag41.xml><?xml version="1.0" encoding="utf-8"?>
<p:tagLst xmlns:p="http://schemas.openxmlformats.org/presentationml/2006/main">
  <p:tag name="MH" val="20190130111612"/>
  <p:tag name="MH_LIBRARY" val="CONTENTS"/>
  <p:tag name="MH_TYPE" val="ENTRY"/>
  <p:tag name="ID" val="547124"/>
  <p:tag name="MH_ORDER" val="1"/>
</p:tagLst>
</file>

<file path=ppt/tags/tag42.xml><?xml version="1.0" encoding="utf-8"?>
<p:tagLst xmlns:p="http://schemas.openxmlformats.org/presentationml/2006/main">
  <p:tag name="MH" val="20190130111612"/>
  <p:tag name="MH_LIBRARY" val="CONTENTS"/>
  <p:tag name="MH_TYPE" val="NUMBER"/>
  <p:tag name="ID" val="547124"/>
  <p:tag name="MH_ORDER" val="1"/>
</p:tagLst>
</file>

<file path=ppt/tags/tag43.xml><?xml version="1.0" encoding="utf-8"?>
<p:tagLst xmlns:p="http://schemas.openxmlformats.org/presentationml/2006/main">
  <p:tag name="MH" val="20190130111612"/>
  <p:tag name="MH_LIBRARY" val="CONTENTS"/>
  <p:tag name="MH_TYPE" val="ENTRY"/>
  <p:tag name="ID" val="547124"/>
  <p:tag name="MH_ORDER" val="1"/>
</p:tagLst>
</file>

<file path=ppt/tags/tag44.xml><?xml version="1.0" encoding="utf-8"?>
<p:tagLst xmlns:p="http://schemas.openxmlformats.org/presentationml/2006/main">
  <p:tag name="MH" val="20190130111612"/>
  <p:tag name="MH_LIBRARY" val="CONTENTS"/>
  <p:tag name="MH_TYPE" val="NUMBER"/>
  <p:tag name="ID" val="547124"/>
  <p:tag name="MH_ORDER" val="1"/>
</p:tagLst>
</file>

<file path=ppt/tags/tag45.xml><?xml version="1.0" encoding="utf-8"?>
<p:tagLst xmlns:p="http://schemas.openxmlformats.org/presentationml/2006/main">
  <p:tag name="MH" val="20190130111612"/>
  <p:tag name="MH_LIBRARY" val="CONTENTS"/>
  <p:tag name="MH_TYPE" val="ENTRY"/>
  <p:tag name="ID" val="547124"/>
  <p:tag name="MH_ORDER" val="1"/>
</p:tagLst>
</file>

<file path=ppt/tags/tag46.xml><?xml version="1.0" encoding="utf-8"?>
<p:tagLst xmlns:p="http://schemas.openxmlformats.org/presentationml/2006/main">
  <p:tag name="MH" val="20190130111612"/>
  <p:tag name="MH_LIBRARY" val="CONTENTS"/>
  <p:tag name="MH_TYPE" val="NUMBER"/>
  <p:tag name="ID" val="547124"/>
  <p:tag name="MH_ORDER" val="1"/>
</p:tagLst>
</file>

<file path=ppt/tags/tag47.xml><?xml version="1.0" encoding="utf-8"?>
<p:tagLst xmlns:p="http://schemas.openxmlformats.org/presentationml/2006/main">
  <p:tag name="MH" val="20190130111612"/>
  <p:tag name="MH_LIBRARY" val="CONTENTS"/>
  <p:tag name="MH_TYPE" val="ENTRY"/>
  <p:tag name="ID" val="547124"/>
  <p:tag name="MH_ORDER" val="1"/>
</p:tagLst>
</file>

<file path=ppt/tags/tag48.xml><?xml version="1.0" encoding="utf-8"?>
<p:tagLst xmlns:p="http://schemas.openxmlformats.org/presentationml/2006/main">
  <p:tag name="MH" val="20190130111612"/>
  <p:tag name="MH_LIBRARY" val="CONTENTS"/>
  <p:tag name="MH_TYPE" val="NUMBER"/>
  <p:tag name="ID" val="547124"/>
  <p:tag name="MH_ORDER" val="1"/>
</p:tagLst>
</file>

<file path=ppt/tags/tag49.xml><?xml version="1.0" encoding="utf-8"?>
<p:tagLst xmlns:p="http://schemas.openxmlformats.org/presentationml/2006/main">
  <p:tag name="MH" val="20190130111612"/>
  <p:tag name="MH_LIBRARY" val="CONTENTS"/>
  <p:tag name="MH_TYPE" val="ENTRY"/>
  <p:tag name="ID" val="547124"/>
  <p:tag name="MH_ORDER" val="1"/>
</p:tagLst>
</file>

<file path=ppt/tags/tag5.xml><?xml version="1.0" encoding="utf-8"?>
<p:tagLst xmlns:p="http://schemas.openxmlformats.org/presentationml/2006/main">
  <p:tag name="MH" val="20190130111612"/>
  <p:tag name="MH_LIBRARY" val="CONTENTS"/>
  <p:tag name="MH_TYPE" val="NUMBER"/>
  <p:tag name="ID" val="547124"/>
  <p:tag name="MH_ORDER" val="1"/>
</p:tagLst>
</file>

<file path=ppt/tags/tag50.xml><?xml version="1.0" encoding="utf-8"?>
<p:tagLst xmlns:p="http://schemas.openxmlformats.org/presentationml/2006/main">
  <p:tag name="MH" val="20190130111612"/>
  <p:tag name="MH_LIBRARY" val="CONTENTS"/>
  <p:tag name="MH_TYPE" val="NUMBER"/>
  <p:tag name="ID" val="547124"/>
  <p:tag name="MH_ORDER" val="1"/>
</p:tagLst>
</file>

<file path=ppt/tags/tag51.xml><?xml version="1.0" encoding="utf-8"?>
<p:tagLst xmlns:p="http://schemas.openxmlformats.org/presentationml/2006/main">
  <p:tag name="MH" val="20190130111612"/>
  <p:tag name="MH_LIBRARY" val="CONTENTS"/>
  <p:tag name="MH_TYPE" val="ENTRY"/>
  <p:tag name="ID" val="547124"/>
  <p:tag name="MH_ORDER" val="1"/>
</p:tagLst>
</file>

<file path=ppt/tags/tag52.xml><?xml version="1.0" encoding="utf-8"?>
<p:tagLst xmlns:p="http://schemas.openxmlformats.org/presentationml/2006/main">
  <p:tag name="MH" val="20190130111612"/>
  <p:tag name="MH_LIBRARY" val="CONTENTS"/>
  <p:tag name="MH_TYPE" val="NUMBER"/>
  <p:tag name="ID" val="547124"/>
  <p:tag name="MH_ORDER" val="1"/>
</p:tagLst>
</file>

<file path=ppt/tags/tag53.xml><?xml version="1.0" encoding="utf-8"?>
<p:tagLst xmlns:p="http://schemas.openxmlformats.org/presentationml/2006/main">
  <p:tag name="MH" val="20190130111612"/>
  <p:tag name="MH_LIBRARY" val="CONTENTS"/>
  <p:tag name="MH_TYPE" val="ENTRY"/>
  <p:tag name="ID" val="547124"/>
  <p:tag name="MH_ORDER" val="1"/>
</p:tagLst>
</file>

<file path=ppt/tags/tag54.xml><?xml version="1.0" encoding="utf-8"?>
<p:tagLst xmlns:p="http://schemas.openxmlformats.org/presentationml/2006/main">
  <p:tag name="MH" val="20190130111612"/>
  <p:tag name="MH_LIBRARY" val="CONTENTS"/>
  <p:tag name="MH_TYPE" val="NUMBER"/>
  <p:tag name="ID" val="547124"/>
  <p:tag name="MH_ORDER" val="1"/>
</p:tagLst>
</file>

<file path=ppt/tags/tag55.xml><?xml version="1.0" encoding="utf-8"?>
<p:tagLst xmlns:p="http://schemas.openxmlformats.org/presentationml/2006/main">
  <p:tag name="MH" val="20190130111612"/>
  <p:tag name="MH_LIBRARY" val="CONTENTS"/>
  <p:tag name="MH_TYPE" val="ENTRY"/>
  <p:tag name="ID" val="547124"/>
  <p:tag name="MH_ORDER" val="1"/>
</p:tagLst>
</file>

<file path=ppt/tags/tag56.xml><?xml version="1.0" encoding="utf-8"?>
<p:tagLst xmlns:p="http://schemas.openxmlformats.org/presentationml/2006/main">
  <p:tag name="MH" val="20190130111612"/>
  <p:tag name="MH_LIBRARY" val="CONTENTS"/>
  <p:tag name="MH_TYPE" val="NUMBER"/>
  <p:tag name="ID" val="547124"/>
  <p:tag name="MH_ORDER" val="1"/>
</p:tagLst>
</file>

<file path=ppt/tags/tag57.xml><?xml version="1.0" encoding="utf-8"?>
<p:tagLst xmlns:p="http://schemas.openxmlformats.org/presentationml/2006/main">
  <p:tag name="MH" val="20190130111612"/>
  <p:tag name="MH_LIBRARY" val="CONTENTS"/>
  <p:tag name="MH_TYPE" val="ENTRY"/>
  <p:tag name="ID" val="547124"/>
  <p:tag name="MH_ORDER" val="1"/>
</p:tagLst>
</file>

<file path=ppt/tags/tag58.xml><?xml version="1.0" encoding="utf-8"?>
<p:tagLst xmlns:p="http://schemas.openxmlformats.org/presentationml/2006/main">
  <p:tag name="MH" val="20190130111612"/>
  <p:tag name="MH_LIBRARY" val="CONTENTS"/>
  <p:tag name="MH_TYPE" val="NUMBER"/>
  <p:tag name="ID" val="547124"/>
  <p:tag name="MH_ORDER" val="1"/>
</p:tagLst>
</file>

<file path=ppt/tags/tag59.xml><?xml version="1.0" encoding="utf-8"?>
<p:tagLst xmlns:p="http://schemas.openxmlformats.org/presentationml/2006/main">
  <p:tag name="MH" val="20190130111612"/>
  <p:tag name="MH_LIBRARY" val="CONTENTS"/>
  <p:tag name="MH_TYPE" val="ENTRY"/>
  <p:tag name="ID" val="547124"/>
  <p:tag name="MH_ORDER" val="1"/>
</p:tagLst>
</file>

<file path=ppt/tags/tag6.xml><?xml version="1.0" encoding="utf-8"?>
<p:tagLst xmlns:p="http://schemas.openxmlformats.org/presentationml/2006/main">
  <p:tag name="MH" val="20190130111612"/>
  <p:tag name="MH_LIBRARY" val="CONTENTS"/>
  <p:tag name="MH_TYPE" val="ENTRY"/>
  <p:tag name="ID" val="547124"/>
  <p:tag name="MH_ORDER" val="1"/>
</p:tagLst>
</file>

<file path=ppt/tags/tag60.xml><?xml version="1.0" encoding="utf-8"?>
<p:tagLst xmlns:p="http://schemas.openxmlformats.org/presentationml/2006/main">
  <p:tag name="MH" val="20190130111612"/>
  <p:tag name="MH_LIBRARY" val="CONTENTS"/>
  <p:tag name="MH_TYPE" val="NUMBER"/>
  <p:tag name="ID" val="547124"/>
  <p:tag name="MH_ORDER" val="1"/>
</p:tagLst>
</file>

<file path=ppt/tags/tag61.xml><?xml version="1.0" encoding="utf-8"?>
<p:tagLst xmlns:p="http://schemas.openxmlformats.org/presentationml/2006/main">
  <p:tag name="MH" val="20190130111612"/>
  <p:tag name="MH_LIBRARY" val="CONTENTS"/>
  <p:tag name="MH_TYPE" val="ENTRY"/>
  <p:tag name="ID" val="547124"/>
  <p:tag name="MH_ORDER" val="1"/>
</p:tagLst>
</file>

<file path=ppt/tags/tag62.xml><?xml version="1.0" encoding="utf-8"?>
<p:tagLst xmlns:p="http://schemas.openxmlformats.org/presentationml/2006/main">
  <p:tag name="MH" val="20190130111612"/>
  <p:tag name="MH_LIBRARY" val="CONTENTS"/>
  <p:tag name="MH_TYPE" val="NUMBER"/>
  <p:tag name="ID" val="547124"/>
  <p:tag name="MH_ORDER" val="1"/>
</p:tagLst>
</file>

<file path=ppt/tags/tag63.xml><?xml version="1.0" encoding="utf-8"?>
<p:tagLst xmlns:p="http://schemas.openxmlformats.org/presentationml/2006/main">
  <p:tag name="MH" val="20190130111612"/>
  <p:tag name="MH_LIBRARY" val="CONTENTS"/>
  <p:tag name="MH_TYPE" val="ENTRY"/>
  <p:tag name="ID" val="547124"/>
  <p:tag name="MH_ORDER" val="1"/>
</p:tagLst>
</file>

<file path=ppt/tags/tag64.xml><?xml version="1.0" encoding="utf-8"?>
<p:tagLst xmlns:p="http://schemas.openxmlformats.org/presentationml/2006/main">
  <p:tag name="KSO_WM_UNIT_TABLE_BEAUTIFY" val="{245532b5-8c88-44a6-9a2d-afd8c95bf26e}"/>
</p:tagLst>
</file>

<file path=ppt/tags/tag65.xml><?xml version="1.0" encoding="utf-8"?>
<p:tagLst xmlns:p="http://schemas.openxmlformats.org/presentationml/2006/main">
  <p:tag name="MH" val="20190130111612"/>
  <p:tag name="MH_LIBRARY" val="CONTENTS"/>
  <p:tag name="MH_TYPE" val="NUMBER"/>
  <p:tag name="ID" val="547124"/>
  <p:tag name="MH_ORDER" val="1"/>
</p:tagLst>
</file>

<file path=ppt/tags/tag66.xml><?xml version="1.0" encoding="utf-8"?>
<p:tagLst xmlns:p="http://schemas.openxmlformats.org/presentationml/2006/main">
  <p:tag name="MH" val="20190130111612"/>
  <p:tag name="MH_LIBRARY" val="CONTENTS"/>
  <p:tag name="MH_TYPE" val="ENTRY"/>
  <p:tag name="ID" val="547124"/>
  <p:tag name="MH_ORDER" val="1"/>
</p:tagLst>
</file>

<file path=ppt/tags/tag67.xml><?xml version="1.0" encoding="utf-8"?>
<p:tagLst xmlns:p="http://schemas.openxmlformats.org/presentationml/2006/main">
  <p:tag name="MH" val="20190130111612"/>
  <p:tag name="MH_LIBRARY" val="CONTENTS"/>
  <p:tag name="MH_TYPE" val="NUMBER"/>
  <p:tag name="ID" val="547124"/>
  <p:tag name="MH_ORDER" val="1"/>
</p:tagLst>
</file>

<file path=ppt/tags/tag68.xml><?xml version="1.0" encoding="utf-8"?>
<p:tagLst xmlns:p="http://schemas.openxmlformats.org/presentationml/2006/main">
  <p:tag name="MH" val="20190130111612"/>
  <p:tag name="MH_LIBRARY" val="CONTENTS"/>
  <p:tag name="MH_TYPE" val="ENTRY"/>
  <p:tag name="ID" val="547124"/>
  <p:tag name="MH_ORDER" val="1"/>
</p:tagLst>
</file>

<file path=ppt/tags/tag69.xml><?xml version="1.0" encoding="utf-8"?>
<p:tagLst xmlns:p="http://schemas.openxmlformats.org/presentationml/2006/main">
  <p:tag name="MH" val="20190130111612"/>
  <p:tag name="MH_LIBRARY" val="CONTENTS"/>
  <p:tag name="MH_TYPE" val="NUMBER"/>
  <p:tag name="ID" val="547124"/>
  <p:tag name="MH_ORDER" val="1"/>
</p:tagLst>
</file>

<file path=ppt/tags/tag7.xml><?xml version="1.0" encoding="utf-8"?>
<p:tagLst xmlns:p="http://schemas.openxmlformats.org/presentationml/2006/main">
  <p:tag name="MH" val="20190130111612"/>
  <p:tag name="MH_LIBRARY" val="CONTENTS"/>
  <p:tag name="MH_TYPE" val="NUMBER"/>
  <p:tag name="ID" val="547124"/>
  <p:tag name="MH_ORDER" val="1"/>
</p:tagLst>
</file>

<file path=ppt/tags/tag70.xml><?xml version="1.0" encoding="utf-8"?>
<p:tagLst xmlns:p="http://schemas.openxmlformats.org/presentationml/2006/main">
  <p:tag name="MH" val="20190130111612"/>
  <p:tag name="MH_LIBRARY" val="CONTENTS"/>
  <p:tag name="MH_TYPE" val="ENTRY"/>
  <p:tag name="ID" val="547124"/>
  <p:tag name="MH_ORDER" val="1"/>
</p:tagLst>
</file>

<file path=ppt/tags/tag71.xml><?xml version="1.0" encoding="utf-8"?>
<p:tagLst xmlns:p="http://schemas.openxmlformats.org/presentationml/2006/main">
  <p:tag name="MH" val="20190130111612"/>
  <p:tag name="MH_LIBRARY" val="CONTENTS"/>
  <p:tag name="MH_TYPE" val="NUMBER"/>
  <p:tag name="ID" val="547124"/>
  <p:tag name="MH_ORDER" val="1"/>
</p:tagLst>
</file>

<file path=ppt/tags/tag72.xml><?xml version="1.0" encoding="utf-8"?>
<p:tagLst xmlns:p="http://schemas.openxmlformats.org/presentationml/2006/main">
  <p:tag name="MH" val="20190130111612"/>
  <p:tag name="MH_LIBRARY" val="CONTENTS"/>
  <p:tag name="MH_TYPE" val="ENTRY"/>
  <p:tag name="ID" val="547124"/>
  <p:tag name="MH_ORDER" val="1"/>
</p:tagLst>
</file>

<file path=ppt/tags/tag73.xml><?xml version="1.0" encoding="utf-8"?>
<p:tagLst xmlns:p="http://schemas.openxmlformats.org/presentationml/2006/main">
  <p:tag name="MH" val="20190130111612"/>
  <p:tag name="MH_LIBRARY" val="CONTENTS"/>
  <p:tag name="MH_TYPE" val="NUMBER"/>
  <p:tag name="ID" val="547124"/>
  <p:tag name="MH_ORDER" val="1"/>
</p:tagLst>
</file>

<file path=ppt/tags/tag74.xml><?xml version="1.0" encoding="utf-8"?>
<p:tagLst xmlns:p="http://schemas.openxmlformats.org/presentationml/2006/main">
  <p:tag name="MH" val="20190130111612"/>
  <p:tag name="MH_LIBRARY" val="CONTENTS"/>
  <p:tag name="MH_TYPE" val="ENTRY"/>
  <p:tag name="ID" val="547124"/>
  <p:tag name="MH_ORDER" val="1"/>
</p:tagLst>
</file>

<file path=ppt/tags/tag75.xml><?xml version="1.0" encoding="utf-8"?>
<p:tagLst xmlns:p="http://schemas.openxmlformats.org/presentationml/2006/main">
  <p:tag name="MH" val="20190130111612"/>
  <p:tag name="MH_LIBRARY" val="CONTENTS"/>
  <p:tag name="MH_TYPE" val="NUMBER"/>
  <p:tag name="ID" val="547124"/>
  <p:tag name="MH_ORDER" val="1"/>
</p:tagLst>
</file>

<file path=ppt/tags/tag76.xml><?xml version="1.0" encoding="utf-8"?>
<p:tagLst xmlns:p="http://schemas.openxmlformats.org/presentationml/2006/main">
  <p:tag name="MH" val="20190130111612"/>
  <p:tag name="MH_LIBRARY" val="CONTENTS"/>
  <p:tag name="MH_TYPE" val="ENTRY"/>
  <p:tag name="ID" val="547124"/>
  <p:tag name="MH_ORDER" val="1"/>
</p:tagLst>
</file>

<file path=ppt/tags/tag77.xml><?xml version="1.0" encoding="utf-8"?>
<p:tagLst xmlns:p="http://schemas.openxmlformats.org/presentationml/2006/main">
  <p:tag name="MH" val="20190130111612"/>
  <p:tag name="MH_LIBRARY" val="CONTENTS"/>
  <p:tag name="MH_TYPE" val="NUMBER"/>
  <p:tag name="ID" val="547124"/>
  <p:tag name="MH_ORDER" val="1"/>
</p:tagLst>
</file>

<file path=ppt/tags/tag78.xml><?xml version="1.0" encoding="utf-8"?>
<p:tagLst xmlns:p="http://schemas.openxmlformats.org/presentationml/2006/main">
  <p:tag name="MH" val="20190130111612"/>
  <p:tag name="MH_LIBRARY" val="CONTENTS"/>
  <p:tag name="MH_TYPE" val="ENTRY"/>
  <p:tag name="ID" val="547124"/>
  <p:tag name="MH_ORDER" val="1"/>
</p:tagLst>
</file>

<file path=ppt/tags/tag79.xml><?xml version="1.0" encoding="utf-8"?>
<p:tagLst xmlns:p="http://schemas.openxmlformats.org/presentationml/2006/main">
  <p:tag name="MH" val="20190130111612"/>
  <p:tag name="MH_LIBRARY" val="CONTENTS"/>
  <p:tag name="MH_TYPE" val="NUMBER"/>
  <p:tag name="ID" val="547124"/>
  <p:tag name="MH_ORDER" val="1"/>
</p:tagLst>
</file>

<file path=ppt/tags/tag8.xml><?xml version="1.0" encoding="utf-8"?>
<p:tagLst xmlns:p="http://schemas.openxmlformats.org/presentationml/2006/main">
  <p:tag name="MH" val="20190130111612"/>
  <p:tag name="MH_LIBRARY" val="CONTENTS"/>
  <p:tag name="MH_TYPE" val="ENTRY"/>
  <p:tag name="ID" val="547124"/>
  <p:tag name="MH_ORDER" val="1"/>
</p:tagLst>
</file>

<file path=ppt/tags/tag80.xml><?xml version="1.0" encoding="utf-8"?>
<p:tagLst xmlns:p="http://schemas.openxmlformats.org/presentationml/2006/main">
  <p:tag name="MH" val="20190130111612"/>
  <p:tag name="MH_LIBRARY" val="CONTENTS"/>
  <p:tag name="MH_TYPE" val="ENTRY"/>
  <p:tag name="ID" val="547124"/>
  <p:tag name="MH_ORDER" val="1"/>
</p:tagLst>
</file>

<file path=ppt/tags/tag81.xml><?xml version="1.0" encoding="utf-8"?>
<p:tagLst xmlns:p="http://schemas.openxmlformats.org/presentationml/2006/main">
  <p:tag name="MH" val="20190130111612"/>
  <p:tag name="MH_LIBRARY" val="CONTENTS"/>
  <p:tag name="MH_TYPE" val="NUMBER"/>
  <p:tag name="ID" val="547124"/>
  <p:tag name="MH_ORDER" val="1"/>
</p:tagLst>
</file>

<file path=ppt/tags/tag82.xml><?xml version="1.0" encoding="utf-8"?>
<p:tagLst xmlns:p="http://schemas.openxmlformats.org/presentationml/2006/main">
  <p:tag name="MH" val="20190130111612"/>
  <p:tag name="MH_LIBRARY" val="CONTENTS"/>
  <p:tag name="MH_TYPE" val="ENTRY"/>
  <p:tag name="ID" val="547124"/>
  <p:tag name="MH_ORDER" val="1"/>
</p:tagLst>
</file>

<file path=ppt/tags/tag83.xml><?xml version="1.0" encoding="utf-8"?>
<p:tagLst xmlns:p="http://schemas.openxmlformats.org/presentationml/2006/main">
  <p:tag name="KSO_WM_UNIT_TABLE_BEAUTIFY" val="{99f452c2-7329-4fd4-ad99-d20d9d7e4720}"/>
</p:tagLst>
</file>

<file path=ppt/tags/tag84.xml><?xml version="1.0" encoding="utf-8"?>
<p:tagLst xmlns:p="http://schemas.openxmlformats.org/presentationml/2006/main">
  <p:tag name="MH" val="20190130111612"/>
  <p:tag name="MH_LIBRARY" val="CONTENTS"/>
  <p:tag name="MH_TYPE" val="NUMBER"/>
  <p:tag name="ID" val="547124"/>
  <p:tag name="MH_ORDER" val="1"/>
</p:tagLst>
</file>

<file path=ppt/tags/tag85.xml><?xml version="1.0" encoding="utf-8"?>
<p:tagLst xmlns:p="http://schemas.openxmlformats.org/presentationml/2006/main">
  <p:tag name="MH" val="20190130111612"/>
  <p:tag name="MH_LIBRARY" val="CONTENTS"/>
  <p:tag name="MH_TYPE" val="ENTRY"/>
  <p:tag name="ID" val="547124"/>
  <p:tag name="MH_ORDER" val="1"/>
</p:tagLst>
</file>

<file path=ppt/tags/tag86.xml><?xml version="1.0" encoding="utf-8"?>
<p:tagLst xmlns:p="http://schemas.openxmlformats.org/presentationml/2006/main">
  <p:tag name="KSO_WM_UNIT_TABLE_BEAUTIFY" val="{1166cac1-4b77-4f8a-8daa-882913a07698}"/>
</p:tagLst>
</file>

<file path=ppt/tags/tag87.xml><?xml version="1.0" encoding="utf-8"?>
<p:tagLst xmlns:p="http://schemas.openxmlformats.org/presentationml/2006/main">
  <p:tag name="MH" val="20190130111612"/>
  <p:tag name="MH_LIBRARY" val="CONTENTS"/>
  <p:tag name="MH_TYPE" val="NUMBER"/>
  <p:tag name="ID" val="547124"/>
  <p:tag name="MH_ORDER" val="1"/>
</p:tagLst>
</file>

<file path=ppt/tags/tag88.xml><?xml version="1.0" encoding="utf-8"?>
<p:tagLst xmlns:p="http://schemas.openxmlformats.org/presentationml/2006/main">
  <p:tag name="MH" val="20190130111612"/>
  <p:tag name="MH_LIBRARY" val="CONTENTS"/>
  <p:tag name="MH_TYPE" val="ENTRY"/>
  <p:tag name="ID" val="547124"/>
  <p:tag name="MH_ORDER" val="1"/>
</p:tagLst>
</file>

<file path=ppt/tags/tag89.xml><?xml version="1.0" encoding="utf-8"?>
<p:tagLst xmlns:p="http://schemas.openxmlformats.org/presentationml/2006/main">
  <p:tag name="MH" val="20190130111612"/>
  <p:tag name="MH_LIBRARY" val="CONTENTS"/>
  <p:tag name="MH_TYPE" val="NUMBER"/>
  <p:tag name="ID" val="547124"/>
  <p:tag name="MH_ORDER" val="1"/>
</p:tagLst>
</file>

<file path=ppt/tags/tag9.xml><?xml version="1.0" encoding="utf-8"?>
<p:tagLst xmlns:p="http://schemas.openxmlformats.org/presentationml/2006/main">
  <p:tag name="MH" val="20190130111612"/>
  <p:tag name="MH_LIBRARY" val="CONTENTS"/>
  <p:tag name="MH_TYPE" val="NUMBER"/>
  <p:tag name="ID" val="547124"/>
  <p:tag name="MH_ORDER" val="1"/>
</p:tagLst>
</file>

<file path=ppt/tags/tag90.xml><?xml version="1.0" encoding="utf-8"?>
<p:tagLst xmlns:p="http://schemas.openxmlformats.org/presentationml/2006/main">
  <p:tag name="MH" val="20190130111612"/>
  <p:tag name="MH_LIBRARY" val="CONTENTS"/>
  <p:tag name="MH_TYPE" val="ENTRY"/>
  <p:tag name="ID" val="547124"/>
  <p:tag name="MH_ORDER" val="1"/>
</p:tagLst>
</file>

<file path=ppt/tags/tag91.xml><?xml version="1.0" encoding="utf-8"?>
<p:tagLst xmlns:p="http://schemas.openxmlformats.org/presentationml/2006/main">
  <p:tag name="MH" val="20190130111612"/>
  <p:tag name="MH_LIBRARY" val="CONTENTS"/>
  <p:tag name="MH_TYPE" val="NUMBER"/>
  <p:tag name="ID" val="547124"/>
  <p:tag name="MH_ORDER" val="1"/>
</p:tagLst>
</file>

<file path=ppt/tags/tag92.xml><?xml version="1.0" encoding="utf-8"?>
<p:tagLst xmlns:p="http://schemas.openxmlformats.org/presentationml/2006/main">
  <p:tag name="MH" val="20190130111612"/>
  <p:tag name="MH_LIBRARY" val="CONTENTS"/>
  <p:tag name="MH_TYPE" val="ENTRY"/>
  <p:tag name="ID" val="547124"/>
  <p:tag name="MH_ORDER" val="1"/>
</p:tagLst>
</file>

<file path=ppt/tags/tag93.xml><?xml version="1.0" encoding="utf-8"?>
<p:tagLst xmlns:p="http://schemas.openxmlformats.org/presentationml/2006/main">
  <p:tag name="MH" val="20190130111612"/>
  <p:tag name="MH_LIBRARY" val="CONTENTS"/>
  <p:tag name="MH_TYPE" val="NUMBER"/>
  <p:tag name="ID" val="547124"/>
  <p:tag name="MH_ORDER" val="1"/>
</p:tagLst>
</file>

<file path=ppt/tags/tag94.xml><?xml version="1.0" encoding="utf-8"?>
<p:tagLst xmlns:p="http://schemas.openxmlformats.org/presentationml/2006/main">
  <p:tag name="MH" val="20190130111612"/>
  <p:tag name="MH_LIBRARY" val="CONTENTS"/>
  <p:tag name="MH_TYPE" val="ENTRY"/>
  <p:tag name="ID" val="547124"/>
  <p:tag name="MH_ORDER" val="1"/>
</p:tagLst>
</file>

<file path=ppt/tags/tag95.xml><?xml version="1.0" encoding="utf-8"?>
<p:tagLst xmlns:p="http://schemas.openxmlformats.org/presentationml/2006/main">
  <p:tag name="MH" val="20190130111612"/>
  <p:tag name="MH_LIBRARY" val="CONTENTS"/>
  <p:tag name="MH_TYPE" val="NUMBER"/>
  <p:tag name="ID" val="547124"/>
  <p:tag name="MH_ORDER" val="1"/>
</p:tagLst>
</file>

<file path=ppt/tags/tag96.xml><?xml version="1.0" encoding="utf-8"?>
<p:tagLst xmlns:p="http://schemas.openxmlformats.org/presentationml/2006/main">
  <p:tag name="MH" val="20190130111612"/>
  <p:tag name="MH_LIBRARY" val="CONTENTS"/>
  <p:tag name="MH_TYPE" val="ENTRY"/>
  <p:tag name="ID" val="547124"/>
  <p:tag name="MH_ORDER" val="1"/>
</p:tagLst>
</file>

<file path=ppt/tags/tag97.xml><?xml version="1.0" encoding="utf-8"?>
<p:tagLst xmlns:p="http://schemas.openxmlformats.org/presentationml/2006/main">
  <p:tag name="MH" val="20190130111612"/>
  <p:tag name="MH_LIBRARY" val="CONTENTS"/>
  <p:tag name="MH_TYPE" val="NUMBER"/>
  <p:tag name="ID" val="547124"/>
  <p:tag name="MH_ORDER" val="1"/>
</p:tagLst>
</file>

<file path=ppt/tags/tag98.xml><?xml version="1.0" encoding="utf-8"?>
<p:tagLst xmlns:p="http://schemas.openxmlformats.org/presentationml/2006/main">
  <p:tag name="MH" val="20190130111612"/>
  <p:tag name="MH_LIBRARY" val="CONTENTS"/>
  <p:tag name="MH_TYPE" val="ENTRY"/>
  <p:tag name="ID" val="547124"/>
  <p:tag name="MH_ORDER" val="1"/>
</p:tagLst>
</file>

<file path=ppt/tags/tag99.xml><?xml version="1.0" encoding="utf-8"?>
<p:tagLst xmlns:p="http://schemas.openxmlformats.org/presentationml/2006/main">
  <p:tag name="MH" val="20190130111612"/>
  <p:tag name="MH_LIBRARY" val="CONTENTS"/>
  <p:tag name="MH_TYPE" val="NUMBER"/>
  <p:tag name="ID" val="547124"/>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CB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17256</Words>
  <Application>WPS 演示</Application>
  <PresentationFormat>自定义</PresentationFormat>
  <Paragraphs>1327</Paragraphs>
  <Slides>58</Slides>
  <Notes>0</Notes>
  <HiddenSlides>0</HiddenSlides>
  <MMClips>0</MMClips>
  <ScaleCrop>false</ScaleCrop>
  <HeadingPairs>
    <vt:vector size="8" baseType="variant">
      <vt:variant>
        <vt:lpstr>已用的字体</vt:lpstr>
      </vt:variant>
      <vt:variant>
        <vt:i4>27</vt:i4>
      </vt:variant>
      <vt:variant>
        <vt:lpstr>主题</vt:lpstr>
      </vt:variant>
      <vt:variant>
        <vt:i4>1</vt:i4>
      </vt:variant>
      <vt:variant>
        <vt:lpstr>嵌入 OLE 服务器</vt:lpstr>
      </vt:variant>
      <vt:variant>
        <vt:i4>0</vt:i4>
      </vt:variant>
      <vt:variant>
        <vt:lpstr>幻灯片标题</vt:lpstr>
      </vt:variant>
      <vt:variant>
        <vt:i4>58</vt:i4>
      </vt:variant>
    </vt:vector>
  </HeadingPairs>
  <TitlesOfParts>
    <vt:vector size="86" baseType="lpstr">
      <vt:lpstr>Arial</vt:lpstr>
      <vt:lpstr>宋体</vt:lpstr>
      <vt:lpstr>Wingdings</vt:lpstr>
      <vt:lpstr>微软雅黑</vt:lpstr>
      <vt:lpstr>Tahoma</vt:lpstr>
      <vt:lpstr>华文仿宋</vt:lpstr>
      <vt:lpstr>Gulim</vt:lpstr>
      <vt:lpstr>楷体_GB2312</vt:lpstr>
      <vt:lpstr>新宋体</vt:lpstr>
      <vt:lpstr>黑体</vt:lpstr>
      <vt:lpstr>等线</vt:lpstr>
      <vt:lpstr>等线 Light</vt:lpstr>
      <vt:lpstr>Arial Unicode MS</vt:lpstr>
      <vt:lpstr>Calibri</vt:lpstr>
      <vt:lpstr>Times New Roman</vt:lpstr>
      <vt:lpstr>仿宋_GB2312</vt:lpstr>
      <vt:lpstr>仿宋</vt:lpstr>
      <vt:lpstr>Arial Black</vt:lpstr>
      <vt:lpstr>华文宋体</vt:lpstr>
      <vt:lpstr>GulimChe</vt:lpstr>
      <vt:lpstr>Malgun Gothic</vt:lpstr>
      <vt:lpstr>Wingdings 2</vt:lpstr>
      <vt:lpstr>Verdana</vt:lpstr>
      <vt:lpstr>华文新魏</vt:lpstr>
      <vt:lpstr>华文彩云</vt:lpstr>
      <vt:lpstr>华文琥珀</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moncio9542</dc:creator>
  <cp:lastModifiedBy>赵志刚</cp:lastModifiedBy>
  <cp:revision>134</cp:revision>
  <dcterms:created xsi:type="dcterms:W3CDTF">2019-01-30T02:13:00Z</dcterms:created>
  <dcterms:modified xsi:type="dcterms:W3CDTF">2020-12-27T04:13:30Z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